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9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'pournami pdf'!$A$5</c:f>
              <c:strCache>
                <c:ptCount val="1"/>
                <c:pt idx="0">
                  <c:v>BPC</c:v>
                </c:pt>
              </c:strCache>
            </c:strRef>
          </c:tx>
          <c:spPr>
            <a:solidFill>
              <a:schemeClr val="accent1"/>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pdf'!$B$5:$G$5</c:f>
              <c:numCache>
                <c:formatCode>General</c:formatCode>
                <c:ptCount val="6"/>
                <c:pt idx="0">
                  <c:v>8</c:v>
                </c:pt>
                <c:pt idx="1">
                  <c:v>7</c:v>
                </c:pt>
                <c:pt idx="2">
                  <c:v>4</c:v>
                </c:pt>
                <c:pt idx="3">
                  <c:v>4</c:v>
                </c:pt>
                <c:pt idx="4">
                  <c:v>280</c:v>
                </c:pt>
                <c:pt idx="5">
                  <c:v>303</c:v>
                </c:pt>
              </c:numCache>
            </c:numRef>
          </c:val>
          <c:extLst>
            <c:ext xmlns:c16="http://schemas.microsoft.com/office/drawing/2014/chart" uri="{C3380CC4-5D6E-409C-BE32-E72D297353CC}">
              <c16:uniqueId val="{00000000-9590-4A59-BAA6-763D8EABCD17}"/>
            </c:ext>
          </c:extLst>
        </c:ser>
        <c:ser>
          <c:idx val="1"/>
          <c:order val="1"/>
          <c:tx>
            <c:strRef>
              <c:f>'pournami pdf'!$A$6</c:f>
              <c:strCache>
                <c:ptCount val="1"/>
                <c:pt idx="0">
                  <c:v>CCDR</c:v>
                </c:pt>
              </c:strCache>
            </c:strRef>
          </c:tx>
          <c:spPr>
            <a:solidFill>
              <a:schemeClr val="accent2"/>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pdf'!$B$6:$G$6</c:f>
              <c:numCache>
                <c:formatCode>General</c:formatCode>
                <c:ptCount val="6"/>
                <c:pt idx="0">
                  <c:v>4</c:v>
                </c:pt>
                <c:pt idx="1">
                  <c:v>12</c:v>
                </c:pt>
                <c:pt idx="2">
                  <c:v>5</c:v>
                </c:pt>
                <c:pt idx="3">
                  <c:v>2</c:v>
                </c:pt>
                <c:pt idx="4">
                  <c:v>277</c:v>
                </c:pt>
                <c:pt idx="5">
                  <c:v>300</c:v>
                </c:pt>
              </c:numCache>
            </c:numRef>
          </c:val>
          <c:extLst>
            <c:ext xmlns:c16="http://schemas.microsoft.com/office/drawing/2014/chart" uri="{C3380CC4-5D6E-409C-BE32-E72D297353CC}">
              <c16:uniqueId val="{00000001-9590-4A59-BAA6-763D8EABCD17}"/>
            </c:ext>
          </c:extLst>
        </c:ser>
        <c:ser>
          <c:idx val="2"/>
          <c:order val="2"/>
          <c:tx>
            <c:strRef>
              <c:f>'pournami pdf'!$A$7</c:f>
              <c:strCache>
                <c:ptCount val="1"/>
                <c:pt idx="0">
                  <c:v>EW</c:v>
                </c:pt>
              </c:strCache>
            </c:strRef>
          </c:tx>
          <c:spPr>
            <a:solidFill>
              <a:schemeClr val="accent3"/>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pdf'!$B$7:$G$7</c:f>
              <c:numCache>
                <c:formatCode>General</c:formatCode>
                <c:ptCount val="6"/>
                <c:pt idx="0">
                  <c:v>6</c:v>
                </c:pt>
                <c:pt idx="1">
                  <c:v>10</c:v>
                </c:pt>
                <c:pt idx="2">
                  <c:v>6</c:v>
                </c:pt>
                <c:pt idx="3">
                  <c:v>2</c:v>
                </c:pt>
                <c:pt idx="4">
                  <c:v>278</c:v>
                </c:pt>
                <c:pt idx="5">
                  <c:v>302</c:v>
                </c:pt>
              </c:numCache>
            </c:numRef>
          </c:val>
          <c:extLst>
            <c:ext xmlns:c16="http://schemas.microsoft.com/office/drawing/2014/chart" uri="{C3380CC4-5D6E-409C-BE32-E72D297353CC}">
              <c16:uniqueId val="{00000002-9590-4A59-BAA6-763D8EABCD17}"/>
            </c:ext>
          </c:extLst>
        </c:ser>
        <c:ser>
          <c:idx val="3"/>
          <c:order val="3"/>
          <c:tx>
            <c:strRef>
              <c:f>'pournami pdf'!$A$8</c:f>
              <c:strCache>
                <c:ptCount val="1"/>
                <c:pt idx="0">
                  <c:v>MSC</c:v>
                </c:pt>
              </c:strCache>
            </c:strRef>
          </c:tx>
          <c:spPr>
            <a:solidFill>
              <a:schemeClr val="accent4"/>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pdf'!$B$8:$G$8</c:f>
              <c:numCache>
                <c:formatCode>General</c:formatCode>
                <c:ptCount val="6"/>
                <c:pt idx="0">
                  <c:v>5</c:v>
                </c:pt>
                <c:pt idx="1">
                  <c:v>10</c:v>
                </c:pt>
                <c:pt idx="2">
                  <c:v>4</c:v>
                </c:pt>
                <c:pt idx="3">
                  <c:v>5</c:v>
                </c:pt>
                <c:pt idx="4">
                  <c:v>272</c:v>
                </c:pt>
                <c:pt idx="5">
                  <c:v>296</c:v>
                </c:pt>
              </c:numCache>
            </c:numRef>
          </c:val>
          <c:extLst>
            <c:ext xmlns:c16="http://schemas.microsoft.com/office/drawing/2014/chart" uri="{C3380CC4-5D6E-409C-BE32-E72D297353CC}">
              <c16:uniqueId val="{00000003-9590-4A59-BAA6-763D8EABCD17}"/>
            </c:ext>
          </c:extLst>
        </c:ser>
        <c:ser>
          <c:idx val="4"/>
          <c:order val="4"/>
          <c:tx>
            <c:strRef>
              <c:f>'pournami pdf'!$A$9</c:f>
              <c:strCache>
                <c:ptCount val="1"/>
                <c:pt idx="0">
                  <c:v>NEL</c:v>
                </c:pt>
              </c:strCache>
            </c:strRef>
          </c:tx>
          <c:spPr>
            <a:solidFill>
              <a:schemeClr val="accent5"/>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pdf'!$B$9:$G$9</c:f>
              <c:numCache>
                <c:formatCode>General</c:formatCode>
                <c:ptCount val="6"/>
                <c:pt idx="0">
                  <c:v>5</c:v>
                </c:pt>
                <c:pt idx="1">
                  <c:v>9</c:v>
                </c:pt>
                <c:pt idx="2">
                  <c:v>4</c:v>
                </c:pt>
                <c:pt idx="3">
                  <c:v>3</c:v>
                </c:pt>
                <c:pt idx="4">
                  <c:v>283</c:v>
                </c:pt>
                <c:pt idx="5">
                  <c:v>304</c:v>
                </c:pt>
              </c:numCache>
            </c:numRef>
          </c:val>
          <c:extLst>
            <c:ext xmlns:c16="http://schemas.microsoft.com/office/drawing/2014/chart" uri="{C3380CC4-5D6E-409C-BE32-E72D297353CC}">
              <c16:uniqueId val="{00000004-9590-4A59-BAA6-763D8EABCD17}"/>
            </c:ext>
          </c:extLst>
        </c:ser>
        <c:ser>
          <c:idx val="5"/>
          <c:order val="5"/>
          <c:tx>
            <c:strRef>
              <c:f>'pournami pdf'!$A$10</c:f>
              <c:strCache>
                <c:ptCount val="1"/>
                <c:pt idx="0">
                  <c:v>PL</c:v>
                </c:pt>
              </c:strCache>
            </c:strRef>
          </c:tx>
          <c:spPr>
            <a:solidFill>
              <a:schemeClr val="accent6"/>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pdf'!$B$10:$G$10</c:f>
              <c:numCache>
                <c:formatCode>General</c:formatCode>
                <c:ptCount val="6"/>
                <c:pt idx="0">
                  <c:v>3</c:v>
                </c:pt>
                <c:pt idx="1">
                  <c:v>9</c:v>
                </c:pt>
                <c:pt idx="2">
                  <c:v>4</c:v>
                </c:pt>
                <c:pt idx="3">
                  <c:v>1</c:v>
                </c:pt>
                <c:pt idx="4">
                  <c:v>284</c:v>
                </c:pt>
                <c:pt idx="5">
                  <c:v>301</c:v>
                </c:pt>
              </c:numCache>
            </c:numRef>
          </c:val>
          <c:extLst>
            <c:ext xmlns:c16="http://schemas.microsoft.com/office/drawing/2014/chart" uri="{C3380CC4-5D6E-409C-BE32-E72D297353CC}">
              <c16:uniqueId val="{00000005-9590-4A59-BAA6-763D8EABCD17}"/>
            </c:ext>
          </c:extLst>
        </c:ser>
        <c:ser>
          <c:idx val="6"/>
          <c:order val="6"/>
          <c:tx>
            <c:strRef>
              <c:f>'pournami pdf'!$A$11</c:f>
              <c:strCache>
                <c:ptCount val="1"/>
                <c:pt idx="0">
                  <c:v>PYZ</c:v>
                </c:pt>
              </c:strCache>
            </c:strRef>
          </c:tx>
          <c:spPr>
            <a:solidFill>
              <a:schemeClr val="accent1">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pdf'!$B$11:$G$11</c:f>
              <c:numCache>
                <c:formatCode>General</c:formatCode>
                <c:ptCount val="6"/>
                <c:pt idx="0">
                  <c:v>3</c:v>
                </c:pt>
                <c:pt idx="1">
                  <c:v>10</c:v>
                </c:pt>
                <c:pt idx="2">
                  <c:v>7</c:v>
                </c:pt>
                <c:pt idx="3">
                  <c:v>3</c:v>
                </c:pt>
                <c:pt idx="4">
                  <c:v>276</c:v>
                </c:pt>
                <c:pt idx="5">
                  <c:v>299</c:v>
                </c:pt>
              </c:numCache>
            </c:numRef>
          </c:val>
          <c:extLst>
            <c:ext xmlns:c16="http://schemas.microsoft.com/office/drawing/2014/chart" uri="{C3380CC4-5D6E-409C-BE32-E72D297353CC}">
              <c16:uniqueId val="{00000006-9590-4A59-BAA6-763D8EABCD17}"/>
            </c:ext>
          </c:extLst>
        </c:ser>
        <c:ser>
          <c:idx val="7"/>
          <c:order val="7"/>
          <c:tx>
            <c:strRef>
              <c:f>'pournami pdf'!$A$12</c:f>
              <c:strCache>
                <c:ptCount val="1"/>
                <c:pt idx="0">
                  <c:v>SVG</c:v>
                </c:pt>
              </c:strCache>
            </c:strRef>
          </c:tx>
          <c:spPr>
            <a:solidFill>
              <a:schemeClr val="accent2">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pdf'!$B$12:$G$12</c:f>
              <c:numCache>
                <c:formatCode>General</c:formatCode>
                <c:ptCount val="6"/>
                <c:pt idx="0">
                  <c:v>5</c:v>
                </c:pt>
                <c:pt idx="1">
                  <c:v>10</c:v>
                </c:pt>
                <c:pt idx="2">
                  <c:v>5</c:v>
                </c:pt>
                <c:pt idx="4">
                  <c:v>284</c:v>
                </c:pt>
                <c:pt idx="5">
                  <c:v>304</c:v>
                </c:pt>
              </c:numCache>
            </c:numRef>
          </c:val>
          <c:extLst>
            <c:ext xmlns:c16="http://schemas.microsoft.com/office/drawing/2014/chart" uri="{C3380CC4-5D6E-409C-BE32-E72D297353CC}">
              <c16:uniqueId val="{00000007-9590-4A59-BAA6-763D8EABCD17}"/>
            </c:ext>
          </c:extLst>
        </c:ser>
        <c:ser>
          <c:idx val="8"/>
          <c:order val="8"/>
          <c:tx>
            <c:strRef>
              <c:f>'pournami pdf'!$A$13</c:f>
              <c:strCache>
                <c:ptCount val="1"/>
                <c:pt idx="0">
                  <c:v>TNS</c:v>
                </c:pt>
              </c:strCache>
            </c:strRef>
          </c:tx>
          <c:spPr>
            <a:solidFill>
              <a:schemeClr val="accent3">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pdf'!$B$13:$G$13</c:f>
              <c:numCache>
                <c:formatCode>General</c:formatCode>
                <c:ptCount val="6"/>
                <c:pt idx="0">
                  <c:v>9</c:v>
                </c:pt>
                <c:pt idx="1">
                  <c:v>7</c:v>
                </c:pt>
                <c:pt idx="2">
                  <c:v>4</c:v>
                </c:pt>
                <c:pt idx="3">
                  <c:v>3</c:v>
                </c:pt>
                <c:pt idx="4">
                  <c:v>274</c:v>
                </c:pt>
                <c:pt idx="5">
                  <c:v>297</c:v>
                </c:pt>
              </c:numCache>
            </c:numRef>
          </c:val>
          <c:extLst>
            <c:ext xmlns:c16="http://schemas.microsoft.com/office/drawing/2014/chart" uri="{C3380CC4-5D6E-409C-BE32-E72D297353CC}">
              <c16:uniqueId val="{00000008-9590-4A59-BAA6-763D8EABCD17}"/>
            </c:ext>
          </c:extLst>
        </c:ser>
        <c:ser>
          <c:idx val="9"/>
          <c:order val="9"/>
          <c:tx>
            <c:strRef>
              <c:f>'pournami pdf'!$A$14</c:f>
              <c:strCache>
                <c:ptCount val="1"/>
                <c:pt idx="0">
                  <c:v>WBL</c:v>
                </c:pt>
              </c:strCache>
            </c:strRef>
          </c:tx>
          <c:spPr>
            <a:solidFill>
              <a:schemeClr val="accent4">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pdf'!$B$14:$G$14</c:f>
              <c:numCache>
                <c:formatCode>General</c:formatCode>
                <c:ptCount val="6"/>
                <c:pt idx="0">
                  <c:v>7</c:v>
                </c:pt>
                <c:pt idx="1">
                  <c:v>14</c:v>
                </c:pt>
                <c:pt idx="2">
                  <c:v>5</c:v>
                </c:pt>
                <c:pt idx="3">
                  <c:v>3</c:v>
                </c:pt>
                <c:pt idx="4">
                  <c:v>265</c:v>
                </c:pt>
                <c:pt idx="5">
                  <c:v>294</c:v>
                </c:pt>
              </c:numCache>
            </c:numRef>
          </c:val>
          <c:extLst>
            <c:ext xmlns:c16="http://schemas.microsoft.com/office/drawing/2014/chart" uri="{C3380CC4-5D6E-409C-BE32-E72D297353CC}">
              <c16:uniqueId val="{00000009-9590-4A59-BAA6-763D8EABCD17}"/>
            </c:ext>
          </c:extLst>
        </c:ser>
        <c:ser>
          <c:idx val="10"/>
          <c:order val="10"/>
          <c:tx>
            <c:strRef>
              <c:f>'pournami pdf'!$A$15</c:f>
              <c:strCache>
                <c:ptCount val="1"/>
                <c:pt idx="0">
                  <c:v>(blank)</c:v>
                </c:pt>
              </c:strCache>
            </c:strRef>
          </c:tx>
          <c:spPr>
            <a:solidFill>
              <a:schemeClr val="accent5">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pdf'!$B$15:$G$15</c:f>
              <c:numCache>
                <c:formatCode>General</c:formatCode>
                <c:ptCount val="6"/>
              </c:numCache>
            </c:numRef>
          </c:val>
          <c:extLst>
            <c:ext xmlns:c16="http://schemas.microsoft.com/office/drawing/2014/chart" uri="{C3380CC4-5D6E-409C-BE32-E72D297353CC}">
              <c16:uniqueId val="{0000000A-9590-4A59-BAA6-763D8EABCD17}"/>
            </c:ext>
          </c:extLst>
        </c:ser>
        <c:ser>
          <c:idx val="11"/>
          <c:order val="11"/>
          <c:tx>
            <c:strRef>
              <c:f>'pournami pdf'!$A$16</c:f>
              <c:strCache>
                <c:ptCount val="1"/>
                <c:pt idx="0">
                  <c:v>Grand Total</c:v>
                </c:pt>
              </c:strCache>
            </c:strRef>
          </c:tx>
          <c:spPr>
            <a:solidFill>
              <a:schemeClr val="accent6">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pdf'!$B$16:$G$16</c:f>
              <c:numCache>
                <c:formatCode>General</c:formatCode>
                <c:ptCount val="6"/>
                <c:pt idx="0">
                  <c:v>55</c:v>
                </c:pt>
                <c:pt idx="1">
                  <c:v>98</c:v>
                </c:pt>
                <c:pt idx="2">
                  <c:v>48</c:v>
                </c:pt>
                <c:pt idx="3">
                  <c:v>26</c:v>
                </c:pt>
                <c:pt idx="4">
                  <c:v>2773</c:v>
                </c:pt>
                <c:pt idx="5">
                  <c:v>3000</c:v>
                </c:pt>
              </c:numCache>
            </c:numRef>
          </c:val>
          <c:extLst>
            <c:ext xmlns:c16="http://schemas.microsoft.com/office/drawing/2014/chart" uri="{C3380CC4-5D6E-409C-BE32-E72D297353CC}">
              <c16:uniqueId val="{0000000B-9590-4A59-BAA6-763D8EABCD17}"/>
            </c:ext>
          </c:extLst>
        </c:ser>
        <c:dLbls>
          <c:showLegendKey val="0"/>
          <c:showVal val="0"/>
          <c:showCatName val="0"/>
          <c:showSerName val="0"/>
          <c:showPercent val="0"/>
          <c:showBubbleSize val="0"/>
        </c:dLbls>
        <c:gapWidth val="150"/>
        <c:shape val="box"/>
        <c:axId val="1740842704"/>
        <c:axId val="1740835504"/>
        <c:axId val="0"/>
        <c:extLst>
          <c:ext xmlns:c15="http://schemas.microsoft.com/office/drawing/2012/chart" uri="{02D57815-91ED-43cb-92C2-25804820EDAC}">
            <c15:filteredBarSeries>
              <c15:ser>
                <c:idx val="12"/>
                <c:order val="12"/>
                <c:tx>
                  <c:strRef>
                    <c:extLst>
                      <c:ext uri="{02D57815-91ED-43cb-92C2-25804820EDAC}">
                        <c15:formulaRef>
                          <c15:sqref>'pournami pdf'!$A$17</c15:sqref>
                        </c15:formulaRef>
                      </c:ext>
                    </c:extLst>
                    <c:strCache>
                      <c:ptCount val="1"/>
                    </c:strCache>
                  </c:strRef>
                </c:tx>
                <c:spPr>
                  <a:solidFill>
                    <a:schemeClr val="accent1">
                      <a:lumMod val="80000"/>
                      <a:lumOff val="20000"/>
                    </a:schemeClr>
                  </a:solidFill>
                  <a:ln>
                    <a:noFill/>
                  </a:ln>
                  <a:effectLst/>
                  <a:sp3d/>
                </c:spPr>
                <c:invertIfNegative val="0"/>
                <c:cat>
                  <c:multiLvlStrRef>
                    <c:extLst>
                      <c:ext uri="{02D57815-91ED-43cb-92C2-25804820EDAC}">
                        <c15:formulaRef>
                          <c15:sqref>'pournami pdf'!$B$1:$G$4</c15:sqref>
                        </c15:formulaRef>
                      </c:ext>
                    </c:extLst>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extLst>
                      <c:ext uri="{02D57815-91ED-43cb-92C2-25804820EDAC}">
                        <c15:formulaRef>
                          <c15:sqref>'pournami pdf'!$B$17:$G$17</c15:sqref>
                        </c15:formulaRef>
                      </c:ext>
                    </c:extLst>
                    <c:numCache>
                      <c:formatCode>General</c:formatCode>
                      <c:ptCount val="6"/>
                    </c:numCache>
                  </c:numRef>
                </c:val>
                <c:extLst>
                  <c:ext xmlns:c16="http://schemas.microsoft.com/office/drawing/2014/chart" uri="{C3380CC4-5D6E-409C-BE32-E72D297353CC}">
                    <c16:uniqueId val="{0000000C-9590-4A59-BAA6-763D8EABCD17}"/>
                  </c:ext>
                </c:extLst>
              </c15:ser>
            </c15:filteredBarSeries>
          </c:ext>
        </c:extLst>
      </c:bar3DChart>
      <c:catAx>
        <c:axId val="17408427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0835504"/>
        <c:crosses val="autoZero"/>
        <c:auto val="1"/>
        <c:lblAlgn val="ctr"/>
        <c:lblOffset val="100"/>
        <c:noMultiLvlLbl val="0"/>
      </c:catAx>
      <c:valAx>
        <c:axId val="1740835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0842704"/>
        <c:crosses val="autoZero"/>
        <c:crossBetween val="between"/>
      </c:valAx>
      <c:spPr>
        <a:noFill/>
        <a:ln>
          <a:noFill/>
        </a:ln>
        <a:effectLst/>
      </c:spPr>
    </c:plotArea>
    <c:legend>
      <c:legendPos val="b"/>
      <c:layout>
        <c:manualLayout>
          <c:xMode val="edge"/>
          <c:yMode val="edge"/>
          <c:x val="4.4180008748906388E-2"/>
          <c:y val="0.81828594342373873"/>
          <c:w val="0.88386220472440935"/>
          <c:h val="0.181714094948657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George_Pyne_(business_executive)" TargetMode="External"/><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hyperlink" Target="https://www.pxfuel.com/en/free-photo-jywzo"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www.piqsels.com/en/public-domain-photo-zdbmf" TargetMode="External"/><Relationship Id="rId11" Type="http://schemas.openxmlformats.org/officeDocument/2006/relationships/image" Target="../media/image12.jpeg"/><Relationship Id="rId5" Type="http://schemas.openxmlformats.org/officeDocument/2006/relationships/image" Target="../media/image9.jpeg"/><Relationship Id="rId10" Type="http://schemas.openxmlformats.org/officeDocument/2006/relationships/hyperlink" Target="https://iabac.org/blog/the-power-of-business-analytics" TargetMode="External"/><Relationship Id="rId4" Type="http://schemas.openxmlformats.org/officeDocument/2006/relationships/hyperlink" Target="https://pixabay.com/en/human-resources-hr-management-1181577/" TargetMode="External"/><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42536" y="3040529"/>
            <a:ext cx="8610600" cy="2308324"/>
          </a:xfrm>
          <a:prstGeom prst="rect">
            <a:avLst/>
          </a:prstGeom>
          <a:noFill/>
        </p:spPr>
        <p:txBody>
          <a:bodyPr wrap="square" rtlCol="0">
            <a:spAutoFit/>
          </a:bodyPr>
          <a:lstStyle/>
          <a:p>
            <a:r>
              <a:rPr lang="en-US" sz="2400" dirty="0"/>
              <a:t>STUDENT NAME: Janani. S </a:t>
            </a:r>
          </a:p>
          <a:p>
            <a:r>
              <a:rPr lang="en-US" sz="2400" dirty="0"/>
              <a:t>REGISTER NO: 312218037</a:t>
            </a:r>
          </a:p>
          <a:p>
            <a:r>
              <a:rPr lang="en-US" sz="2400" dirty="0"/>
              <a:t>Naan </a:t>
            </a:r>
            <a:r>
              <a:rPr lang="en-US" sz="2400" dirty="0" err="1"/>
              <a:t>mudhalvan</a:t>
            </a:r>
            <a:r>
              <a:rPr lang="en-US" sz="2400" dirty="0"/>
              <a:t> ID: FA0D4404D5D4A70A4174D87A7EEBC000</a:t>
            </a:r>
          </a:p>
          <a:p>
            <a:r>
              <a:rPr lang="en-US" sz="2400" dirty="0"/>
              <a:t>DEPARTMENT: B.com general (Commerce)</a:t>
            </a:r>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5C1F86F-02AF-4804-BE41-CC6FCDB1B204}"/>
              </a:ext>
            </a:extLst>
          </p:cNvPr>
          <p:cNvSpPr txBox="1"/>
          <p:nvPr/>
        </p:nvSpPr>
        <p:spPr>
          <a:xfrm>
            <a:off x="1066800" y="1752600"/>
            <a:ext cx="6703142" cy="4247317"/>
          </a:xfrm>
          <a:prstGeom prst="rect">
            <a:avLst/>
          </a:prstGeom>
          <a:noFill/>
        </p:spPr>
        <p:txBody>
          <a:bodyPr wrap="square">
            <a:spAutoFit/>
          </a:bodyPr>
          <a:lstStyle/>
          <a:p>
            <a:r>
              <a:rPr lang="en-IN" dirty="0"/>
              <a:t>OATA COLLECTION</a:t>
            </a:r>
          </a:p>
          <a:p>
            <a:r>
              <a:rPr lang="en-IN" dirty="0"/>
              <a:t>• Gather all relevant data related to employees. Common fields include employee status, employee type, employees classification type, current employee</a:t>
            </a:r>
          </a:p>
          <a:p>
            <a:endParaRPr lang="en-IN" dirty="0"/>
          </a:p>
          <a:p>
            <a:r>
              <a:rPr lang="en-IN" dirty="0"/>
              <a:t>DATA CLEANING:</a:t>
            </a:r>
          </a:p>
          <a:p>
            <a:r>
              <a:rPr lang="en-IN" dirty="0"/>
              <a:t>Handle Missing Values: Identity missing values in such </a:t>
            </a:r>
            <a:r>
              <a:rPr lang="en-US" dirty="0"/>
              <a:t>column</a:t>
            </a:r>
            <a:r>
              <a:rPr lang="en-IN" dirty="0"/>
              <a:t> using conditional formatting.</a:t>
            </a:r>
          </a:p>
          <a:p>
            <a:r>
              <a:rPr lang="en-IN" dirty="0"/>
              <a:t>PERFORMANCE LEVEL: Creating the new column called performance level by using the formula IFS(28=5 Z83. MED TRUE. LOW") It shoes that how his formula is used to categorised the employees based on their </a:t>
            </a:r>
          </a:p>
          <a:p>
            <a:endParaRPr lang="en-IN" dirty="0"/>
          </a:p>
          <a:p>
            <a:r>
              <a:rPr lang="en-IN" dirty="0"/>
              <a:t>SUMMARY</a:t>
            </a:r>
          </a:p>
          <a:p>
            <a:r>
              <a:rPr lang="en-IN" dirty="0"/>
              <a:t>Pivot Tablo In 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395F404-C3B8-C05E-A448-9F39A2461BCE}"/>
              </a:ext>
            </a:extLst>
          </p:cNvPr>
          <p:cNvGraphicFramePr>
            <a:graphicFrameLocks/>
          </p:cNvGraphicFramePr>
          <p:nvPr>
            <p:extLst>
              <p:ext uri="{D42A27DB-BD31-4B8C-83A1-F6EECF244321}">
                <p14:modId xmlns:p14="http://schemas.microsoft.com/office/powerpoint/2010/main" val="990536669"/>
              </p:ext>
            </p:extLst>
          </p:nvPr>
        </p:nvGraphicFramePr>
        <p:xfrm>
          <a:off x="1938337" y="1114425"/>
          <a:ext cx="8315325"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66D0BC-F89D-A03A-7B1F-5859C89B9FC9}"/>
              </a:ext>
            </a:extLst>
          </p:cNvPr>
          <p:cNvSpPr txBox="1"/>
          <p:nvPr/>
        </p:nvSpPr>
        <p:spPr>
          <a:xfrm>
            <a:off x="755332" y="1866714"/>
            <a:ext cx="7702868" cy="2308324"/>
          </a:xfrm>
          <a:prstGeom prst="rect">
            <a:avLst/>
          </a:prstGeom>
          <a:noFill/>
        </p:spPr>
        <p:txBody>
          <a:bodyPr wrap="square">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sz="1800" dirty="0">
              <a:solidFill>
                <a:schemeClr val="bg1">
                  <a:lumMod val="85000"/>
                  <a:lumOff val="1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B9A8E50-D1A3-3083-AFCF-7EE174785FF3}"/>
              </a:ext>
            </a:extLst>
          </p:cNvPr>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6622A2F-6C7B-0336-9BC0-AC5568BF91F5}"/>
              </a:ext>
            </a:extLst>
          </p:cNvPr>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EMPLOYEES</a:t>
            </a:r>
          </a:p>
          <a:p>
            <a:endParaRPr lang="en-US" dirty="0"/>
          </a:p>
          <a:p>
            <a:pPr marL="342900" indent="-342900">
              <a:buAutoNum type="arabicPeriod"/>
            </a:pPr>
            <a:endParaRPr lang="en-US" dirty="0"/>
          </a:p>
          <a:p>
            <a:endParaRPr lang="en-IN" dirty="0"/>
          </a:p>
        </p:txBody>
      </p:sp>
      <p:pic>
        <p:nvPicPr>
          <p:cNvPr id="10" name="Picture 9">
            <a:extLst>
              <a:ext uri="{FF2B5EF4-FFF2-40B4-BE49-F238E27FC236}">
                <a16:creationId xmlns:a16="http://schemas.microsoft.com/office/drawing/2014/main" id="{F45F6B8B-8767-3AB9-C294-44305ECDFF2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05125" y="1093887"/>
            <a:ext cx="1190376" cy="1138298"/>
          </a:xfrm>
          <a:prstGeom prst="rect">
            <a:avLst/>
          </a:prstGeom>
        </p:spPr>
      </p:pic>
      <p:pic>
        <p:nvPicPr>
          <p:cNvPr id="12" name="Picture 11">
            <a:extLst>
              <a:ext uri="{FF2B5EF4-FFF2-40B4-BE49-F238E27FC236}">
                <a16:creationId xmlns:a16="http://schemas.microsoft.com/office/drawing/2014/main" id="{75E62C25-0259-7B1A-E99B-1F5D9572B16E}"/>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10000" y="2334525"/>
            <a:ext cx="1624485" cy="1083584"/>
          </a:xfrm>
          <a:prstGeom prst="rect">
            <a:avLst/>
          </a:prstGeom>
        </p:spPr>
      </p:pic>
      <p:pic>
        <p:nvPicPr>
          <p:cNvPr id="17" name="Picture 16">
            <a:extLst>
              <a:ext uri="{FF2B5EF4-FFF2-40B4-BE49-F238E27FC236}">
                <a16:creationId xmlns:a16="http://schemas.microsoft.com/office/drawing/2014/main" id="{37DF6381-418B-1C9C-61CC-918A02242A8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564091" y="3200400"/>
            <a:ext cx="838200" cy="1111279"/>
          </a:xfrm>
          <a:prstGeom prst="rect">
            <a:avLst/>
          </a:prstGeom>
        </p:spPr>
      </p:pic>
      <p:pic>
        <p:nvPicPr>
          <p:cNvPr id="20" name="Picture 19" descr="A person looking at a computer screen">
            <a:extLst>
              <a:ext uri="{FF2B5EF4-FFF2-40B4-BE49-F238E27FC236}">
                <a16:creationId xmlns:a16="http://schemas.microsoft.com/office/drawing/2014/main" id="{2734CD9B-2F56-4ED5-33A5-56DB3F283A3F}"/>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675945" y="4522575"/>
            <a:ext cx="1648735" cy="1099157"/>
          </a:xfrm>
          <a:prstGeom prst="rect">
            <a:avLst/>
          </a:prstGeom>
        </p:spPr>
      </p:pic>
      <p:pic>
        <p:nvPicPr>
          <p:cNvPr id="23" name="Picture 22" descr="A group of people in a room&#10;&#10;Description automatically generated">
            <a:extLst>
              <a:ext uri="{FF2B5EF4-FFF2-40B4-BE49-F238E27FC236}">
                <a16:creationId xmlns:a16="http://schemas.microsoft.com/office/drawing/2014/main" id="{6909FB11-17ED-4326-17D6-9CF255EF2718}"/>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2053445" y="5836315"/>
            <a:ext cx="1859491" cy="10295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3879418-8605-0C31-4782-E7867FE802B3}"/>
              </a:ext>
            </a:extLst>
          </p:cNvPr>
          <p:cNvSpPr txBox="1"/>
          <p:nvPr/>
        </p:nvSpPr>
        <p:spPr>
          <a:xfrm>
            <a:off x="3200400" y="2031869"/>
            <a:ext cx="53340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 Performance level</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Summary</a:t>
            </a: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 Filter</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a:t>FORMULA:</a:t>
            </a:r>
          </a:p>
          <a:p>
            <a:pPr marL="0" lvl="1" indent="0" fontAlgn="auto">
              <a:spcAft>
                <a:spcPts val="0"/>
              </a:spcAft>
              <a:buFont typeface="Arial" panose="020B0604020202020204" pitchFamily="34" charset="0"/>
              <a:buNone/>
            </a:pPr>
            <a:endParaRPr lang="en-US" sz="2600"/>
          </a:p>
          <a:p>
            <a:pPr lvl="1" fontAlgn="auto">
              <a:spcAft>
                <a:spcPts val="0"/>
              </a:spcAft>
              <a:buFont typeface="Wingdings" panose="05000000000000000000" pitchFamily="2" charset="2"/>
              <a:buChar char="q"/>
            </a:pPr>
            <a:r>
              <a:rPr lang="en-US" sz="2200"/>
              <a:t>Performance level =IFS(Z8&gt;=5,"VERY HIGH",Z8&gt;=4,“HIGH",Z8&gt;=3,"MED",TRUE,"LOW")</a:t>
            </a:r>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r>
              <a:rPr lang="en-US"/>
              <a:t>INSIGHTS: Used to evaluate the scores as levels from low to very high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TotalTime>
  <Words>624</Words>
  <Application>Microsoft Office PowerPoint</Application>
  <PresentationFormat>Widescreen</PresentationFormat>
  <Paragraphs>104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Google Sans</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Afrose Barveen</cp:lastModifiedBy>
  <cp:revision>15</cp:revision>
  <dcterms:created xsi:type="dcterms:W3CDTF">2024-03-29T15:07:22Z</dcterms:created>
  <dcterms:modified xsi:type="dcterms:W3CDTF">2024-08-30T05:09:58Z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