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31"/>
  </p:handoutMasterIdLst>
  <p:sldIdLst>
    <p:sldId id="256" r:id="rId3"/>
    <p:sldId id="257" r:id="rId4"/>
    <p:sldId id="258" r:id="rId5"/>
    <p:sldId id="259" r:id="rId6"/>
    <p:sldId id="260" r:id="rId7"/>
    <p:sldId id="261" r:id="rId8"/>
    <p:sldId id="262" r:id="rId9"/>
    <p:sldId id="263" r:id="rId10"/>
    <p:sldId id="264" r:id="rId11"/>
    <p:sldId id="265" r:id="rId12"/>
    <p:sldId id="266" r:id="rId13"/>
    <p:sldId id="274" r:id="rId14"/>
    <p:sldId id="275" r:id="rId15"/>
    <p:sldId id="276" r:id="rId16"/>
    <p:sldId id="277" r:id="rId17"/>
    <p:sldId id="278" r:id="rId19"/>
    <p:sldId id="284" r:id="rId20"/>
    <p:sldId id="285" r:id="rId21"/>
    <p:sldId id="286" r:id="rId22"/>
    <p:sldId id="287" r:id="rId23"/>
    <p:sldId id="307" r:id="rId24"/>
    <p:sldId id="288" r:id="rId25"/>
    <p:sldId id="302" r:id="rId26"/>
    <p:sldId id="303" r:id="rId27"/>
    <p:sldId id="304" r:id="rId28"/>
    <p:sldId id="313" r:id="rId29"/>
    <p:sldId id="3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47" d="100"/>
          <a:sy n="47" d="100"/>
        </p:scale>
        <p:origin x="77"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624695" cy="2244725"/>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IN" altLang="en-US" dirty="0">
                <a:solidFill>
                  <a:srgbClr val="0070C0"/>
                </a:solidFill>
              </a:rPr>
              <a:t> Review Analysis of </a:t>
            </a:r>
            <a:br>
              <a:rPr lang="en-IN" altLang="en-US" dirty="0">
                <a:solidFill>
                  <a:srgbClr val="0070C0"/>
                </a:solidFill>
              </a:rPr>
            </a:br>
            <a:r>
              <a:rPr lang="en-IN" altLang="en-US" dirty="0">
                <a:solidFill>
                  <a:srgbClr val="0070C0"/>
                </a:solidFill>
              </a:rPr>
              <a:t>SOFITEL HOTEL MUMBAI</a:t>
            </a:r>
            <a:br>
              <a:rPr lang="en-IN" altLang="en-US" dirty="0">
                <a:solidFill>
                  <a:srgbClr val="0070C0"/>
                </a:solidFill>
              </a:rPr>
            </a:br>
            <a:r>
              <a:rPr lang="en-IN" altLang="en-US" dirty="0">
                <a:solidFill>
                  <a:srgbClr val="0070C0"/>
                </a:solidFill>
              </a:rPr>
              <a:t>from TRIP ADVISOR</a:t>
            </a:r>
            <a:endParaRPr lang="en-IN" altLang="en-US" dirty="0">
              <a:solidFill>
                <a:srgbClr val="0070C0"/>
              </a:solidFill>
            </a:endParaRPr>
          </a:p>
        </p:txBody>
      </p:sp>
      <p:sp>
        <p:nvSpPr>
          <p:cNvPr id="3" name="Subtitle 2"/>
          <p:cNvSpPr>
            <a:spLocks noGrp="1"/>
          </p:cNvSpPr>
          <p:nvPr>
            <p:ph type="subTitle" idx="1"/>
          </p:nvPr>
        </p:nvSpPr>
        <p:spPr>
          <a:xfrm>
            <a:off x="1524000" y="3602355"/>
            <a:ext cx="9144000" cy="2894965"/>
          </a:xfrm>
        </p:spPr>
        <p:txBody>
          <a:bodyPr>
            <a:normAutofit fontScale="95000" lnSpcReduction="10000"/>
          </a:bodyPr>
          <a:lstStyle/>
          <a:p>
            <a:r>
              <a:rPr lang="en-IN" altLang="en-US" b="1">
                <a:solidFill>
                  <a:srgbClr val="C00000"/>
                </a:solidFill>
              </a:rPr>
              <a:t>Group 1</a:t>
            </a:r>
            <a:endParaRPr lang="en-IN" altLang="en-US" b="1">
              <a:solidFill>
                <a:srgbClr val="C00000"/>
              </a:solidFill>
            </a:endParaRPr>
          </a:p>
          <a:p>
            <a:r>
              <a:rPr lang="en-IN" altLang="en-US" b="1">
                <a:solidFill>
                  <a:srgbClr val="0070C0"/>
                </a:solidFill>
              </a:rPr>
              <a:t>GS Prathap Reddy</a:t>
            </a:r>
            <a:endParaRPr lang="en-IN" altLang="en-US" b="1">
              <a:solidFill>
                <a:srgbClr val="0070C0"/>
              </a:solidFill>
            </a:endParaRPr>
          </a:p>
          <a:p>
            <a:r>
              <a:rPr lang="en-IN" altLang="en-US" b="1">
                <a:solidFill>
                  <a:srgbClr val="0070C0"/>
                </a:solidFill>
              </a:rPr>
              <a:t>Ruchira Pal</a:t>
            </a:r>
            <a:endParaRPr lang="en-IN" altLang="en-US" b="1">
              <a:solidFill>
                <a:srgbClr val="0070C0"/>
              </a:solidFill>
            </a:endParaRPr>
          </a:p>
          <a:p>
            <a:r>
              <a:rPr lang="en-IN" altLang="en-US" b="1">
                <a:solidFill>
                  <a:srgbClr val="0070C0"/>
                </a:solidFill>
              </a:rPr>
              <a:t>Archana S</a:t>
            </a:r>
            <a:endParaRPr lang="en-IN" altLang="en-US" b="1">
              <a:solidFill>
                <a:srgbClr val="0070C0"/>
              </a:solidFill>
            </a:endParaRPr>
          </a:p>
          <a:p>
            <a:r>
              <a:rPr lang="en-IN" altLang="en-US" b="1">
                <a:solidFill>
                  <a:srgbClr val="0070C0"/>
                </a:solidFill>
              </a:rPr>
              <a:t>Janani M R</a:t>
            </a:r>
            <a:endParaRPr lang="en-IN" altLang="en-US" b="1">
              <a:solidFill>
                <a:srgbClr val="0070C0"/>
              </a:solidFill>
            </a:endParaRPr>
          </a:p>
          <a:p>
            <a:r>
              <a:rPr lang="en-IN" altLang="en-US" b="1">
                <a:solidFill>
                  <a:srgbClr val="0070C0"/>
                </a:solidFill>
              </a:rPr>
              <a:t>Siddiqui Mohammed Atif</a:t>
            </a:r>
            <a:endParaRPr lang="en-IN" altLang="en-US" b="1">
              <a:solidFill>
                <a:srgbClr val="0070C0"/>
              </a:solidFill>
            </a:endParaRPr>
          </a:p>
          <a:p>
            <a:r>
              <a:rPr lang="en-IN" altLang="en-US" b="1">
                <a:solidFill>
                  <a:srgbClr val="0070C0"/>
                </a:solidFill>
              </a:rPr>
              <a:t>Linga Saketh</a:t>
            </a:r>
            <a:endParaRPr lang="en-IN" altLang="en-US" b="1">
              <a:solidFill>
                <a:srgbClr val="0070C0"/>
              </a:solidFill>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926465" y="426720"/>
            <a:ext cx="2308860" cy="460375"/>
          </a:xfrm>
          <a:prstGeom prst="rect">
            <a:avLst/>
          </a:prstGeom>
          <a:noFill/>
        </p:spPr>
        <p:txBody>
          <a:bodyPr wrap="square" rtlCol="0">
            <a:spAutoFit/>
          </a:bodyPr>
          <a:lstStyle/>
          <a:p>
            <a:r>
              <a:rPr lang="en-IN" altLang="en-US" sz="2400" b="1" i="1">
                <a:solidFill>
                  <a:srgbClr val="0070C0"/>
                </a:solidFill>
              </a:rPr>
              <a:t>PROJECT 64</a:t>
            </a:r>
            <a:endParaRPr lang="en-IN" altLang="en-US" sz="2400" b="1" i="1">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5"/>
          <p:cNvSpPr txBox="1"/>
          <p:nvPr/>
        </p:nvSpPr>
        <p:spPr bwMode="auto">
          <a:xfrm rot="10800000" flipV="1">
            <a:off x="579755" y="6034405"/>
            <a:ext cx="3500120" cy="6845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9pPr>
          </a:lstStyle>
          <a:p>
            <a:pPr defTabSz="914400" eaLnBrk="1" hangingPunct="1">
              <a:spcBef>
                <a:spcPct val="0"/>
              </a:spcBef>
              <a:buFontTx/>
              <a:buNone/>
            </a:pPr>
            <a:r>
              <a:rPr lang="en-IN" altLang="en-US" sz="2000" b="1">
                <a:solidFill>
                  <a:srgbClr val="0070C0"/>
                </a:solidFill>
                <a:latin typeface="Calibri Light" panose="020F0302020204030204" charset="0"/>
              </a:rPr>
              <a:t>Positive  Sentiment wordcloud</a:t>
            </a:r>
            <a:endParaRPr lang="en-IN" altLang="en-US" sz="2000" b="1">
              <a:solidFill>
                <a:srgbClr val="0070C0"/>
              </a:solidFill>
              <a:latin typeface="Calibri Light" panose="020F0302020204030204" charset="0"/>
            </a:endParaRPr>
          </a:p>
          <a:p>
            <a:pPr defTabSz="914400" eaLnBrk="1" hangingPunct="1">
              <a:spcBef>
                <a:spcPct val="0"/>
              </a:spcBef>
              <a:buFontTx/>
              <a:buNone/>
            </a:pPr>
            <a:endParaRPr lang="en-IN" altLang="en-US" sz="2000" b="1">
              <a:solidFill>
                <a:srgbClr val="0070C0"/>
              </a:solidFill>
              <a:latin typeface="Calibri Light" panose="020F0302020204030204" charset="0"/>
            </a:endParaRPr>
          </a:p>
        </p:txBody>
      </p:sp>
      <p:sp>
        <p:nvSpPr>
          <p:cNvPr id="10" name="Title 5"/>
          <p:cNvSpPr txBox="1"/>
          <p:nvPr/>
        </p:nvSpPr>
        <p:spPr bwMode="auto">
          <a:xfrm rot="10800000" flipV="1">
            <a:off x="7345680" y="6034405"/>
            <a:ext cx="3500120" cy="6845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9pPr>
          </a:lstStyle>
          <a:p>
            <a:pPr defTabSz="914400" eaLnBrk="1" hangingPunct="1">
              <a:spcBef>
                <a:spcPct val="0"/>
              </a:spcBef>
              <a:buFontTx/>
              <a:buNone/>
            </a:pPr>
            <a:r>
              <a:rPr lang="en-IN" altLang="en-US" sz="2000" b="1">
                <a:solidFill>
                  <a:srgbClr val="0070C0"/>
                </a:solidFill>
                <a:latin typeface="Calibri Light" panose="020F0302020204030204" charset="0"/>
              </a:rPr>
              <a:t>Negative  Sentiment wordcloud</a:t>
            </a:r>
            <a:endParaRPr lang="en-IN" altLang="en-US" sz="2000" b="1">
              <a:solidFill>
                <a:srgbClr val="0070C0"/>
              </a:solidFill>
              <a:latin typeface="Calibri Light" panose="020F0302020204030204" charset="0"/>
            </a:endParaRPr>
          </a:p>
          <a:p>
            <a:pPr defTabSz="914400" eaLnBrk="1" hangingPunct="1">
              <a:spcBef>
                <a:spcPct val="0"/>
              </a:spcBef>
              <a:buFontTx/>
              <a:buNone/>
            </a:pPr>
            <a:endParaRPr lang="en-IN" altLang="en-US" sz="2000" b="1">
              <a:solidFill>
                <a:srgbClr val="0070C0"/>
              </a:solidFill>
              <a:latin typeface="Calibri Light" panose="020F0302020204030204" charset="0"/>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7307" y="945544"/>
            <a:ext cx="5858693" cy="4143953"/>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807" y="803383"/>
            <a:ext cx="6011579" cy="46297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8638540" y="2778760"/>
            <a:ext cx="2616200" cy="922020"/>
          </a:xfrm>
          <a:prstGeom prst="rect">
            <a:avLst/>
          </a:prstGeom>
          <a:noFill/>
        </p:spPr>
        <p:txBody>
          <a:bodyPr wrap="square" rtlCol="0" anchor="t">
            <a:spAutoFit/>
          </a:bodyPr>
          <a:lstStyle/>
          <a:p>
            <a:pPr defTabSz="914400" eaLnBrk="1" hangingPunct="1">
              <a:spcBef>
                <a:spcPct val="0"/>
              </a:spcBef>
              <a:buFontTx/>
              <a:buNone/>
            </a:pPr>
            <a:r>
              <a:rPr lang="en-US" altLang="en-US" b="1">
                <a:solidFill>
                  <a:srgbClr val="0070C0"/>
                </a:solidFill>
                <a:latin typeface="Calibri Light" panose="020F0302020204030204" charset="0"/>
                <a:sym typeface="+mn-ea"/>
              </a:rPr>
              <a:t>The table represents the top 10 bigrams in the reviews column.</a:t>
            </a:r>
            <a:endParaRPr lang="en-US" altLang="en-US" b="1">
              <a:solidFill>
                <a:srgbClr val="0070C0"/>
              </a:solidFill>
              <a:latin typeface="Calibri Light" panose="020F0302020204030204" charset="0"/>
              <a:sym typeface="+mn-ea"/>
            </a:endParaRPr>
          </a:p>
        </p:txBody>
      </p:sp>
      <p:pic>
        <p:nvPicPr>
          <p:cNvPr id="6" name="Content Placeholder 5"/>
          <p:cNvPicPr>
            <a:picLocks noGrp="1" noChangeAspect="1"/>
          </p:cNvPicPr>
          <p:nvPr>
            <p:ph idx="1"/>
          </p:nvPr>
        </p:nvPicPr>
        <p:blipFill>
          <a:blip r:embed="rId1"/>
          <a:srcRect l="747" t="-451"/>
          <a:stretch>
            <a:fillRect/>
          </a:stretch>
        </p:blipFill>
        <p:spPr>
          <a:xfrm>
            <a:off x="608330" y="199390"/>
            <a:ext cx="7752080" cy="6080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TIIDF Values</a:t>
            </a:r>
            <a:endParaRPr lang="en-IN" altLang="en-US"/>
          </a:p>
        </p:txBody>
      </p:sp>
      <p:sp>
        <p:nvSpPr>
          <p:cNvPr id="5" name="Rectangles 4"/>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a:blip r:embed="rId1"/>
          <a:stretch>
            <a:fillRect/>
          </a:stretch>
        </p:blipFill>
        <p:spPr>
          <a:xfrm>
            <a:off x="4248785" y="427355"/>
            <a:ext cx="3013710" cy="6003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55" y="621665"/>
            <a:ext cx="10214610" cy="4931410"/>
          </a:xfrm>
        </p:spPr>
        <p:txBody>
          <a:bodyPr>
            <a:normAutofit/>
          </a:bodyPr>
          <a:lstStyle/>
          <a:p>
            <a:r>
              <a:rPr lang="en-IN" altLang="en-US" sz="6600"/>
              <a:t>        </a:t>
            </a:r>
            <a:br>
              <a:rPr lang="en-IN" altLang="en-US" sz="6600"/>
            </a:br>
            <a:r>
              <a:rPr lang="en-IN" altLang="en-US" sz="6600"/>
              <a:t>          </a:t>
            </a:r>
            <a:r>
              <a:rPr lang="en-IN" altLang="en-US" sz="6600" b="1">
                <a:solidFill>
                  <a:srgbClr val="0070C0"/>
                </a:solidFill>
              </a:rPr>
              <a:t>MODEL BUILDING</a:t>
            </a:r>
            <a:endParaRPr lang="en-IN" altLang="en-US" sz="6600" b="1">
              <a:solidFill>
                <a:srgbClr val="0070C0"/>
              </a:solidFill>
            </a:endParaRPr>
          </a:p>
        </p:txBody>
      </p:sp>
      <p:sp>
        <p:nvSpPr>
          <p:cNvPr id="5" name="Rectangles 4"/>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rgbClr val="0070C0"/>
                </a:solidFill>
              </a:rPr>
              <a:t>List of Models Created</a:t>
            </a:r>
            <a:endParaRPr lang="en-IN" altLang="en-US">
              <a:solidFill>
                <a:srgbClr val="0070C0"/>
              </a:solidFill>
            </a:endParaRPr>
          </a:p>
        </p:txBody>
      </p:sp>
      <p:sp>
        <p:nvSpPr>
          <p:cNvPr id="5" name="Rectangles 4"/>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12" name="TextBox 3"/>
          <p:cNvSpPr txBox="1">
            <a:spLocks noChangeArrowheads="1"/>
          </p:cNvSpPr>
          <p:nvPr/>
        </p:nvSpPr>
        <p:spPr bwMode="auto">
          <a:xfrm>
            <a:off x="1054735" y="1859915"/>
            <a:ext cx="7721600" cy="4523105"/>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70C0"/>
                </a:solidFill>
                <a:latin typeface="Century Gothic" panose="020B0502020202020204" pitchFamily="34" charset="0"/>
              </a:rPr>
              <a:t>Following are the models used for Model building in this project:</a:t>
            </a:r>
            <a:endParaRPr lang="en-US" altLang="en-US" sz="2400">
              <a:solidFill>
                <a:srgbClr val="0070C0"/>
              </a:solidFill>
              <a:latin typeface="Century Gothic" panose="020B0502020202020204" pitchFamily="34" charset="0"/>
            </a:endParaRPr>
          </a:p>
          <a:p>
            <a:pPr eaLnBrk="1" hangingPunct="1"/>
            <a:r>
              <a:rPr lang="en-US" altLang="en-US" sz="2400">
                <a:solidFill>
                  <a:srgbClr val="0070C0"/>
                </a:solidFill>
                <a:latin typeface="Century Gothic" panose="020B0502020202020204" pitchFamily="34" charset="0"/>
              </a:rPr>
              <a:t>1)Logistic regression.</a:t>
            </a:r>
            <a:endParaRPr lang="en-US" altLang="en-US" sz="2400">
              <a:solidFill>
                <a:srgbClr val="0070C0"/>
              </a:solidFill>
              <a:latin typeface="Century Gothic" panose="020B0502020202020204" pitchFamily="34" charset="0"/>
            </a:endParaRPr>
          </a:p>
          <a:p>
            <a:pPr eaLnBrk="1" hangingPunct="1"/>
            <a:r>
              <a:rPr lang="en-US" altLang="en-US" sz="2400">
                <a:solidFill>
                  <a:srgbClr val="0070C0"/>
                </a:solidFill>
                <a:latin typeface="Century Gothic" panose="020B0502020202020204" pitchFamily="34" charset="0"/>
              </a:rPr>
              <a:t>2)Decision tree classifier.</a:t>
            </a:r>
            <a:endParaRPr lang="en-US" altLang="en-US" sz="2400">
              <a:solidFill>
                <a:srgbClr val="0070C0"/>
              </a:solidFill>
              <a:latin typeface="Century Gothic" panose="020B0502020202020204" pitchFamily="34" charset="0"/>
            </a:endParaRPr>
          </a:p>
          <a:p>
            <a:pPr eaLnBrk="1" hangingPunct="1"/>
            <a:r>
              <a:rPr lang="en-US" altLang="en-US" sz="2400">
                <a:solidFill>
                  <a:srgbClr val="0070C0"/>
                </a:solidFill>
                <a:latin typeface="Century Gothic" panose="020B0502020202020204" pitchFamily="34" charset="0"/>
              </a:rPr>
              <a:t>3) Random forest classifier.</a:t>
            </a:r>
            <a:endParaRPr lang="en-US" altLang="en-US" sz="2400">
              <a:solidFill>
                <a:srgbClr val="0070C0"/>
              </a:solidFill>
              <a:latin typeface="Century Gothic" panose="020B0502020202020204" pitchFamily="34" charset="0"/>
            </a:endParaRPr>
          </a:p>
          <a:p>
            <a:pPr eaLnBrk="1" hangingPunct="1"/>
            <a:r>
              <a:rPr lang="en-US" altLang="en-US" sz="2400">
                <a:solidFill>
                  <a:srgbClr val="0070C0"/>
                </a:solidFill>
                <a:latin typeface="Century Gothic" panose="020B0502020202020204" pitchFamily="34" charset="0"/>
              </a:rPr>
              <a:t>4)</a:t>
            </a:r>
            <a:r>
              <a:rPr lang="en-IN" altLang="en-US" sz="2400">
                <a:solidFill>
                  <a:srgbClr val="0070C0"/>
                </a:solidFill>
                <a:latin typeface="Century Gothic" panose="020B0502020202020204" pitchFamily="34" charset="0"/>
              </a:rPr>
              <a:t> Extra tree Classifier.</a:t>
            </a:r>
            <a:endParaRPr lang="en-US" altLang="en-US" sz="2400">
              <a:solidFill>
                <a:srgbClr val="0070C0"/>
              </a:solidFill>
              <a:latin typeface="Century Gothic" panose="020B0502020202020204" pitchFamily="34" charset="0"/>
            </a:endParaRPr>
          </a:p>
          <a:p>
            <a:pPr eaLnBrk="1" hangingPunct="1"/>
            <a:r>
              <a:rPr lang="en-US" altLang="en-US" sz="2400">
                <a:solidFill>
                  <a:srgbClr val="0070C0"/>
                </a:solidFill>
                <a:latin typeface="Century Gothic" panose="020B0502020202020204" pitchFamily="34" charset="0"/>
              </a:rPr>
              <a:t>5)</a:t>
            </a:r>
            <a:r>
              <a:rPr lang="en-IN" altLang="en-US" sz="2400">
                <a:solidFill>
                  <a:srgbClr val="0070C0"/>
                </a:solidFill>
                <a:latin typeface="Century Gothic" panose="020B0502020202020204" pitchFamily="34" charset="0"/>
              </a:rPr>
              <a:t> Support Vector Machine(SVM) Classifier.</a:t>
            </a:r>
            <a:endParaRPr lang="en-IN" altLang="en-US" sz="2400">
              <a:solidFill>
                <a:srgbClr val="0070C0"/>
              </a:solidFill>
              <a:latin typeface="Century Gothic" panose="020B0502020202020204" pitchFamily="34" charset="0"/>
            </a:endParaRPr>
          </a:p>
          <a:p>
            <a:pPr eaLnBrk="1" hangingPunct="1"/>
            <a:r>
              <a:rPr lang="en-IN" altLang="en-US" sz="2400">
                <a:solidFill>
                  <a:srgbClr val="0070C0"/>
                </a:solidFill>
                <a:latin typeface="Century Gothic" panose="020B0502020202020204" pitchFamily="34" charset="0"/>
              </a:rPr>
              <a:t>6)Neural Networks</a:t>
            </a:r>
            <a:endParaRPr lang="en-IN" altLang="en-US" sz="2400">
              <a:solidFill>
                <a:srgbClr val="0070C0"/>
              </a:solidFill>
              <a:latin typeface="Century Gothic" panose="020B0502020202020204" pitchFamily="34" charset="0"/>
            </a:endParaRPr>
          </a:p>
          <a:p>
            <a:pPr eaLnBrk="1" hangingPunct="1"/>
            <a:r>
              <a:rPr lang="en-IN" altLang="en-US" sz="2400">
                <a:solidFill>
                  <a:srgbClr val="0070C0"/>
                </a:solidFill>
                <a:latin typeface="Century Gothic" panose="020B0502020202020204" pitchFamily="34" charset="0"/>
              </a:rPr>
              <a:t>7)Bagging classifier method.</a:t>
            </a:r>
            <a:endParaRPr lang="en-IN" altLang="en-US" sz="2400">
              <a:solidFill>
                <a:srgbClr val="0070C0"/>
              </a:solidFill>
              <a:latin typeface="Century Gothic" panose="020B0502020202020204" pitchFamily="34" charset="0"/>
            </a:endParaRPr>
          </a:p>
          <a:p>
            <a:pPr eaLnBrk="1" hangingPunct="1"/>
            <a:r>
              <a:rPr lang="en-IN" altLang="en-US" sz="2400">
                <a:solidFill>
                  <a:srgbClr val="0070C0"/>
                </a:solidFill>
                <a:latin typeface="Century Gothic" panose="020B0502020202020204" pitchFamily="34" charset="0"/>
              </a:rPr>
              <a:t>8)Linear SVM.</a:t>
            </a:r>
            <a:endParaRPr lang="en-IN" altLang="en-US" sz="2400">
              <a:solidFill>
                <a:srgbClr val="0070C0"/>
              </a:solidFill>
              <a:latin typeface="Century Gothic" panose="020B0502020202020204" pitchFamily="34" charset="0"/>
            </a:endParaRPr>
          </a:p>
          <a:p>
            <a:pPr eaLnBrk="1" hangingPunct="1"/>
            <a:r>
              <a:rPr lang="en-IN" altLang="en-US" sz="2400">
                <a:solidFill>
                  <a:srgbClr val="0070C0"/>
                </a:solidFill>
                <a:latin typeface="Century Gothic" panose="020B0502020202020204" pitchFamily="34" charset="0"/>
              </a:rPr>
              <a:t>9)Naïve Bayes classifier.</a:t>
            </a:r>
            <a:endParaRPr lang="en-IN" altLang="en-US" sz="2400">
              <a:solidFill>
                <a:srgbClr val="0070C0"/>
              </a:solidFill>
              <a:latin typeface="Century Gothic" panose="020B0502020202020204" pitchFamily="34" charset="0"/>
            </a:endParaRPr>
          </a:p>
          <a:p>
            <a:pPr eaLnBrk="1" hangingPunct="1"/>
            <a:r>
              <a:rPr lang="en-IN" altLang="en-US" sz="2400">
                <a:solidFill>
                  <a:srgbClr val="0070C0"/>
                </a:solidFill>
                <a:latin typeface="Century Gothic" panose="020B0502020202020204" pitchFamily="34" charset="0"/>
              </a:rPr>
              <a:t>10)XGB Classifier.</a:t>
            </a:r>
            <a:endParaRPr lang="en-IN" altLang="en-US" sz="2400">
              <a:solidFill>
                <a:srgbClr val="0070C0"/>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36525"/>
            <a:ext cx="10515600" cy="1325563"/>
          </a:xfrm>
        </p:spPr>
        <p:txBody>
          <a:bodyPr/>
          <a:lstStyle/>
          <a:p>
            <a:r>
              <a:rPr lang="en-IN" altLang="en-US">
                <a:solidFill>
                  <a:srgbClr val="0070C0"/>
                </a:solidFill>
              </a:rPr>
              <a:t>MODELS BEFORE SMOTE</a:t>
            </a:r>
            <a:endParaRPr lang="en-IN" altLang="en-US">
              <a:solidFill>
                <a:srgbClr val="0070C0"/>
              </a:solidFill>
            </a:endParaRPr>
          </a:p>
        </p:txBody>
      </p:sp>
      <p:graphicFrame>
        <p:nvGraphicFramePr>
          <p:cNvPr id="4" name="Content Placeholder 3"/>
          <p:cNvGraphicFramePr>
            <a:graphicFrameLocks noGrp="1"/>
          </p:cNvGraphicFramePr>
          <p:nvPr>
            <p:ph idx="1"/>
          </p:nvPr>
        </p:nvGraphicFramePr>
        <p:xfrm>
          <a:off x="838200" y="1193800"/>
          <a:ext cx="10464800" cy="5348605"/>
        </p:xfrm>
        <a:graphic>
          <a:graphicData uri="http://schemas.openxmlformats.org/drawingml/2006/table">
            <a:tbl>
              <a:tblPr firstRow="1" firstCol="1">
                <a:tableStyleId>{2A488322-F2BA-4B5B-9748-0D474271808F}</a:tableStyleId>
              </a:tblPr>
              <a:tblGrid>
                <a:gridCol w="2325370"/>
                <a:gridCol w="913130"/>
                <a:gridCol w="913765"/>
                <a:gridCol w="817880"/>
                <a:gridCol w="817880"/>
                <a:gridCol w="1640840"/>
                <a:gridCol w="1355090"/>
                <a:gridCol w="1680845"/>
              </a:tblGrid>
              <a:tr h="548005">
                <a:tc>
                  <a:txBody>
                    <a:bodyPr/>
                    <a:lstStyle/>
                    <a:p>
                      <a:pPr algn="ctr" rtl="0" fontAlgn="ctr"/>
                      <a:r>
                        <a:rPr lang="en-IN" sz="1100" u="none" strike="noStrike">
                          <a:effectLst/>
                        </a:rPr>
                        <a:t>Model Used</a:t>
                      </a:r>
                      <a:endParaRPr lang="en-IN" sz="1100" u="none" strike="noStrike">
                        <a:effectLst/>
                      </a:endParaRPr>
                    </a:p>
                  </a:txBody>
                  <a:tcPr marL="9524" marR="9524" marT="9526" marB="0" anchor="ctr"/>
                </a:tc>
                <a:tc>
                  <a:txBody>
                    <a:bodyPr/>
                    <a:lstStyle/>
                    <a:p>
                      <a:pPr algn="ctr" rtl="0" fontAlgn="ctr"/>
                      <a:r>
                        <a:rPr lang="en-IN" sz="1100" u="none" strike="noStrike">
                          <a:effectLst/>
                        </a:rPr>
                        <a:t>Category</a:t>
                      </a:r>
                      <a:endParaRPr lang="en-IN" sz="1100" u="none" strike="noStrike">
                        <a:effectLst/>
                      </a:endParaRPr>
                    </a:p>
                  </a:txBody>
                  <a:tcPr marL="9524" marR="9524" marT="9526" marB="0" anchor="ctr"/>
                </a:tc>
                <a:tc>
                  <a:txBody>
                    <a:bodyPr/>
                    <a:lstStyle/>
                    <a:p>
                      <a:pPr algn="ctr" rtl="0" fontAlgn="ctr"/>
                      <a:r>
                        <a:rPr lang="en-IN" sz="1100" u="none" strike="noStrike">
                          <a:effectLst/>
                        </a:rPr>
                        <a:t>Precision</a:t>
                      </a:r>
                      <a:endParaRPr lang="en-IN" sz="1100" u="none" strike="noStrike">
                        <a:effectLst/>
                      </a:endParaRPr>
                    </a:p>
                  </a:txBody>
                  <a:tcPr marL="9524" marR="9524" marT="9526" marB="0" anchor="ctr"/>
                </a:tc>
                <a:tc>
                  <a:txBody>
                    <a:bodyPr/>
                    <a:lstStyle/>
                    <a:p>
                      <a:pPr algn="ctr" rtl="0" fontAlgn="ctr"/>
                      <a:r>
                        <a:rPr lang="en-IN" sz="1100" u="none" strike="noStrike">
                          <a:effectLst/>
                        </a:rPr>
                        <a:t>Recall</a:t>
                      </a:r>
                      <a:endParaRPr lang="en-IN" sz="1100" u="none" strike="noStrike">
                        <a:effectLst/>
                      </a:endParaRPr>
                    </a:p>
                  </a:txBody>
                  <a:tcPr marL="9524" marR="9524" marT="9526" marB="0" anchor="ctr"/>
                </a:tc>
                <a:tc>
                  <a:txBody>
                    <a:bodyPr/>
                    <a:lstStyle/>
                    <a:p>
                      <a:pPr algn="ctr" rtl="0" fontAlgn="ctr"/>
                      <a:r>
                        <a:rPr lang="en-IN" sz="1100" u="none" strike="noStrike">
                          <a:effectLst/>
                        </a:rPr>
                        <a:t>f1-score</a:t>
                      </a:r>
                      <a:endParaRPr lang="en-IN" sz="1100" u="none" strike="noStrike">
                        <a:effectLst/>
                      </a:endParaRPr>
                    </a:p>
                  </a:txBody>
                  <a:tcPr marL="9524" marR="9524" marT="9526" marB="0" anchor="ctr"/>
                </a:tc>
                <a:tc>
                  <a:txBody>
                    <a:bodyPr/>
                    <a:lstStyle/>
                    <a:p>
                      <a:pPr algn="ctr" rtl="0" fontAlgn="ctr"/>
                      <a:r>
                        <a:rPr lang="en-IN" sz="1100" u="none" strike="noStrike" dirty="0">
                          <a:effectLst/>
                        </a:rPr>
                        <a:t>Number of errors</a:t>
                      </a:r>
                      <a:endParaRPr lang="en-IN" sz="1100" u="none" strike="noStrike" dirty="0">
                        <a:effectLst/>
                      </a:endParaRPr>
                    </a:p>
                  </a:txBody>
                  <a:tcPr marL="9524" marR="9524" marT="9526" marB="0" anchor="ctr"/>
                </a:tc>
                <a:tc>
                  <a:txBody>
                    <a:bodyPr/>
                    <a:lstStyle/>
                    <a:p>
                      <a:pPr algn="ctr" rtl="0" fontAlgn="ctr"/>
                      <a:r>
                        <a:rPr lang="en-IN" sz="1100" u="none" strike="noStrike">
                          <a:effectLst/>
                        </a:rPr>
                        <a:t>Test Accuracy</a:t>
                      </a:r>
                      <a:endParaRPr lang="en-IN" sz="1100" u="none" strike="noStrike">
                        <a:effectLst/>
                      </a:endParaRPr>
                    </a:p>
                  </a:txBody>
                  <a:tcPr marL="9524" marR="9524" marT="9526" marB="0" anchor="ctr"/>
                </a:tc>
                <a:tc>
                  <a:txBody>
                    <a:bodyPr/>
                    <a:lstStyle/>
                    <a:p>
                      <a:pPr algn="ctr" rtl="0" fontAlgn="ctr"/>
                      <a:r>
                        <a:rPr lang="en-IN" sz="1100" u="none" strike="noStrike">
                          <a:effectLst/>
                        </a:rPr>
                        <a:t>Train Accuracy</a:t>
                      </a:r>
                      <a:endParaRPr lang="en-IN" sz="1100" u="none" strike="noStrike">
                        <a:effectLst/>
                      </a:endParaRPr>
                    </a:p>
                  </a:txBody>
                  <a:tcPr marL="9524" marR="9524" marT="9526" marB="0" anchor="ctr"/>
                </a:tc>
              </a:tr>
              <a:tr h="231140">
                <a:tc rowSpan="2">
                  <a:txBody>
                    <a:bodyPr/>
                    <a:lstStyle/>
                    <a:p>
                      <a:pPr algn="ctr" rtl="0" fontAlgn="ctr"/>
                      <a:r>
                        <a:rPr lang="en-IN" sz="1100" u="none" strike="noStrike" dirty="0">
                          <a:effectLst/>
                        </a:rPr>
                        <a:t>Logistic Regression</a:t>
                      </a:r>
                      <a:endParaRPr lang="en-IN" sz="1100" u="none" strike="noStrike" dirty="0">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0.14</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0.25</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250</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0.863</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0.90</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0.86</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0.93</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dirty="0">
                          <a:effectLst/>
                        </a:rPr>
                        <a:t>Decision Tree Classifier</a:t>
                      </a:r>
                      <a:endParaRPr lang="en-IN" sz="1100" u="none" strike="noStrike" dirty="0">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0.31</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0.32</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0.32</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391</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0.78</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dirty="0">
                          <a:effectLst/>
                        </a:rPr>
                        <a:t>Positive</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0.87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0.87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0.87</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dirty="0">
                          <a:effectLst/>
                        </a:rPr>
                        <a:t>Random Forest Classifier</a:t>
                      </a:r>
                      <a:endParaRPr lang="en-IN" sz="1100" u="none" strike="noStrike" dirty="0">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0.01</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0.03</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280</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1.0</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0.85</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0.92</a:t>
                      </a:r>
                      <a:endParaRPr lang="en-IN" sz="1100" u="none" strike="noStrike" dirty="0">
                        <a:effectLst/>
                      </a:endParaRPr>
                    </a:p>
                  </a:txBody>
                  <a:tcPr marL="9524" marR="9524" marT="9526" marB="0" anchor="ctr"/>
                </a:tc>
                <a:tc vMerge="1">
                  <a:tcPr/>
                </a:tc>
                <a:tc vMerge="1">
                  <a:tcPr/>
                </a:tc>
                <a:tc vMerge="1">
                  <a:tcPr/>
                </a:tc>
              </a:tr>
              <a:tr h="408940">
                <a:tc rowSpan="2">
                  <a:txBody>
                    <a:bodyPr/>
                    <a:lstStyle/>
                    <a:p>
                      <a:pPr algn="ctr" rtl="0" fontAlgn="ctr"/>
                      <a:r>
                        <a:rPr lang="en-IN" sz="1100" u="none" strike="noStrike">
                          <a:effectLst/>
                        </a:rPr>
                        <a:t>Extra tree Classifier</a:t>
                      </a:r>
                      <a:endParaRPr lang="en-IN" sz="1100" u="none" strike="noStrike">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0.83</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0.02</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0.03</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280</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1.0</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0.85</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0.92</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dirty="0">
                          <a:effectLst/>
                        </a:rPr>
                        <a:t>SVM Classifier</a:t>
                      </a:r>
                      <a:endParaRPr lang="en-IN" sz="1100" u="none" strike="noStrike" dirty="0">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0.02</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278</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0.97</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0.85</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0.92</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dirty="0">
                          <a:effectLst/>
                        </a:rPr>
                        <a:t>Neural Networks</a:t>
                      </a:r>
                      <a:endParaRPr lang="en-IN" sz="1100" u="none" strike="noStrike" dirty="0">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0.49</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0.37</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288</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0.99</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0.88</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0.94</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0.91</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dirty="0">
                          <a:effectLst/>
                        </a:rPr>
                        <a:t>Bagging Classifier</a:t>
                      </a:r>
                      <a:endParaRPr lang="en-IN" sz="1100" u="none" strike="noStrike" dirty="0">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0.45</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0.24</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0.31</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300</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0.83</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0.99</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0.95</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0.91</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a:effectLst/>
                        </a:rPr>
                        <a:t>Linear SVC Classifier</a:t>
                      </a:r>
                      <a:endParaRPr lang="en-IN" sz="1100" u="none" strike="noStrike">
                        <a:effectLst/>
                      </a:endParaRPr>
                    </a:p>
                  </a:txBody>
                  <a:tcPr marL="9524" marR="9524" marT="9526" marB="0" anchor="ctr"/>
                </a:tc>
                <a:tc>
                  <a:txBody>
                    <a:bodyPr/>
                    <a:lstStyle/>
                    <a:p>
                      <a:pPr algn="ctr" rtl="0" fontAlgn="ctr"/>
                      <a:r>
                        <a:rPr lang="en-IN" sz="1100" u="none" strike="noStrike">
                          <a:effectLst/>
                        </a:rPr>
                        <a:t>Negative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0.63</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0.41</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249</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0.86</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0.99</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dirty="0">
                          <a:effectLst/>
                        </a:rPr>
                        <a:t>Positive</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0.88</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0.92</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dirty="0">
                          <a:effectLst/>
                        </a:rPr>
                        <a:t>Naïve Bayes Classifier</a:t>
                      </a:r>
                      <a:endParaRPr lang="en-IN" sz="1100" u="none" strike="noStrike" dirty="0">
                        <a:effectLst/>
                      </a:endParaRPr>
                    </a:p>
                  </a:txBody>
                  <a:tcPr marL="9524" marR="9524" marT="9526" marB="0" anchor="ctr"/>
                </a:tc>
                <a:tc>
                  <a:txBody>
                    <a:bodyPr/>
                    <a:lstStyle/>
                    <a:p>
                      <a:pPr algn="ctr" rtl="0" fontAlgn="ctr"/>
                      <a:r>
                        <a:rPr lang="en-IN" sz="1100" u="none" strike="noStrike" dirty="0">
                          <a:effectLst/>
                        </a:rPr>
                        <a:t>Negative</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0.00</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284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0.84</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dirty="0">
                          <a:effectLst/>
                        </a:rPr>
                        <a:t>Positive</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0.85</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1.00</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0.92</a:t>
                      </a:r>
                      <a:endParaRPr lang="en-IN" sz="1100" u="none" strike="noStrike" dirty="0">
                        <a:effectLst/>
                      </a:endParaRPr>
                    </a:p>
                  </a:txBody>
                  <a:tcPr marL="9524" marR="9524" marT="9526" marB="0" anchor="ctr"/>
                </a:tc>
                <a:tc vMerge="1">
                  <a:tcPr/>
                </a:tc>
                <a:tc vMerge="1">
                  <a:tcPr/>
                </a:tc>
                <a:tc vMerge="1">
                  <a:tcPr/>
                </a:tc>
              </a:tr>
              <a:tr h="231140">
                <a:tc rowSpan="2">
                  <a:txBody>
                    <a:bodyPr/>
                    <a:lstStyle/>
                    <a:p>
                      <a:pPr algn="ctr" rtl="0" fontAlgn="ctr"/>
                      <a:r>
                        <a:rPr lang="en-IN" sz="1100" u="none" strike="noStrike">
                          <a:effectLst/>
                        </a:rPr>
                        <a:t>XGB Classifier</a:t>
                      </a:r>
                      <a:endParaRPr lang="en-IN" sz="1100" u="none" strike="noStrike">
                        <a:effectLst/>
                      </a:endParaRPr>
                    </a:p>
                  </a:txBody>
                  <a:tcPr marL="9524" marR="9524" marT="9526" marB="0" anchor="ctr"/>
                </a:tc>
                <a:tc>
                  <a:txBody>
                    <a:bodyPr/>
                    <a:lstStyle/>
                    <a:p>
                      <a:pPr algn="ctr" rtl="0" fontAlgn="ctr"/>
                      <a:r>
                        <a:rPr lang="en-IN" sz="1100" u="none" strike="noStrike" dirty="0">
                          <a:effectLst/>
                        </a:rPr>
                        <a:t>Negative</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0.59</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0.24</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0.34</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263</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0.85</a:t>
                      </a:r>
                      <a:endParaRPr lang="en-IN" sz="1100" u="none" strike="noStrike" dirty="0">
                        <a:effectLst/>
                      </a:endParaRPr>
                    </a:p>
                  </a:txBody>
                  <a:tcPr marL="9524" marR="9524" marT="9526" marB="0" anchor="ctr"/>
                </a:tc>
                <a:tc rowSpan="2">
                  <a:txBody>
                    <a:bodyPr/>
                    <a:lstStyle/>
                    <a:p>
                      <a:pPr algn="ctr" rtl="0" fontAlgn="ctr"/>
                      <a:r>
                        <a:rPr lang="en-US" sz="1100" u="none" strike="noStrike" dirty="0">
                          <a:effectLst/>
                        </a:rPr>
                        <a:t>0.98</a:t>
                      </a:r>
                      <a:endParaRPr lang="en-IN" sz="1100" u="none" strike="noStrike" dirty="0">
                        <a:effectLst/>
                      </a:endParaRPr>
                    </a:p>
                  </a:txBody>
                  <a:tcPr marL="9524" marR="9524" marT="9526"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4" marR="9524" marT="9526" marB="0" anchor="ctr"/>
                </a:tc>
                <a:tc>
                  <a:txBody>
                    <a:bodyPr/>
                    <a:lstStyle/>
                    <a:p>
                      <a:pPr algn="ctr" rtl="0" fontAlgn="ctr"/>
                      <a:r>
                        <a:rPr lang="en-US" sz="1100" u="none" strike="noStrike" dirty="0">
                          <a:effectLst/>
                        </a:rPr>
                        <a:t>0.87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0.97</a:t>
                      </a:r>
                      <a:endParaRPr lang="en-IN" sz="1100" u="none" strike="noStrike" dirty="0">
                        <a:effectLst/>
                      </a:endParaRPr>
                    </a:p>
                  </a:txBody>
                  <a:tcPr marL="9524" marR="9524" marT="9526" marB="0" anchor="ctr"/>
                </a:tc>
                <a:tc>
                  <a:txBody>
                    <a:bodyPr/>
                    <a:lstStyle/>
                    <a:p>
                      <a:pPr algn="ctr" rtl="0" fontAlgn="ctr"/>
                      <a:r>
                        <a:rPr lang="en-US" sz="1100" u="none" strike="noStrike" dirty="0">
                          <a:effectLst/>
                        </a:rPr>
                        <a:t>0.92</a:t>
                      </a:r>
                      <a:endParaRPr lang="en-IN" sz="1100" u="none" strike="noStrike" dirty="0">
                        <a:effectLst/>
                      </a:endParaRPr>
                    </a:p>
                  </a:txBody>
                  <a:tcPr marL="9524" marR="9524" marT="9526" marB="0" anchor="ctr"/>
                </a:tc>
                <a:tc vMerge="1">
                  <a:tcPr/>
                </a:tc>
                <a:tc vMerge="1">
                  <a:tcPr/>
                </a:tc>
                <a:tc vMerge="1">
                  <a:tcPr/>
                </a:tc>
              </a:tr>
            </a:tbl>
          </a:graphicData>
        </a:graphic>
      </p:graphicFrame>
      <p:sp>
        <p:nvSpPr>
          <p:cNvPr id="5" name="Rectangles 4"/>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solidFill>
                  <a:srgbClr val="0070C0"/>
                </a:solidFill>
                <a:sym typeface="+mn-ea"/>
              </a:rPr>
              <a:t>MODELS AFTER SMOTE</a:t>
            </a:r>
            <a:br>
              <a:rPr lang="en-IN" altLang="en-US"/>
            </a:br>
            <a:endParaRPr lang="en-US"/>
          </a:p>
        </p:txBody>
      </p:sp>
      <p:sp>
        <p:nvSpPr>
          <p:cNvPr id="4" name="Rectangles 3"/>
          <p:cNvSpPr/>
          <p:nvPr/>
        </p:nvSpPr>
        <p:spPr>
          <a:xfrm>
            <a:off x="-31750" y="2984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p:cNvGraphicFramePr>
            <a:graphicFrameLocks noGrp="1"/>
          </p:cNvGraphicFramePr>
          <p:nvPr>
            <p:ph idx="1"/>
          </p:nvPr>
        </p:nvGraphicFramePr>
        <p:xfrm>
          <a:off x="482600" y="1095375"/>
          <a:ext cx="10515600" cy="5304155"/>
        </p:xfrm>
        <a:graphic>
          <a:graphicData uri="http://schemas.openxmlformats.org/drawingml/2006/table">
            <a:tbl>
              <a:tblPr firstRow="1" firstCol="1">
                <a:tableStyleId>{2A488322-F2BA-4B5B-9748-0D474271808F}</a:tableStyleId>
              </a:tblPr>
              <a:tblGrid>
                <a:gridCol w="2423160"/>
                <a:gridCol w="951865"/>
                <a:gridCol w="951230"/>
                <a:gridCol w="852170"/>
                <a:gridCol w="852805"/>
                <a:gridCol w="1709420"/>
                <a:gridCol w="1348105"/>
                <a:gridCol w="1426845"/>
              </a:tblGrid>
              <a:tr h="668020">
                <a:tc>
                  <a:txBody>
                    <a:bodyPr/>
                    <a:lstStyle/>
                    <a:p>
                      <a:pPr algn="ctr" rtl="0" fontAlgn="ctr"/>
                      <a:r>
                        <a:rPr lang="en-IN" sz="1100" u="none" strike="noStrike">
                          <a:effectLst/>
                        </a:rPr>
                        <a:t>Model Used</a:t>
                      </a:r>
                      <a:endParaRPr lang="en-IN" sz="1100" u="none" strike="noStrike">
                        <a:effectLst/>
                      </a:endParaRPr>
                    </a:p>
                  </a:txBody>
                  <a:tcPr marL="9525" marR="9525" marT="9525" marB="0" anchor="ctr"/>
                </a:tc>
                <a:tc>
                  <a:txBody>
                    <a:bodyPr/>
                    <a:lstStyle/>
                    <a:p>
                      <a:pPr algn="ctr" rtl="0" fontAlgn="ctr"/>
                      <a:r>
                        <a:rPr lang="en-IN" sz="1100" u="none" strike="noStrike">
                          <a:effectLst/>
                        </a:rPr>
                        <a:t>Category</a:t>
                      </a:r>
                      <a:endParaRPr lang="en-IN" sz="1100" u="none" strike="noStrike">
                        <a:effectLst/>
                      </a:endParaRPr>
                    </a:p>
                  </a:txBody>
                  <a:tcPr marL="9525" marR="9525" marT="9525" marB="0" anchor="ctr"/>
                </a:tc>
                <a:tc>
                  <a:txBody>
                    <a:bodyPr/>
                    <a:lstStyle/>
                    <a:p>
                      <a:pPr algn="ctr" rtl="0" fontAlgn="ctr"/>
                      <a:r>
                        <a:rPr lang="en-IN" sz="1100" u="none" strike="noStrike">
                          <a:effectLst/>
                        </a:rPr>
                        <a:t>Precision</a:t>
                      </a:r>
                      <a:endParaRPr lang="en-IN" sz="1100" u="none" strike="noStrike">
                        <a:effectLst/>
                      </a:endParaRPr>
                    </a:p>
                  </a:txBody>
                  <a:tcPr marL="9525" marR="9525" marT="9525" marB="0" anchor="ctr"/>
                </a:tc>
                <a:tc>
                  <a:txBody>
                    <a:bodyPr/>
                    <a:lstStyle/>
                    <a:p>
                      <a:pPr algn="ctr" rtl="0" fontAlgn="ctr"/>
                      <a:r>
                        <a:rPr lang="en-IN" sz="1100" u="none" strike="noStrike">
                          <a:effectLst/>
                        </a:rPr>
                        <a:t>Recall</a:t>
                      </a:r>
                      <a:endParaRPr lang="en-IN" sz="1100" u="none" strike="noStrike">
                        <a:effectLst/>
                      </a:endParaRPr>
                    </a:p>
                  </a:txBody>
                  <a:tcPr marL="9525" marR="9525" marT="9525" marB="0" anchor="ctr"/>
                </a:tc>
                <a:tc>
                  <a:txBody>
                    <a:bodyPr/>
                    <a:lstStyle/>
                    <a:p>
                      <a:pPr algn="ctr" rtl="0" fontAlgn="ctr"/>
                      <a:r>
                        <a:rPr lang="en-IN" sz="1100" u="none" strike="noStrike">
                          <a:effectLst/>
                        </a:rPr>
                        <a:t>f1-score</a:t>
                      </a:r>
                      <a:endParaRPr lang="en-IN" sz="1100" u="none" strike="noStrike">
                        <a:effectLst/>
                      </a:endParaRPr>
                    </a:p>
                  </a:txBody>
                  <a:tcPr marL="9525" marR="9525" marT="9525" marB="0" anchor="ctr"/>
                </a:tc>
                <a:tc>
                  <a:txBody>
                    <a:bodyPr/>
                    <a:lstStyle/>
                    <a:p>
                      <a:pPr algn="ctr" rtl="0" fontAlgn="ctr"/>
                      <a:r>
                        <a:rPr lang="en-IN" sz="1100" u="none" strike="noStrike">
                          <a:effectLst/>
                        </a:rPr>
                        <a:t>Number of errors</a:t>
                      </a:r>
                      <a:endParaRPr lang="en-IN" sz="1100" u="none" strike="noStrike">
                        <a:effectLst/>
                      </a:endParaRPr>
                    </a:p>
                  </a:txBody>
                  <a:tcPr marL="9525" marR="9525" marT="9525" marB="0" anchor="ctr"/>
                </a:tc>
                <a:tc>
                  <a:txBody>
                    <a:bodyPr/>
                    <a:lstStyle/>
                    <a:p>
                      <a:pPr algn="ctr" rtl="0" fontAlgn="ctr"/>
                      <a:r>
                        <a:rPr lang="en-IN" sz="1100" u="none" strike="noStrike">
                          <a:effectLst/>
                        </a:rPr>
                        <a:t>Test Accuracy</a:t>
                      </a:r>
                      <a:endParaRPr lang="en-IN" sz="1100" u="none" strike="noStrike">
                        <a:effectLst/>
                      </a:endParaRPr>
                    </a:p>
                  </a:txBody>
                  <a:tcPr marL="9525" marR="9525" marT="9525" marB="0" anchor="ctr"/>
                </a:tc>
                <a:tc>
                  <a:txBody>
                    <a:bodyPr/>
                    <a:lstStyle/>
                    <a:p>
                      <a:pPr algn="ctr" rtl="0" fontAlgn="ctr"/>
                      <a:r>
                        <a:rPr lang="en-IN" sz="1100" u="none" strike="noStrike">
                          <a:effectLst/>
                        </a:rPr>
                        <a:t>Train Accuracy</a:t>
                      </a:r>
                      <a:endParaRPr lang="en-IN" sz="1100" u="none" strike="noStrike">
                        <a:effectLst/>
                      </a:endParaRPr>
                    </a:p>
                  </a:txBody>
                  <a:tcPr marL="9525" marR="9525" marT="9525" marB="0" anchor="ctr"/>
                </a:tc>
              </a:tr>
              <a:tr h="231775">
                <a:tc rowSpan="2">
                  <a:txBody>
                    <a:bodyPr/>
                    <a:lstStyle/>
                    <a:p>
                      <a:pPr algn="ctr" rtl="0" fontAlgn="ctr"/>
                      <a:r>
                        <a:rPr lang="en-IN" sz="1100" u="none" strike="noStrike" dirty="0">
                          <a:effectLst/>
                        </a:rPr>
                        <a:t>Logistic Regression</a:t>
                      </a:r>
                      <a:endParaRPr lang="en-IN" sz="1100" u="none" strike="noStrike" dirty="0">
                        <a:effectLst/>
                      </a:endParaRPr>
                    </a:p>
                  </a:txBody>
                  <a:tcPr marL="9525" marR="9525" marT="9525" marB="0" anchor="ctr"/>
                </a:tc>
                <a:tc>
                  <a:txBody>
                    <a:bodyPr/>
                    <a:lstStyle/>
                    <a:p>
                      <a:pPr algn="ctr" rtl="0" fontAlgn="ctr"/>
                      <a:r>
                        <a:rPr lang="en-IN" sz="1100" u="none" strike="noStrike">
                          <a:effectLst/>
                        </a:rPr>
                        <a:t>Negative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0.49</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0.52</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0.51</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289</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0.84</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0.96</a:t>
                      </a:r>
                      <a:endParaRPr lang="en-IN" sz="1100" u="none" strike="noStrike" dirty="0">
                        <a:effectLst/>
                      </a:endParaRPr>
                    </a:p>
                  </a:txBody>
                  <a:tcPr marL="9525" marR="9525" marT="9525" marB="0" anchor="ctr"/>
                </a:tc>
              </a:tr>
              <a:tr h="231775">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0.91</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0.90</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0.91</a:t>
                      </a:r>
                      <a:endParaRPr lang="en-IN" sz="1100" u="none" strike="noStrike" dirty="0">
                        <a:effectLst/>
                      </a:endParaRPr>
                    </a:p>
                  </a:txBody>
                  <a:tcPr marL="9525" marR="9525" marT="9525" marB="0" anchor="ctr"/>
                </a:tc>
                <a:tc vMerge="1">
                  <a:tcPr/>
                </a:tc>
                <a:tc vMerge="1">
                  <a:tcPr/>
                </a:tc>
                <a:tc vMerge="1">
                  <a:tcPr/>
                </a:tc>
              </a:tr>
              <a:tr h="231140">
                <a:tc rowSpan="2">
                  <a:txBody>
                    <a:bodyPr/>
                    <a:lstStyle/>
                    <a:p>
                      <a:pPr algn="ctr" rtl="0" fontAlgn="ctr"/>
                      <a:r>
                        <a:rPr lang="en-IN" sz="1100" u="none" strike="noStrike">
                          <a:effectLst/>
                        </a:rPr>
                        <a:t>Decision Tree Classifier</a:t>
                      </a:r>
                      <a:endParaRPr lang="en-IN" sz="1100" u="none" strike="noStrike">
                        <a:effectLst/>
                      </a:endParaRPr>
                    </a:p>
                  </a:txBody>
                  <a:tcPr marL="9525" marR="9525" marT="9525" marB="0" anchor="ctr"/>
                </a:tc>
                <a:tc>
                  <a:txBody>
                    <a:bodyPr/>
                    <a:lstStyle/>
                    <a:p>
                      <a:pPr algn="ctr" rtl="0" fontAlgn="ctr"/>
                      <a:r>
                        <a:rPr lang="en-IN" sz="1100" u="none" strike="noStrike" dirty="0">
                          <a:effectLst/>
                        </a:rPr>
                        <a:t>Negative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0.32</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0.31</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0.32</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390</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0.78</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1.0</a:t>
                      </a:r>
                      <a:endParaRPr lang="en-IN" sz="1100" u="none" strike="noStrike" dirty="0">
                        <a:effectLst/>
                      </a:endParaRPr>
                    </a:p>
                  </a:txBody>
                  <a:tcPr marL="9525" marR="9525" marT="9525" marB="0" anchor="ctr"/>
                </a:tc>
              </a:tr>
              <a:tr h="232410">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0.87</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0.88</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0.87</a:t>
                      </a:r>
                      <a:endParaRPr lang="en-IN" sz="1100" u="none" strike="noStrike" dirty="0">
                        <a:effectLst/>
                      </a:endParaRPr>
                    </a:p>
                  </a:txBody>
                  <a:tcPr marL="9525" marR="9525" marT="9525" marB="0" anchor="ctr"/>
                </a:tc>
                <a:tc vMerge="1">
                  <a:tcPr/>
                </a:tc>
                <a:tc vMerge="1">
                  <a:tcPr/>
                </a:tc>
                <a:tc vMerge="1">
                  <a:tcPr/>
                </a:tc>
              </a:tr>
              <a:tr h="231775">
                <a:tc rowSpan="2">
                  <a:txBody>
                    <a:bodyPr/>
                    <a:lstStyle/>
                    <a:p>
                      <a:pPr algn="ctr" rtl="0" fontAlgn="ctr"/>
                      <a:r>
                        <a:rPr lang="en-IN" sz="1100" u="none" strike="noStrike">
                          <a:effectLst/>
                        </a:rPr>
                        <a:t>Random Forest Classifier</a:t>
                      </a:r>
                      <a:endParaRPr lang="en-IN" sz="1100" u="none" strike="noStrike">
                        <a:effectLst/>
                      </a:endParaRPr>
                    </a:p>
                  </a:txBody>
                  <a:tcPr marL="9525" marR="9525" marT="9525" marB="0" anchor="ctr"/>
                </a:tc>
                <a:tc>
                  <a:txBody>
                    <a:bodyPr/>
                    <a:lstStyle/>
                    <a:p>
                      <a:pPr algn="ctr" rtl="0" fontAlgn="ctr"/>
                      <a:r>
                        <a:rPr lang="en-IN" sz="1100" u="none" strike="noStrike" dirty="0">
                          <a:effectLst/>
                        </a:rPr>
                        <a:t>Negative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0.78</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0.13</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0.23</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260</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0.85</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1.0</a:t>
                      </a:r>
                      <a:endParaRPr lang="en-IN" sz="1100" u="none" strike="noStrike" dirty="0">
                        <a:effectLst/>
                      </a:endParaRPr>
                    </a:p>
                  </a:txBody>
                  <a:tcPr marL="9525" marR="9525" marT="9525" marB="0" anchor="ctr"/>
                </a:tc>
              </a:tr>
              <a:tr h="231775">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0.86</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0.99</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0.92</a:t>
                      </a:r>
                      <a:endParaRPr lang="en-IN" sz="1100" u="none" strike="noStrike" dirty="0">
                        <a:effectLst/>
                      </a:endParaRPr>
                    </a:p>
                  </a:txBody>
                  <a:tcPr marL="9525" marR="9525" marT="9525" marB="0" anchor="ctr"/>
                </a:tc>
                <a:tc vMerge="1">
                  <a:tcPr/>
                </a:tc>
                <a:tc vMerge="1">
                  <a:tcPr/>
                </a:tc>
                <a:tc vMerge="1">
                  <a:tcPr/>
                </a:tc>
              </a:tr>
              <a:tr h="231775">
                <a:tc rowSpan="2">
                  <a:txBody>
                    <a:bodyPr/>
                    <a:lstStyle/>
                    <a:p>
                      <a:pPr algn="ctr" rtl="0" fontAlgn="ctr"/>
                      <a:r>
                        <a:rPr lang="en-IN" sz="1100" u="none" strike="noStrike">
                          <a:effectLst/>
                        </a:rPr>
                        <a:t>Extra tree Classifier</a:t>
                      </a:r>
                      <a:endParaRPr lang="en-IN" sz="1100" u="none" strike="noStrike">
                        <a:effectLst/>
                      </a:endParaRPr>
                    </a:p>
                  </a:txBody>
                  <a:tcPr marL="9525" marR="9525" marT="9525" marB="0" anchor="ctr"/>
                </a:tc>
                <a:tc>
                  <a:txBody>
                    <a:bodyPr/>
                    <a:lstStyle/>
                    <a:p>
                      <a:pPr algn="ctr" rtl="0" fontAlgn="ctr"/>
                      <a:r>
                        <a:rPr lang="en-IN" sz="1100" u="none" strike="noStrike">
                          <a:effectLst/>
                        </a:rPr>
                        <a:t>Negative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0.76</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0.11</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0.20</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265</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0.85</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1.0</a:t>
                      </a:r>
                      <a:endParaRPr lang="en-IN" sz="1100" u="none" strike="noStrike" dirty="0">
                        <a:effectLst/>
                      </a:endParaRPr>
                    </a:p>
                  </a:txBody>
                  <a:tcPr marL="9525" marR="9525" marT="9525" marB="0" anchor="ctr"/>
                </a:tc>
              </a:tr>
              <a:tr h="232410">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0.86</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0.99</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0.92</a:t>
                      </a:r>
                      <a:endParaRPr lang="en-IN" sz="1100" u="none" strike="noStrike" dirty="0">
                        <a:effectLst/>
                      </a:endParaRPr>
                    </a:p>
                  </a:txBody>
                  <a:tcPr marL="9525" marR="9525" marT="9525" marB="0" anchor="ctr"/>
                </a:tc>
                <a:tc vMerge="1">
                  <a:tcPr/>
                </a:tc>
                <a:tc vMerge="1">
                  <a:tcPr/>
                </a:tc>
                <a:tc vMerge="1">
                  <a:tcPr/>
                </a:tc>
              </a:tr>
              <a:tr h="231140">
                <a:tc rowSpan="2">
                  <a:txBody>
                    <a:bodyPr/>
                    <a:lstStyle/>
                    <a:p>
                      <a:pPr algn="ctr" rtl="0" fontAlgn="ctr"/>
                      <a:r>
                        <a:rPr lang="en-IN" sz="1100" u="none" strike="noStrike">
                          <a:effectLst/>
                        </a:rPr>
                        <a:t>SVM Classifier</a:t>
                      </a:r>
                      <a:endParaRPr lang="en-IN" sz="1100" u="none" strike="noStrike">
                        <a:effectLst/>
                      </a:endParaRPr>
                    </a:p>
                  </a:txBody>
                  <a:tcPr marL="9525" marR="9525" marT="9525" marB="0" anchor="ctr"/>
                </a:tc>
                <a:tc>
                  <a:txBody>
                    <a:bodyPr/>
                    <a:lstStyle/>
                    <a:p>
                      <a:pPr algn="ctr" rtl="0" fontAlgn="ctr"/>
                      <a:r>
                        <a:rPr lang="en-IN" sz="1100" u="none" strike="noStrike">
                          <a:effectLst/>
                        </a:rPr>
                        <a:t>Negative</a:t>
                      </a:r>
                      <a:endParaRPr lang="en-IN" sz="1100" u="none" strike="noStrike">
                        <a:effectLst/>
                      </a:endParaRPr>
                    </a:p>
                  </a:txBody>
                  <a:tcPr marL="9525" marR="9525" marT="9525" marB="0" anchor="ctr"/>
                </a:tc>
                <a:tc>
                  <a:txBody>
                    <a:bodyPr/>
                    <a:lstStyle/>
                    <a:p>
                      <a:pPr algn="ctr" rtl="0" fontAlgn="ctr"/>
                      <a:r>
                        <a:rPr lang="en-US" sz="1100" u="none" strike="noStrike" dirty="0">
                          <a:effectLst/>
                        </a:rPr>
                        <a:t>1.00</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0.03</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0.07</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277</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0.84</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0.99</a:t>
                      </a:r>
                      <a:endParaRPr lang="en-IN" sz="1100" u="none" strike="noStrike" dirty="0">
                        <a:effectLst/>
                      </a:endParaRPr>
                    </a:p>
                  </a:txBody>
                  <a:tcPr marL="9525" marR="9525" marT="9525" marB="0" anchor="ctr"/>
                </a:tc>
              </a:tr>
              <a:tr h="231775">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0.85</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1.00</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0.92</a:t>
                      </a:r>
                      <a:endParaRPr lang="en-IN" sz="1100" u="none" strike="noStrike" dirty="0">
                        <a:effectLst/>
                      </a:endParaRPr>
                    </a:p>
                  </a:txBody>
                  <a:tcPr marL="9525" marR="9525" marT="9525" marB="0" anchor="ctr"/>
                </a:tc>
                <a:tc vMerge="1">
                  <a:tcPr/>
                </a:tc>
                <a:tc vMerge="1">
                  <a:tcPr/>
                </a:tc>
                <a:tc vMerge="1">
                  <a:tcPr/>
                </a:tc>
              </a:tr>
              <a:tr h="231775">
                <a:tc rowSpan="2">
                  <a:txBody>
                    <a:bodyPr/>
                    <a:lstStyle/>
                    <a:p>
                      <a:pPr algn="ctr" rtl="0" fontAlgn="ctr"/>
                      <a:r>
                        <a:rPr lang="en-IN" sz="1100" u="none" strike="noStrike">
                          <a:effectLst/>
                        </a:rPr>
                        <a:t>Neural Networks</a:t>
                      </a:r>
                      <a:endParaRPr lang="en-IN" sz="1100" u="none" strike="noStrike">
                        <a:effectLst/>
                      </a:endParaRPr>
                    </a:p>
                  </a:txBody>
                  <a:tcPr marL="9525" marR="9525" marT="9525" marB="0" anchor="ctr"/>
                </a:tc>
                <a:tc>
                  <a:txBody>
                    <a:bodyPr/>
                    <a:lstStyle/>
                    <a:p>
                      <a:pPr algn="ctr" rtl="0" fontAlgn="ctr"/>
                      <a:r>
                        <a:rPr lang="en-IN" sz="1100" u="none" strike="noStrike" dirty="0">
                          <a:effectLst/>
                        </a:rPr>
                        <a:t>Negative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0.49</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0.33</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0.40</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288</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0.84</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1.0</a:t>
                      </a:r>
                      <a:endParaRPr lang="en-IN" sz="1100" u="none" strike="noStrike" dirty="0">
                        <a:effectLst/>
                      </a:endParaRPr>
                    </a:p>
                  </a:txBody>
                  <a:tcPr marL="9525" marR="9525" marT="9525" marB="0" anchor="ctr"/>
                </a:tc>
              </a:tr>
              <a:tr h="231775">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0.88</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0.94</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0.91</a:t>
                      </a:r>
                      <a:endParaRPr lang="en-IN" sz="1100" u="none" strike="noStrike" dirty="0">
                        <a:effectLst/>
                      </a:endParaRPr>
                    </a:p>
                  </a:txBody>
                  <a:tcPr marL="9525" marR="9525" marT="9525" marB="0" anchor="ctr"/>
                </a:tc>
                <a:tc vMerge="1">
                  <a:tcPr/>
                </a:tc>
                <a:tc vMerge="1">
                  <a:tcPr/>
                </a:tc>
                <a:tc vMerge="1">
                  <a:tcPr/>
                </a:tc>
              </a:tr>
              <a:tr h="233045">
                <a:tc rowSpan="2">
                  <a:txBody>
                    <a:bodyPr/>
                    <a:lstStyle/>
                    <a:p>
                      <a:pPr algn="ctr" rtl="0" fontAlgn="ctr"/>
                      <a:r>
                        <a:rPr lang="en-IN" sz="1100" u="none" strike="noStrike" dirty="0">
                          <a:effectLst/>
                        </a:rPr>
                        <a:t>Bagging Classifier</a:t>
                      </a:r>
                      <a:endParaRPr lang="en-IN" sz="1100" u="none" strike="noStrike" dirty="0">
                        <a:effectLst/>
                      </a:endParaRPr>
                    </a:p>
                  </a:txBody>
                  <a:tcPr marL="9525" marR="9525" marT="9525" marB="0" anchor="ctr"/>
                </a:tc>
                <a:tc>
                  <a:txBody>
                    <a:bodyPr/>
                    <a:lstStyle/>
                    <a:p>
                      <a:pPr algn="ctr" rtl="0" fontAlgn="ctr"/>
                      <a:r>
                        <a:rPr lang="en-IN" sz="1100" u="none" strike="noStrike">
                          <a:effectLst/>
                        </a:rPr>
                        <a:t>Negative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0.44</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0.34</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0.38</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326</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0.82</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0.99</a:t>
                      </a:r>
                      <a:endParaRPr lang="en-IN" sz="1100" u="none" strike="noStrike" dirty="0">
                        <a:effectLst/>
                      </a:endParaRPr>
                    </a:p>
                  </a:txBody>
                  <a:tcPr marL="9525" marR="9525" marT="9525" marB="0" anchor="ctr"/>
                </a:tc>
              </a:tr>
              <a:tr h="231775">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0.88</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0.91</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0.90</a:t>
                      </a:r>
                      <a:endParaRPr lang="en-IN" sz="1100" u="none" strike="noStrike" dirty="0">
                        <a:effectLst/>
                      </a:endParaRPr>
                    </a:p>
                  </a:txBody>
                  <a:tcPr marL="9525" marR="9525" marT="9525" marB="0" anchor="ctr"/>
                </a:tc>
                <a:tc vMerge="1">
                  <a:tcPr/>
                </a:tc>
                <a:tc vMerge="1">
                  <a:tcPr/>
                </a:tc>
                <a:tc vMerge="1">
                  <a:tcPr/>
                </a:tc>
              </a:tr>
              <a:tr h="231140">
                <a:tc rowSpan="2">
                  <a:txBody>
                    <a:bodyPr/>
                    <a:lstStyle/>
                    <a:p>
                      <a:pPr algn="ctr" rtl="0" fontAlgn="ctr"/>
                      <a:r>
                        <a:rPr lang="en-IN" sz="1100" u="none" strike="noStrike" dirty="0">
                          <a:effectLst/>
                        </a:rPr>
                        <a:t>Linear SVC Classifier</a:t>
                      </a:r>
                      <a:endParaRPr lang="en-IN" sz="1100" u="none" strike="noStrike" dirty="0">
                        <a:effectLst/>
                      </a:endParaRPr>
                    </a:p>
                  </a:txBody>
                  <a:tcPr marL="9525" marR="9525" marT="9525" marB="0" anchor="ctr"/>
                </a:tc>
                <a:tc>
                  <a:txBody>
                    <a:bodyPr/>
                    <a:lstStyle/>
                    <a:p>
                      <a:pPr algn="ctr" rtl="0" fontAlgn="ctr"/>
                      <a:r>
                        <a:rPr lang="en-IN" sz="1100" u="none" strike="noStrike" dirty="0">
                          <a:effectLst/>
                        </a:rPr>
                        <a:t>Negative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0.53</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0.44</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0.48</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275</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0.85</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0.99</a:t>
                      </a:r>
                      <a:endParaRPr lang="en-IN" sz="1100" u="none" strike="noStrike" dirty="0">
                        <a:effectLst/>
                      </a:endParaRPr>
                    </a:p>
                  </a:txBody>
                  <a:tcPr marL="9525" marR="9525" marT="9525" marB="0" anchor="ctr"/>
                </a:tc>
              </a:tr>
              <a:tr h="231775">
                <a:tc vMerge="1">
                  <a:tcPr/>
                </a:tc>
                <a:tc>
                  <a:txBody>
                    <a:bodyPr/>
                    <a:lstStyle/>
                    <a:p>
                      <a:pPr algn="ctr" rtl="0" fontAlgn="ctr"/>
                      <a:r>
                        <a:rPr lang="en-IN" sz="1100" u="none" strike="noStrike" dirty="0">
                          <a:effectLst/>
                        </a:rPr>
                        <a:t>Positive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0.90</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0.93</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0.91</a:t>
                      </a:r>
                      <a:endParaRPr lang="en-IN" sz="1100" u="none" strike="noStrike" dirty="0">
                        <a:effectLst/>
                      </a:endParaRPr>
                    </a:p>
                  </a:txBody>
                  <a:tcPr marL="9525" marR="9525" marT="9525" marB="0" anchor="ctr"/>
                </a:tc>
                <a:tc vMerge="1">
                  <a:tcPr/>
                </a:tc>
                <a:tc vMerge="1">
                  <a:tcPr/>
                </a:tc>
                <a:tc vMerge="1">
                  <a:tcPr/>
                </a:tc>
              </a:tr>
              <a:tr h="231775">
                <a:tc rowSpan="2">
                  <a:txBody>
                    <a:bodyPr/>
                    <a:lstStyle/>
                    <a:p>
                      <a:pPr algn="ctr" rtl="0" fontAlgn="ctr"/>
                      <a:r>
                        <a:rPr lang="en-IN" sz="1100" u="none" strike="noStrike">
                          <a:effectLst/>
                        </a:rPr>
                        <a:t>Naïve Bayes Classifier</a:t>
                      </a:r>
                      <a:endParaRPr lang="en-IN" sz="1100" u="none" strike="noStrike">
                        <a:effectLst/>
                      </a:endParaRPr>
                    </a:p>
                  </a:txBody>
                  <a:tcPr marL="9525" marR="9525" marT="9525" marB="0" anchor="ctr"/>
                </a:tc>
                <a:tc>
                  <a:txBody>
                    <a:bodyPr/>
                    <a:lstStyle/>
                    <a:p>
                      <a:pPr algn="ctr" rtl="0" fontAlgn="ctr"/>
                      <a:r>
                        <a:rPr lang="en-IN" sz="1100" u="none" strike="noStrike" dirty="0">
                          <a:effectLst/>
                        </a:rPr>
                        <a:t>Negative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a:t>
                      </a:r>
                      <a:r>
                        <a:rPr lang="en-IN" sz="1100" u="none" strike="noStrike" dirty="0">
                          <a:effectLst/>
                        </a:rPr>
                        <a:t>35</a:t>
                      </a:r>
                      <a:endParaRPr lang="en-US" sz="1100" u="none" strike="noStrike" dirty="0">
                        <a:effectLst/>
                      </a:endParaRPr>
                    </a:p>
                  </a:txBody>
                  <a:tcPr marL="9525" marR="9525" marT="9525" marB="0" anchor="ctr"/>
                </a:tc>
                <a:tc>
                  <a:txBody>
                    <a:bodyPr/>
                    <a:lstStyle/>
                    <a:p>
                      <a:pPr algn="ctr" rtl="0" fontAlgn="ctr"/>
                      <a:r>
                        <a:rPr lang="en-US" sz="1100" u="none" strike="noStrike" dirty="0">
                          <a:effectLst/>
                        </a:rPr>
                        <a:t>0.64</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0.46</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438</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0.761</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0.88</a:t>
                      </a:r>
                      <a:endParaRPr lang="en-IN" sz="1100" u="none" strike="noStrike" dirty="0">
                        <a:effectLst/>
                      </a:endParaRPr>
                    </a:p>
                  </a:txBody>
                  <a:tcPr marL="9525" marR="9525" marT="9525" marB="0" anchor="ctr"/>
                </a:tc>
              </a:tr>
              <a:tr h="232410">
                <a:tc vMerge="1">
                  <a:tcPr/>
                </a:tc>
                <a:tc>
                  <a:txBody>
                    <a:bodyPr/>
                    <a:lstStyle/>
                    <a:p>
                      <a:pPr algn="ctr" rtl="0" fontAlgn="ctr"/>
                      <a:r>
                        <a:rPr lang="en-IN" sz="1100" u="none" strike="noStrike" dirty="0">
                          <a:effectLst/>
                        </a:rPr>
                        <a:t>Positive</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0.92</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0.78</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0.85</a:t>
                      </a:r>
                      <a:endParaRPr lang="en-IN" sz="1100" u="none" strike="noStrike" dirty="0">
                        <a:effectLst/>
                      </a:endParaRPr>
                    </a:p>
                  </a:txBody>
                  <a:tcPr marL="9525" marR="9525" marT="9525" marB="0" anchor="ctr"/>
                </a:tc>
                <a:tc vMerge="1">
                  <a:tcPr/>
                </a:tc>
                <a:tc vMerge="1">
                  <a:tcPr/>
                </a:tc>
                <a:tc vMerge="1">
                  <a:tcPr/>
                </a:tc>
              </a:tr>
              <a:tr h="231775">
                <a:tc rowSpan="2">
                  <a:txBody>
                    <a:bodyPr/>
                    <a:lstStyle/>
                    <a:p>
                      <a:pPr algn="ctr" rtl="0" fontAlgn="ctr"/>
                      <a:r>
                        <a:rPr lang="en-IN" sz="1100" u="none" strike="noStrike">
                          <a:effectLst/>
                        </a:rPr>
                        <a:t>XGB Classifier</a:t>
                      </a:r>
                      <a:endParaRPr lang="en-IN" sz="1100" u="none" strike="noStrike">
                        <a:effectLst/>
                      </a:endParaRPr>
                    </a:p>
                  </a:txBody>
                  <a:tcPr marL="9525" marR="9525" marT="9525" marB="0" anchor="ctr"/>
                </a:tc>
                <a:tc>
                  <a:txBody>
                    <a:bodyPr/>
                    <a:lstStyle/>
                    <a:p>
                      <a:pPr algn="ctr" rtl="0" fontAlgn="ctr"/>
                      <a:r>
                        <a:rPr lang="en-IN" sz="1100" u="none" strike="noStrike">
                          <a:effectLst/>
                        </a:rPr>
                        <a:t>Negative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0.51</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0.32</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0.39</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284</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0.845</a:t>
                      </a:r>
                      <a:endParaRPr lang="en-IN" sz="1100" u="none" strike="noStrike" dirty="0">
                        <a:effectLst/>
                      </a:endParaRPr>
                    </a:p>
                  </a:txBody>
                  <a:tcPr marL="9525" marR="9525" marT="9525" marB="0" anchor="ctr"/>
                </a:tc>
                <a:tc rowSpan="2">
                  <a:txBody>
                    <a:bodyPr/>
                    <a:lstStyle/>
                    <a:p>
                      <a:pPr algn="ctr" rtl="0" fontAlgn="ctr"/>
                      <a:r>
                        <a:rPr lang="en-US" sz="1100" u="none" strike="noStrike" dirty="0">
                          <a:effectLst/>
                        </a:rPr>
                        <a:t>0.984</a:t>
                      </a:r>
                      <a:endParaRPr lang="en-IN" sz="1100" u="none" strike="noStrike" dirty="0">
                        <a:effectLst/>
                      </a:endParaRPr>
                    </a:p>
                  </a:txBody>
                  <a:tcPr marL="9525" marR="9525" marT="9525" marB="0" anchor="ctr"/>
                </a:tc>
              </a:tr>
              <a:tr h="231140">
                <a:tc vMerge="1">
                  <a:tcPr/>
                </a:tc>
                <a:tc>
                  <a:txBody>
                    <a:bodyPr/>
                    <a:lstStyle/>
                    <a:p>
                      <a:pPr algn="ctr" rtl="0" fontAlgn="ctr"/>
                      <a:r>
                        <a:rPr lang="en-IN" sz="1100" u="none" strike="noStrike">
                          <a:effectLst/>
                        </a:rPr>
                        <a:t>Positive</a:t>
                      </a:r>
                      <a:endParaRPr lang="en-IN" sz="1100" u="none" strike="noStrike">
                        <a:effectLst/>
                      </a:endParaRPr>
                    </a:p>
                  </a:txBody>
                  <a:tcPr marL="9525" marR="9525" marT="9525" marB="0" anchor="ctr"/>
                </a:tc>
                <a:tc>
                  <a:txBody>
                    <a:bodyPr/>
                    <a:lstStyle/>
                    <a:p>
                      <a:pPr algn="ctr" rtl="0" fontAlgn="ctr"/>
                      <a:r>
                        <a:rPr lang="en-US" sz="1100" u="none" strike="noStrike" dirty="0">
                          <a:effectLst/>
                        </a:rPr>
                        <a:t>0.88</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0.94</a:t>
                      </a:r>
                      <a:endParaRPr lang="en-IN" sz="1100" u="none" strike="noStrike" dirty="0">
                        <a:effectLst/>
                      </a:endParaRPr>
                    </a:p>
                  </a:txBody>
                  <a:tcPr marL="9525" marR="9525" marT="9525" marB="0" anchor="ctr"/>
                </a:tc>
                <a:tc>
                  <a:txBody>
                    <a:bodyPr/>
                    <a:lstStyle/>
                    <a:p>
                      <a:pPr algn="ctr" rtl="0" fontAlgn="ctr"/>
                      <a:r>
                        <a:rPr lang="en-US" sz="1100" u="none" strike="noStrike" dirty="0">
                          <a:effectLst/>
                        </a:rPr>
                        <a:t>0.91</a:t>
                      </a:r>
                      <a:endParaRPr lang="en-IN" sz="1100" u="none" strike="noStrike" dirty="0">
                        <a:effectLst/>
                      </a:endParaRPr>
                    </a:p>
                  </a:txBody>
                  <a:tcPr marL="9525" marR="9525" marT="9525" marB="0" anchor="ctr"/>
                </a:tc>
                <a:tc vMerge="1">
                  <a:tcPr/>
                </a:tc>
                <a:tc vMerge="1">
                  <a:tcPr/>
                </a:tc>
                <a:tc vMerge="1">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8090"/>
          </a:xfrm>
        </p:spPr>
        <p:txBody>
          <a:bodyPr>
            <a:normAutofit/>
          </a:bodyPr>
          <a:lstStyle/>
          <a:p>
            <a:r>
              <a:rPr lang="en-US" altLang="en-US" b="1" dirty="0">
                <a:solidFill>
                  <a:srgbClr val="0070C0"/>
                </a:solidFill>
                <a:latin typeface="Century Gothic" panose="020B0502020202020204" pitchFamily="34" charset="0"/>
                <a:sym typeface="+mn-ea"/>
              </a:rPr>
              <a:t>Observation:  </a:t>
            </a:r>
            <a:r>
              <a:rPr lang="en-US" altLang="en-US" dirty="0">
                <a:solidFill>
                  <a:srgbClr val="0070C0"/>
                </a:solidFill>
                <a:latin typeface="Century Gothic" panose="020B0502020202020204" pitchFamily="34" charset="0"/>
                <a:sym typeface="+mn-ea"/>
              </a:rPr>
              <a:t>From the results we can observe less error</a:t>
            </a:r>
            <a:r>
              <a:rPr lang="en-IN" altLang="en-US" dirty="0">
                <a:solidFill>
                  <a:srgbClr val="0070C0"/>
                </a:solidFill>
                <a:latin typeface="Century Gothic" panose="020B0502020202020204" pitchFamily="34" charset="0"/>
                <a:sym typeface="+mn-ea"/>
              </a:rPr>
              <a:t> </a:t>
            </a:r>
            <a:r>
              <a:rPr lang="en-US" altLang="en-US" dirty="0">
                <a:solidFill>
                  <a:srgbClr val="0070C0"/>
                </a:solidFill>
                <a:latin typeface="Century Gothic" panose="020B0502020202020204" pitchFamily="34" charset="0"/>
                <a:sym typeface="+mn-ea"/>
              </a:rPr>
              <a:t>for</a:t>
            </a:r>
            <a:r>
              <a:rPr lang="en-US" altLang="en-US" u="sng" dirty="0">
                <a:solidFill>
                  <a:srgbClr val="0070C0"/>
                </a:solidFill>
                <a:latin typeface="Century Gothic" panose="020B0502020202020204" pitchFamily="34" charset="0"/>
                <a:sym typeface="+mn-ea"/>
              </a:rPr>
              <a:t> </a:t>
            </a:r>
            <a:r>
              <a:rPr lang="en-IN" altLang="en-US" u="sng" dirty="0">
                <a:solidFill>
                  <a:srgbClr val="0070C0"/>
                </a:solidFill>
                <a:latin typeface="Century Gothic" panose="020B0502020202020204" pitchFamily="34" charset="0"/>
                <a:sym typeface="+mn-ea"/>
              </a:rPr>
              <a:t>Linear SVC MODEL</a:t>
            </a:r>
            <a:r>
              <a:rPr lang="en-US" altLang="en-US" u="sng" dirty="0">
                <a:solidFill>
                  <a:srgbClr val="0070C0"/>
                </a:solidFill>
                <a:latin typeface="Century Gothic" panose="020B0502020202020204" pitchFamily="34" charset="0"/>
                <a:sym typeface="+mn-ea"/>
              </a:rPr>
              <a:t> </a:t>
            </a:r>
            <a:r>
              <a:rPr lang="en-US" altLang="en-US" dirty="0">
                <a:solidFill>
                  <a:srgbClr val="0070C0"/>
                </a:solidFill>
                <a:latin typeface="Century Gothic" panose="020B0502020202020204" pitchFamily="34" charset="0"/>
                <a:sym typeface="+mn-ea"/>
              </a:rPr>
              <a:t>and training and testing accuracy is 0.</a:t>
            </a:r>
            <a:r>
              <a:rPr lang="en-IN" altLang="en-US" dirty="0">
                <a:solidFill>
                  <a:srgbClr val="0070C0"/>
                </a:solidFill>
                <a:latin typeface="Century Gothic" panose="020B0502020202020204" pitchFamily="34" charset="0"/>
                <a:sym typeface="+mn-ea"/>
              </a:rPr>
              <a:t>85</a:t>
            </a:r>
            <a:r>
              <a:rPr lang="en-US" altLang="en-US" dirty="0">
                <a:solidFill>
                  <a:srgbClr val="0070C0"/>
                </a:solidFill>
                <a:latin typeface="Century Gothic" panose="020B0502020202020204" pitchFamily="34" charset="0"/>
                <a:sym typeface="+mn-ea"/>
              </a:rPr>
              <a:t> and 0.9</a:t>
            </a:r>
            <a:r>
              <a:rPr lang="en-IN" altLang="en-US" dirty="0">
                <a:solidFill>
                  <a:srgbClr val="0070C0"/>
                </a:solidFill>
                <a:latin typeface="Century Gothic" panose="020B0502020202020204" pitchFamily="34" charset="0"/>
                <a:sym typeface="+mn-ea"/>
              </a:rPr>
              <a:t>9</a:t>
            </a:r>
            <a:r>
              <a:rPr lang="en-US" altLang="en-US" dirty="0">
                <a:solidFill>
                  <a:srgbClr val="0070C0"/>
                </a:solidFill>
                <a:latin typeface="Century Gothic" panose="020B0502020202020204" pitchFamily="34" charset="0"/>
                <a:sym typeface="+mn-ea"/>
              </a:rPr>
              <a:t>.So, finalized </a:t>
            </a:r>
            <a:r>
              <a:rPr lang="en-IN" altLang="en-US" dirty="0">
                <a:solidFill>
                  <a:srgbClr val="0070C0"/>
                </a:solidFill>
                <a:latin typeface="Century Gothic" panose="020B0502020202020204" pitchFamily="34" charset="0"/>
                <a:sym typeface="+mn-ea"/>
              </a:rPr>
              <a:t>Linear SVC</a:t>
            </a:r>
            <a:r>
              <a:rPr lang="en-US" altLang="en-US" dirty="0">
                <a:solidFill>
                  <a:srgbClr val="0070C0"/>
                </a:solidFill>
                <a:latin typeface="Century Gothic" panose="020B0502020202020204" pitchFamily="34" charset="0"/>
                <a:sym typeface="+mn-ea"/>
              </a:rPr>
              <a:t> Classifier as our final model and it is used in model deployment part</a:t>
            </a:r>
            <a:br>
              <a:rPr lang="en-IN" altLang="en-US" b="1" dirty="0">
                <a:latin typeface="Century Gothic" panose="020B0502020202020204" pitchFamily="34" charset="0"/>
              </a:rPr>
            </a:br>
            <a:endParaRPr lang="en-US"/>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solidFill>
                  <a:srgbClr val="0070C0"/>
                </a:solidFill>
                <a:effectLst/>
                <a:sym typeface="+mn-ea"/>
              </a:rPr>
              <a:t>Cohen_kappa_score_before</a:t>
            </a:r>
            <a:r>
              <a:rPr lang="en-IN" b="1" dirty="0">
                <a:solidFill>
                  <a:srgbClr val="0070C0"/>
                </a:solidFill>
                <a:effectLst/>
                <a:sym typeface="+mn-ea"/>
              </a:rPr>
              <a:t> SMOTE</a:t>
            </a:r>
            <a:br>
              <a:rPr lang="en-IN" b="1" u="none" strike="noStrike" dirty="0">
                <a:effectLst/>
              </a:rPr>
            </a:br>
            <a:endParaRPr lang="en-US"/>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p:cNvGraphicFramePr>
            <a:graphicFrameLocks noGrp="1"/>
          </p:cNvGraphicFramePr>
          <p:nvPr>
            <p:ph idx="1"/>
          </p:nvPr>
        </p:nvGraphicFramePr>
        <p:xfrm>
          <a:off x="643890" y="1310640"/>
          <a:ext cx="10693400" cy="5009515"/>
        </p:xfrm>
        <a:graphic>
          <a:graphicData uri="http://schemas.openxmlformats.org/drawingml/2006/table">
            <a:tbl>
              <a:tblPr firstCol="1">
                <a:tableStyleId>{93296810-A885-4BE3-A3E7-6D5BEEA58F35}</a:tableStyleId>
              </a:tblPr>
              <a:tblGrid>
                <a:gridCol w="3848100"/>
                <a:gridCol w="6845300"/>
              </a:tblGrid>
              <a:tr h="670560">
                <a:tc>
                  <a:txBody>
                    <a:bodyPr/>
                    <a:lstStyle/>
                    <a:p>
                      <a:pPr algn="ctr" rtl="0" fontAlgn="ctr"/>
                      <a:r>
                        <a:rPr lang="en-IN" sz="1600" u="none" strike="noStrike">
                          <a:effectLst/>
                        </a:rPr>
                        <a:t>Model Used</a:t>
                      </a:r>
                      <a:endParaRPr lang="en-IN" sz="1600" u="none" strike="noStrike">
                        <a:effectLst/>
                      </a:endParaRPr>
                    </a:p>
                  </a:txBody>
                  <a:tcPr marL="9525" marR="9525" marT="9527" marB="0" anchor="ctr"/>
                </a:tc>
                <a:tc>
                  <a:txBody>
                    <a:bodyPr/>
                    <a:lstStyle/>
                    <a:p>
                      <a:pPr algn="ctr" rtl="0" fontAlgn="ctr"/>
                      <a:r>
                        <a:rPr lang="en-IN" sz="1600" b="1" u="none" strike="noStrike" dirty="0" err="1">
                          <a:effectLst/>
                        </a:rPr>
                        <a:t>Cohen_kappa_score_before</a:t>
                      </a:r>
                      <a:r>
                        <a:rPr lang="en-IN" sz="1600" b="1" u="none" strike="noStrike" dirty="0">
                          <a:effectLst/>
                        </a:rPr>
                        <a:t> SMOTE</a:t>
                      </a:r>
                      <a:endParaRPr lang="en-IN" sz="1600" b="1" u="none" strike="noStrike" dirty="0">
                        <a:effectLst/>
                      </a:endParaRPr>
                    </a:p>
                  </a:txBody>
                  <a:tcPr marL="9525" marR="9525" marT="9527" marB="0" anchor="ctr"/>
                </a:tc>
              </a:tr>
              <a:tr h="433705">
                <a:tc>
                  <a:txBody>
                    <a:bodyPr/>
                    <a:lstStyle/>
                    <a:p>
                      <a:pPr algn="ctr" rtl="0" fontAlgn="ctr"/>
                      <a:r>
                        <a:rPr lang="en-IN" sz="1100" u="none" strike="noStrike">
                          <a:effectLst/>
                        </a:rPr>
                        <a:t>Logistic Regression</a:t>
                      </a:r>
                      <a:endParaRPr lang="en-IN" sz="1100" u="none" strike="noStrike">
                        <a:effectLst/>
                      </a:endParaRPr>
                    </a:p>
                  </a:txBody>
                  <a:tcPr marL="9525" marR="9525" marT="9527" marB="0" anchor="ctr"/>
                </a:tc>
                <a:tc>
                  <a:txBody>
                    <a:bodyPr/>
                    <a:lstStyle/>
                    <a:p>
                      <a:pPr algn="ctr" rtl="0" fontAlgn="ctr"/>
                      <a:r>
                        <a:rPr lang="en-US" sz="1100" u="none" strike="noStrike" dirty="0">
                          <a:effectLst/>
                        </a:rPr>
                        <a:t>0.20855</a:t>
                      </a:r>
                      <a:endParaRPr lang="en-IN" sz="1100" u="none" strike="noStrike" dirty="0">
                        <a:effectLst/>
                      </a:endParaRPr>
                    </a:p>
                  </a:txBody>
                  <a:tcPr marL="9525" marR="9525" marT="9527" marB="0" anchor="ctr"/>
                </a:tc>
              </a:tr>
              <a:tr h="435610">
                <a:tc>
                  <a:txBody>
                    <a:bodyPr/>
                    <a:lstStyle/>
                    <a:p>
                      <a:pPr algn="ctr" rtl="0" fontAlgn="ctr"/>
                      <a:r>
                        <a:rPr lang="en-IN" sz="1100" u="none" strike="noStrike">
                          <a:effectLst/>
                        </a:rPr>
                        <a:t>Decision Tree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0.19028</a:t>
                      </a:r>
                      <a:endParaRPr lang="en-IN" sz="1100" u="none" strike="noStrike" dirty="0">
                        <a:effectLst/>
                      </a:endParaRPr>
                    </a:p>
                  </a:txBody>
                  <a:tcPr marL="9525" marR="9525" marT="9527" marB="0" anchor="ctr"/>
                </a:tc>
              </a:tr>
              <a:tr h="432435">
                <a:tc>
                  <a:txBody>
                    <a:bodyPr/>
                    <a:lstStyle/>
                    <a:p>
                      <a:pPr algn="ctr" rtl="0" fontAlgn="ctr"/>
                      <a:r>
                        <a:rPr lang="en-IN" sz="1100" u="none" strike="noStrike">
                          <a:effectLst/>
                        </a:rPr>
                        <a:t>Random Forest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0.02361</a:t>
                      </a:r>
                      <a:endParaRPr lang="en-IN" sz="1100" u="none" strike="noStrike" dirty="0">
                        <a:effectLst/>
                      </a:endParaRPr>
                    </a:p>
                  </a:txBody>
                  <a:tcPr marL="9525" marR="9525" marT="9527" marB="0" anchor="ctr"/>
                </a:tc>
              </a:tr>
              <a:tr h="434975">
                <a:tc>
                  <a:txBody>
                    <a:bodyPr/>
                    <a:lstStyle/>
                    <a:p>
                      <a:pPr algn="ctr" rtl="0" fontAlgn="ctr"/>
                      <a:r>
                        <a:rPr lang="en-IN" sz="1100" u="none" strike="noStrike">
                          <a:effectLst/>
                        </a:rPr>
                        <a:t>Extra tree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0.02831</a:t>
                      </a:r>
                      <a:endParaRPr lang="en-IN" sz="1100" u="none" strike="noStrike" dirty="0">
                        <a:effectLst/>
                      </a:endParaRPr>
                    </a:p>
                  </a:txBody>
                  <a:tcPr marL="9525" marR="9525" marT="9527" marB="0" anchor="ctr"/>
                </a:tc>
              </a:tr>
              <a:tr h="433705">
                <a:tc>
                  <a:txBody>
                    <a:bodyPr/>
                    <a:lstStyle/>
                    <a:p>
                      <a:pPr algn="ctr" rtl="0" fontAlgn="ctr"/>
                      <a:r>
                        <a:rPr lang="en-IN" sz="1100" u="none" strike="noStrike">
                          <a:effectLst/>
                        </a:rPr>
                        <a:t>SVM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0.035251</a:t>
                      </a:r>
                      <a:endParaRPr lang="en-IN" sz="1100" u="none" strike="noStrike" dirty="0">
                        <a:effectLst/>
                      </a:endParaRPr>
                    </a:p>
                  </a:txBody>
                  <a:tcPr marL="9525" marR="9525" marT="9527" marB="0" anchor="ctr"/>
                </a:tc>
              </a:tr>
              <a:tr h="433705">
                <a:tc>
                  <a:txBody>
                    <a:bodyPr/>
                    <a:lstStyle/>
                    <a:p>
                      <a:pPr algn="ctr" rtl="0" fontAlgn="ctr"/>
                      <a:r>
                        <a:rPr lang="en-IN" sz="1100" u="none" strike="noStrike">
                          <a:effectLst/>
                        </a:rPr>
                        <a:t>Neural Networks</a:t>
                      </a:r>
                      <a:endParaRPr lang="en-IN" sz="1100" u="none" strike="noStrike">
                        <a:effectLst/>
                      </a:endParaRPr>
                    </a:p>
                  </a:txBody>
                  <a:tcPr marL="9525" marR="9525" marT="9527" marB="0" anchor="ctr"/>
                </a:tc>
                <a:tc>
                  <a:txBody>
                    <a:bodyPr/>
                    <a:lstStyle/>
                    <a:p>
                      <a:pPr algn="ctr" rtl="0" fontAlgn="ctr"/>
                      <a:r>
                        <a:rPr lang="en-US" sz="1100" u="none" strike="noStrike" dirty="0">
                          <a:effectLst/>
                        </a:rPr>
                        <a:t>0.28814</a:t>
                      </a:r>
                      <a:endParaRPr lang="en-IN" sz="1100" u="none" strike="noStrike" dirty="0">
                        <a:effectLst/>
                      </a:endParaRPr>
                    </a:p>
                  </a:txBody>
                  <a:tcPr marL="9525" marR="9525" marT="9527" marB="0" anchor="ctr"/>
                </a:tc>
              </a:tr>
              <a:tr h="433705">
                <a:tc>
                  <a:txBody>
                    <a:bodyPr/>
                    <a:lstStyle/>
                    <a:p>
                      <a:pPr algn="ctr" rtl="0" fontAlgn="ctr"/>
                      <a:r>
                        <a:rPr lang="en-IN" sz="1100" u="none" strike="noStrike">
                          <a:effectLst/>
                        </a:rPr>
                        <a:t>Bagging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0.2239</a:t>
                      </a:r>
                      <a:endParaRPr lang="en-IN" sz="1100" u="none" strike="noStrike" dirty="0">
                        <a:effectLst/>
                      </a:endParaRPr>
                    </a:p>
                  </a:txBody>
                  <a:tcPr marL="9525" marR="9525" marT="9527" marB="0" anchor="ctr"/>
                </a:tc>
              </a:tr>
              <a:tr h="433705">
                <a:tc>
                  <a:txBody>
                    <a:bodyPr/>
                    <a:lstStyle/>
                    <a:p>
                      <a:pPr algn="ctr" rtl="0" fontAlgn="ctr"/>
                      <a:r>
                        <a:rPr lang="en-IN" sz="1100" u="none" strike="noStrike">
                          <a:effectLst/>
                        </a:rPr>
                        <a:t>Linear SVC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0.33805</a:t>
                      </a:r>
                      <a:endParaRPr lang="en-IN" sz="1100" u="none" strike="noStrike" dirty="0">
                        <a:effectLst/>
                      </a:endParaRPr>
                    </a:p>
                  </a:txBody>
                  <a:tcPr marL="9525" marR="9525" marT="9527" marB="0" anchor="ctr"/>
                </a:tc>
              </a:tr>
              <a:tr h="433070">
                <a:tc>
                  <a:txBody>
                    <a:bodyPr/>
                    <a:lstStyle/>
                    <a:p>
                      <a:pPr algn="ctr" rtl="0" fontAlgn="ctr"/>
                      <a:r>
                        <a:rPr lang="en-IN" sz="1100" u="none" strike="noStrike">
                          <a:effectLst/>
                        </a:rPr>
                        <a:t>Naïve Bayes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0.00</a:t>
                      </a:r>
                      <a:endParaRPr lang="en-IN" sz="1100" u="none" strike="noStrike" dirty="0">
                        <a:effectLst/>
                      </a:endParaRPr>
                    </a:p>
                  </a:txBody>
                  <a:tcPr marL="9525" marR="9525" marT="9527" marB="0" anchor="ctr"/>
                </a:tc>
              </a:tr>
              <a:tr h="434340">
                <a:tc>
                  <a:txBody>
                    <a:bodyPr/>
                    <a:lstStyle/>
                    <a:p>
                      <a:pPr algn="ctr" rtl="0" fontAlgn="ctr"/>
                      <a:r>
                        <a:rPr lang="en-IN" sz="1100" u="none" strike="noStrike">
                          <a:effectLst/>
                        </a:rPr>
                        <a:t>XGB Classifier</a:t>
                      </a:r>
                      <a:endParaRPr lang="en-IN" sz="1100" u="none" strike="noStrike">
                        <a:effectLst/>
                      </a:endParaRPr>
                    </a:p>
                  </a:txBody>
                  <a:tcPr marL="9525" marR="9525" marT="9527" marB="0" anchor="ctr"/>
                </a:tc>
                <a:tc>
                  <a:txBody>
                    <a:bodyPr/>
                    <a:lstStyle/>
                    <a:p>
                      <a:pPr algn="ctr" rtl="0" fontAlgn="ctr"/>
                      <a:r>
                        <a:rPr lang="en-US" sz="1100" u="none" strike="noStrike" dirty="0">
                          <a:effectLst/>
                        </a:rPr>
                        <a:t>0.30785</a:t>
                      </a:r>
                      <a:endParaRPr lang="en-IN" sz="1100" u="none" strike="noStrike" dirty="0">
                        <a:effectLst/>
                      </a:endParaRPr>
                    </a:p>
                  </a:txBody>
                  <a:tcPr marL="9525" marR="9525" marT="9527"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b="1">
                <a:effectLst/>
                <a:sym typeface="+mn-ea"/>
              </a:rPr>
              <a:t>C</a:t>
            </a:r>
            <a:r>
              <a:rPr lang="en-US" b="1">
                <a:effectLst/>
                <a:sym typeface="+mn-ea"/>
              </a:rPr>
              <a:t>ohen_kappa_score after SMOTE</a:t>
            </a:r>
            <a:br>
              <a:rPr lang="en-US" b="1" u="none" strike="noStrike">
                <a:effectLst/>
              </a:rPr>
            </a:br>
            <a:endParaRPr lang="en-US"/>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838200" y="1343025"/>
          <a:ext cx="10515600" cy="5114925"/>
        </p:xfrm>
        <a:graphic>
          <a:graphicData uri="http://schemas.openxmlformats.org/drawingml/2006/table">
            <a:tbl>
              <a:tblPr firstCol="1">
                <a:tableStyleId>{93296810-A885-4BE3-A3E7-6D5BEEA58F35}</a:tableStyleId>
              </a:tblPr>
              <a:tblGrid>
                <a:gridCol w="3784600"/>
                <a:gridCol w="6731000"/>
              </a:tblGrid>
              <a:tr h="600075">
                <a:tc>
                  <a:txBody>
                    <a:bodyPr/>
                    <a:lstStyle/>
                    <a:p>
                      <a:pPr algn="ctr" rtl="0" fontAlgn="ctr"/>
                      <a:r>
                        <a:rPr lang="en-IN" sz="1600" u="none" strike="noStrike">
                          <a:effectLst/>
                        </a:rPr>
                        <a:t>Model Used</a:t>
                      </a:r>
                      <a:endParaRPr lang="en-IN" sz="1600" u="none" strike="noStrike">
                        <a:effectLst/>
                      </a:endParaRPr>
                    </a:p>
                  </a:txBody>
                  <a:tcPr marL="9525" marR="9525" marT="9525" marB="0" anchor="ctr"/>
                </a:tc>
                <a:tc>
                  <a:txBody>
                    <a:bodyPr/>
                    <a:lstStyle/>
                    <a:p>
                      <a:pPr algn="ctr" rtl="0" fontAlgn="ctr"/>
                      <a:r>
                        <a:rPr lang="en-IN" altLang="en-US" sz="1600" b="1" u="none" strike="noStrike">
                          <a:effectLst/>
                        </a:rPr>
                        <a:t>C</a:t>
                      </a:r>
                      <a:r>
                        <a:rPr lang="en-US" sz="1600" b="1" u="none" strike="noStrike">
                          <a:effectLst/>
                        </a:rPr>
                        <a:t>ohen_kappa_score after SMOTE</a:t>
                      </a:r>
                      <a:endParaRPr lang="en-US" sz="1600" b="1" u="none" strike="noStrike">
                        <a:effectLst/>
                      </a:endParaRPr>
                    </a:p>
                  </a:txBody>
                  <a:tcPr marL="9525" marR="9525" marT="9525" marB="0" anchor="ctr"/>
                </a:tc>
              </a:tr>
              <a:tr h="451485">
                <a:tc>
                  <a:txBody>
                    <a:bodyPr/>
                    <a:lstStyle/>
                    <a:p>
                      <a:pPr algn="ctr" rtl="0" fontAlgn="ctr"/>
                      <a:r>
                        <a:rPr lang="en-IN" sz="1100" u="none" strike="noStrike">
                          <a:effectLst/>
                        </a:rPr>
                        <a:t>Logistic Regression</a:t>
                      </a:r>
                      <a:endParaRPr lang="en-IN" sz="1100" u="none" strike="noStrike">
                        <a:effectLst/>
                      </a:endParaRPr>
                    </a:p>
                  </a:txBody>
                  <a:tcPr marL="9525" marR="9525" marT="9525" marB="0" anchor="ctr"/>
                </a:tc>
                <a:tc>
                  <a:txBody>
                    <a:bodyPr/>
                    <a:lstStyle/>
                    <a:p>
                      <a:pPr algn="ctr" rtl="0" fontAlgn="ctr"/>
                      <a:r>
                        <a:rPr lang="en-US" sz="1100" u="none" strike="noStrike" dirty="0">
                          <a:effectLst/>
                        </a:rPr>
                        <a:t>0.41347</a:t>
                      </a:r>
                      <a:endParaRPr lang="en-IN" sz="1100" u="none" strike="noStrike" dirty="0">
                        <a:effectLst/>
                      </a:endParaRPr>
                    </a:p>
                  </a:txBody>
                  <a:tcPr marL="9525" marR="9525" marT="9525" marB="0" anchor="ctr"/>
                </a:tc>
              </a:tr>
              <a:tr h="451485">
                <a:tc>
                  <a:txBody>
                    <a:bodyPr/>
                    <a:lstStyle/>
                    <a:p>
                      <a:pPr algn="ctr" rtl="0" fontAlgn="ctr"/>
                      <a:r>
                        <a:rPr lang="en-IN" sz="1100" u="none" strike="noStrike">
                          <a:effectLst/>
                        </a:rPr>
                        <a:t>Decision Tree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0.19119</a:t>
                      </a:r>
                      <a:endParaRPr lang="en-IN" sz="1100" u="none" strike="noStrike" dirty="0">
                        <a:effectLst/>
                      </a:endParaRPr>
                    </a:p>
                  </a:txBody>
                  <a:tcPr marL="9525" marR="9525" marT="9525" marB="0" anchor="ctr"/>
                </a:tc>
              </a:tr>
              <a:tr h="451485">
                <a:tc>
                  <a:txBody>
                    <a:bodyPr/>
                    <a:lstStyle/>
                    <a:p>
                      <a:pPr algn="ctr" rtl="0" fontAlgn="ctr"/>
                      <a:r>
                        <a:rPr lang="en-IN" sz="1100" u="none" strike="noStrike">
                          <a:effectLst/>
                        </a:rPr>
                        <a:t>Random Forest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0.18931</a:t>
                      </a:r>
                      <a:endParaRPr lang="en-IN" sz="1100" u="none" strike="noStrike" dirty="0">
                        <a:effectLst/>
                      </a:endParaRPr>
                    </a:p>
                  </a:txBody>
                  <a:tcPr marL="9525" marR="9525" marT="9525" marB="0" anchor="ctr"/>
                </a:tc>
              </a:tr>
              <a:tr h="450850">
                <a:tc>
                  <a:txBody>
                    <a:bodyPr/>
                    <a:lstStyle/>
                    <a:p>
                      <a:pPr algn="ctr" rtl="0" fontAlgn="ctr"/>
                      <a:r>
                        <a:rPr lang="en-IN" sz="1100" u="none" strike="noStrike">
                          <a:effectLst/>
                        </a:rPr>
                        <a:t>Extra tree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0.16112</a:t>
                      </a:r>
                      <a:endParaRPr lang="en-IN" sz="1100" u="none" strike="noStrike" dirty="0">
                        <a:effectLst/>
                      </a:endParaRPr>
                    </a:p>
                  </a:txBody>
                  <a:tcPr marL="9525" marR="9525" marT="9525" marB="0" anchor="ctr"/>
                </a:tc>
              </a:tr>
              <a:tr h="452755">
                <a:tc>
                  <a:txBody>
                    <a:bodyPr/>
                    <a:lstStyle/>
                    <a:p>
                      <a:pPr algn="ctr" rtl="0" fontAlgn="ctr"/>
                      <a:r>
                        <a:rPr lang="en-IN" sz="1100" u="none" strike="noStrike">
                          <a:effectLst/>
                        </a:rPr>
                        <a:t>SVM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0.05744</a:t>
                      </a:r>
                      <a:endParaRPr lang="en-IN" sz="1100" u="none" strike="noStrike" dirty="0">
                        <a:effectLst/>
                      </a:endParaRPr>
                    </a:p>
                  </a:txBody>
                  <a:tcPr marL="9525" marR="9525" marT="9525" marB="0" anchor="ctr"/>
                </a:tc>
              </a:tr>
              <a:tr h="451485">
                <a:tc>
                  <a:txBody>
                    <a:bodyPr/>
                    <a:lstStyle/>
                    <a:p>
                      <a:pPr algn="ctr" rtl="0" fontAlgn="ctr"/>
                      <a:r>
                        <a:rPr lang="en-IN" sz="1100" u="none" strike="noStrike">
                          <a:effectLst/>
                        </a:rPr>
                        <a:t>Neural Networks</a:t>
                      </a:r>
                      <a:endParaRPr lang="en-IN" sz="1100" u="none" strike="noStrike">
                        <a:effectLst/>
                      </a:endParaRPr>
                    </a:p>
                  </a:txBody>
                  <a:tcPr marL="9525" marR="9525" marT="9525" marB="0" anchor="ctr"/>
                </a:tc>
                <a:tc>
                  <a:txBody>
                    <a:bodyPr/>
                    <a:lstStyle/>
                    <a:p>
                      <a:pPr algn="ctr" rtl="0" fontAlgn="ctr"/>
                      <a:r>
                        <a:rPr lang="en-US" sz="1100" u="none" strike="noStrike" dirty="0">
                          <a:effectLst/>
                        </a:rPr>
                        <a:t>0.31283</a:t>
                      </a:r>
                      <a:endParaRPr lang="en-IN" sz="1100" u="none" strike="noStrike" dirty="0">
                        <a:effectLst/>
                      </a:endParaRPr>
                    </a:p>
                  </a:txBody>
                  <a:tcPr marL="9525" marR="9525" marT="9525" marB="0" anchor="ctr"/>
                </a:tc>
              </a:tr>
              <a:tr h="451485">
                <a:tc>
                  <a:txBody>
                    <a:bodyPr/>
                    <a:lstStyle/>
                    <a:p>
                      <a:pPr algn="ctr" rtl="0" fontAlgn="ctr"/>
                      <a:r>
                        <a:rPr lang="en-IN" sz="1100" u="none" strike="noStrike">
                          <a:effectLst/>
                        </a:rPr>
                        <a:t>Bagging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0.27534</a:t>
                      </a:r>
                      <a:endParaRPr lang="en-IN" sz="1100" u="none" strike="noStrike" dirty="0">
                        <a:effectLst/>
                      </a:endParaRPr>
                    </a:p>
                  </a:txBody>
                  <a:tcPr marL="9525" marR="9525" marT="9525" marB="0" anchor="ctr"/>
                </a:tc>
              </a:tr>
              <a:tr h="450850">
                <a:tc>
                  <a:txBody>
                    <a:bodyPr/>
                    <a:lstStyle/>
                    <a:p>
                      <a:pPr algn="ctr" rtl="0" fontAlgn="ctr"/>
                      <a:r>
                        <a:rPr lang="en-IN" sz="1100" u="none" strike="noStrike">
                          <a:effectLst/>
                        </a:rPr>
                        <a:t>Linear SVC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0.38992</a:t>
                      </a:r>
                      <a:endParaRPr lang="en-IN" sz="1100" u="none" strike="noStrike" dirty="0">
                        <a:effectLst/>
                      </a:endParaRPr>
                    </a:p>
                  </a:txBody>
                  <a:tcPr marL="9525" marR="9525" marT="9525" marB="0" anchor="ctr"/>
                </a:tc>
              </a:tr>
              <a:tr h="451485">
                <a:tc>
                  <a:txBody>
                    <a:bodyPr/>
                    <a:lstStyle/>
                    <a:p>
                      <a:pPr algn="ctr" rtl="0" fontAlgn="ctr"/>
                      <a:r>
                        <a:rPr lang="en-IN" sz="1100" u="none" strike="noStrike">
                          <a:effectLst/>
                        </a:rPr>
                        <a:t>Naïve Bayes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0.31926</a:t>
                      </a:r>
                      <a:endParaRPr lang="en-IN" sz="1100" u="none" strike="noStrike" dirty="0">
                        <a:effectLst/>
                      </a:endParaRPr>
                    </a:p>
                  </a:txBody>
                  <a:tcPr marL="9525" marR="9525" marT="9525" marB="0" anchor="ctr"/>
                </a:tc>
              </a:tr>
              <a:tr h="451485">
                <a:tc>
                  <a:txBody>
                    <a:bodyPr/>
                    <a:lstStyle/>
                    <a:p>
                      <a:pPr algn="ctr" rtl="0" fontAlgn="ctr"/>
                      <a:r>
                        <a:rPr lang="en-IN" sz="1100" u="none" strike="noStrike">
                          <a:effectLst/>
                        </a:rPr>
                        <a:t>XGB Classifier</a:t>
                      </a:r>
                      <a:endParaRPr lang="en-IN" sz="1100" u="none" strike="noStrike">
                        <a:effectLst/>
                      </a:endParaRPr>
                    </a:p>
                  </a:txBody>
                  <a:tcPr marL="9525" marR="9525" marT="9525" marB="0" anchor="ctr"/>
                </a:tc>
                <a:tc>
                  <a:txBody>
                    <a:bodyPr/>
                    <a:lstStyle/>
                    <a:p>
                      <a:pPr algn="ctr" rtl="0" fontAlgn="ctr"/>
                      <a:r>
                        <a:rPr lang="en-US" sz="1100" u="none" strike="noStrike" dirty="0">
                          <a:effectLst/>
                        </a:rPr>
                        <a:t>0.30785</a:t>
                      </a:r>
                      <a:endParaRPr lang="en-IN" sz="1100" u="none" strike="noStrike" dirty="0">
                        <a:effectLst/>
                      </a:endParaRPr>
                    </a:p>
                  </a:txBody>
                  <a:tcPr marL="9525" marR="9525" marT="9525"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20030"/>
          </a:xfrm>
        </p:spPr>
        <p:txBody>
          <a:bodyPr>
            <a:normAutofit/>
          </a:bodyPr>
          <a:lstStyle/>
          <a:p>
            <a:r>
              <a:rPr lang="en-IN" altLang="en-US" b="1">
                <a:solidFill>
                  <a:srgbClr val="0070C0"/>
                </a:solidFill>
              </a:rPr>
              <a:t>            EXPLORATORY DATA ANALYSIS (EDA)</a:t>
            </a:r>
            <a:br>
              <a:rPr lang="en-IN" altLang="en-US" b="1">
                <a:solidFill>
                  <a:srgbClr val="0070C0"/>
                </a:solidFill>
              </a:rPr>
            </a:br>
            <a:r>
              <a:rPr lang="en-IN" altLang="en-US" b="1">
                <a:solidFill>
                  <a:srgbClr val="0070C0"/>
                </a:solidFill>
              </a:rPr>
              <a:t>              and FEATURE ENGINEERING</a:t>
            </a:r>
            <a:endParaRPr lang="en-IN" altLang="en-US" b="1">
              <a:solidFill>
                <a:srgbClr val="0070C0"/>
              </a:solidFill>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2890"/>
          </a:xfrm>
        </p:spPr>
        <p:txBody>
          <a:bodyPr>
            <a:normAutofit/>
          </a:bodyPr>
          <a:lstStyle/>
          <a:p>
            <a:r>
              <a:rPr lang="en-IN" altLang="en-US" b="1">
                <a:sym typeface="+mn-ea"/>
              </a:rPr>
              <a:t>           </a:t>
            </a:r>
            <a:r>
              <a:rPr lang="en-IN" altLang="en-US" sz="6600" b="1">
                <a:solidFill>
                  <a:srgbClr val="0070C0"/>
                </a:solidFill>
                <a:sym typeface="+mn-ea"/>
              </a:rPr>
              <a:t>PROJECT DEPLOYMENT</a:t>
            </a:r>
            <a:br>
              <a:rPr lang="en-IN" altLang="en-US" b="1"/>
            </a:br>
            <a:endParaRPr lang="en-US"/>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b="1">
                <a:solidFill>
                  <a:srgbClr val="0070C0"/>
                </a:solidFill>
              </a:rPr>
              <a:t>By using STREAMLIT the deployment was done</a:t>
            </a:r>
            <a:endParaRPr lang="en-IN" altLang="en-US" b="1">
              <a:solidFill>
                <a:srgbClr val="0070C0"/>
              </a:solidFill>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Content Placeholder 4"/>
          <p:cNvPicPr>
            <a:picLocks noChangeAspect="1"/>
          </p:cNvPicPr>
          <p:nvPr>
            <p:ph idx="1"/>
          </p:nvPr>
        </p:nvPicPr>
        <p:blipFill>
          <a:blip r:embed="rId1"/>
          <a:stretch>
            <a:fillRect/>
          </a:stretch>
        </p:blipFill>
        <p:spPr>
          <a:xfrm>
            <a:off x="1116330" y="1366520"/>
            <a:ext cx="8559800" cy="4999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0070C0"/>
                </a:solidFill>
              </a:rPr>
              <a:t>To analyse and display the Sentiment</a:t>
            </a:r>
            <a:endParaRPr lang="en-IN" altLang="en-US" b="1">
              <a:solidFill>
                <a:srgbClr val="0070C0"/>
              </a:solidFill>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ChangeAspect="1"/>
          </p:cNvPicPr>
          <p:nvPr>
            <p:ph idx="1"/>
          </p:nvPr>
        </p:nvPicPr>
        <p:blipFill>
          <a:blip r:embed="rId1"/>
          <a:stretch>
            <a:fillRect/>
          </a:stretch>
        </p:blipFill>
        <p:spPr>
          <a:xfrm>
            <a:off x="1125855" y="1470660"/>
            <a:ext cx="8852535" cy="48907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209550"/>
            <a:ext cx="10515600" cy="1325563"/>
          </a:xfrm>
        </p:spPr>
        <p:txBody>
          <a:bodyPr/>
          <a:lstStyle/>
          <a:p>
            <a:r>
              <a:rPr lang="en-IN" altLang="en-US" b="1">
                <a:solidFill>
                  <a:srgbClr val="0070C0"/>
                </a:solidFill>
              </a:rPr>
              <a:t>To show the KEYWORDS</a:t>
            </a:r>
            <a:r>
              <a:rPr lang="en-IN" altLang="en-US"/>
              <a:t> </a:t>
            </a:r>
            <a:endParaRPr lang="en-IN" altLang="en-US"/>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ChangeAspect="1"/>
          </p:cNvPicPr>
          <p:nvPr>
            <p:ph idx="1"/>
          </p:nvPr>
        </p:nvPicPr>
        <p:blipFill>
          <a:blip r:embed="rId1"/>
          <a:stretch>
            <a:fillRect/>
          </a:stretch>
        </p:blipFill>
        <p:spPr>
          <a:xfrm>
            <a:off x="1098550" y="1299845"/>
            <a:ext cx="9031605" cy="5311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147955"/>
            <a:ext cx="10515600" cy="1325563"/>
          </a:xfrm>
        </p:spPr>
        <p:txBody>
          <a:bodyPr/>
          <a:lstStyle/>
          <a:p>
            <a:r>
              <a:rPr lang="en-IN" altLang="en-US" b="1">
                <a:solidFill>
                  <a:srgbClr val="0070C0"/>
                </a:solidFill>
              </a:rPr>
              <a:t>EXAMPLE OF NEGATIVE SENTIMENT</a:t>
            </a:r>
            <a:endParaRPr lang="en-IN" altLang="en-US" b="1">
              <a:solidFill>
                <a:srgbClr val="0070C0"/>
              </a:solidFill>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ChangeAspect="1"/>
          </p:cNvPicPr>
          <p:nvPr>
            <p:ph idx="1"/>
          </p:nvPr>
        </p:nvPicPr>
        <p:blipFill>
          <a:blip r:embed="rId1"/>
          <a:stretch>
            <a:fillRect/>
          </a:stretch>
        </p:blipFill>
        <p:spPr>
          <a:xfrm>
            <a:off x="398145" y="1297940"/>
            <a:ext cx="10790555" cy="5235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0070C0"/>
                </a:solidFill>
              </a:rPr>
              <a:t>EXAMPLE OF POSITIVE SENTIMENT</a:t>
            </a:r>
            <a:endParaRPr lang="en-IN" altLang="en-US" b="1">
              <a:solidFill>
                <a:srgbClr val="0070C0"/>
              </a:solidFill>
            </a:endParaRPr>
          </a:p>
        </p:txBody>
      </p:sp>
      <p:pic>
        <p:nvPicPr>
          <p:cNvPr id="4" name="Content Placeholder 3"/>
          <p:cNvPicPr>
            <a:picLocks noChangeAspect="1"/>
          </p:cNvPicPr>
          <p:nvPr>
            <p:ph idx="1"/>
          </p:nvPr>
        </p:nvPicPr>
        <p:blipFill>
          <a:blip r:embed="rId1"/>
          <a:stretch>
            <a:fillRect/>
          </a:stretch>
        </p:blipFill>
        <p:spPr>
          <a:xfrm>
            <a:off x="304800" y="1379855"/>
            <a:ext cx="11349355" cy="5217795"/>
          </a:xfrm>
          <a:prstGeom prst="rect">
            <a:avLst/>
          </a:prstGeom>
        </p:spPr>
      </p:pic>
      <p:sp>
        <p:nvSpPr>
          <p:cNvPr id="5" name="Rectangles 4"/>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0070C0"/>
                </a:solidFill>
              </a:rPr>
              <a:t>Challenges Faced During the Project</a:t>
            </a:r>
            <a:endParaRPr lang="en-IN" altLang="en-US">
              <a:solidFill>
                <a:srgbClr val="0070C0"/>
              </a:solidFill>
            </a:endParaRPr>
          </a:p>
        </p:txBody>
      </p:sp>
      <p:sp>
        <p:nvSpPr>
          <p:cNvPr id="3" name="Content Placeholder 2"/>
          <p:cNvSpPr>
            <a:spLocks noGrp="1"/>
          </p:cNvSpPr>
          <p:nvPr>
            <p:ph idx="1"/>
          </p:nvPr>
        </p:nvSpPr>
        <p:spPr/>
        <p:txBody>
          <a:bodyPr/>
          <a:p>
            <a:pPr marL="0" indent="0">
              <a:buNone/>
            </a:pPr>
            <a:r>
              <a:rPr lang="en-IN" altLang="en-US">
                <a:solidFill>
                  <a:srgbClr val="0070C0"/>
                </a:solidFill>
              </a:rPr>
              <a:t>The major challenge during  the project was from the Deployment Part.</a:t>
            </a:r>
            <a:endParaRPr lang="en-IN" altLang="en-US">
              <a:solidFill>
                <a:srgbClr val="0070C0"/>
              </a:solidFill>
            </a:endParaRPr>
          </a:p>
          <a:p>
            <a:pPr marL="0" indent="0">
              <a:buNone/>
            </a:pPr>
            <a:r>
              <a:rPr lang="en-IN" altLang="en-US">
                <a:solidFill>
                  <a:srgbClr val="0070C0"/>
                </a:solidFill>
              </a:rPr>
              <a:t>To use Flask or to use Streamlit. To understand their working after a lot of research we were able to make it work with both Flask and Streamlit.</a:t>
            </a:r>
            <a:endParaRPr lang="en-IN" altLang="en-US">
              <a:solidFill>
                <a:srgbClr val="0070C0"/>
              </a:solidFill>
            </a:endParaRPr>
          </a:p>
          <a:p>
            <a:pPr marL="0" indent="0">
              <a:buNone/>
            </a:pPr>
            <a:endParaRPr lang="en-IN" altLang="en-US">
              <a:solidFill>
                <a:srgbClr val="0070C0"/>
              </a:solidFill>
            </a:endParaRPr>
          </a:p>
          <a:p>
            <a:pPr marL="0" indent="0">
              <a:buNone/>
            </a:pPr>
            <a:r>
              <a:rPr lang="en-IN" altLang="en-US">
                <a:solidFill>
                  <a:srgbClr val="0070C0"/>
                </a:solidFill>
              </a:rPr>
              <a:t>But again, we got stuck in the part to display the keywords during the sentiment analysis. Which again consumed too much time for research and solution.</a:t>
            </a:r>
            <a:endParaRPr lang="en-IN" altLang="en-US">
              <a:solidFill>
                <a:srgbClr val="0070C0"/>
              </a:solidFill>
            </a:endParaRPr>
          </a:p>
          <a:p>
            <a:pPr marL="0" indent="0">
              <a:buNone/>
            </a:pPr>
            <a:r>
              <a:rPr lang="en-IN" altLang="en-US">
                <a:solidFill>
                  <a:srgbClr val="0070C0"/>
                </a:solidFill>
              </a:rPr>
              <a:t>And Finally we are happy to announce we overcame all the hurdles and today we stand complete. </a:t>
            </a:r>
            <a:endParaRPr lang="en-IN" altLang="en-US">
              <a:solidFill>
                <a:srgbClr val="0070C0"/>
              </a:solidFill>
            </a:endParaRPr>
          </a:p>
        </p:txBody>
      </p:sp>
      <p:sp>
        <p:nvSpPr>
          <p:cNvPr id="5" name="Rectangles 4"/>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40300"/>
          </a:xfrm>
        </p:spPr>
        <p:txBody>
          <a:bodyPr/>
          <a:p>
            <a:r>
              <a:rPr lang="en-IN" altLang="en-US" sz="2800">
                <a:solidFill>
                  <a:srgbClr val="0070C0"/>
                </a:solidFill>
              </a:rPr>
              <a:t>We would like to thank PARTH Sir for guiding us throughout and our teamates that stood together for the completion of the project.</a:t>
            </a:r>
            <a:br>
              <a:rPr lang="en-IN" altLang="en-US" sz="2800">
                <a:solidFill>
                  <a:srgbClr val="0070C0"/>
                </a:solidFill>
              </a:rPr>
            </a:br>
            <a:br>
              <a:rPr lang="en-IN" altLang="en-US" sz="2800">
                <a:solidFill>
                  <a:srgbClr val="0070C0"/>
                </a:solidFill>
              </a:rPr>
            </a:br>
            <a:br>
              <a:rPr lang="en-IN" altLang="en-US" sz="2800">
                <a:solidFill>
                  <a:srgbClr val="0070C0"/>
                </a:solidFill>
              </a:rPr>
            </a:br>
            <a:r>
              <a:rPr lang="en-IN" altLang="en-US" sz="2800">
                <a:solidFill>
                  <a:srgbClr val="0070C0"/>
                </a:solidFill>
              </a:rPr>
              <a:t>THANK YOU</a:t>
            </a:r>
            <a:endParaRPr lang="en-IN" altLang="en-US" sz="2800">
              <a:solidFill>
                <a:srgbClr val="0070C0"/>
              </a:solidFill>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2535"/>
          </a:xfrm>
        </p:spPr>
        <p:txBody>
          <a:bodyPr>
            <a:normAutofit fontScale="90000"/>
          </a:bodyPr>
          <a:lstStyle/>
          <a:p>
            <a:r>
              <a:rPr lang="en-US" b="1" dirty="0">
                <a:solidFill>
                  <a:srgbClr val="002776"/>
                </a:solidFill>
                <a:latin typeface="Arial" panose="020B0604020202020204"/>
                <a:sym typeface="+mn-ea"/>
              </a:rPr>
              <a:t>Data set details</a:t>
            </a:r>
            <a:br>
              <a:rPr lang="en-US" b="1" dirty="0">
                <a:solidFill>
                  <a:srgbClr val="002776"/>
                </a:solidFill>
                <a:latin typeface="Arial" panose="020B0604020202020204"/>
                <a:ea typeface="+mj-ea"/>
                <a:cs typeface="+mj-cs"/>
              </a:rPr>
            </a:br>
            <a:endParaRPr lang="en-US"/>
          </a:p>
        </p:txBody>
      </p:sp>
      <p:sp>
        <p:nvSpPr>
          <p:cNvPr id="3" name="Content Placeholder 2"/>
          <p:cNvSpPr>
            <a:spLocks noGrp="1"/>
          </p:cNvSpPr>
          <p:nvPr>
            <p:ph idx="1"/>
          </p:nvPr>
        </p:nvSpPr>
        <p:spPr/>
        <p:txBody>
          <a:bodyPr>
            <a:normAutofit lnSpcReduction="10000"/>
          </a:bodyPr>
          <a:lstStyle/>
          <a:p>
            <a:pPr marL="457200" indent="-311150" defTabSz="914400">
              <a:spcBef>
                <a:spcPts val="0"/>
              </a:spcBef>
              <a:spcAft>
                <a:spcPts val="0"/>
              </a:spcAft>
              <a:buSzPts val="1300"/>
              <a:buFont typeface="Wingdings 2" panose="05020102010507070707" pitchFamily="18" charset="2"/>
              <a:buChar char="●"/>
              <a:defRPr/>
            </a:pPr>
            <a:r>
              <a:rPr lang="en-US" dirty="0">
                <a:cs typeface="Arial" panose="020B0604020202020204" pitchFamily="34" charset="0"/>
                <a:sym typeface="+mn-ea"/>
              </a:rPr>
              <a:t>The data set has </a:t>
            </a:r>
            <a:r>
              <a:rPr lang="en-IN" altLang="en-US" dirty="0">
                <a:cs typeface="Arial" panose="020B0604020202020204" pitchFamily="34" charset="0"/>
                <a:sym typeface="+mn-ea"/>
              </a:rPr>
              <a:t>4</a:t>
            </a:r>
            <a:r>
              <a:rPr lang="en-US" dirty="0">
                <a:cs typeface="Arial" panose="020B0604020202020204" pitchFamily="34" charset="0"/>
                <a:sym typeface="+mn-ea"/>
              </a:rPr>
              <a:t> columns and </a:t>
            </a:r>
            <a:r>
              <a:rPr lang="en-IN" altLang="en-US" dirty="0">
                <a:cs typeface="Arial" panose="020B0604020202020204" pitchFamily="34" charset="0"/>
                <a:sym typeface="+mn-ea"/>
              </a:rPr>
              <a:t>6135</a:t>
            </a:r>
            <a:r>
              <a:rPr lang="en-US" dirty="0">
                <a:cs typeface="Arial" panose="020B0604020202020204" pitchFamily="34" charset="0"/>
                <a:sym typeface="+mn-ea"/>
              </a:rPr>
              <a:t>rows.</a:t>
            </a:r>
            <a:endParaRPr lang="en-US" dirty="0">
              <a:solidFill>
                <a:schemeClr val="tx1"/>
              </a:solidFill>
              <a:cs typeface="Arial" panose="020B0604020202020204" pitchFamily="34" charset="0"/>
            </a:endParaRPr>
          </a:p>
          <a:p>
            <a:pPr marL="457200" indent="-311150" defTabSz="914400">
              <a:spcBef>
                <a:spcPts val="0"/>
              </a:spcBef>
              <a:spcAft>
                <a:spcPts val="0"/>
              </a:spcAft>
              <a:buSzPts val="1300"/>
              <a:buFont typeface="Wingdings 2" panose="05020102010507070707" pitchFamily="18" charset="2"/>
              <a:buChar char="●"/>
              <a:defRPr/>
            </a:pPr>
            <a:r>
              <a:rPr lang="en-US" dirty="0">
                <a:cs typeface="Arial" panose="020B0604020202020204" pitchFamily="34" charset="0"/>
                <a:sym typeface="+mn-ea"/>
              </a:rPr>
              <a:t>Contains zero missing values.</a:t>
            </a:r>
            <a:endParaRPr lang="en-US" dirty="0">
              <a:solidFill>
                <a:schemeClr val="tx1"/>
              </a:solidFill>
              <a:cs typeface="Arial" panose="020B0604020202020204" pitchFamily="34" charset="0"/>
            </a:endParaRPr>
          </a:p>
          <a:p>
            <a:pPr marL="457200" indent="-311150" defTabSz="914400">
              <a:spcBef>
                <a:spcPts val="0"/>
              </a:spcBef>
              <a:spcAft>
                <a:spcPts val="0"/>
              </a:spcAft>
              <a:buSzPts val="1300"/>
              <a:buFont typeface="Wingdings 2" panose="05020102010507070707" pitchFamily="18" charset="2"/>
              <a:buChar char="●"/>
              <a:defRPr/>
            </a:pPr>
            <a:r>
              <a:rPr lang="en-US" dirty="0">
                <a:cs typeface="Arial" panose="020B0604020202020204" pitchFamily="34" charset="0"/>
                <a:sym typeface="+mn-ea"/>
              </a:rPr>
              <a:t>Consists of categorical/alphanumeric values.</a:t>
            </a:r>
            <a:endParaRPr lang="en-US" dirty="0">
              <a:solidFill>
                <a:schemeClr val="tx1"/>
              </a:solidFill>
              <a:cs typeface="Arial" panose="020B0604020202020204" pitchFamily="34" charset="0"/>
            </a:endParaRPr>
          </a:p>
          <a:p>
            <a:pPr marL="457200" indent="-311150" defTabSz="914400">
              <a:spcBef>
                <a:spcPts val="0"/>
              </a:spcBef>
              <a:spcAft>
                <a:spcPts val="0"/>
              </a:spcAft>
              <a:buSzPts val="1300"/>
              <a:buFont typeface="Wingdings 2" panose="05020102010507070707" pitchFamily="18" charset="2"/>
              <a:buChar char="●"/>
              <a:defRPr/>
            </a:pPr>
            <a:r>
              <a:rPr lang="en-US" dirty="0">
                <a:cs typeface="Arial" panose="020B0604020202020204" pitchFamily="34" charset="0"/>
                <a:sym typeface="+mn-ea"/>
              </a:rPr>
              <a:t>There are no duplicate values.</a:t>
            </a:r>
            <a:endParaRPr lang="en-US" dirty="0">
              <a:solidFill>
                <a:schemeClr val="tx1"/>
              </a:solidFill>
              <a:cs typeface="Arial" panose="020B0604020202020204" pitchFamily="34" charset="0"/>
            </a:endParaRPr>
          </a:p>
          <a:p>
            <a:pPr marL="457200" indent="-311150" defTabSz="914400">
              <a:spcBef>
                <a:spcPts val="0"/>
              </a:spcBef>
              <a:spcAft>
                <a:spcPts val="0"/>
              </a:spcAft>
              <a:buSzPts val="1300"/>
              <a:buFont typeface="Wingdings 2" panose="05020102010507070707" pitchFamily="18" charset="2"/>
              <a:buChar char="●"/>
              <a:defRPr/>
            </a:pPr>
            <a:endParaRPr lang="en-US" dirty="0">
              <a:solidFill>
                <a:schemeClr val="tx1"/>
              </a:solidFill>
              <a:cs typeface="Arial" panose="020B0604020202020204" pitchFamily="34" charset="0"/>
            </a:endParaRPr>
          </a:p>
          <a:p>
            <a:pPr marL="0" indent="0">
              <a:spcBef>
                <a:spcPts val="0"/>
              </a:spcBef>
              <a:spcAft>
                <a:spcPts val="0"/>
              </a:spcAft>
              <a:buFont typeface="Wingdings 2" panose="05020102010507070707" pitchFamily="18" charset="2"/>
              <a:buNone/>
              <a:defRPr/>
            </a:pPr>
            <a:r>
              <a:rPr lang="en-US" dirty="0">
                <a:cs typeface="Arial" panose="020B0604020202020204" pitchFamily="34" charset="0"/>
                <a:sym typeface="Arial" panose="020B0604020202020204"/>
              </a:rPr>
              <a:t>These are the explanations for variables.</a:t>
            </a:r>
            <a:endParaRPr lang="en-US" dirty="0">
              <a:solidFill>
                <a:schemeClr val="tx1"/>
              </a:solidFill>
              <a:cs typeface="Arial" panose="020B0604020202020204" pitchFamily="34" charset="0"/>
              <a:sym typeface="Arial" panose="020B0604020202020204"/>
            </a:endParaRPr>
          </a:p>
          <a:p>
            <a:pPr marL="457200" indent="-311150">
              <a:spcBef>
                <a:spcPts val="1200"/>
              </a:spcBef>
              <a:spcAft>
                <a:spcPts val="0"/>
              </a:spcAft>
              <a:buSzPts val="1300"/>
              <a:buFont typeface="Arial" panose="020B0604020202020204"/>
              <a:buChar char="●"/>
              <a:defRPr/>
            </a:pPr>
            <a:r>
              <a:rPr lang="en-IN" altLang="en-US" dirty="0">
                <a:cs typeface="Arial" panose="020B0604020202020204" pitchFamily="34" charset="0"/>
                <a:sym typeface="Arial" panose="020B0604020202020204"/>
              </a:rPr>
              <a:t>N</a:t>
            </a:r>
            <a:r>
              <a:rPr lang="en-US" dirty="0">
                <a:cs typeface="Arial" panose="020B0604020202020204" pitchFamily="34" charset="0"/>
                <a:sym typeface="Arial" panose="020B0604020202020204"/>
              </a:rPr>
              <a:t>ame (object): </a:t>
            </a:r>
            <a:r>
              <a:rPr lang="en-IN" altLang="en-US" dirty="0">
                <a:cs typeface="Arial" panose="020B0604020202020204" pitchFamily="34" charset="0"/>
                <a:sym typeface="Arial" panose="020B0604020202020204"/>
              </a:rPr>
              <a:t>Guest</a:t>
            </a:r>
            <a:r>
              <a:rPr lang="en-US" dirty="0">
                <a:cs typeface="Arial" panose="020B0604020202020204" pitchFamily="34" charset="0"/>
                <a:sym typeface="Arial" panose="020B0604020202020204"/>
              </a:rPr>
              <a:t> names who </a:t>
            </a:r>
            <a:r>
              <a:rPr lang="en-IN" altLang="en-US" dirty="0">
                <a:cs typeface="Arial" panose="020B0604020202020204" pitchFamily="34" charset="0"/>
                <a:sym typeface="Arial" panose="020B0604020202020204"/>
              </a:rPr>
              <a:t>stayed in the hotel.</a:t>
            </a:r>
            <a:endParaRPr lang="en-US" dirty="0">
              <a:cs typeface="Arial" panose="020B0604020202020204" pitchFamily="34" charset="0"/>
              <a:sym typeface="Arial" panose="020B0604020202020204"/>
            </a:endParaRPr>
          </a:p>
          <a:p>
            <a:pPr marL="457200" indent="-311150">
              <a:spcBef>
                <a:spcPts val="1200"/>
              </a:spcBef>
              <a:spcAft>
                <a:spcPts val="0"/>
              </a:spcAft>
              <a:buSzPts val="1300"/>
              <a:buFont typeface="Arial" panose="020B0604020202020204"/>
              <a:buChar char="●"/>
              <a:defRPr/>
            </a:pPr>
            <a:r>
              <a:rPr lang="en-IN" dirty="0">
                <a:cs typeface="Arial" panose="020B0604020202020204" pitchFamily="34" charset="0"/>
                <a:sym typeface="+mn-ea"/>
              </a:rPr>
              <a:t>Place </a:t>
            </a:r>
            <a:r>
              <a:rPr lang="en-US" dirty="0">
                <a:cs typeface="Arial" panose="020B0604020202020204" pitchFamily="34" charset="0"/>
                <a:sym typeface="Arial" panose="020B0604020202020204"/>
              </a:rPr>
              <a:t> (object): </a:t>
            </a:r>
            <a:r>
              <a:rPr lang="en-IN" altLang="en-US" dirty="0">
                <a:cs typeface="Arial" panose="020B0604020202020204" pitchFamily="34" charset="0"/>
                <a:sym typeface="Arial" panose="020B0604020202020204"/>
              </a:rPr>
              <a:t>Places, from where the guest came</a:t>
            </a:r>
            <a:r>
              <a:rPr lang="en-US" altLang="en-US" dirty="0">
                <a:cs typeface="Arial" panose="020B0604020202020204" pitchFamily="34" charset="0"/>
                <a:sym typeface="+mn-ea"/>
              </a:rPr>
              <a:t>.</a:t>
            </a:r>
            <a:endParaRPr lang="en-US" altLang="en-US" dirty="0">
              <a:cs typeface="Arial" panose="020B0604020202020204" pitchFamily="34" charset="0"/>
              <a:sym typeface="+mn-ea"/>
            </a:endParaRPr>
          </a:p>
          <a:p>
            <a:pPr marL="457200" indent="-311150">
              <a:spcBef>
                <a:spcPts val="1200"/>
              </a:spcBef>
              <a:spcAft>
                <a:spcPts val="0"/>
              </a:spcAft>
              <a:buSzPts val="1300"/>
              <a:buFont typeface="Arial" panose="020B0604020202020204"/>
              <a:buChar char="●"/>
              <a:defRPr/>
            </a:pPr>
            <a:r>
              <a:rPr lang="en-IN" dirty="0">
                <a:cs typeface="Arial" panose="020B0604020202020204" pitchFamily="34" charset="0"/>
                <a:sym typeface="+mn-ea"/>
              </a:rPr>
              <a:t>Review Title </a:t>
            </a:r>
            <a:r>
              <a:rPr lang="en-US" dirty="0">
                <a:cs typeface="Arial" panose="020B0604020202020204" pitchFamily="34" charset="0"/>
                <a:sym typeface="Arial" panose="020B0604020202020204"/>
              </a:rPr>
              <a:t> (object):</a:t>
            </a:r>
            <a:r>
              <a:rPr lang="en-IN" altLang="en-US" dirty="0">
                <a:cs typeface="Arial" panose="020B0604020202020204" pitchFamily="34" charset="0"/>
                <a:sym typeface="Arial" panose="020B0604020202020204"/>
              </a:rPr>
              <a:t> </a:t>
            </a:r>
            <a:r>
              <a:rPr lang="en-US" dirty="0">
                <a:cs typeface="Arial" panose="020B0604020202020204" pitchFamily="34" charset="0"/>
                <a:sym typeface="Arial" panose="020B0604020202020204"/>
              </a:rPr>
              <a:t>Title of the reviews given by the </a:t>
            </a:r>
            <a:r>
              <a:rPr lang="en-IN" altLang="en-US" dirty="0">
                <a:cs typeface="Arial" panose="020B0604020202020204" pitchFamily="34" charset="0"/>
                <a:sym typeface="Arial" panose="020B0604020202020204"/>
              </a:rPr>
              <a:t>guests</a:t>
            </a:r>
            <a:r>
              <a:rPr lang="en-US" dirty="0">
                <a:cs typeface="Arial" panose="020B0604020202020204" pitchFamily="34" charset="0"/>
                <a:sym typeface="Arial" panose="020B0604020202020204"/>
              </a:rPr>
              <a:t>.</a:t>
            </a:r>
            <a:endParaRPr lang="en-US" dirty="0">
              <a:cs typeface="Arial" panose="020B0604020202020204" pitchFamily="34" charset="0"/>
              <a:sym typeface="Arial" panose="020B0604020202020204"/>
            </a:endParaRPr>
          </a:p>
          <a:p>
            <a:pPr marL="457200" indent="-311150">
              <a:spcBef>
                <a:spcPts val="1200"/>
              </a:spcBef>
              <a:spcAft>
                <a:spcPts val="0"/>
              </a:spcAft>
              <a:buSzPts val="1300"/>
              <a:buFont typeface="Arial" panose="020B0604020202020204"/>
              <a:buChar char="●"/>
              <a:defRPr/>
            </a:pPr>
            <a:r>
              <a:rPr lang="en-IN" dirty="0">
                <a:cs typeface="Arial" panose="020B0604020202020204" pitchFamily="34" charset="0"/>
                <a:sym typeface="+mn-ea"/>
              </a:rPr>
              <a:t>Reviews </a:t>
            </a:r>
            <a:r>
              <a:rPr lang="en-US" dirty="0">
                <a:cs typeface="Arial" panose="020B0604020202020204" pitchFamily="34" charset="0"/>
                <a:sym typeface="Arial" panose="020B0604020202020204"/>
              </a:rPr>
              <a:t> (object):</a:t>
            </a:r>
            <a:r>
              <a:rPr lang="en-IN" altLang="en-US" dirty="0">
                <a:cs typeface="Arial" panose="020B0604020202020204" pitchFamily="34" charset="0"/>
                <a:sym typeface="Arial" panose="020B0604020202020204"/>
              </a:rPr>
              <a:t> Review given by the guest.</a:t>
            </a:r>
            <a:endParaRPr lang="en-US" dirty="0"/>
          </a:p>
          <a:p>
            <a:pPr marL="457200" indent="-311150">
              <a:spcBef>
                <a:spcPts val="1200"/>
              </a:spcBef>
              <a:spcAft>
                <a:spcPts val="0"/>
              </a:spcAft>
              <a:buSzPts val="1300"/>
              <a:buFont typeface="Arial" panose="020B0604020202020204"/>
              <a:buChar char="●"/>
              <a:defRPr/>
            </a:pPr>
            <a:endParaRPr lang="en-US" dirty="0">
              <a:solidFill>
                <a:schemeClr val="tx1"/>
              </a:solidFill>
              <a:cs typeface="Arial" panose="020B0604020202020204" pitchFamily="34" charset="0"/>
              <a:sym typeface="Arial" panose="020B0604020202020204"/>
            </a:endParaRPr>
          </a:p>
          <a:p>
            <a:pPr marL="457200" indent="-311150">
              <a:spcBef>
                <a:spcPts val="0"/>
              </a:spcBef>
              <a:spcAft>
                <a:spcPts val="0"/>
              </a:spcAft>
              <a:buSzPts val="1300"/>
              <a:buFont typeface="Arial" panose="020B0604020202020204"/>
              <a:buChar char="●"/>
              <a:defRPr/>
            </a:pPr>
            <a:endParaRPr lang="en-US" dirty="0">
              <a:solidFill>
                <a:schemeClr val="tx1"/>
              </a:solidFill>
              <a:cs typeface="Arial" panose="020B0604020202020204" pitchFamily="34" charset="0"/>
              <a:sym typeface="Arial" panose="020B0604020202020204"/>
            </a:endParaRPr>
          </a:p>
          <a:p>
            <a:endParaRPr lang="en-US"/>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a:blip r:embed="rId1"/>
          <a:stretch>
            <a:fillRect/>
          </a:stretch>
        </p:blipFill>
        <p:spPr>
          <a:xfrm>
            <a:off x="307340" y="470535"/>
            <a:ext cx="11717655" cy="5943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 </a:t>
            </a:r>
            <a:r>
              <a:rPr lang="en-US" altLang="en-US">
                <a:solidFill>
                  <a:srgbClr val="0070C0"/>
                </a:solidFill>
                <a:sym typeface="+mn-ea"/>
              </a:rPr>
              <a:t>Data Pre-processing steps</a:t>
            </a:r>
            <a:endParaRPr lang="en-US" altLang="en-US">
              <a:solidFill>
                <a:srgbClr val="0070C0"/>
              </a:solidFill>
              <a:sym typeface="+mn-ea"/>
            </a:endParaRPr>
          </a:p>
        </p:txBody>
      </p:sp>
      <p:sp>
        <p:nvSpPr>
          <p:cNvPr id="3" name="Content Placeholder 2"/>
          <p:cNvSpPr>
            <a:spLocks noGrp="1"/>
          </p:cNvSpPr>
          <p:nvPr>
            <p:ph idx="1"/>
          </p:nvPr>
        </p:nvSpPr>
        <p:spPr/>
        <p:txBody>
          <a:bodyPr>
            <a:noAutofit/>
          </a:bodyPr>
          <a:lstStyle/>
          <a:p>
            <a:pPr eaLnBrk="1" hangingPunct="1">
              <a:buFont typeface="Wingdings" panose="05000000000000000000" pitchFamily="2" charset="2"/>
              <a:buChar char="v"/>
              <a:defRPr/>
            </a:pPr>
            <a:r>
              <a:rPr lang="en-IN" altLang="en-US" sz="1700" b="1" dirty="0">
                <a:solidFill>
                  <a:srgbClr val="0070C0"/>
                </a:solidFill>
                <a:latin typeface="Century Gothic" panose="020B0502020202020204" pitchFamily="34" charset="0"/>
                <a:sym typeface="+mn-ea"/>
              </a:rPr>
              <a:t>R</a:t>
            </a:r>
            <a:r>
              <a:rPr lang="en-US" altLang="en-US" sz="1700" b="1" dirty="0">
                <a:solidFill>
                  <a:srgbClr val="0070C0"/>
                </a:solidFill>
                <a:latin typeface="Century Gothic" panose="020B0502020202020204" pitchFamily="34" charset="0"/>
                <a:sym typeface="+mn-ea"/>
              </a:rPr>
              <a:t>emoving punctuations &amp; Whitespaces </a:t>
            </a: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r>
              <a:rPr lang="en-IN" altLang="en-US" sz="1700" b="1" dirty="0">
                <a:solidFill>
                  <a:srgbClr val="0070C0"/>
                </a:solidFill>
                <a:latin typeface="Century Gothic" panose="020B0502020202020204" pitchFamily="34" charset="0"/>
                <a:sym typeface="+mn-ea"/>
              </a:rPr>
              <a:t>R</a:t>
            </a:r>
            <a:r>
              <a:rPr lang="en-US" altLang="en-US" sz="1700" b="1" dirty="0">
                <a:solidFill>
                  <a:srgbClr val="0070C0"/>
                </a:solidFill>
                <a:latin typeface="Century Gothic" panose="020B0502020202020204" pitchFamily="34" charset="0"/>
                <a:sym typeface="+mn-ea"/>
              </a:rPr>
              <a:t>emoving stop words</a:t>
            </a: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r>
              <a:rPr lang="en-US" altLang="en-US" sz="1700" b="1" dirty="0">
                <a:solidFill>
                  <a:srgbClr val="0070C0"/>
                </a:solidFill>
                <a:latin typeface="Century Gothic" panose="020B0502020202020204" pitchFamily="34" charset="0"/>
                <a:sym typeface="+mn-ea"/>
              </a:rPr>
              <a:t>Lemmatization</a:t>
            </a:r>
            <a:r>
              <a:rPr lang="en-IN" altLang="en-US" sz="1700" b="1" dirty="0">
                <a:solidFill>
                  <a:srgbClr val="0070C0"/>
                </a:solidFill>
                <a:latin typeface="Century Gothic" panose="020B0502020202020204" pitchFamily="34" charset="0"/>
                <a:sym typeface="+mn-ea"/>
              </a:rPr>
              <a:t> and Tokenization</a:t>
            </a: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r>
              <a:rPr lang="en-US" altLang="en-US" sz="1700" b="1" dirty="0">
                <a:solidFill>
                  <a:srgbClr val="0070C0"/>
                </a:solidFill>
                <a:latin typeface="Century Gothic" panose="020B0502020202020204" pitchFamily="34" charset="0"/>
                <a:sym typeface="+mn-ea"/>
              </a:rPr>
              <a:t>Top 20 Frequent words</a:t>
            </a: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r>
              <a:rPr lang="en-US" altLang="en-US" sz="1700" b="1" dirty="0">
                <a:solidFill>
                  <a:srgbClr val="0070C0"/>
                </a:solidFill>
                <a:latin typeface="Century Gothic" panose="020B0502020202020204" pitchFamily="34" charset="0"/>
                <a:sym typeface="+mn-ea"/>
              </a:rPr>
              <a:t>word cloud generation</a:t>
            </a: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r>
              <a:rPr lang="en-IN" altLang="en-US" sz="1700" b="1" dirty="0">
                <a:solidFill>
                  <a:srgbClr val="0070C0"/>
                </a:solidFill>
                <a:latin typeface="Century Gothic" panose="020B0502020202020204" pitchFamily="34" charset="0"/>
                <a:sym typeface="+mn-ea"/>
              </a:rPr>
              <a:t>T</a:t>
            </a:r>
            <a:r>
              <a:rPr lang="en-US" altLang="en-US" sz="1700" b="1" dirty="0">
                <a:solidFill>
                  <a:srgbClr val="0070C0"/>
                </a:solidFill>
                <a:latin typeface="Century Gothic" panose="020B0502020202020204" pitchFamily="34" charset="0"/>
                <a:sym typeface="+mn-ea"/>
              </a:rPr>
              <a:t>op 10 bigrams</a:t>
            </a:r>
            <a:endParaRPr lang="en-US" altLang="en-US" sz="1700" b="1" dirty="0">
              <a:solidFill>
                <a:srgbClr val="0070C0"/>
              </a:solidFill>
              <a:latin typeface="Century Gothic" panose="020B0502020202020204" pitchFamily="34" charset="0"/>
            </a:endParaRPr>
          </a:p>
          <a:p>
            <a:pPr marL="0" indent="0" eaLnBrk="1" hangingPunct="1">
              <a:defRPr/>
            </a:pPr>
            <a:endParaRPr lang="en-US" altLang="en-US" sz="1700" b="1" dirty="0">
              <a:solidFill>
                <a:srgbClr val="0070C0"/>
              </a:solidFill>
              <a:latin typeface="Century Gothic" panose="020B0502020202020204" pitchFamily="34" charset="0"/>
            </a:endParaRPr>
          </a:p>
          <a:p>
            <a:pPr eaLnBrk="1" hangingPunct="1">
              <a:buFont typeface="Wingdings" panose="05000000000000000000" pitchFamily="2" charset="2"/>
              <a:buChar char="v"/>
              <a:defRPr/>
            </a:pPr>
            <a:r>
              <a:rPr lang="en-US" altLang="en-US" sz="1700" b="1" dirty="0">
                <a:solidFill>
                  <a:srgbClr val="0070C0"/>
                </a:solidFill>
                <a:latin typeface="Century Gothic" panose="020B0502020202020204" pitchFamily="34" charset="0"/>
                <a:sym typeface="+mn-ea"/>
              </a:rPr>
              <a:t>Sentimental Analysis</a:t>
            </a:r>
            <a:endParaRPr lang="en-US" altLang="en-US" sz="1700" b="1" dirty="0">
              <a:solidFill>
                <a:srgbClr val="0070C0"/>
              </a:solidFill>
              <a:latin typeface="Century Gothic" panose="020B0502020202020204" pitchFamily="34" charset="0"/>
            </a:endParaRPr>
          </a:p>
          <a:p>
            <a:endParaRPr lang="en-US" altLang="en-US" sz="1700" b="1" dirty="0">
              <a:solidFill>
                <a:srgbClr val="0070C0"/>
              </a:solidFill>
              <a:latin typeface="Century Gothic" panose="020B0502020202020204" pitchFamily="34" charset="0"/>
            </a:endParaRPr>
          </a:p>
        </p:txBody>
      </p:sp>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1"/>
          <a:stretch>
            <a:fillRect/>
          </a:stretch>
        </p:blipFill>
        <p:spPr>
          <a:xfrm>
            <a:off x="735965" y="461645"/>
            <a:ext cx="5739130" cy="6073140"/>
          </a:xfrm>
          <a:prstGeom prst="rect">
            <a:avLst/>
          </a:prstGeom>
        </p:spPr>
      </p:pic>
      <p:sp>
        <p:nvSpPr>
          <p:cNvPr id="61442" name="Title 5"/>
          <p:cNvSpPr txBox="1"/>
          <p:nvPr/>
        </p:nvSpPr>
        <p:spPr bwMode="auto">
          <a:xfrm rot="10800000" flipV="1">
            <a:off x="6783705" y="2499995"/>
            <a:ext cx="4849495" cy="18910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9pPr>
          </a:lstStyle>
          <a:p>
            <a:pPr defTabSz="914400" eaLnBrk="1" hangingPunct="1">
              <a:spcBef>
                <a:spcPct val="0"/>
              </a:spcBef>
              <a:buFontTx/>
              <a:buNone/>
            </a:pPr>
            <a:r>
              <a:rPr lang="en-IN" altLang="en-US" sz="2000" b="1">
                <a:solidFill>
                  <a:srgbClr val="0070C0"/>
                </a:solidFill>
                <a:latin typeface="Calibri Light" panose="020F0302020204030204" charset="0"/>
              </a:rPr>
              <a:t>Frequency of most common words in the review</a:t>
            </a:r>
            <a:endParaRPr lang="en-IN" altLang="en-US" sz="2000" b="1">
              <a:solidFill>
                <a:srgbClr val="0070C0"/>
              </a:solidFill>
              <a:latin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1"/>
          <a:stretch>
            <a:fillRect/>
          </a:stretch>
        </p:blipFill>
        <p:spPr>
          <a:xfrm>
            <a:off x="874395" y="215265"/>
            <a:ext cx="10410190" cy="5368290"/>
          </a:xfrm>
          <a:prstGeom prst="rect">
            <a:avLst/>
          </a:prstGeom>
        </p:spPr>
      </p:pic>
      <p:sp>
        <p:nvSpPr>
          <p:cNvPr id="61442" name="Title 5"/>
          <p:cNvSpPr txBox="1"/>
          <p:nvPr/>
        </p:nvSpPr>
        <p:spPr bwMode="auto">
          <a:xfrm rot="10800000" flipV="1">
            <a:off x="3539490" y="5819775"/>
            <a:ext cx="5485130" cy="603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9pPr>
          </a:lstStyle>
          <a:p>
            <a:pPr defTabSz="914400" eaLnBrk="1" hangingPunct="1">
              <a:spcBef>
                <a:spcPct val="0"/>
              </a:spcBef>
              <a:buFontTx/>
              <a:buNone/>
            </a:pPr>
            <a:r>
              <a:rPr lang="en-IN" altLang="en-US" sz="2000" b="1">
                <a:solidFill>
                  <a:srgbClr val="0070C0"/>
                </a:solidFill>
                <a:latin typeface="Calibri Light" panose="020F0302020204030204" charset="0"/>
              </a:rPr>
              <a:t>Word Cloud of most common words in the review</a:t>
            </a:r>
            <a:endParaRPr lang="en-IN" altLang="en-US" sz="2000" b="1">
              <a:solidFill>
                <a:srgbClr val="0070C0"/>
              </a:solidFill>
              <a:latin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2" name="Title 5"/>
          <p:cNvSpPr txBox="1"/>
          <p:nvPr/>
        </p:nvSpPr>
        <p:spPr bwMode="auto">
          <a:xfrm rot="10800000" flipV="1">
            <a:off x="8379460" y="1653540"/>
            <a:ext cx="3608705" cy="30854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defRPr>
            </a:lvl9pPr>
          </a:lstStyle>
          <a:p>
            <a:pPr defTabSz="914400" eaLnBrk="1" hangingPunct="1">
              <a:spcBef>
                <a:spcPct val="0"/>
              </a:spcBef>
              <a:buFontTx/>
              <a:buNone/>
            </a:pPr>
            <a:r>
              <a:rPr lang="en-IN" altLang="en-US" sz="2000" b="1" dirty="0">
                <a:solidFill>
                  <a:srgbClr val="0070C0"/>
                </a:solidFill>
                <a:latin typeface="Calibri Light" panose="020F0302020204030204" charset="0"/>
              </a:rPr>
              <a:t>Positive and Negative Sentiment</a:t>
            </a:r>
            <a:endParaRPr lang="en-IN" altLang="en-US" sz="2000" b="1" dirty="0">
              <a:solidFill>
                <a:srgbClr val="0070C0"/>
              </a:solidFill>
              <a:latin typeface="Calibri Light" panose="020F0302020204030204" charset="0"/>
            </a:endParaRPr>
          </a:p>
          <a:p>
            <a:pPr defTabSz="914400" eaLnBrk="1" hangingPunct="1">
              <a:spcBef>
                <a:spcPct val="0"/>
              </a:spcBef>
              <a:buFontTx/>
              <a:buNone/>
            </a:pPr>
            <a:r>
              <a:rPr lang="en-IN" altLang="en-US" sz="2000" b="1" dirty="0">
                <a:solidFill>
                  <a:srgbClr val="0070C0"/>
                </a:solidFill>
                <a:latin typeface="Calibri Light" panose="020F0302020204030204" charset="0"/>
              </a:rPr>
              <a:t>Analysis where -1 represents negative sentiment and +1 represents positive.</a:t>
            </a:r>
            <a:endParaRPr lang="en-IN" altLang="en-US" sz="2000" b="1" dirty="0">
              <a:solidFill>
                <a:srgbClr val="0070C0"/>
              </a:solidFill>
              <a:latin typeface="Calibri Light" panose="020F030202020403020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700" y="158750"/>
            <a:ext cx="8110855" cy="6539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750" y="635"/>
            <a:ext cx="12223115" cy="6856730"/>
          </a:xfrm>
          <a:prstGeom prst="rect">
            <a:avLst/>
          </a:prstGeom>
          <a:noFill/>
          <a:ln w="76200">
            <a:solidFill>
              <a:srgbClr val="0070C0"/>
            </a:solidFill>
          </a:ln>
          <a:effectLst>
            <a:glow rad="101600">
              <a:schemeClr val="accent5">
                <a:satMod val="175000"/>
                <a:alpha val="40000"/>
              </a:schemeClr>
            </a:glo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838" y="239697"/>
            <a:ext cx="11919287" cy="62676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5448</Words>
  <Application>WPS Presentation</Application>
  <PresentationFormat>Widescreen</PresentationFormat>
  <Paragraphs>872</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Arial</vt:lpstr>
      <vt:lpstr>Wingdings 2</vt:lpstr>
      <vt:lpstr>Century Gothic</vt:lpstr>
      <vt:lpstr>Calibri</vt:lpstr>
      <vt:lpstr>Calibri Light</vt:lpstr>
      <vt:lpstr>Microsoft YaHei</vt:lpstr>
      <vt:lpstr>Arial Unicode MS</vt:lpstr>
      <vt:lpstr>Office Theme</vt:lpstr>
      <vt:lpstr> Review Analysis of  SOFITEL HOTEL MUMBAI from TRIP ADVISOR</vt:lpstr>
      <vt:lpstr>            EXPLORATORY DATA ANALYSIS (EDA)               and FEATURE ENGINEERING</vt:lpstr>
      <vt:lpstr>Data set details </vt:lpstr>
      <vt:lpstr>PowerPoint 演示文稿</vt:lpstr>
      <vt:lpstr> Data Pre-processing steps</vt:lpstr>
      <vt:lpstr>PowerPoint 演示文稿</vt:lpstr>
      <vt:lpstr>PowerPoint 演示文稿</vt:lpstr>
      <vt:lpstr>PowerPoint 演示文稿</vt:lpstr>
      <vt:lpstr>PowerPoint 演示文稿</vt:lpstr>
      <vt:lpstr>PowerPoint 演示文稿</vt:lpstr>
      <vt:lpstr>PowerPoint 演示文稿</vt:lpstr>
      <vt:lpstr>TIIDF Values</vt:lpstr>
      <vt:lpstr>                   MODEL BUILDING</vt:lpstr>
      <vt:lpstr>List of Models Created</vt:lpstr>
      <vt:lpstr>MODELS BEFORE SMOTE</vt:lpstr>
      <vt:lpstr>MODELS AFTER SMOTE </vt:lpstr>
      <vt:lpstr>Observation:  From the results we can observe less error for Linear SVC MODEL and training and testing accuracy is 0.85 and 0.99.So, finalized Linear SVC Classifier as our final model and it is used in model deployment part </vt:lpstr>
      <vt:lpstr>Cohen_kappa_score_before SMOTE </vt:lpstr>
      <vt:lpstr>Cohen_kappa_score after SMOTE </vt:lpstr>
      <vt:lpstr>           PROJECT DEPLOYMENT </vt:lpstr>
      <vt:lpstr>By using STREAMLIT the deployment was done</vt:lpstr>
      <vt:lpstr>To analyse and display the Sentiment</vt:lpstr>
      <vt:lpstr>To show the KEYWORDS </vt:lpstr>
      <vt:lpstr>EXAMPLE OF NEGATIVE SENTIMENT</vt:lpstr>
      <vt:lpstr>EXAMPLE OF POSITIVE SENTIMENT</vt:lpstr>
      <vt:lpstr>Challenges Faced During the Project</vt:lpstr>
      <vt:lpstr>We would like to thank PARTH Sir for guiding us throughout and the team that stood together for the completion of the project.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Review Analysis of  SOFITEL HOTEL MUMBAI from TRIP ADVISOR</dc:title>
  <dc:creator/>
  <cp:lastModifiedBy>khann</cp:lastModifiedBy>
  <cp:revision>19</cp:revision>
  <dcterms:created xsi:type="dcterms:W3CDTF">2021-08-12T08:12:00Z</dcterms:created>
  <dcterms:modified xsi:type="dcterms:W3CDTF">2021-09-01T13:39:57Z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A458D59E9CB84C24B95A52A57D381B9D</vt:lpwstr>
  </property>
</Properties>
</file>