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6" r:id="rId1"/>
  </p:sldMasterIdLst>
  <p:sldIdLst>
    <p:sldId id="256" r:id="rId2"/>
    <p:sldId id="257" r:id="rId3"/>
    <p:sldId id="258" r:id="rId4"/>
    <p:sldId id="259" r:id="rId5"/>
    <p:sldId id="260" r:id="rId6"/>
    <p:sldId id="263" r:id="rId7"/>
    <p:sldId id="265" r:id="rId8"/>
    <p:sldId id="266" r:id="rId9"/>
    <p:sldId id="267" r:id="rId10"/>
    <p:sldId id="264" r:id="rId11"/>
    <p:sldId id="261"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4" y="2514601"/>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4" y="4777381"/>
            <a:ext cx="8915399" cy="1126283"/>
          </a:xfrm>
        </p:spPr>
        <p:txBody>
          <a:bodyPr anchor="t"/>
          <a:lstStyle>
            <a:lvl1pPr marL="0" indent="0" algn="l">
              <a:buNone/>
              <a:defRPr>
                <a:solidFill>
                  <a:schemeClr val="tx1">
                    <a:lumMod val="65000"/>
                    <a:lumOff val="3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E31EED-CBB3-49F3-837E-DA50AB6AC25F}"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1" y="4323812"/>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4" y="4529542"/>
            <a:ext cx="779767" cy="365125"/>
          </a:xfrm>
        </p:spPr>
        <p:txBody>
          <a:bodyPr/>
          <a:lstStyle/>
          <a:p>
            <a:fld id="{CBA0385C-E5E2-4B7A-97F2-9B47DFCD7973}" type="slidenum">
              <a:rPr lang="en-US" smtClean="0"/>
              <a:t>‹#›</a:t>
            </a:fld>
            <a:endParaRPr lang="en-US"/>
          </a:p>
        </p:txBody>
      </p:sp>
    </p:spTree>
    <p:extLst>
      <p:ext uri="{BB962C8B-B14F-4D97-AF65-F5344CB8AC3E}">
        <p14:creationId xmlns:p14="http://schemas.microsoft.com/office/powerpoint/2010/main" val="3607226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4"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4" y="4354046"/>
            <a:ext cx="8915399" cy="1555864"/>
          </a:xfrm>
        </p:spPr>
        <p:txBody>
          <a:bodyPr anchor="ctr">
            <a:normAutofit/>
          </a:bodyPr>
          <a:lstStyle>
            <a:lvl1pPr marL="0" indent="0" algn="l">
              <a:buNone/>
              <a:defRPr sz="1800">
                <a:solidFill>
                  <a:schemeClr val="tx1">
                    <a:lumMod val="65000"/>
                    <a:lumOff val="3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E31EED-CBB3-49F3-837E-DA50AB6AC25F}"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8" y="31781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4" y="3244141"/>
            <a:ext cx="779767" cy="365125"/>
          </a:xfrm>
        </p:spPr>
        <p:txBody>
          <a:bodyPr/>
          <a:lstStyle/>
          <a:p>
            <a:fld id="{CBA0385C-E5E2-4B7A-97F2-9B47DFCD7973}" type="slidenum">
              <a:rPr lang="en-US" smtClean="0"/>
              <a:t>‹#›</a:t>
            </a:fld>
            <a:endParaRPr lang="en-US"/>
          </a:p>
        </p:txBody>
      </p:sp>
    </p:spTree>
    <p:extLst>
      <p:ext uri="{BB962C8B-B14F-4D97-AF65-F5344CB8AC3E}">
        <p14:creationId xmlns:p14="http://schemas.microsoft.com/office/powerpoint/2010/main" val="29162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50" y="609600"/>
            <a:ext cx="839392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5" cy="381000"/>
          </a:xfrm>
        </p:spPr>
        <p:txBody>
          <a:bodyPr anchor="ctr">
            <a:noAutofit/>
          </a:bodyPr>
          <a:lstStyle>
            <a:lvl1pPr marL="0" indent="0">
              <a:buFontTx/>
              <a:buNone/>
              <a:defRPr sz="1600">
                <a:solidFill>
                  <a:schemeClr val="tx1">
                    <a:lumMod val="50000"/>
                    <a:lumOff val="50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4" y="4354046"/>
            <a:ext cx="8915399" cy="1555864"/>
          </a:xfrm>
        </p:spPr>
        <p:txBody>
          <a:bodyPr anchor="ctr">
            <a:normAutofit/>
          </a:bodyPr>
          <a:lstStyle>
            <a:lvl1pPr marL="0" indent="0" algn="l">
              <a:buNone/>
              <a:defRPr sz="1800">
                <a:solidFill>
                  <a:schemeClr val="tx1">
                    <a:lumMod val="65000"/>
                    <a:lumOff val="3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E31EED-CBB3-49F3-837E-DA50AB6AC25F}"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8" y="31781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4" y="3244141"/>
            <a:ext cx="779767" cy="365125"/>
          </a:xfrm>
        </p:spPr>
        <p:txBody>
          <a:bodyPr/>
          <a:lstStyle/>
          <a:p>
            <a:fld id="{CBA0385C-E5E2-4B7A-97F2-9B47DFCD797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45492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2"/>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8E31EED-CBB3-49F3-837E-DA50AB6AC25F}"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8" y="491172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9"/>
            <a:ext cx="779767" cy="365125"/>
          </a:xfrm>
        </p:spPr>
        <p:txBody>
          <a:bodyPr/>
          <a:lstStyle/>
          <a:p>
            <a:fld id="{CBA0385C-E5E2-4B7A-97F2-9B47DFCD7973}" type="slidenum">
              <a:rPr lang="en-US" smtClean="0"/>
              <a:t>‹#›</a:t>
            </a:fld>
            <a:endParaRPr lang="en-US"/>
          </a:p>
        </p:txBody>
      </p:sp>
    </p:spTree>
    <p:extLst>
      <p:ext uri="{BB962C8B-B14F-4D97-AF65-F5344CB8AC3E}">
        <p14:creationId xmlns:p14="http://schemas.microsoft.com/office/powerpoint/2010/main" val="2192774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50" y="609600"/>
            <a:ext cx="839392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8E31EED-CBB3-49F3-837E-DA50AB6AC25F}"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8" y="491172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9"/>
            <a:ext cx="779767" cy="365125"/>
          </a:xfrm>
        </p:spPr>
        <p:txBody>
          <a:bodyPr/>
          <a:lstStyle/>
          <a:p>
            <a:fld id="{CBA0385C-E5E2-4B7A-97F2-9B47DFCD797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23999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4"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8E31EED-CBB3-49F3-837E-DA50AB6AC25F}"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8" y="491172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9"/>
            <a:ext cx="779767" cy="365125"/>
          </a:xfrm>
        </p:spPr>
        <p:txBody>
          <a:bodyPr/>
          <a:lstStyle/>
          <a:p>
            <a:fld id="{CBA0385C-E5E2-4B7A-97F2-9B47DFCD7973}" type="slidenum">
              <a:rPr lang="en-US" smtClean="0"/>
              <a:t>‹#›</a:t>
            </a:fld>
            <a:endParaRPr lang="en-US"/>
          </a:p>
        </p:txBody>
      </p:sp>
    </p:spTree>
    <p:extLst>
      <p:ext uri="{BB962C8B-B14F-4D97-AF65-F5344CB8AC3E}">
        <p14:creationId xmlns:p14="http://schemas.microsoft.com/office/powerpoint/2010/main" val="420020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E31EED-CBB3-49F3-837E-DA50AB6AC25F}"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A0385C-E5E2-4B7A-97F2-9B47DFCD7973}" type="slidenum">
              <a:rPr lang="en-US" smtClean="0"/>
              <a:t>‹#›</a:t>
            </a:fld>
            <a:endParaRPr lang="en-US"/>
          </a:p>
        </p:txBody>
      </p:sp>
    </p:spTree>
    <p:extLst>
      <p:ext uri="{BB962C8B-B14F-4D97-AF65-F5344CB8AC3E}">
        <p14:creationId xmlns:p14="http://schemas.microsoft.com/office/powerpoint/2010/main" val="33798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3" y="627407"/>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7"/>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E31EED-CBB3-49F3-837E-DA50AB6AC25F}"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A0385C-E5E2-4B7A-97F2-9B47DFCD7973}" type="slidenum">
              <a:rPr lang="en-US" smtClean="0"/>
              <a:t>‹#›</a:t>
            </a:fld>
            <a:endParaRPr lang="en-US"/>
          </a:p>
        </p:txBody>
      </p:sp>
    </p:spTree>
    <p:extLst>
      <p:ext uri="{BB962C8B-B14F-4D97-AF65-F5344CB8AC3E}">
        <p14:creationId xmlns:p14="http://schemas.microsoft.com/office/powerpoint/2010/main" val="2124410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E31EED-CBB3-49F3-837E-DA50AB6AC25F}"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A0385C-E5E2-4B7A-97F2-9B47DFCD7973}" type="slidenum">
              <a:rPr lang="en-US" smtClean="0"/>
              <a:t>‹#›</a:t>
            </a:fld>
            <a:endParaRPr lang="en-US"/>
          </a:p>
        </p:txBody>
      </p:sp>
    </p:spTree>
    <p:extLst>
      <p:ext uri="{BB962C8B-B14F-4D97-AF65-F5344CB8AC3E}">
        <p14:creationId xmlns:p14="http://schemas.microsoft.com/office/powerpoint/2010/main" val="2563480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4"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4" y="3530129"/>
            <a:ext cx="8915399" cy="860400"/>
          </a:xfrm>
        </p:spPr>
        <p:txBody>
          <a:bodyPr anchor="t"/>
          <a:lstStyle>
            <a:lvl1pPr marL="0" indent="0" algn="l">
              <a:buNone/>
              <a:defRPr sz="2000">
                <a:solidFill>
                  <a:schemeClr val="tx1">
                    <a:lumMod val="65000"/>
                    <a:lumOff val="3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E31EED-CBB3-49F3-837E-DA50AB6AC25F}"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8" y="31781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4" y="3244141"/>
            <a:ext cx="779767" cy="365125"/>
          </a:xfrm>
        </p:spPr>
        <p:txBody>
          <a:bodyPr/>
          <a:lstStyle/>
          <a:p>
            <a:fld id="{CBA0385C-E5E2-4B7A-97F2-9B47DFCD7973}" type="slidenum">
              <a:rPr lang="en-US" smtClean="0"/>
              <a:t>‹#›</a:t>
            </a:fld>
            <a:endParaRPr lang="en-US"/>
          </a:p>
        </p:txBody>
      </p:sp>
    </p:spTree>
    <p:extLst>
      <p:ext uri="{BB962C8B-B14F-4D97-AF65-F5344CB8AC3E}">
        <p14:creationId xmlns:p14="http://schemas.microsoft.com/office/powerpoint/2010/main" val="410102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E31EED-CBB3-49F3-837E-DA50AB6AC25F}"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4" y="787784"/>
            <a:ext cx="779767" cy="365125"/>
          </a:xfrm>
        </p:spPr>
        <p:txBody>
          <a:bodyPr/>
          <a:lstStyle/>
          <a:p>
            <a:fld id="{CBA0385C-E5E2-4B7A-97F2-9B47DFCD7973}" type="slidenum">
              <a:rPr lang="en-US" smtClean="0"/>
              <a:t>‹#›</a:t>
            </a:fld>
            <a:endParaRPr lang="en-US"/>
          </a:p>
        </p:txBody>
      </p:sp>
    </p:spTree>
    <p:extLst>
      <p:ext uri="{BB962C8B-B14F-4D97-AF65-F5344CB8AC3E}">
        <p14:creationId xmlns:p14="http://schemas.microsoft.com/office/powerpoint/2010/main" val="3619970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4" y="1972703"/>
            <a:ext cx="3992732"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30" y="1969475"/>
            <a:ext cx="3999001"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5"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E31EED-CBB3-49F3-837E-DA50AB6AC25F}" type="datetimeFigureOut">
              <a:rPr lang="en-US" smtClean="0"/>
              <a:t>5/3/2023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4" y="787784"/>
            <a:ext cx="779767" cy="365125"/>
          </a:xfrm>
        </p:spPr>
        <p:txBody>
          <a:bodyPr/>
          <a:lstStyle/>
          <a:p>
            <a:fld id="{CBA0385C-E5E2-4B7A-97F2-9B47DFCD7973}" type="slidenum">
              <a:rPr lang="en-US" smtClean="0"/>
              <a:t>‹#›</a:t>
            </a:fld>
            <a:endParaRPr lang="en-US"/>
          </a:p>
        </p:txBody>
      </p:sp>
    </p:spTree>
    <p:extLst>
      <p:ext uri="{BB962C8B-B14F-4D97-AF65-F5344CB8AC3E}">
        <p14:creationId xmlns:p14="http://schemas.microsoft.com/office/powerpoint/2010/main" val="3633298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E31EED-CBB3-49F3-837E-DA50AB6AC25F}" type="datetimeFigureOut">
              <a:rPr lang="en-US" smtClean="0"/>
              <a:t>5/3/2023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BA0385C-E5E2-4B7A-97F2-9B47DFCD7973}" type="slidenum">
              <a:rPr lang="en-US" smtClean="0"/>
              <a:t>‹#›</a:t>
            </a:fld>
            <a:endParaRPr lang="en-US"/>
          </a:p>
        </p:txBody>
      </p:sp>
    </p:spTree>
    <p:extLst>
      <p:ext uri="{BB962C8B-B14F-4D97-AF65-F5344CB8AC3E}">
        <p14:creationId xmlns:p14="http://schemas.microsoft.com/office/powerpoint/2010/main" val="3976457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E31EED-CBB3-49F3-837E-DA50AB6AC25F}" type="datetimeFigureOut">
              <a:rPr lang="en-US" smtClean="0"/>
              <a:t>5/3/2023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BA0385C-E5E2-4B7A-97F2-9B47DFCD7973}" type="slidenum">
              <a:rPr lang="en-US" smtClean="0"/>
              <a:t>‹#›</a:t>
            </a:fld>
            <a:endParaRPr lang="en-US"/>
          </a:p>
        </p:txBody>
      </p:sp>
    </p:spTree>
    <p:extLst>
      <p:ext uri="{BB962C8B-B14F-4D97-AF65-F5344CB8AC3E}">
        <p14:creationId xmlns:p14="http://schemas.microsoft.com/office/powerpoint/2010/main" val="649143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4"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90"/>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4" y="1598613"/>
            <a:ext cx="3505199" cy="4262436"/>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E31EED-CBB3-49F3-837E-DA50AB6AC25F}"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BA0385C-E5E2-4B7A-97F2-9B47DFCD7973}" type="slidenum">
              <a:rPr lang="en-US" smtClean="0"/>
              <a:t>‹#›</a:t>
            </a:fld>
            <a:endParaRPr lang="en-US"/>
          </a:p>
        </p:txBody>
      </p:sp>
    </p:spTree>
    <p:extLst>
      <p:ext uri="{BB962C8B-B14F-4D97-AF65-F5344CB8AC3E}">
        <p14:creationId xmlns:p14="http://schemas.microsoft.com/office/powerpoint/2010/main" val="3615622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E31EED-CBB3-49F3-837E-DA50AB6AC25F}"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8" y="491172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9"/>
            <a:ext cx="779767" cy="365125"/>
          </a:xfrm>
        </p:spPr>
        <p:txBody>
          <a:bodyPr/>
          <a:lstStyle/>
          <a:p>
            <a:fld id="{CBA0385C-E5E2-4B7A-97F2-9B47DFCD7973}" type="slidenum">
              <a:rPr lang="en-US" smtClean="0"/>
              <a:t>‹#›</a:t>
            </a:fld>
            <a:endParaRPr lang="en-US"/>
          </a:p>
        </p:txBody>
      </p:sp>
    </p:spTree>
    <p:extLst>
      <p:ext uri="{BB962C8B-B14F-4D97-AF65-F5344CB8AC3E}">
        <p14:creationId xmlns:p14="http://schemas.microsoft.com/office/powerpoint/2010/main" val="3015857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2"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5"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6"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3"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8E31EED-CBB3-49F3-837E-DA50AB6AC25F}" type="datetimeFigureOut">
              <a:rPr lang="en-US" smtClean="0"/>
              <a:t>5/3/2023</a:t>
            </a:fld>
            <a:endParaRPr lang="en-US"/>
          </a:p>
        </p:txBody>
      </p:sp>
      <p:sp>
        <p:nvSpPr>
          <p:cNvPr id="5" name="Footer Placeholder 4"/>
          <p:cNvSpPr>
            <a:spLocks noGrp="1"/>
          </p:cNvSpPr>
          <p:nvPr>
            <p:ph type="ftr" sz="quarter" idx="3"/>
          </p:nvPr>
        </p:nvSpPr>
        <p:spPr>
          <a:xfrm>
            <a:off x="2589214" y="6135810"/>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4" y="787784"/>
            <a:ext cx="779767" cy="365125"/>
          </a:xfrm>
          <a:prstGeom prst="rect">
            <a:avLst/>
          </a:prstGeom>
        </p:spPr>
        <p:txBody>
          <a:bodyPr vert="horz" lIns="91440" tIns="45720" rIns="91440" bIns="45720" rtlCol="0" anchor="ctr"/>
          <a:lstStyle>
            <a:lvl1pPr algn="r">
              <a:defRPr sz="2000">
                <a:solidFill>
                  <a:srgbClr val="FEFFFF"/>
                </a:solidFill>
              </a:defRPr>
            </a:lvl1pPr>
          </a:lstStyle>
          <a:p>
            <a:fld id="{CBA0385C-E5E2-4B7A-97F2-9B47DFCD7973}" type="slidenum">
              <a:rPr lang="en-US" smtClean="0"/>
              <a:t>‹#›</a:t>
            </a:fld>
            <a:endParaRPr lang="en-US"/>
          </a:p>
        </p:txBody>
      </p:sp>
    </p:spTree>
    <p:extLst>
      <p:ext uri="{BB962C8B-B14F-4D97-AF65-F5344CB8AC3E}">
        <p14:creationId xmlns:p14="http://schemas.microsoft.com/office/powerpoint/2010/main" val="2688586871"/>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 id="2147483869" r:id="rId13"/>
    <p:sldLayoutId id="2147483870" r:id="rId14"/>
    <p:sldLayoutId id="2147483871" r:id="rId15"/>
    <p:sldLayoutId id="2147483872" r:id="rId16"/>
  </p:sldLayoutIdLst>
  <p:txStyles>
    <p:titleStyle>
      <a:lvl1pPr algn="l" defTabSz="457189"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B7A0-88EF-4C4E-83D0-B1B24E7C32A6}"/>
              </a:ext>
            </a:extLst>
          </p:cNvPr>
          <p:cNvSpPr>
            <a:spLocks noGrp="1"/>
          </p:cNvSpPr>
          <p:nvPr>
            <p:ph type="ctrTitle"/>
          </p:nvPr>
        </p:nvSpPr>
        <p:spPr>
          <a:xfrm>
            <a:off x="2673109" y="870360"/>
            <a:ext cx="8915399" cy="2262781"/>
          </a:xfrm>
        </p:spPr>
        <p:txBody>
          <a:bodyPr>
            <a:normAutofit/>
          </a:bodyPr>
          <a:lstStyle/>
          <a:p>
            <a:r>
              <a:rPr lang="en-US" sz="4400" dirty="0">
                <a:latin typeface="Times New Roman" panose="02020603050405020304" pitchFamily="18" charset="0"/>
                <a:cs typeface="Times New Roman" panose="02020603050405020304" pitchFamily="18" charset="0"/>
              </a:rPr>
              <a:t>ACCIDENT SEVERITY DETECTION</a:t>
            </a:r>
          </a:p>
        </p:txBody>
      </p:sp>
      <p:pic>
        <p:nvPicPr>
          <p:cNvPr id="1026" name="Picture 2">
            <a:extLst>
              <a:ext uri="{FF2B5EF4-FFF2-40B4-BE49-F238E27FC236}">
                <a16:creationId xmlns:a16="http://schemas.microsoft.com/office/drawing/2014/main" id="{BB3FD33A-9C4E-4329-906D-4156B86195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1244" y="3204595"/>
            <a:ext cx="4120332" cy="2713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954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E6AEE-C53C-4DF5-8AAF-A844653C3650}"/>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DISCUSSIONS AND LIMITATIONS</a:t>
            </a:r>
          </a:p>
        </p:txBody>
      </p:sp>
      <p:sp>
        <p:nvSpPr>
          <p:cNvPr id="3" name="Content Placeholder 2">
            <a:extLst>
              <a:ext uri="{FF2B5EF4-FFF2-40B4-BE49-F238E27FC236}">
                <a16:creationId xmlns:a16="http://schemas.microsoft.com/office/drawing/2014/main" id="{A563BD51-B3F7-4A6B-96FA-A46AA272D514}"/>
              </a:ext>
            </a:extLst>
          </p:cNvPr>
          <p:cNvSpPr>
            <a:spLocks noGrp="1"/>
          </p:cNvSpPr>
          <p:nvPr>
            <p:ph idx="1"/>
          </p:nvPr>
        </p:nvSpPr>
        <p:spPr>
          <a:xfrm>
            <a:off x="1638300" y="1540189"/>
            <a:ext cx="8915400" cy="3777622"/>
          </a:xfrm>
        </p:spPr>
        <p:txBody>
          <a:bodyPr>
            <a:normAutofit lnSpcReduction="10000"/>
          </a:bodyPr>
          <a:lstStyle/>
          <a:p>
            <a:pPr algn="just">
              <a:lnSpc>
                <a:spcPct val="100000"/>
              </a:lnSpc>
            </a:pPr>
            <a:r>
              <a:rPr lang="en-US" dirty="0">
                <a:latin typeface="Times New Roman" panose="02020603050405020304" pitchFamily="18" charset="0"/>
                <a:cs typeface="Times New Roman" panose="02020603050405020304" pitchFamily="18" charset="0"/>
              </a:rPr>
              <a:t>The paper proposes a traffic incident detection method based on factor analysis and weighted random forest (FA-WRF). </a:t>
            </a:r>
          </a:p>
          <a:p>
            <a:pPr algn="just">
              <a:lnSpc>
                <a:spcPct val="100000"/>
              </a:lnSpc>
            </a:pPr>
            <a:r>
              <a:rPr lang="en-US" dirty="0">
                <a:latin typeface="Times New Roman" panose="02020603050405020304" pitchFamily="18" charset="0"/>
                <a:cs typeface="Times New Roman" panose="02020603050405020304" pitchFamily="18" charset="0"/>
              </a:rPr>
              <a:t>The unbalance of traffic incident data can affect the detection performance, so the model is designed to handle unbalanced data. </a:t>
            </a:r>
          </a:p>
          <a:p>
            <a:pPr algn="just">
              <a:lnSpc>
                <a:spcPct val="100000"/>
              </a:lnSpc>
            </a:pPr>
            <a:r>
              <a:rPr lang="en-US" dirty="0">
                <a:latin typeface="Times New Roman" panose="02020603050405020304" pitchFamily="18" charset="0"/>
                <a:cs typeface="Times New Roman" panose="02020603050405020304" pitchFamily="18" charset="0"/>
              </a:rPr>
              <a:t>The model is evaluated using common criteria, including the detection rate, false alarm rate, classification rate, and area under the curve of the receiver operating characteristic. </a:t>
            </a:r>
          </a:p>
          <a:p>
            <a:pPr algn="just">
              <a:lnSpc>
                <a:spcPct val="100000"/>
              </a:lnSpc>
            </a:pPr>
            <a:r>
              <a:rPr lang="en-US" dirty="0">
                <a:latin typeface="Times New Roman" panose="02020603050405020304" pitchFamily="18" charset="0"/>
                <a:cs typeface="Times New Roman" panose="02020603050405020304" pitchFamily="18" charset="0"/>
              </a:rPr>
              <a:t>The related works section discusses several studies that used machine learning algorithms, such as SVM, Random Forest, and Gradient Boosting, to predict accident severity and improve road safety. </a:t>
            </a:r>
          </a:p>
          <a:p>
            <a:pPr algn="just">
              <a:lnSpc>
                <a:spcPct val="100000"/>
              </a:lnSpc>
            </a:pPr>
            <a:r>
              <a:rPr lang="en-US" dirty="0">
                <a:latin typeface="Times New Roman" panose="02020603050405020304" pitchFamily="18" charset="0"/>
                <a:cs typeface="Times New Roman" panose="02020603050405020304" pitchFamily="18" charset="0"/>
              </a:rPr>
              <a:t>Traffic accidents are a major public health concern that can cause personal casualties and property losses, and advanced machine learning algorithms can help mitigate the severity of accidents</a:t>
            </a:r>
          </a:p>
        </p:txBody>
      </p:sp>
      <p:pic>
        <p:nvPicPr>
          <p:cNvPr id="5124" name="Picture 4" descr="An Introduction to Data Mining | TechRepublic">
            <a:extLst>
              <a:ext uri="{FF2B5EF4-FFF2-40B4-BE49-F238E27FC236}">
                <a16:creationId xmlns:a16="http://schemas.microsoft.com/office/drawing/2014/main" id="{6A463AF6-51E7-49DE-A9B2-3D66E3287C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3887" y="4953001"/>
            <a:ext cx="2419582" cy="1532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287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A3A7-39FA-4B5E-9B88-835BD7881F19}"/>
              </a:ext>
            </a:extLst>
          </p:cNvPr>
          <p:cNvSpPr>
            <a:spLocks noGrp="1"/>
          </p:cNvSpPr>
          <p:nvPr>
            <p:ph type="title"/>
          </p:nvPr>
        </p:nvSpPr>
        <p:spPr>
          <a:xfrm>
            <a:off x="838200" y="474181"/>
            <a:ext cx="10515600" cy="842891"/>
          </a:xfrm>
        </p:spPr>
        <p:txBody>
          <a:bodyPr>
            <a:normAutofit/>
          </a:bodyPr>
          <a:lstStyle/>
          <a:p>
            <a:r>
              <a:rPr lang="en-US" sz="2400" b="1" dirty="0">
                <a:latin typeface="Times New Roman" panose="02020603050405020304" pitchFamily="18" charset="0"/>
                <a:cs typeface="Times New Roman" panose="02020603050405020304" pitchFamily="18" charset="0"/>
              </a:rPr>
              <a:t>CONCLUSION </a:t>
            </a:r>
          </a:p>
        </p:txBody>
      </p:sp>
      <p:sp>
        <p:nvSpPr>
          <p:cNvPr id="3" name="Content Placeholder 2">
            <a:extLst>
              <a:ext uri="{FF2B5EF4-FFF2-40B4-BE49-F238E27FC236}">
                <a16:creationId xmlns:a16="http://schemas.microsoft.com/office/drawing/2014/main" id="{82795445-E629-439E-AE5B-9A3EDC95AA5C}"/>
              </a:ext>
            </a:extLst>
          </p:cNvPr>
          <p:cNvSpPr>
            <a:spLocks noGrp="1"/>
          </p:cNvSpPr>
          <p:nvPr>
            <p:ph idx="1"/>
          </p:nvPr>
        </p:nvSpPr>
        <p:spPr>
          <a:xfrm>
            <a:off x="838200" y="1317073"/>
            <a:ext cx="10515600" cy="4859891"/>
          </a:xfrm>
        </p:spPr>
        <p:txBody>
          <a:bodyPr>
            <a:noAutofit/>
          </a:bodyPr>
          <a:lstStyle/>
          <a:p>
            <a:pPr algn="just">
              <a:lnSpc>
                <a:spcPct val="100000"/>
              </a:lnSpc>
            </a:pPr>
            <a:r>
              <a:rPr lang="en-US" dirty="0">
                <a:latin typeface="Times New Roman" panose="02020603050405020304" pitchFamily="18" charset="0"/>
                <a:cs typeface="Times New Roman" panose="02020603050405020304" pitchFamily="18" charset="0"/>
              </a:rPr>
              <a:t>Accident detection can be really helpful in reducing the property loss and personal losses. The accident detection severity is labelled in three categories slightly injured, medium severity and fatally injured. </a:t>
            </a:r>
          </a:p>
          <a:p>
            <a:pPr algn="just">
              <a:lnSpc>
                <a:spcPct val="100000"/>
              </a:lnSpc>
            </a:pPr>
            <a:r>
              <a:rPr lang="en-US" dirty="0">
                <a:latin typeface="Times New Roman" panose="02020603050405020304" pitchFamily="18" charset="0"/>
                <a:cs typeface="Times New Roman" panose="02020603050405020304" pitchFamily="18" charset="0"/>
              </a:rPr>
              <a:t>This detection will help in prioritizing the cases that have higher severity. Machine learning algorithms are used in-order to detect the severity of these cases. Since the dataset are mostly unbalanced and hence it is important to build models that can handle unbalanced data.</a:t>
            </a:r>
          </a:p>
          <a:p>
            <a:pPr algn="just">
              <a:lnSpc>
                <a:spcPct val="100000"/>
              </a:lnSpc>
            </a:pPr>
            <a:r>
              <a:rPr lang="en-US" dirty="0">
                <a:latin typeface="Times New Roman" panose="02020603050405020304" pitchFamily="18" charset="0"/>
                <a:cs typeface="Times New Roman" panose="02020603050405020304" pitchFamily="18" charset="0"/>
              </a:rPr>
              <a:t> The models used for detection are factor analysis weighted random forest after bootstrapping the data, logistic regression, support vector machine and extreme gradient descent algorithm. </a:t>
            </a:r>
          </a:p>
          <a:p>
            <a:pPr algn="just">
              <a:lnSpc>
                <a:spcPct val="100000"/>
              </a:lnSpc>
            </a:pPr>
            <a:r>
              <a:rPr lang="en-US" dirty="0">
                <a:latin typeface="Times New Roman" panose="02020603050405020304" pitchFamily="18" charset="0"/>
                <a:cs typeface="Times New Roman" panose="02020603050405020304" pitchFamily="18" charset="0"/>
              </a:rPr>
              <a:t>The data is bootstrapped and resampled many times then factor analysis is performed. The factor analysis method reduces the dimensions of the data. The number of features is decided and then the dataset is reduced and highest weighted features are kept. </a:t>
            </a:r>
          </a:p>
          <a:p>
            <a:pPr algn="just">
              <a:lnSpc>
                <a:spcPct val="100000"/>
              </a:lnSpc>
            </a:pPr>
            <a:r>
              <a:rPr lang="en-US" dirty="0">
                <a:latin typeface="Times New Roman" panose="02020603050405020304" pitchFamily="18" charset="0"/>
                <a:cs typeface="Times New Roman" panose="02020603050405020304" pitchFamily="18" charset="0"/>
              </a:rPr>
              <a:t>Other models are also trained and used to make predictions but on regular split of dataset into training and testing and not on bootstrapped data. After making predictions, models are evaluated using classification report and accuracy score. </a:t>
            </a:r>
          </a:p>
          <a:p>
            <a:pPr algn="just">
              <a:lnSpc>
                <a:spcPct val="100000"/>
              </a:lnSpc>
            </a:pPr>
            <a:r>
              <a:rPr lang="en-US" dirty="0">
                <a:latin typeface="Times New Roman" panose="02020603050405020304" pitchFamily="18" charset="0"/>
                <a:cs typeface="Times New Roman" panose="02020603050405020304" pitchFamily="18" charset="0"/>
              </a:rPr>
              <a:t>It was observed that extreme gradient boost algorithm performed the best in terms of accuracy as well as classification report. The model was able to correctly classify the values into their respective categories with 95.69 </a:t>
            </a:r>
          </a:p>
        </p:txBody>
      </p:sp>
    </p:spTree>
    <p:extLst>
      <p:ext uri="{BB962C8B-B14F-4D97-AF65-F5344CB8AC3E}">
        <p14:creationId xmlns:p14="http://schemas.microsoft.com/office/powerpoint/2010/main" val="842611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E0BF28-BD9D-4005-A544-C5FCC014FD27}"/>
              </a:ext>
            </a:extLst>
          </p:cNvPr>
          <p:cNvSpPr>
            <a:spLocks noGrp="1"/>
          </p:cNvSpPr>
          <p:nvPr>
            <p:ph idx="1"/>
          </p:nvPr>
        </p:nvSpPr>
        <p:spPr>
          <a:xfrm>
            <a:off x="838200" y="2801927"/>
            <a:ext cx="10515600" cy="897623"/>
          </a:xfrm>
        </p:spPr>
        <p:txBody>
          <a:bodyPr>
            <a:normAutofit fontScale="92500" lnSpcReduction="10000"/>
          </a:bodyPr>
          <a:lstStyle/>
          <a:p>
            <a:pPr marL="0" indent="0">
              <a:buNone/>
            </a:pPr>
            <a:r>
              <a:rPr lang="en-US" sz="6000" dirty="0">
                <a:latin typeface="Times New Roman" panose="02020603050405020304" pitchFamily="18" charset="0"/>
                <a:cs typeface="Times New Roman" panose="02020603050405020304" pitchFamily="18" charset="0"/>
              </a:rPr>
              <a:t>               THANKYOU</a:t>
            </a:r>
          </a:p>
        </p:txBody>
      </p:sp>
      <p:pic>
        <p:nvPicPr>
          <p:cNvPr id="6146" name="Picture 2" descr="Premium Photo | Magnifying glass loupe with sign any questions on the paper  notepad on the blue table.">
            <a:extLst>
              <a:ext uri="{FF2B5EF4-FFF2-40B4-BE49-F238E27FC236}">
                <a16:creationId xmlns:a16="http://schemas.microsoft.com/office/drawing/2014/main" id="{FB97F942-9CED-4A30-874F-379257B1F2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4121" y="3938040"/>
            <a:ext cx="3378404" cy="2164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581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72FB-26B0-4E9F-BC37-AF7936FA14E5}"/>
              </a:ext>
            </a:extLst>
          </p:cNvPr>
          <p:cNvSpPr>
            <a:spLocks noGrp="1"/>
          </p:cNvSpPr>
          <p:nvPr>
            <p:ph type="title"/>
          </p:nvPr>
        </p:nvSpPr>
        <p:spPr>
          <a:xfrm>
            <a:off x="1605798" y="604317"/>
            <a:ext cx="9601196" cy="594999"/>
          </a:xfrm>
        </p:spPr>
        <p:txBody>
          <a:bodyPr>
            <a:normAutofit/>
          </a:bodyPr>
          <a:lstStyle/>
          <a:p>
            <a:r>
              <a:rPr lang="en-US" sz="24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852346B1-10AD-4183-A3CB-9DFD0C69E101}"/>
              </a:ext>
            </a:extLst>
          </p:cNvPr>
          <p:cNvSpPr>
            <a:spLocks noGrp="1"/>
          </p:cNvSpPr>
          <p:nvPr>
            <p:ph idx="1"/>
          </p:nvPr>
        </p:nvSpPr>
        <p:spPr>
          <a:xfrm>
            <a:off x="1459684" y="1551654"/>
            <a:ext cx="9955285" cy="4354196"/>
          </a:xfrm>
        </p:spPr>
        <p:txBody>
          <a:bodyPr>
            <a:normAutofit fontScale="92500" lnSpcReduction="10000"/>
          </a:bodyPr>
          <a:lstStyle/>
          <a:p>
            <a:pPr algn="just">
              <a:lnSpc>
                <a:spcPct val="100000"/>
              </a:lnSpc>
            </a:pPr>
            <a:r>
              <a:rPr lang="en-US" dirty="0">
                <a:latin typeface="Times New Roman" panose="02020603050405020304" pitchFamily="18" charset="0"/>
                <a:cs typeface="Times New Roman" panose="02020603050405020304" pitchFamily="18" charset="0"/>
              </a:rPr>
              <a:t>Timely and accurate detection of traffic incidents can effectively reduce personal casualties and property losses, and improve the ability of macro-control and scientific decision making of traffic. The unbalance of traffic incident data has a great influence on the detection effect. Therefore, a traffic incident detection method based on factor analysis and weighted random forest (FA-WRF) is designed. </a:t>
            </a:r>
          </a:p>
          <a:p>
            <a:pPr algn="just">
              <a:lnSpc>
                <a:spcPct val="100000"/>
              </a:lnSpc>
            </a:pPr>
            <a:r>
              <a:rPr lang="en-US" dirty="0">
                <a:latin typeface="Times New Roman" panose="02020603050405020304" pitchFamily="18" charset="0"/>
                <a:cs typeface="Times New Roman" panose="02020603050405020304" pitchFamily="18" charset="0"/>
              </a:rPr>
              <a:t>Through the analysis of the change rule of traffic flow parameters to build the initial incident variable. The factor analysis (FA) method is used to reduce the dimension of the initial incident variables. Using Bootstrap improved algorithm to predetermine the data extraction standard of the training set. </a:t>
            </a:r>
          </a:p>
          <a:p>
            <a:pPr algn="just">
              <a:lnSpc>
                <a:spcPct val="100000"/>
              </a:lnSpc>
            </a:pPr>
            <a:r>
              <a:rPr lang="en-US" dirty="0">
                <a:latin typeface="Times New Roman" panose="02020603050405020304" pitchFamily="18" charset="0"/>
                <a:cs typeface="Times New Roman" panose="02020603050405020304" pitchFamily="18" charset="0"/>
              </a:rPr>
              <a:t>The MCC coefficient value is calculated for the classification effect of the decision tree after training, and is assigned to each tree as a weight value, so as to ensure that the trees with better classification ability have more voting power in the voting process, thus improve the overall classification performance of the random forest (RF) algorithm for unbalanced data. </a:t>
            </a:r>
          </a:p>
          <a:p>
            <a:pPr algn="just">
              <a:lnSpc>
                <a:spcPct val="100000"/>
              </a:lnSpc>
            </a:pPr>
            <a:r>
              <a:rPr lang="en-US" dirty="0">
                <a:latin typeface="Times New Roman" panose="02020603050405020304" pitchFamily="18" charset="0"/>
                <a:cs typeface="Times New Roman" panose="02020603050405020304" pitchFamily="18" charset="0"/>
              </a:rPr>
              <a:t>The detection performance is evaluated by the common criteria including the detection rate, the false alarm rate, the classification rate and the area under the curve of the receiver operating characteristic. The experimental results indicate that the model based on FA-WRF has the better classification effect. Meanwhile it is competitive in processing unbalanced data classification compared with Support Vector Machine.</a:t>
            </a:r>
          </a:p>
        </p:txBody>
      </p:sp>
    </p:spTree>
    <p:extLst>
      <p:ext uri="{BB962C8B-B14F-4D97-AF65-F5344CB8AC3E}">
        <p14:creationId xmlns:p14="http://schemas.microsoft.com/office/powerpoint/2010/main" val="1850418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F9749-C7F8-416C-9CFA-1270FA45F9CB}"/>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D9F4337-40F3-4B33-AD51-E7EDC4C0AAA6}"/>
              </a:ext>
            </a:extLst>
          </p:cNvPr>
          <p:cNvSpPr>
            <a:spLocks noGrp="1"/>
          </p:cNvSpPr>
          <p:nvPr>
            <p:ph idx="1"/>
          </p:nvPr>
        </p:nvSpPr>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The diversity of the accident severity (it can be high, serious, or minor) can be determined by the injury severity for the most severe injuries casualness, the police store these kinds of these details very soon after the occurrence of the accidents. </a:t>
            </a:r>
          </a:p>
          <a:p>
            <a:pPr algn="just">
              <a:lnSpc>
                <a:spcPct val="100000"/>
              </a:lnSpc>
            </a:pPr>
            <a:r>
              <a:rPr lang="en-US" dirty="0">
                <a:latin typeface="Times New Roman" panose="02020603050405020304" pitchFamily="18" charset="0"/>
                <a:cs typeface="Times New Roman" panose="02020603050405020304" pitchFamily="18" charset="0"/>
              </a:rPr>
              <a:t>If further data is present that can update the divination (like if the individual dies within 30 days of the accident) then the police will change the first classification of the severity. </a:t>
            </a:r>
          </a:p>
          <a:p>
            <a:pPr algn="just">
              <a:lnSpc>
                <a:spcPct val="100000"/>
              </a:lnSpc>
            </a:pPr>
            <a:r>
              <a:rPr lang="en-US" dirty="0">
                <a:latin typeface="Times New Roman" panose="02020603050405020304" pitchFamily="18" charset="0"/>
                <a:cs typeface="Times New Roman" panose="02020603050405020304" pitchFamily="18" charset="0"/>
              </a:rPr>
              <a:t>The main aim of this assignment is to determine the accidental severeness trading and whether the rating will be the highest or fatal. for this, it has been used random forest, logistic regression, and support vector machine divination techniques. Road accidents are a severe cause that can decrease the expectancy rate</a:t>
            </a:r>
          </a:p>
        </p:txBody>
      </p:sp>
      <p:pic>
        <p:nvPicPr>
          <p:cNvPr id="4" name="Picture 2">
            <a:extLst>
              <a:ext uri="{FF2B5EF4-FFF2-40B4-BE49-F238E27FC236}">
                <a16:creationId xmlns:a16="http://schemas.microsoft.com/office/drawing/2014/main" id="{FD5D97CF-1491-4114-A05E-B3EEF58108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4377" y="4869112"/>
            <a:ext cx="3061918" cy="1270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014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DA71E-1343-4E0C-9C91-3261EC5977F3}"/>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C0FF4093-2AC7-4B9F-8F18-11A5CC2C2364}"/>
              </a:ext>
            </a:extLst>
          </p:cNvPr>
          <p:cNvSpPr>
            <a:spLocks noGrp="1"/>
          </p:cNvSpPr>
          <p:nvPr>
            <p:ph idx="1"/>
          </p:nvPr>
        </p:nvSpPr>
        <p:spPr>
          <a:xfrm>
            <a:off x="1867759" y="1540189"/>
            <a:ext cx="8915400" cy="3777622"/>
          </a:xfrm>
        </p:spPr>
        <p:txBody>
          <a:bodyPr>
            <a:normAutofit/>
          </a:bodyPr>
          <a:lstStyle/>
          <a:p>
            <a:pPr algn="just"/>
            <a:r>
              <a:rPr lang="en-US" dirty="0">
                <a:latin typeface="Times New Roman" panose="02020603050405020304" pitchFamily="18" charset="0"/>
                <a:cs typeface="Times New Roman" panose="02020603050405020304" pitchFamily="18" charset="0"/>
              </a:rPr>
              <a:t>The dataset is taken from the Kaggle. </a:t>
            </a:r>
          </a:p>
          <a:p>
            <a:pPr algn="just"/>
            <a:r>
              <a:rPr lang="en-US" dirty="0">
                <a:latin typeface="Times New Roman" panose="02020603050405020304" pitchFamily="18" charset="0"/>
                <a:cs typeface="Times New Roman" panose="02020603050405020304" pitchFamily="18" charset="0"/>
              </a:rPr>
              <a:t>The dataset contains details about accidents in US from 2016 to 2021. The data is collected through various sources and is thus combined to form a single dataset. It has more than 2.8 million rows and has 47 columns. </a:t>
            </a:r>
          </a:p>
          <a:p>
            <a:pPr algn="just"/>
            <a:r>
              <a:rPr lang="en-US" dirty="0">
                <a:latin typeface="Times New Roman" panose="02020603050405020304" pitchFamily="18" charset="0"/>
                <a:cs typeface="Times New Roman" panose="02020603050405020304" pitchFamily="18" charset="0"/>
              </a:rPr>
              <a:t>The target column in the dataset has four types of labels labelled as 0,1,2 and 3. The labels represents the severity of the accidents. The label 1 and 2 are merged to label 1 while label 3 is changed to label 2. </a:t>
            </a:r>
          </a:p>
          <a:p>
            <a:pPr algn="just"/>
            <a:r>
              <a:rPr lang="en-US" dirty="0">
                <a:latin typeface="Times New Roman" panose="02020603050405020304" pitchFamily="18" charset="0"/>
                <a:cs typeface="Times New Roman" panose="02020603050405020304" pitchFamily="18" charset="0"/>
              </a:rPr>
              <a:t>This is done to convert the four labelled dataset into 3 labelled dataset. The columns in the dataset represents the details of an accident and its severity.</a:t>
            </a:r>
          </a:p>
        </p:txBody>
      </p:sp>
      <p:pic>
        <p:nvPicPr>
          <p:cNvPr id="3074" name="Picture 2" descr="How to Analyze a Dataset: 6 Steps | HBS Online">
            <a:extLst>
              <a:ext uri="{FF2B5EF4-FFF2-40B4-BE49-F238E27FC236}">
                <a16:creationId xmlns:a16="http://schemas.microsoft.com/office/drawing/2014/main" id="{6DED68A3-0FC5-472D-B7DC-B1A20584CC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1134" y="4447952"/>
            <a:ext cx="3571876" cy="1785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621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26841-E010-4A95-BB77-E20A82C81026}"/>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TECHNIQUES USED</a:t>
            </a:r>
          </a:p>
        </p:txBody>
      </p:sp>
      <p:sp>
        <p:nvSpPr>
          <p:cNvPr id="3" name="Content Placeholder 2">
            <a:extLst>
              <a:ext uri="{FF2B5EF4-FFF2-40B4-BE49-F238E27FC236}">
                <a16:creationId xmlns:a16="http://schemas.microsoft.com/office/drawing/2014/main" id="{493531A2-7F54-4089-A173-77D036A52828}"/>
              </a:ext>
            </a:extLst>
          </p:cNvPr>
          <p:cNvSpPr>
            <a:spLocks noGrp="1"/>
          </p:cNvSpPr>
          <p:nvPr>
            <p:ph idx="1"/>
          </p:nvPr>
        </p:nvSpPr>
        <p:spPr>
          <a:xfrm>
            <a:off x="2228486" y="1445702"/>
            <a:ext cx="8915400" cy="3777622"/>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Bootstrapping in machine learning In order to calculate the uncertainty of a statistical estimator, bootstrapping is a replication approach </a:t>
            </a:r>
            <a:r>
              <a:rPr lang="en-US" dirty="0" err="1">
                <a:latin typeface="Times New Roman" panose="02020603050405020304" pitchFamily="18" charset="0"/>
                <a:cs typeface="Times New Roman" panose="02020603050405020304" pitchFamily="18" charset="0"/>
              </a:rPr>
              <a:t>utilised</a:t>
            </a:r>
            <a:r>
              <a:rPr lang="en-US" dirty="0">
                <a:latin typeface="Times New Roman" panose="02020603050405020304" pitchFamily="18" charset="0"/>
                <a:cs typeface="Times New Roman" panose="02020603050405020304" pitchFamily="18" charset="0"/>
              </a:rPr>
              <a:t> in machine learning. In order to build new datasets from the original dataset that can subsequently be used to train various models, this method entails creating additional samples using the initial dataset using replacement</a:t>
            </a:r>
          </a:p>
          <a:p>
            <a:pPr algn="just">
              <a:lnSpc>
                <a:spcPct val="100000"/>
              </a:lnSpc>
            </a:pPr>
            <a:r>
              <a:rPr lang="en-US" dirty="0">
                <a:latin typeface="Times New Roman" panose="02020603050405020304" pitchFamily="18" charset="0"/>
                <a:cs typeface="Times New Roman" panose="02020603050405020304" pitchFamily="18" charset="0"/>
              </a:rPr>
              <a:t>Classification report A classification report is a tool for assessing how well a machine learning model performs when it comes to classification tasks. For every category in the information set, it gives a summary of the precision, recall, F1 score, and support. </a:t>
            </a:r>
          </a:p>
          <a:p>
            <a:pPr algn="just">
              <a:lnSpc>
                <a:spcPct val="100000"/>
              </a:lnSpc>
            </a:pPr>
            <a:r>
              <a:rPr lang="en-US" dirty="0">
                <a:latin typeface="Times New Roman" panose="02020603050405020304" pitchFamily="18" charset="0"/>
                <a:cs typeface="Times New Roman" panose="02020603050405020304" pitchFamily="18" charset="0"/>
              </a:rPr>
              <a:t>Recall and precision In the context of information retrieval or text classification tasks, recall and precision are two crucial measures used to assess the effectiveness of a classification model. In </a:t>
            </a:r>
            <a:r>
              <a:rPr lang="en-US" dirty="0" err="1">
                <a:latin typeface="Times New Roman" panose="02020603050405020304" pitchFamily="18" charset="0"/>
                <a:cs typeface="Times New Roman" panose="02020603050405020304" pitchFamily="18" charset="0"/>
              </a:rPr>
              <a:t>practise</a:t>
            </a:r>
            <a:r>
              <a:rPr lang="en-US" dirty="0">
                <a:latin typeface="Times New Roman" panose="02020603050405020304" pitchFamily="18" charset="0"/>
                <a:cs typeface="Times New Roman" panose="02020603050405020304" pitchFamily="18" charset="0"/>
              </a:rPr>
              <a:t>, it’s common to want to strike a compromise between recall and accuracy</a:t>
            </a:r>
          </a:p>
        </p:txBody>
      </p:sp>
    </p:spTree>
    <p:extLst>
      <p:ext uri="{BB962C8B-B14F-4D97-AF65-F5344CB8AC3E}">
        <p14:creationId xmlns:p14="http://schemas.microsoft.com/office/powerpoint/2010/main" val="835553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F0491-58DE-4955-BAF7-214D31D469C9}"/>
              </a:ext>
            </a:extLst>
          </p:cNvPr>
          <p:cNvSpPr>
            <a:spLocks noGrp="1"/>
          </p:cNvSpPr>
          <p:nvPr>
            <p:ph type="title"/>
          </p:nvPr>
        </p:nvSpPr>
        <p:spPr>
          <a:xfrm>
            <a:off x="838200" y="365130"/>
            <a:ext cx="10515600" cy="965551"/>
          </a:xfrm>
        </p:spPr>
        <p:txBody>
          <a:bodyPr>
            <a:normAutofit/>
          </a:bodyPr>
          <a:lstStyle/>
          <a:p>
            <a:r>
              <a:rPr lang="en-US" sz="2400" b="1" dirty="0">
                <a:latin typeface="Times New Roman" panose="02020603050405020304" pitchFamily="18" charset="0"/>
                <a:cs typeface="Times New Roman" panose="02020603050405020304" pitchFamily="18" charset="0"/>
              </a:rPr>
              <a:t>METHODS AND RESULTS</a:t>
            </a:r>
          </a:p>
        </p:txBody>
      </p:sp>
      <p:sp>
        <p:nvSpPr>
          <p:cNvPr id="3" name="Content Placeholder 2">
            <a:extLst>
              <a:ext uri="{FF2B5EF4-FFF2-40B4-BE49-F238E27FC236}">
                <a16:creationId xmlns:a16="http://schemas.microsoft.com/office/drawing/2014/main" id="{DCCEF1E4-840F-4AC7-9E10-7CB520A37BE1}"/>
              </a:ext>
            </a:extLst>
          </p:cNvPr>
          <p:cNvSpPr>
            <a:spLocks noGrp="1"/>
          </p:cNvSpPr>
          <p:nvPr>
            <p:ph idx="1"/>
          </p:nvPr>
        </p:nvSpPr>
        <p:spPr>
          <a:xfrm>
            <a:off x="754314" y="1330676"/>
            <a:ext cx="6166607" cy="4351339"/>
          </a:xfrm>
        </p:spPr>
        <p:txBody>
          <a:bodyPr>
            <a:noAutofit/>
          </a:bodyPr>
          <a:lstStyle/>
          <a:p>
            <a:pPr marL="0" indent="0" algn="just">
              <a:spcBef>
                <a:spcPts val="200"/>
              </a:spcBef>
              <a:buNone/>
            </a:pPr>
            <a:r>
              <a:rPr lang="en-IN" b="1" kern="100" dirty="0">
                <a:latin typeface="Times New Roman" panose="02020603050405020304" pitchFamily="18" charset="0"/>
                <a:ea typeface="Times New Roman" panose="02020603050405020304" pitchFamily="18" charset="0"/>
                <a:cs typeface="Times New Roman" panose="02020603050405020304" pitchFamily="18" charset="0"/>
              </a:rPr>
              <a:t>Factor analysis </a:t>
            </a:r>
            <a:endParaRPr lang="en-US"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0" algn="just">
              <a:spcBef>
                <a:spcPts val="0"/>
              </a:spcBef>
              <a:spcAft>
                <a:spcPts val="800"/>
              </a:spcAft>
            </a:pPr>
            <a:r>
              <a:rPr lang="en-IN" kern="100" dirty="0">
                <a:latin typeface="Times New Roman" panose="02020603050405020304" pitchFamily="18" charset="0"/>
                <a:ea typeface="Calibri" panose="020F0502020204030204" pitchFamily="34" charset="0"/>
                <a:cs typeface="Calibri" panose="020F0502020204030204" pitchFamily="34" charset="0"/>
              </a:rPr>
              <a:t>A statistical technique called factor analysis is utilised to examine the connections between a lot of different variables and pinpoint the underlying causes that underlie the patterns of these variables. In order to determine the factors that account for the most variance in the data, factor analysis first determines the correlation matrix between the variables. </a:t>
            </a:r>
          </a:p>
          <a:p>
            <a:pPr marL="0" algn="just">
              <a:spcBef>
                <a:spcPts val="0"/>
              </a:spcBef>
              <a:spcAft>
                <a:spcPts val="800"/>
              </a:spcAft>
            </a:pPr>
            <a:r>
              <a:rPr lang="en-IN" kern="100" dirty="0">
                <a:latin typeface="Times New Roman" panose="02020603050405020304" pitchFamily="18" charset="0"/>
                <a:ea typeface="Calibri" panose="020F0502020204030204" pitchFamily="34" charset="0"/>
                <a:cs typeface="Calibri" panose="020F0502020204030204" pitchFamily="34" charset="0"/>
              </a:rPr>
              <a:t>To make the elements easier to understand and to make the underlying linkages more obvious, the components are frequently rotated. </a:t>
            </a:r>
          </a:p>
          <a:p>
            <a:pPr marL="0" algn="just">
              <a:spcBef>
                <a:spcPts val="0"/>
              </a:spcBef>
              <a:spcAft>
                <a:spcPts val="800"/>
              </a:spcAft>
            </a:pPr>
            <a:r>
              <a:rPr lang="en-IN" dirty="0">
                <a:latin typeface="Times New Roman" panose="02020603050405020304" pitchFamily="18" charset="0"/>
                <a:ea typeface="Calibri" panose="020F0502020204030204" pitchFamily="34" charset="0"/>
                <a:cs typeface="Calibri" panose="020F0502020204030204" pitchFamily="34" charset="0"/>
              </a:rPr>
              <a:t>The figure represents the performance of the weighted random forest model. Performance is measures using accuracy and classification report of the model. Accuracy of the model is calculated using ‘accuracy score’ function. </a:t>
            </a:r>
          </a:p>
          <a:p>
            <a:pPr marL="0" algn="just">
              <a:spcBef>
                <a:spcPts val="0"/>
              </a:spcBef>
              <a:spcAft>
                <a:spcPts val="800"/>
              </a:spcAft>
            </a:pPr>
            <a:r>
              <a:rPr lang="en-IN" dirty="0">
                <a:latin typeface="Times New Roman" panose="02020603050405020304" pitchFamily="18" charset="0"/>
                <a:ea typeface="Calibri" panose="020F0502020204030204" pitchFamily="34" charset="0"/>
                <a:cs typeface="Calibri" panose="020F0502020204030204" pitchFamily="34" charset="0"/>
              </a:rPr>
              <a:t>The accuracy is calculated using predicted and actual values. FA-WRF model is build with major step: bootstrapping, factor analysis and then weighted random forest. </a:t>
            </a:r>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endParaRPr lang="en-US" dirty="0"/>
          </a:p>
        </p:txBody>
      </p:sp>
      <p:pic>
        <p:nvPicPr>
          <p:cNvPr id="4" name="Picture 3">
            <a:extLst>
              <a:ext uri="{FF2B5EF4-FFF2-40B4-BE49-F238E27FC236}">
                <a16:creationId xmlns:a16="http://schemas.microsoft.com/office/drawing/2014/main" id="{964D3540-301E-48A2-A946-A905E9A3D57F}"/>
              </a:ext>
            </a:extLst>
          </p:cNvPr>
          <p:cNvPicPr/>
          <p:nvPr/>
        </p:nvPicPr>
        <p:blipFill>
          <a:blip r:embed="rId2"/>
          <a:stretch>
            <a:fillRect/>
          </a:stretch>
        </p:blipFill>
        <p:spPr>
          <a:xfrm>
            <a:off x="6920921" y="2298587"/>
            <a:ext cx="4907561" cy="3464655"/>
          </a:xfrm>
          <a:prstGeom prst="rect">
            <a:avLst/>
          </a:prstGeom>
        </p:spPr>
      </p:pic>
    </p:spTree>
    <p:extLst>
      <p:ext uri="{BB962C8B-B14F-4D97-AF65-F5344CB8AC3E}">
        <p14:creationId xmlns:p14="http://schemas.microsoft.com/office/powerpoint/2010/main" val="2579681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C5E460-3BC2-4E5D-A379-4D877FA35FE2}"/>
              </a:ext>
            </a:extLst>
          </p:cNvPr>
          <p:cNvSpPr>
            <a:spLocks noGrp="1"/>
          </p:cNvSpPr>
          <p:nvPr>
            <p:ph idx="1"/>
          </p:nvPr>
        </p:nvSpPr>
        <p:spPr>
          <a:xfrm>
            <a:off x="838200" y="1825625"/>
            <a:ext cx="5638101" cy="4351339"/>
          </a:xfrm>
        </p:spPr>
        <p:txBody>
          <a:bodyPr>
            <a:noAutofit/>
          </a:bodyPr>
          <a:lstStyle/>
          <a:p>
            <a:pPr marL="0" indent="0" algn="just">
              <a:spcBef>
                <a:spcPts val="200"/>
              </a:spcBef>
              <a:buNone/>
            </a:pPr>
            <a:r>
              <a:rPr lang="en-IN" b="1" kern="100" dirty="0">
                <a:latin typeface="Times New Roman" panose="02020603050405020304" pitchFamily="18" charset="0"/>
                <a:ea typeface="Times New Roman" panose="02020603050405020304" pitchFamily="18" charset="0"/>
                <a:cs typeface="Times New Roman" panose="02020603050405020304" pitchFamily="18" charset="0"/>
              </a:rPr>
              <a:t>Logistic regression </a:t>
            </a:r>
            <a:endParaRPr lang="en-US" b="1" kern="1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0"/>
              </a:spcBef>
              <a:spcAft>
                <a:spcPts val="800"/>
              </a:spcAft>
            </a:pPr>
            <a:r>
              <a:rPr lang="en-IN" kern="100" dirty="0">
                <a:latin typeface="Times New Roman" panose="02020603050405020304" pitchFamily="18" charset="0"/>
                <a:ea typeface="Calibri" panose="020F0502020204030204" pitchFamily="34" charset="0"/>
                <a:cs typeface="Calibri" panose="020F0502020204030204" pitchFamily="34" charset="0"/>
              </a:rPr>
              <a:t>For binary categorization applications, logistic regression is a frequently used and easily comprehended technique. In comparison to other methods of categorization, it offers a number of benefits, including brevity, comprehension, and support for both continuous and categorical predictor variables. </a:t>
            </a:r>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r>
              <a:rPr lang="en-IN" dirty="0">
                <a:latin typeface="Times New Roman" panose="02020603050405020304" pitchFamily="18" charset="0"/>
                <a:ea typeface="Calibri" panose="020F0502020204030204" pitchFamily="34" charset="0"/>
              </a:rPr>
              <a:t>The above figure represents, the model performance of Logistic Regression. This model is a sigmoid function and is used to classify the values into the categories. The model is used to classify the labels into three categories. The accuracy score of the model is observed to be 0.9469. </a:t>
            </a:r>
            <a:endParaRPr lang="en-US" dirty="0"/>
          </a:p>
        </p:txBody>
      </p:sp>
      <p:pic>
        <p:nvPicPr>
          <p:cNvPr id="4" name="Picture 3">
            <a:extLst>
              <a:ext uri="{FF2B5EF4-FFF2-40B4-BE49-F238E27FC236}">
                <a16:creationId xmlns:a16="http://schemas.microsoft.com/office/drawing/2014/main" id="{65BD99E1-4A34-4157-9EC4-E70D9889B91E}"/>
              </a:ext>
            </a:extLst>
          </p:cNvPr>
          <p:cNvPicPr/>
          <p:nvPr/>
        </p:nvPicPr>
        <p:blipFill>
          <a:blip r:embed="rId2"/>
          <a:stretch>
            <a:fillRect/>
          </a:stretch>
        </p:blipFill>
        <p:spPr>
          <a:xfrm>
            <a:off x="6677642" y="2425536"/>
            <a:ext cx="4798503" cy="3505483"/>
          </a:xfrm>
          <a:prstGeom prst="rect">
            <a:avLst/>
          </a:prstGeom>
        </p:spPr>
      </p:pic>
    </p:spTree>
    <p:extLst>
      <p:ext uri="{BB962C8B-B14F-4D97-AF65-F5344CB8AC3E}">
        <p14:creationId xmlns:p14="http://schemas.microsoft.com/office/powerpoint/2010/main" val="2701104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20D786-6F82-4AE4-9CE2-CC7C857B242C}"/>
              </a:ext>
            </a:extLst>
          </p:cNvPr>
          <p:cNvSpPr>
            <a:spLocks noGrp="1"/>
          </p:cNvSpPr>
          <p:nvPr>
            <p:ph idx="1"/>
          </p:nvPr>
        </p:nvSpPr>
        <p:spPr>
          <a:xfrm>
            <a:off x="838205" y="1825625"/>
            <a:ext cx="5872993" cy="4351339"/>
          </a:xfrm>
        </p:spPr>
        <p:txBody>
          <a:bodyPr>
            <a:noAutofit/>
          </a:bodyPr>
          <a:lstStyle/>
          <a:p>
            <a:pPr marL="0" indent="0" algn="just">
              <a:spcBef>
                <a:spcPts val="200"/>
              </a:spcBef>
              <a:buNone/>
            </a:pPr>
            <a:r>
              <a:rPr lang="en-IN" b="1" kern="100" dirty="0">
                <a:latin typeface="Times New Roman" panose="02020603050405020304" pitchFamily="18" charset="0"/>
                <a:ea typeface="Times New Roman" panose="02020603050405020304" pitchFamily="18" charset="0"/>
                <a:cs typeface="Times New Roman" panose="02020603050405020304" pitchFamily="18" charset="0"/>
              </a:rPr>
              <a:t>Support vector machine </a:t>
            </a:r>
            <a:endParaRPr lang="en-US" b="1" kern="1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0"/>
              </a:spcBef>
              <a:spcAft>
                <a:spcPts val="800"/>
              </a:spcAft>
            </a:pPr>
            <a:r>
              <a:rPr lang="en-IN" kern="100" dirty="0">
                <a:latin typeface="Times New Roman" panose="02020603050405020304" pitchFamily="18" charset="0"/>
                <a:ea typeface="Calibri" panose="020F0502020204030204" pitchFamily="34" charset="0"/>
                <a:cs typeface="Calibri" panose="020F0502020204030204" pitchFamily="34" charset="0"/>
              </a:rPr>
              <a:t>Popular supervised learning algorithms used in machine learning and data mining include Support Vector Machine (SVM). By locating the optimal border (or hyperplane) that maximises the margin between the two classes, it is a sort of binary linear classification algorithm that divides the information points into two distinct groups [3]. </a:t>
            </a:r>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r>
              <a:rPr lang="en-IN" dirty="0">
                <a:latin typeface="Times New Roman" panose="02020603050405020304" pitchFamily="18" charset="0"/>
                <a:ea typeface="Calibri" panose="020F0502020204030204" pitchFamily="34" charset="0"/>
                <a:cs typeface="Calibri" panose="020F0502020204030204" pitchFamily="34" charset="0"/>
              </a:rPr>
              <a:t>The above figure represents the model building and performance of support vector machines. Support vector machines can be used for classification as well regression problems. The accuracy score of this model is 0.9467. As per the accuracy score, the model performed well but as per its confusion matrix it is observable that it failed to detect label 3 values.</a:t>
            </a:r>
            <a:endParaRPr lang="en-US" dirty="0"/>
          </a:p>
        </p:txBody>
      </p:sp>
      <p:pic>
        <p:nvPicPr>
          <p:cNvPr id="4" name="Picture 3">
            <a:extLst>
              <a:ext uri="{FF2B5EF4-FFF2-40B4-BE49-F238E27FC236}">
                <a16:creationId xmlns:a16="http://schemas.microsoft.com/office/drawing/2014/main" id="{580E4C87-2B93-4FC4-9C30-4E432B8D27B4}"/>
              </a:ext>
            </a:extLst>
          </p:cNvPr>
          <p:cNvPicPr/>
          <p:nvPr/>
        </p:nvPicPr>
        <p:blipFill>
          <a:blip r:embed="rId2"/>
          <a:stretch>
            <a:fillRect/>
          </a:stretch>
        </p:blipFill>
        <p:spPr>
          <a:xfrm>
            <a:off x="6853810" y="2260321"/>
            <a:ext cx="4723001" cy="3481947"/>
          </a:xfrm>
          <a:prstGeom prst="rect">
            <a:avLst/>
          </a:prstGeom>
        </p:spPr>
      </p:pic>
    </p:spTree>
    <p:extLst>
      <p:ext uri="{BB962C8B-B14F-4D97-AF65-F5344CB8AC3E}">
        <p14:creationId xmlns:p14="http://schemas.microsoft.com/office/powerpoint/2010/main" val="2061640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FA1A84-41AE-474D-997F-A4D1BC0AC351}"/>
              </a:ext>
            </a:extLst>
          </p:cNvPr>
          <p:cNvSpPr>
            <a:spLocks noGrp="1"/>
          </p:cNvSpPr>
          <p:nvPr>
            <p:ph idx="1"/>
          </p:nvPr>
        </p:nvSpPr>
        <p:spPr>
          <a:xfrm>
            <a:off x="838205" y="1825625"/>
            <a:ext cx="5537433" cy="4351339"/>
          </a:xfrm>
        </p:spPr>
        <p:txBody>
          <a:bodyPr>
            <a:normAutofit/>
          </a:bodyPr>
          <a:lstStyle/>
          <a:p>
            <a:pPr algn="just">
              <a:lnSpc>
                <a:spcPct val="100000"/>
              </a:lnSpc>
            </a:pPr>
            <a:r>
              <a:rPr lang="en-IN" b="1" dirty="0">
                <a:latin typeface="Times New Roman" panose="02020603050405020304" pitchFamily="18" charset="0"/>
                <a:ea typeface="Calibri" panose="020F0502020204030204" pitchFamily="34" charset="0"/>
                <a:cs typeface="Times New Roman" panose="02020603050405020304" pitchFamily="18" charset="0"/>
              </a:rPr>
              <a:t>XG BOOST </a:t>
            </a:r>
            <a:r>
              <a:rPr lang="en-IN" dirty="0">
                <a:latin typeface="Times New Roman" panose="02020603050405020304" pitchFamily="18" charset="0"/>
                <a:ea typeface="Calibri" panose="020F0502020204030204" pitchFamily="34" charset="0"/>
                <a:cs typeface="Times New Roman" panose="02020603050405020304" pitchFamily="18" charset="0"/>
              </a:rPr>
              <a:t>well-liked and effective machine learning technique for classification, regression, and ranking issues. It is a kind of gradient boosting algorithm that boosts prediction accuracy by combining gradient boosting methods with decision trees. Scalability, rapid implementation, and outstanding performance on a variety of issues are all attributes of </a:t>
            </a:r>
            <a:r>
              <a:rPr lang="en-IN" dirty="0" err="1">
                <a:latin typeface="Times New Roman" panose="02020603050405020304" pitchFamily="18" charset="0"/>
                <a:ea typeface="Calibri" panose="020F0502020204030204" pitchFamily="34" charset="0"/>
                <a:cs typeface="Times New Roman" panose="02020603050405020304" pitchFamily="18" charset="0"/>
              </a:rPr>
              <a:t>XGBoost</a:t>
            </a:r>
            <a:r>
              <a:rPr lang="en-IN"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0000"/>
              </a:lnSpc>
            </a:pPr>
            <a:r>
              <a:rPr lang="en-IN" dirty="0">
                <a:latin typeface="Times New Roman" panose="02020603050405020304" pitchFamily="18" charset="0"/>
                <a:ea typeface="Calibri" panose="020F0502020204030204" pitchFamily="34" charset="0"/>
                <a:cs typeface="Times New Roman" panose="02020603050405020304" pitchFamily="18" charset="0"/>
              </a:rPr>
              <a:t>Gradient boost is a method that iteratively enhances the model's performance by adding new decision trees that fix the flaws in the old ones. Extreme gradient boost algorithm is also used for the classification. The marking of the labels is changed for this algorithm</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77B8C25-B282-4E4C-8A14-566C1959C9EE}"/>
              </a:ext>
            </a:extLst>
          </p:cNvPr>
          <p:cNvPicPr/>
          <p:nvPr/>
        </p:nvPicPr>
        <p:blipFill>
          <a:blip r:embed="rId2"/>
          <a:stretch>
            <a:fillRect/>
          </a:stretch>
        </p:blipFill>
        <p:spPr>
          <a:xfrm>
            <a:off x="6501474" y="1971418"/>
            <a:ext cx="4974671" cy="3615655"/>
          </a:xfrm>
          <a:prstGeom prst="rect">
            <a:avLst/>
          </a:prstGeom>
        </p:spPr>
      </p:pic>
    </p:spTree>
    <p:extLst>
      <p:ext uri="{BB962C8B-B14F-4D97-AF65-F5344CB8AC3E}">
        <p14:creationId xmlns:p14="http://schemas.microsoft.com/office/powerpoint/2010/main" val="54396702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61</TotalTime>
  <Words>1517</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Times New Roman</vt:lpstr>
      <vt:lpstr>Wingdings 3</vt:lpstr>
      <vt:lpstr>Wisp</vt:lpstr>
      <vt:lpstr>ACCIDENT SEVERITY DETECTION</vt:lpstr>
      <vt:lpstr>Abstract</vt:lpstr>
      <vt:lpstr>INTRODUCTION</vt:lpstr>
      <vt:lpstr>DATASET</vt:lpstr>
      <vt:lpstr>TECHNIQUES USED</vt:lpstr>
      <vt:lpstr>METHODS AND RESULTS</vt:lpstr>
      <vt:lpstr>PowerPoint Presentation</vt:lpstr>
      <vt:lpstr>PowerPoint Presentation</vt:lpstr>
      <vt:lpstr>PowerPoint Presentation</vt:lpstr>
      <vt:lpstr>DISCUSSIONS AND LIMITATIONS</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 SEVERITY DETECTION</dc:title>
  <dc:creator>s_jg654165</dc:creator>
  <cp:lastModifiedBy>s_jg654165</cp:lastModifiedBy>
  <cp:revision>7</cp:revision>
  <dcterms:created xsi:type="dcterms:W3CDTF">2023-05-02T23:45:26Z</dcterms:created>
  <dcterms:modified xsi:type="dcterms:W3CDTF">2023-05-03T23:41:49Z</dcterms:modified>
</cp:coreProperties>
</file>