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59" r:id="rId5"/>
    <p:sldId id="260" r:id="rId6"/>
    <p:sldId id="261" r:id="rId7"/>
    <p:sldId id="262"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napokuru4444@outlook.com" initials="j" lastIdx="1" clrIdx="0">
    <p:extLst>
      <p:ext uri="{19B8F6BF-5375-455C-9EA6-DF929625EA0E}">
        <p15:presenceInfo xmlns:p15="http://schemas.microsoft.com/office/powerpoint/2012/main" userId="b1e796ea4cb040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t>04-04-2023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t>‹#›</a:t>
            </a:fld>
            <a:endParaRPr lang="en-IN"/>
          </a:p>
        </p:txBody>
      </p:sp>
    </p:spTree>
    <p:extLst>
      <p:ext uri="{BB962C8B-B14F-4D97-AF65-F5344CB8AC3E}">
        <p14:creationId xmlns:p14="http://schemas.microsoft.com/office/powerpoint/2010/main" val="18689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lang="en-US" spc="-5"/>
              <a:t>BATCH NO:9</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45BEBB04-80B1-4455-B56B-94184515595E}" type="datetime1">
              <a:rPr lang="en-US" spc="-5" smtClean="0"/>
              <a:t>4/4/2023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lang="en-US" spc="-5"/>
              <a:t>BATCH NO:9</a:t>
            </a:r>
            <a:endParaRPr spc="-5" dirty="0"/>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74C29B36-16B9-4F73-B217-6B5914FD8E8D}" type="datetime1">
              <a:rPr lang="en-US" spc="-5" smtClean="0"/>
              <a:t>4/4/2023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lang="en-US" spc="-5"/>
              <a:t>BATCH NO:9</a:t>
            </a:r>
            <a:endParaRPr spc="-5" dirty="0"/>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F7899F4D-4052-480F-8EEC-182A4E202D86}" type="datetime1">
              <a:rPr lang="en-US" spc="-5" smtClean="0"/>
              <a:t>4/4/2023</a:t>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lang="en-US" spc="-5"/>
              <a:t>BATCH NO:9</a:t>
            </a:r>
            <a:endParaRPr spc="-5" dirty="0"/>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E520B6E3-6784-4574-9D07-3968086834BA}" type="datetime1">
              <a:rPr lang="en-US" spc="-5" smtClean="0"/>
              <a:t>4/4/2023</a:t>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lang="en-US" spc="-5"/>
              <a:t>BATCH NO:9</a:t>
            </a:r>
            <a:endParaRPr spc="-5" dirty="0"/>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0795D73-DB94-42F3-81A0-7B964A1AB9BB}" type="datetime1">
              <a:rPr lang="en-US" spc="-5" smtClean="0"/>
              <a:t>4/4/2023</a:t>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lang="en-US" spc="-5"/>
              <a:t>BATCH NO:9</a:t>
            </a:r>
            <a:endParaRPr spc="-5" dirty="0"/>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B46332A5-5B9F-4204-B02F-78B03EE80C3B}" type="datetime1">
              <a:rPr lang="en-US" spc="-5" smtClean="0"/>
              <a:t>4/4/2023</a:t>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9EB2-47FC-455F-A64A-D006098B86E9}"/>
              </a:ext>
            </a:extLst>
          </p:cNvPr>
          <p:cNvSpPr>
            <a:spLocks noGrp="1"/>
          </p:cNvSpPr>
          <p:nvPr>
            <p:ph type="title"/>
          </p:nvPr>
        </p:nvSpPr>
        <p:spPr>
          <a:xfrm>
            <a:off x="1860624" y="1828801"/>
            <a:ext cx="5987976" cy="1292662"/>
          </a:xfrm>
        </p:spPr>
        <p:txBody>
          <a:bodyPr/>
          <a:lstStyle/>
          <a:p>
            <a:r>
              <a:rPr lang="en-US" sz="2800" b="1" dirty="0">
                <a:effectLst>
                  <a:outerShdw blurRad="38100" dist="38100" dir="2700000" algn="tl">
                    <a:srgbClr val="000000">
                      <a:alpha val="43137"/>
                    </a:srgbClr>
                  </a:outerShdw>
                </a:effectLst>
              </a:rPr>
              <a:t>ORGANIZING OF HIGH EFFICIENCY DATA USING BOOSTER IN FS ALGORITHM</a:t>
            </a:r>
            <a:endParaRPr lang="en-US" sz="2800" dirty="0">
              <a:effectLst>
                <a:outerShdw blurRad="38100" dist="38100" dir="2700000" algn="tl">
                  <a:srgbClr val="000000">
                    <a:alpha val="43137"/>
                  </a:srgbClr>
                </a:outerShdw>
              </a:effectLst>
            </a:endParaRPr>
          </a:p>
        </p:txBody>
      </p:sp>
      <p:sp>
        <p:nvSpPr>
          <p:cNvPr id="3" name="Footer Placeholder 2">
            <a:extLst>
              <a:ext uri="{FF2B5EF4-FFF2-40B4-BE49-F238E27FC236}">
                <a16:creationId xmlns:a16="http://schemas.microsoft.com/office/drawing/2014/main" id="{05DB8748-054E-437F-B17E-8F96DBF202A0}"/>
              </a:ext>
            </a:extLst>
          </p:cNvPr>
          <p:cNvSpPr>
            <a:spLocks noGrp="1"/>
          </p:cNvSpPr>
          <p:nvPr>
            <p:ph type="ftr" sz="quarter" idx="5"/>
          </p:nvPr>
        </p:nvSpPr>
        <p:spPr/>
        <p:txBody>
          <a:bodyPr/>
          <a:lstStyle/>
          <a:p>
            <a:pPr marL="12700">
              <a:lnSpc>
                <a:spcPts val="1240"/>
              </a:lnSpc>
            </a:pPr>
            <a:r>
              <a:rPr lang="en-US" spc="-5"/>
              <a:t>BATCH NO:9</a:t>
            </a:r>
            <a:endParaRPr lang="en-US" spc="-5" dirty="0"/>
          </a:p>
        </p:txBody>
      </p:sp>
      <p:sp>
        <p:nvSpPr>
          <p:cNvPr id="4" name="Date Placeholder 3">
            <a:extLst>
              <a:ext uri="{FF2B5EF4-FFF2-40B4-BE49-F238E27FC236}">
                <a16:creationId xmlns:a16="http://schemas.microsoft.com/office/drawing/2014/main" id="{1EA4220A-D1C1-4E4C-ACBF-231FE6DCE2D9}"/>
              </a:ext>
            </a:extLst>
          </p:cNvPr>
          <p:cNvSpPr>
            <a:spLocks noGrp="1"/>
          </p:cNvSpPr>
          <p:nvPr>
            <p:ph type="dt" sz="half" idx="6"/>
          </p:nvPr>
        </p:nvSpPr>
        <p:spPr/>
        <p:txBody>
          <a:bodyPr/>
          <a:lstStyle/>
          <a:p>
            <a:pPr marL="12700">
              <a:lnSpc>
                <a:spcPts val="1240"/>
              </a:lnSpc>
            </a:pPr>
            <a:fld id="{E520B6E3-6784-4574-9D07-3968086834BA}" type="datetime1">
              <a:rPr lang="en-US" spc="-5" smtClean="0"/>
              <a:t>4/4/2023</a:t>
            </a:fld>
            <a:endParaRPr lang="en-US" spc="-5" dirty="0"/>
          </a:p>
        </p:txBody>
      </p:sp>
      <p:sp>
        <p:nvSpPr>
          <p:cNvPr id="5" name="Slide Number Placeholder 4">
            <a:extLst>
              <a:ext uri="{FF2B5EF4-FFF2-40B4-BE49-F238E27FC236}">
                <a16:creationId xmlns:a16="http://schemas.microsoft.com/office/drawing/2014/main" id="{D5C13B86-DBBE-4F25-B4BA-81C03A5CD75B}"/>
              </a:ext>
            </a:extLst>
          </p:cNvPr>
          <p:cNvSpPr>
            <a:spLocks noGrp="1"/>
          </p:cNvSpPr>
          <p:nvPr>
            <p:ph type="sldNum" sz="quarter" idx="7"/>
          </p:nvPr>
        </p:nvSpPr>
        <p:spPr/>
        <p:txBody>
          <a:bodyPr/>
          <a:lstStyle/>
          <a:p>
            <a:pPr marL="25400">
              <a:lnSpc>
                <a:spcPts val="1240"/>
              </a:lnSpc>
            </a:pPr>
            <a:fld id="{81D60167-4931-47E6-BA6A-407CBD079E47}" type="slidenum">
              <a:rPr lang="en-US" smtClean="0"/>
              <a:t>1</a:t>
            </a:fld>
            <a:endParaRPr lang="en-US" dirty="0"/>
          </a:p>
        </p:txBody>
      </p:sp>
      <p:pic>
        <p:nvPicPr>
          <p:cNvPr id="7" name="Picture 6">
            <a:extLst>
              <a:ext uri="{FF2B5EF4-FFF2-40B4-BE49-F238E27FC236}">
                <a16:creationId xmlns:a16="http://schemas.microsoft.com/office/drawing/2014/main" id="{24CB4030-35CC-4303-8084-8DF2627524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3429000"/>
            <a:ext cx="4025268" cy="2264213"/>
          </a:xfrm>
          <a:prstGeom prst="rect">
            <a:avLst/>
          </a:prstGeom>
        </p:spPr>
      </p:pic>
    </p:spTree>
    <p:extLst>
      <p:ext uri="{BB962C8B-B14F-4D97-AF65-F5344CB8AC3E}">
        <p14:creationId xmlns:p14="http://schemas.microsoft.com/office/powerpoint/2010/main" val="186293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lang="en-IN" sz="2400" b="1" spc="-5" dirty="0"/>
              <a:t>PROJECT TITLE</a:t>
            </a:r>
            <a:r>
              <a:rPr lang="en-IN" sz="2400" b="1" spc="-120" dirty="0"/>
              <a:t> </a:t>
            </a:r>
            <a:r>
              <a:rPr lang="en-IN" sz="2400" b="1" spc="-20" dirty="0"/>
              <a:t>JUSTIFICATION</a:t>
            </a:r>
            <a:endParaRPr lang="en-IN" sz="2400" b="1" dirty="0"/>
          </a:p>
        </p:txBody>
      </p:sp>
      <p:sp>
        <p:nvSpPr>
          <p:cNvPr id="11" name="Subtitle 10">
            <a:extLst>
              <a:ext uri="{FF2B5EF4-FFF2-40B4-BE49-F238E27FC236}">
                <a16:creationId xmlns:a16="http://schemas.microsoft.com/office/drawing/2014/main" id="{B1C3847D-76DC-469A-8584-220D6F3D29FF}"/>
              </a:ext>
            </a:extLst>
          </p:cNvPr>
          <p:cNvSpPr>
            <a:spLocks noGrp="1"/>
          </p:cNvSpPr>
          <p:nvPr>
            <p:ph type="subTitle" idx="4"/>
          </p:nvPr>
        </p:nvSpPr>
        <p:spPr>
          <a:xfrm>
            <a:off x="542424" y="1143000"/>
            <a:ext cx="8082400" cy="3287054"/>
          </a:xfrm>
        </p:spPr>
        <p:txBody>
          <a:bodyPr/>
          <a:lstStyle/>
          <a:p>
            <a:pPr marL="12700" marR="5080" algn="just">
              <a:lnSpc>
                <a:spcPct val="150000"/>
              </a:lnSpc>
              <a:spcBef>
                <a:spcPts val="100"/>
              </a:spcBef>
            </a:pPr>
            <a:r>
              <a:rPr lang="en-US" dirty="0">
                <a:latin typeface="Times New Roman" panose="02020603050405020304" pitchFamily="18" charset="0"/>
                <a:cs typeface="Times New Roman" panose="02020603050405020304" pitchFamily="18" charset="0"/>
              </a:rPr>
              <a:t>The main theme of our project is to evaluate Q-statistic and its performance of an FS algorithm with a classifier. This is a hybrid measure of the prediction accuracy of the classifier and the stability of the selected features. </a:t>
            </a:r>
          </a:p>
          <a:p>
            <a:pPr marL="12700" marR="5080" algn="just">
              <a:lnSpc>
                <a:spcPct val="150000"/>
              </a:lnSpc>
              <a:spcBef>
                <a:spcPts val="100"/>
              </a:spcBef>
            </a:pPr>
            <a:r>
              <a:rPr lang="en-US" dirty="0">
                <a:latin typeface="Times New Roman" panose="02020603050405020304" pitchFamily="18" charset="0"/>
                <a:cs typeface="Times New Roman" panose="02020603050405020304" pitchFamily="18" charset="0"/>
              </a:rPr>
              <a:t>The basic idea of Booster is to obtain several data sets from original data set by resampling on sample space. Then FS algorithm is applied to these resampled data sets to obtain different feature subsets. The union of these selected subsets will be the feature subset obtained by the Booster of FS algorithm.</a:t>
            </a:r>
            <a:endParaRPr lang="en-US" sz="18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US" spc="-5"/>
              <a:t>BATCH NO:9</a:t>
            </a:r>
            <a:endParaRPr spc="-5" dirty="0"/>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8B4B5AF5-BAB5-4A18-B5F8-50739E58EB92}" type="datetime1">
              <a:rPr lang="en-US" spc="-5" smtClean="0"/>
              <a:t>4/4/2023</a:t>
            </a:fld>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35600" y="616332"/>
            <a:ext cx="8072799"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Times New Roman" panose="02020603050405020304" pitchFamily="18" charset="0"/>
                <a:cs typeface="Times New Roman" panose="02020603050405020304" pitchFamily="18" charset="0"/>
              </a:rPr>
              <a:t>OBJECTIVE </a:t>
            </a:r>
            <a:r>
              <a:rPr sz="2800" b="1" dirty="0">
                <a:latin typeface="Times New Roman" panose="02020603050405020304" pitchFamily="18" charset="0"/>
                <a:cs typeface="Times New Roman" panose="02020603050405020304" pitchFamily="18" charset="0"/>
              </a:rPr>
              <a:t>&amp; </a:t>
            </a:r>
            <a:r>
              <a:rPr sz="2800" b="1" spc="-5" dirty="0">
                <a:latin typeface="Times New Roman" panose="02020603050405020304" pitchFamily="18" charset="0"/>
                <a:cs typeface="Times New Roman" panose="02020603050405020304" pitchFamily="18" charset="0"/>
              </a:rPr>
              <a:t>SCOPE OF THE</a:t>
            </a:r>
            <a:r>
              <a:rPr sz="2800" b="1" spc="-21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PROJECT</a:t>
            </a:r>
            <a:endParaRPr sz="28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6B0C91C2-5CA4-46BD-A588-E4C4FD7C416E}"/>
              </a:ext>
            </a:extLst>
          </p:cNvPr>
          <p:cNvSpPr>
            <a:spLocks noGrp="1"/>
          </p:cNvSpPr>
          <p:nvPr>
            <p:ph type="subTitle" idx="4"/>
          </p:nvPr>
        </p:nvSpPr>
        <p:spPr>
          <a:xfrm>
            <a:off x="685800" y="1295400"/>
            <a:ext cx="7162800" cy="4057521"/>
          </a:xfrm>
        </p:spPr>
        <p:txBody>
          <a:bodyPr/>
          <a:lstStyle/>
          <a:p>
            <a:pPr marL="90805">
              <a:lnSpc>
                <a:spcPct val="150000"/>
              </a:lnSpc>
              <a:spcBef>
                <a:spcPts val="1060"/>
              </a:spcBef>
            </a:pPr>
            <a:r>
              <a:rPr lang="en-US" b="1" spc="-5" dirty="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a:p>
            <a:pPr marL="375920" indent="-285750">
              <a:lnSpc>
                <a:spcPct val="150000"/>
              </a:lnSpc>
              <a:spcBef>
                <a:spcPts val="960"/>
              </a:spcBef>
              <a:buFont typeface="Arial" panose="020B0604020202020204" pitchFamily="34" charset="0"/>
              <a:buChar char="•"/>
              <a:tabLst>
                <a:tab pos="377190" algn="l"/>
                <a:tab pos="378460" algn="l"/>
              </a:tabLst>
            </a:pPr>
            <a:r>
              <a:rPr lang="en-US" dirty="0">
                <a:latin typeface="Times New Roman" panose="02020603050405020304" pitchFamily="18" charset="0"/>
                <a:cs typeface="Times New Roman" panose="02020603050405020304" pitchFamily="18" charset="0"/>
              </a:rPr>
              <a:t>Extract, transform, and load transaction data on to the system. </a:t>
            </a:r>
          </a:p>
          <a:p>
            <a:pPr marL="375920" indent="-285750">
              <a:lnSpc>
                <a:spcPct val="150000"/>
              </a:lnSpc>
              <a:spcBef>
                <a:spcPts val="960"/>
              </a:spcBef>
              <a:buFont typeface="Arial" panose="020B0604020202020204" pitchFamily="34" charset="0"/>
              <a:buChar char="•"/>
              <a:tabLst>
                <a:tab pos="377190" algn="l"/>
                <a:tab pos="378460" algn="l"/>
              </a:tabLst>
            </a:pPr>
            <a:r>
              <a:rPr lang="en-US" dirty="0">
                <a:latin typeface="Times New Roman" panose="02020603050405020304" pitchFamily="18" charset="0"/>
                <a:cs typeface="Times New Roman" panose="02020603050405020304" pitchFamily="18" charset="0"/>
              </a:rPr>
              <a:t>Store and manage the data in a multidimensional database system.</a:t>
            </a:r>
          </a:p>
          <a:p>
            <a:pPr marL="12700">
              <a:lnSpc>
                <a:spcPct val="150000"/>
              </a:lnSpc>
              <a:spcBef>
                <a:spcPts val="1170"/>
              </a:spcBef>
            </a:pPr>
            <a:r>
              <a:rPr lang="en-US" b="1" spc="-5" dirty="0">
                <a:latin typeface="Times New Roman" panose="02020603050405020304" pitchFamily="18" charset="0"/>
                <a:cs typeface="Times New Roman" panose="02020603050405020304" pitchFamily="18" charset="0"/>
              </a:rPr>
              <a:t>SCOPE:</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data access accurately to business analysts and information technology professionals.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data by application software.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 the data in a useful format, such as a graph or table.</a:t>
            </a:r>
          </a:p>
          <a:p>
            <a:endParaRPr lang="en-IN"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xfrm>
            <a:off x="4128642" y="6475983"/>
            <a:ext cx="720089" cy="307777"/>
          </a:xfrm>
          <a:prstGeom prst="rect">
            <a:avLst/>
          </a:prstGeom>
        </p:spPr>
        <p:txBody>
          <a:bodyPr vert="horz" wrap="square" lIns="0" tIns="0" rIns="0" bIns="0" rtlCol="0">
            <a:spAutoFit/>
          </a:bodyPr>
          <a:lstStyle/>
          <a:p>
            <a:pPr marL="12700">
              <a:lnSpc>
                <a:spcPts val="1240"/>
              </a:lnSpc>
            </a:pPr>
            <a:r>
              <a:rPr lang="en-US" spc="-5">
                <a:latin typeface="Times New Roman" panose="02020603050405020304" pitchFamily="18" charset="0"/>
                <a:cs typeface="Times New Roman" panose="02020603050405020304" pitchFamily="18" charset="0"/>
              </a:rPr>
              <a:t>BATCH NO:9</a:t>
            </a:r>
            <a:endParaRPr spc="-5"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dt" sz="half" idx="6"/>
          </p:nvPr>
        </p:nvSpPr>
        <p:spPr>
          <a:xfrm>
            <a:off x="535635" y="6475983"/>
            <a:ext cx="735965" cy="153888"/>
          </a:xfrm>
          <a:prstGeom prst="rect">
            <a:avLst/>
          </a:prstGeom>
        </p:spPr>
        <p:txBody>
          <a:bodyPr vert="horz" wrap="square" lIns="0" tIns="0" rIns="0" bIns="0" rtlCol="0">
            <a:spAutoFit/>
          </a:bodyPr>
          <a:lstStyle/>
          <a:p>
            <a:pPr marL="12700">
              <a:lnSpc>
                <a:spcPts val="1240"/>
              </a:lnSpc>
            </a:pPr>
            <a:fld id="{3724C8F7-2133-46B2-9564-A60D1E648E62}" type="datetime1">
              <a:rPr lang="en-US" spc="-5" smtClean="0">
                <a:latin typeface="Times New Roman" panose="02020603050405020304" pitchFamily="18" charset="0"/>
                <a:cs typeface="Times New Roman" panose="02020603050405020304" pitchFamily="18" charset="0"/>
              </a:rPr>
              <a:t>4/4/2023</a:t>
            </a:fld>
            <a:endParaRPr spc="-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8496554" y="6475983"/>
            <a:ext cx="128270" cy="153888"/>
          </a:xfrm>
          <a:prstGeom prst="rect">
            <a:avLst/>
          </a:prstGeom>
        </p:spPr>
        <p:txBody>
          <a:bodyPr vert="horz" wrap="square" lIns="0" tIns="0" rIns="0" bIns="0" rtlCol="0">
            <a:spAutoFit/>
          </a:bodyPr>
          <a:lstStyle/>
          <a:p>
            <a:pPr marL="25400">
              <a:lnSpc>
                <a:spcPts val="1240"/>
              </a:lnSpc>
            </a:pPr>
            <a:fld id="{81D60167-4931-47E6-BA6A-407CBD079E47}" type="slidenum">
              <a:rPr dirty="0">
                <a:latin typeface="Times New Roman" panose="02020603050405020304" pitchFamily="18" charset="0"/>
                <a:cs typeface="Times New Roman" panose="02020603050405020304" pitchFamily="18" charset="0"/>
              </a:rPr>
              <a:t>3</a:t>
            </a:fld>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8B19FAC-1D91-4A98-9F4D-1668204683B8}" type="datetime1">
              <a:rPr lang="en-US" spc="-5" smtClean="0"/>
              <a:t>4/4/2023</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US" spc="-5"/>
              <a:t>BATCH NO:9</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a:t>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7" name="object 3">
            <a:extLst>
              <a:ext uri="{FF2B5EF4-FFF2-40B4-BE49-F238E27FC236}">
                <a16:creationId xmlns:a16="http://schemas.microsoft.com/office/drawing/2014/main" id="{B8F79949-198E-40C8-9D14-AF927538DA24}"/>
              </a:ext>
            </a:extLst>
          </p:cNvPr>
          <p:cNvGraphicFramePr>
            <a:graphicFrameLocks noGrp="1"/>
          </p:cNvGraphicFramePr>
          <p:nvPr>
            <p:extLst>
              <p:ext uri="{D42A27DB-BD31-4B8C-83A1-F6EECF244321}">
                <p14:modId xmlns:p14="http://schemas.microsoft.com/office/powerpoint/2010/main" val="3178864384"/>
              </p:ext>
            </p:extLst>
          </p:nvPr>
        </p:nvGraphicFramePr>
        <p:xfrm>
          <a:off x="609600" y="1676400"/>
          <a:ext cx="8164017" cy="2905675"/>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2024932">
                  <a:extLst>
                    <a:ext uri="{9D8B030D-6E8A-4147-A177-3AD203B41FA5}">
                      <a16:colId xmlns:a16="http://schemas.microsoft.com/office/drawing/2014/main" val="20001"/>
                    </a:ext>
                  </a:extLst>
                </a:gridCol>
                <a:gridCol w="2222719">
                  <a:extLst>
                    <a:ext uri="{9D8B030D-6E8A-4147-A177-3AD203B41FA5}">
                      <a16:colId xmlns:a16="http://schemas.microsoft.com/office/drawing/2014/main" val="20002"/>
                    </a:ext>
                  </a:extLst>
                </a:gridCol>
                <a:gridCol w="1858966">
                  <a:extLst>
                    <a:ext uri="{9D8B030D-6E8A-4147-A177-3AD203B41FA5}">
                      <a16:colId xmlns:a16="http://schemas.microsoft.com/office/drawing/2014/main" val="20003"/>
                    </a:ext>
                  </a:extLst>
                </a:gridCol>
              </a:tblGrid>
              <a:tr h="484166">
                <a:tc>
                  <a:txBody>
                    <a:bodyPr/>
                    <a:lstStyle/>
                    <a:p>
                      <a:pPr marL="85090">
                        <a:lnSpc>
                          <a:spcPct val="150000"/>
                        </a:lnSpc>
                        <a:spcBef>
                          <a:spcPts val="530"/>
                        </a:spcBef>
                      </a:pPr>
                      <a:r>
                        <a:rPr sz="1800" b="1" dirty="0">
                          <a:latin typeface="Times New Roman" panose="02020603050405020304" pitchFamily="18" charset="0"/>
                          <a:cs typeface="Times New Roman" panose="02020603050405020304" pitchFamily="18" charset="0"/>
                        </a:rPr>
                        <a:t>FEBRUARY</a:t>
                      </a:r>
                      <a:endParaRPr sz="1800" dirty="0">
                        <a:latin typeface="Times New Roman" panose="02020603050405020304" pitchFamily="18" charset="0"/>
                        <a:cs typeface="Times New Roman" panose="02020603050405020304" pitchFamily="18" charset="0"/>
                      </a:endParaRPr>
                    </a:p>
                  </a:txBody>
                  <a:tcPr marL="0" marR="0" marT="673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50000"/>
                        </a:lnSpc>
                        <a:spcBef>
                          <a:spcPts val="530"/>
                        </a:spcBef>
                      </a:pPr>
                      <a:r>
                        <a:rPr lang="en-US" sz="1800" b="1" dirty="0">
                          <a:latin typeface="Times New Roman" panose="02020603050405020304" pitchFamily="18" charset="0"/>
                          <a:cs typeface="Times New Roman" panose="02020603050405020304" pitchFamily="18" charset="0"/>
                        </a:rPr>
                        <a:t>MARCH</a:t>
                      </a:r>
                      <a:endParaRPr sz="1800" dirty="0">
                        <a:latin typeface="Times New Roman" panose="02020603050405020304" pitchFamily="18" charset="0"/>
                        <a:cs typeface="Times New Roman" panose="02020603050405020304" pitchFamily="18" charset="0"/>
                      </a:endParaRPr>
                    </a:p>
                  </a:txBody>
                  <a:tcPr marL="0" marR="0" marT="673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6360">
                        <a:lnSpc>
                          <a:spcPct val="150000"/>
                        </a:lnSpc>
                        <a:spcBef>
                          <a:spcPts val="530"/>
                        </a:spcBef>
                      </a:pPr>
                      <a:r>
                        <a:rPr lang="en-US" sz="1800" b="1" spc="-10" dirty="0">
                          <a:latin typeface="Times New Roman" panose="02020603050405020304" pitchFamily="18" charset="0"/>
                          <a:cs typeface="Times New Roman" panose="02020603050405020304" pitchFamily="18" charset="0"/>
                        </a:rPr>
                        <a:t>APRIL</a:t>
                      </a:r>
                      <a:endParaRPr sz="1800" dirty="0">
                        <a:latin typeface="Times New Roman" panose="02020603050405020304" pitchFamily="18" charset="0"/>
                        <a:cs typeface="Times New Roman" panose="02020603050405020304" pitchFamily="18" charset="0"/>
                      </a:endParaRPr>
                    </a:p>
                  </a:txBody>
                  <a:tcPr marL="0" marR="0" marT="673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50000"/>
                        </a:lnSpc>
                        <a:spcBef>
                          <a:spcPts val="530"/>
                        </a:spcBef>
                      </a:pPr>
                      <a:r>
                        <a:rPr lang="en-US" sz="1800" b="1" spc="5" dirty="0">
                          <a:latin typeface="Times New Roman" panose="02020603050405020304" pitchFamily="18" charset="0"/>
                          <a:cs typeface="Times New Roman" panose="02020603050405020304" pitchFamily="18" charset="0"/>
                        </a:rPr>
                        <a:t>MAY</a:t>
                      </a:r>
                      <a:endParaRPr sz="1800" dirty="0">
                        <a:latin typeface="Times New Roman" panose="02020603050405020304" pitchFamily="18" charset="0"/>
                        <a:cs typeface="Times New Roman" panose="02020603050405020304" pitchFamily="18" charset="0"/>
                      </a:endParaRPr>
                    </a:p>
                  </a:txBody>
                  <a:tcPr marL="0" marR="0" marT="673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extLst>
                  <a:ext uri="{0D108BD9-81ED-4DB2-BD59-A6C34878D82A}">
                    <a16:rowId xmlns:a16="http://schemas.microsoft.com/office/drawing/2014/main" val="10000"/>
                  </a:ext>
                </a:extLst>
              </a:tr>
              <a:tr h="1817390">
                <a:tc>
                  <a:txBody>
                    <a:bodyPr/>
                    <a:lstStyle/>
                    <a:p>
                      <a:pPr marL="0" marR="530225" indent="0" defTabSz="914400" eaLnBrk="1" fontAlgn="auto" latinLnBrk="0" hangingPunct="1">
                        <a:lnSpc>
                          <a:spcPct val="150000"/>
                        </a:lnSpc>
                        <a:spcBef>
                          <a:spcPts val="15"/>
                        </a:spcBef>
                        <a:spcAft>
                          <a:spcPts val="0"/>
                        </a:spcAft>
                        <a:buClrTx/>
                        <a:buSzTx/>
                        <a:buFontTx/>
                        <a:buNone/>
                        <a:tabLst/>
                        <a:defRPr/>
                      </a:pPr>
                      <a:r>
                        <a:rPr lang="en-US" sz="1800" baseline="0" dirty="0">
                          <a:latin typeface="Times New Roman" panose="02020603050405020304" pitchFamily="18" charset="0"/>
                          <a:cs typeface="Times New Roman" panose="02020603050405020304" pitchFamily="18" charset="0"/>
                        </a:rPr>
                        <a:t>Processing the implementation and techniques of algorithms / techniques.</a:t>
                      </a:r>
                      <a:endParaRPr lang="en-US" sz="1800" dirty="0">
                        <a:latin typeface="Times New Roman" panose="02020603050405020304" pitchFamily="18" charset="0"/>
                        <a:cs typeface="Times New Roman" panose="02020603050405020304" pitchFamily="18" charset="0"/>
                      </a:endParaRPr>
                    </a:p>
                    <a:p>
                      <a:pPr marR="530225">
                        <a:lnSpc>
                          <a:spcPct val="150000"/>
                        </a:lnSpc>
                        <a:spcBef>
                          <a:spcPts val="15"/>
                        </a:spcBef>
                      </a:pPr>
                      <a:endParaRPr sz="1800" dirty="0">
                        <a:latin typeface="Times New Roman" panose="02020603050405020304" pitchFamily="18" charset="0"/>
                        <a:cs typeface="Times New Roman" panose="02020603050405020304" pitchFamily="18" charset="0"/>
                      </a:endParaRPr>
                    </a:p>
                  </a:txBody>
                  <a:tcPr marL="0" marR="0" marT="19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R="175260">
                        <a:lnSpc>
                          <a:spcPct val="150000"/>
                        </a:lnSpc>
                        <a:spcBef>
                          <a:spcPts val="15"/>
                        </a:spcBef>
                      </a:pPr>
                      <a:r>
                        <a:rPr lang="en-US" sz="1800" dirty="0">
                          <a:latin typeface="Times New Roman" panose="02020603050405020304" pitchFamily="18" charset="0"/>
                          <a:cs typeface="Times New Roman" panose="02020603050405020304" pitchFamily="18" charset="0"/>
                        </a:rPr>
                        <a:t>Getting</a:t>
                      </a:r>
                      <a:r>
                        <a:rPr lang="en-US" sz="1800" baseline="0" dirty="0">
                          <a:latin typeface="Times New Roman" panose="02020603050405020304" pitchFamily="18" charset="0"/>
                          <a:cs typeface="Times New Roman" panose="02020603050405020304" pitchFamily="18" charset="0"/>
                        </a:rPr>
                        <a:t> the required data set .</a:t>
                      </a:r>
                      <a:endParaRPr sz="1800" dirty="0">
                        <a:latin typeface="Times New Roman" panose="02020603050405020304" pitchFamily="18" charset="0"/>
                        <a:cs typeface="Times New Roman" panose="02020603050405020304" pitchFamily="18" charset="0"/>
                      </a:endParaRPr>
                    </a:p>
                  </a:txBody>
                  <a:tcPr marL="0" marR="0" marT="19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0" marR="217804" indent="0">
                        <a:lnSpc>
                          <a:spcPct val="150000"/>
                        </a:lnSpc>
                        <a:spcBef>
                          <a:spcPts val="15"/>
                        </a:spcBef>
                        <a:buFont typeface="Arial"/>
                        <a:buNone/>
                        <a:tabLst>
                          <a:tab pos="287020" algn="l"/>
                          <a:tab pos="287655" algn="l"/>
                        </a:tabLst>
                      </a:pPr>
                      <a:r>
                        <a:rPr lang="en-US" sz="1800" dirty="0">
                          <a:latin typeface="Times New Roman" panose="02020603050405020304" pitchFamily="18" charset="0"/>
                          <a:cs typeface="Times New Roman" panose="02020603050405020304" pitchFamily="18" charset="0"/>
                        </a:rPr>
                        <a:t>Implementing</a:t>
                      </a:r>
                      <a:r>
                        <a:rPr lang="en-US" sz="1800" baseline="0" dirty="0">
                          <a:latin typeface="Times New Roman" panose="02020603050405020304" pitchFamily="18" charset="0"/>
                          <a:cs typeface="Times New Roman" panose="02020603050405020304" pitchFamily="18" charset="0"/>
                        </a:rPr>
                        <a:t> the source code.</a:t>
                      </a:r>
                      <a:endParaRPr sz="1800" dirty="0">
                        <a:latin typeface="Times New Roman" panose="02020603050405020304" pitchFamily="18" charset="0"/>
                        <a:cs typeface="Times New Roman" panose="02020603050405020304" pitchFamily="18" charset="0"/>
                      </a:endParaRPr>
                    </a:p>
                  </a:txBody>
                  <a:tcPr marL="0" marR="0" marT="19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0" marR="208915" indent="0">
                        <a:lnSpc>
                          <a:spcPct val="150000"/>
                        </a:lnSpc>
                        <a:spcBef>
                          <a:spcPts val="15"/>
                        </a:spcBef>
                        <a:buFont typeface="Arial"/>
                        <a:buNone/>
                        <a:tabLst>
                          <a:tab pos="287020" algn="l"/>
                          <a:tab pos="287655" algn="l"/>
                        </a:tabLst>
                      </a:pPr>
                      <a:r>
                        <a:rPr sz="1800" dirty="0">
                          <a:latin typeface="Times New Roman" panose="02020603050405020304" pitchFamily="18" charset="0"/>
                          <a:cs typeface="Times New Roman" panose="02020603050405020304" pitchFamily="18" charset="0"/>
                        </a:rPr>
                        <a:t>Identification  and</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correction  of</a:t>
                      </a:r>
                      <a:r>
                        <a:rPr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errors and testing the output.</a:t>
                      </a:r>
                      <a:endParaRPr sz="1800" dirty="0">
                        <a:latin typeface="Times New Roman" panose="02020603050405020304" pitchFamily="18" charset="0"/>
                        <a:cs typeface="Times New Roman" panose="02020603050405020304" pitchFamily="18" charset="0"/>
                      </a:endParaRPr>
                    </a:p>
                    <a:p>
                      <a:pPr marL="0" indent="0">
                        <a:lnSpc>
                          <a:spcPct val="150000"/>
                        </a:lnSpc>
                        <a:buFont typeface="Arial"/>
                        <a:buNone/>
                        <a:tabLst>
                          <a:tab pos="343535" algn="l"/>
                          <a:tab pos="344170" algn="l"/>
                        </a:tabLst>
                      </a:pPr>
                      <a:endParaRPr sz="1800" dirty="0">
                        <a:latin typeface="Times New Roman" panose="02020603050405020304" pitchFamily="18" charset="0"/>
                        <a:cs typeface="Times New Roman" panose="02020603050405020304" pitchFamily="18" charset="0"/>
                      </a:endParaRPr>
                    </a:p>
                  </a:txBody>
                  <a:tcPr marL="0" marR="0" marT="19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A510366-4DCE-466C-A1F8-B988BDF7D9E6}" type="datetime1">
              <a:rPr lang="en-US" spc="-5" smtClean="0"/>
              <a:t>4/4/2023</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US" spc="-5"/>
              <a:t>BATCH NO:9</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
        <p:nvSpPr>
          <p:cNvPr id="2" name="object 2"/>
          <p:cNvSpPr txBox="1"/>
          <p:nvPr/>
        </p:nvSpPr>
        <p:spPr>
          <a:xfrm>
            <a:off x="535600" y="616332"/>
            <a:ext cx="7389200" cy="443711"/>
          </a:xfrm>
          <a:prstGeom prst="rect">
            <a:avLst/>
          </a:prstGeom>
        </p:spPr>
        <p:txBody>
          <a:bodyPr vert="horz" wrap="square" lIns="0" tIns="12700" rIns="0" bIns="0" rtlCol="0">
            <a:spAutoFit/>
          </a:bodyPr>
          <a:lstStyle/>
          <a:p>
            <a:pPr marL="12700">
              <a:lnSpc>
                <a:spcPct val="100000"/>
              </a:lnSpc>
              <a:spcBef>
                <a:spcPts val="100"/>
              </a:spcBef>
            </a:pPr>
            <a:r>
              <a:rPr sz="2800" b="1" spc="-15" dirty="0">
                <a:latin typeface="Times New Roman"/>
                <a:cs typeface="Times New Roman"/>
              </a:rPr>
              <a:t>TOOLS </a:t>
            </a:r>
            <a:r>
              <a:rPr sz="2800" b="1" spc="-25" dirty="0">
                <a:latin typeface="Times New Roman"/>
                <a:cs typeface="Times New Roman"/>
              </a:rPr>
              <a:t>TO </a:t>
            </a:r>
            <a:r>
              <a:rPr sz="2800" b="1" spc="-5" dirty="0">
                <a:latin typeface="Times New Roman"/>
                <a:cs typeface="Times New Roman"/>
              </a:rPr>
              <a:t>BE USED IN THE</a:t>
            </a:r>
            <a:r>
              <a:rPr sz="2800" b="1" spc="-130" dirty="0">
                <a:latin typeface="Times New Roman"/>
                <a:cs typeface="Times New Roman"/>
              </a:rPr>
              <a:t> </a:t>
            </a:r>
            <a:r>
              <a:rPr sz="2800" b="1" spc="-5" dirty="0">
                <a:latin typeface="Times New Roman"/>
                <a:cs typeface="Times New Roman"/>
              </a:rPr>
              <a:t>PROJECT</a:t>
            </a:r>
            <a:endParaRPr sz="2800" dirty="0">
              <a:latin typeface="Times New Roman"/>
              <a:cs typeface="Times New Roman"/>
            </a:endParaRPr>
          </a:p>
        </p:txBody>
      </p:sp>
      <p:sp>
        <p:nvSpPr>
          <p:cNvPr id="3" name="object 3"/>
          <p:cNvSpPr txBox="1"/>
          <p:nvPr/>
        </p:nvSpPr>
        <p:spPr>
          <a:xfrm>
            <a:off x="535600" y="1219200"/>
            <a:ext cx="7617799" cy="5162952"/>
          </a:xfrm>
          <a:prstGeom prst="rect">
            <a:avLst/>
          </a:prstGeom>
        </p:spPr>
        <p:txBody>
          <a:bodyPr vert="horz" wrap="square" lIns="0" tIns="12700" rIns="0" bIns="0" rtlCol="0">
            <a:spAutoFit/>
          </a:bodyPr>
          <a:lstStyle/>
          <a:p>
            <a:pPr marL="12700">
              <a:lnSpc>
                <a:spcPct val="150000"/>
              </a:lnSpc>
              <a:spcBef>
                <a:spcPts val="100"/>
              </a:spcBef>
            </a:pPr>
            <a:r>
              <a:rPr lang="en-US" b="1" dirty="0">
                <a:latin typeface="Times New Roman"/>
                <a:cs typeface="Times New Roman"/>
              </a:rPr>
              <a:t>SOFTWARE REQUIREMENTS</a:t>
            </a:r>
          </a:p>
          <a:p>
            <a:pPr marL="285750" indent="-285750" fontAlgn="base">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Operating System               :  Windows                   </a:t>
            </a:r>
          </a:p>
          <a:p>
            <a:pPr marL="285750" indent="-285750" fontAlgn="base">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Front End                            :  HTML, Java</a:t>
            </a:r>
          </a:p>
          <a:p>
            <a:pPr marL="285750" indent="-285750" fontAlgn="base">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Scripts                                 :   JavaScript</a:t>
            </a:r>
          </a:p>
          <a:p>
            <a:pPr marL="285750" indent="-285750" fontAlgn="base">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Connectivity        :   </a:t>
            </a:r>
            <a:r>
              <a:rPr lang="en-US" dirty="0" err="1">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a:p>
            <a:pPr marL="298450" indent="-285750">
              <a:lnSpc>
                <a:spcPct val="150000"/>
              </a:lnSpc>
              <a:spcBef>
                <a:spcPts val="100"/>
              </a:spcBef>
              <a:buFont typeface="Arial" panose="020B0604020202020204" pitchFamily="34" charset="0"/>
              <a:buChar char="•"/>
            </a:pPr>
            <a:endParaRPr lang="en-US" sz="1600" dirty="0">
              <a:latin typeface="Times New Roman"/>
              <a:cs typeface="Times New Roman"/>
            </a:endParaRPr>
          </a:p>
          <a:p>
            <a:pPr marL="12700">
              <a:lnSpc>
                <a:spcPct val="150000"/>
              </a:lnSpc>
              <a:spcBef>
                <a:spcPts val="100"/>
              </a:spcBef>
            </a:pPr>
            <a:r>
              <a:rPr lang="en-US" b="1" dirty="0">
                <a:latin typeface="Times New Roman" panose="02020603050405020304" pitchFamily="18" charset="0"/>
                <a:cs typeface="Times New Roman" panose="02020603050405020304" pitchFamily="18" charset="0"/>
              </a:rPr>
              <a:t>HARDWARE REQUIREMENTS</a:t>
            </a:r>
          </a:p>
          <a:p>
            <a:pPr marL="285750" indent="-285750">
              <a:lnSpc>
                <a:spcPct val="150000"/>
              </a:lnSpc>
              <a:buFont typeface="Arial" panose="020B0604020202020204" pitchFamily="34" charset="0"/>
              <a:buChar char="•"/>
            </a:pPr>
            <a:r>
              <a:rPr lang="en-US" dirty="0"/>
              <a:t>RAM                         : 256 MB(min)</a:t>
            </a:r>
          </a:p>
          <a:p>
            <a:pPr marL="285750" indent="-285750">
              <a:lnSpc>
                <a:spcPct val="150000"/>
              </a:lnSpc>
              <a:buFont typeface="Arial" panose="020B0604020202020204" pitchFamily="34" charset="0"/>
              <a:buChar char="•"/>
            </a:pPr>
            <a:r>
              <a:rPr lang="en-US" dirty="0"/>
              <a:t>HARD DISK               : 20 GB (min)</a:t>
            </a:r>
          </a:p>
          <a:p>
            <a:pPr marL="285750" indent="-285750">
              <a:lnSpc>
                <a:spcPct val="150000"/>
              </a:lnSpc>
              <a:buFont typeface="Arial" panose="020B0604020202020204" pitchFamily="34" charset="0"/>
              <a:buChar char="•"/>
            </a:pPr>
            <a:r>
              <a:rPr lang="en-US" dirty="0"/>
              <a:t>PROCESSOR              : Pentium IV(min)</a:t>
            </a:r>
          </a:p>
          <a:p>
            <a:pPr>
              <a:lnSpc>
                <a:spcPct val="150000"/>
              </a:lnSpc>
            </a:pPr>
            <a:endParaRPr lang="en-US" dirty="0"/>
          </a:p>
          <a:p>
            <a:br>
              <a:rPr lang="en-US" dirty="0"/>
            </a:br>
            <a:endParaRPr lang="en-US"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85800" y="838200"/>
            <a:ext cx="8072799" cy="443711"/>
          </a:xfrm>
          <a:prstGeom prst="rect">
            <a:avLst/>
          </a:prstGeom>
        </p:spPr>
        <p:txBody>
          <a:bodyPr vert="horz" wrap="square" lIns="0" tIns="12700" rIns="0" bIns="0" rtlCol="0">
            <a:spAutoFit/>
          </a:bodyPr>
          <a:lstStyle/>
          <a:p>
            <a:pPr marL="12700">
              <a:lnSpc>
                <a:spcPct val="100000"/>
              </a:lnSpc>
              <a:spcBef>
                <a:spcPts val="100"/>
              </a:spcBef>
            </a:pPr>
            <a:r>
              <a:rPr sz="2800" b="1" spc="-30" dirty="0"/>
              <a:t>SOCIETAL IMPORTANCE </a:t>
            </a:r>
            <a:r>
              <a:rPr sz="2800" b="1" spc="-5" dirty="0"/>
              <a:t>OF THE</a:t>
            </a:r>
            <a:r>
              <a:rPr sz="2800" b="1" spc="-270" dirty="0"/>
              <a:t> </a:t>
            </a:r>
            <a:r>
              <a:rPr sz="2800" b="1" spc="-5" dirty="0"/>
              <a:t>PROJECT</a:t>
            </a:r>
            <a:endParaRPr sz="2800" b="1" dirty="0"/>
          </a:p>
        </p:txBody>
      </p:sp>
      <p:sp>
        <p:nvSpPr>
          <p:cNvPr id="6" name="Subtitle 5">
            <a:extLst>
              <a:ext uri="{FF2B5EF4-FFF2-40B4-BE49-F238E27FC236}">
                <a16:creationId xmlns:a16="http://schemas.microsoft.com/office/drawing/2014/main" id="{D972A1AB-A653-4B47-8253-3A84ACFC2402}"/>
              </a:ext>
            </a:extLst>
          </p:cNvPr>
          <p:cNvSpPr>
            <a:spLocks noGrp="1"/>
          </p:cNvSpPr>
          <p:nvPr>
            <p:ph type="subTitle" idx="4"/>
          </p:nvPr>
        </p:nvSpPr>
        <p:spPr>
          <a:xfrm>
            <a:off x="304800" y="2209800"/>
            <a:ext cx="8072799" cy="2908489"/>
          </a:xfrm>
        </p:spPr>
        <p:txBody>
          <a:bodyPr/>
          <a:lstStyle/>
          <a:p>
            <a:pPr algn="just" rtl="0">
              <a:lnSpc>
                <a:spcPct val="150000"/>
              </a:lnSpc>
            </a:pPr>
            <a:r>
              <a:rPr lang="en-US" dirty="0">
                <a:latin typeface="Times New Roman" panose="02020603050405020304" pitchFamily="18" charset="0"/>
                <a:cs typeface="Times New Roman" panose="02020603050405020304" pitchFamily="18" charset="0"/>
              </a:rPr>
              <a:t> Organizing the data in an efficient manner  helps in limiting potential mistakes, and  also it is essential for all the business decisions. Nowadays financial institutions are combining their business strategies of data management with machine learning to cover numerous business aspects. Good maintenance of data provides crucial insights which help to monitor the improvements of the students. Efficient and accurate data in health care creates a complete view of patient related data and possible to offer a personalized treatment.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US" spc="-5"/>
              <a:t>BATCH NO:9</a:t>
            </a:r>
            <a:endParaRPr spc="-5" dirty="0"/>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37DFF01-46D6-4862-A209-F4D755C85D4D}" type="datetime1">
              <a:rPr lang="en-US" spc="-5" smtClean="0"/>
              <a:t>4/4/2023</a:t>
            </a:fld>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1B2DB6B-4FEF-4AB2-B690-A9A5260F021E}" type="datetime1">
              <a:rPr lang="en-US" spc="-5" smtClean="0"/>
              <a:t>4/4/2023</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US" spc="-5"/>
              <a:t>BATCH NO:9</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TotalTime>
  <Words>403</Words>
  <Application>Microsoft Office PowerPoint</Application>
  <PresentationFormat>On-screen Show (4:3)</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ORGANIZING OF HIGH EFFICIENCY DATA USING BOOSTER IN FS ALGORITHM</vt:lpstr>
      <vt:lpstr>PROJECT TITLE JUSTIFICATION</vt:lpstr>
      <vt:lpstr>OBJECTIVE &amp; SCOPE OF THE PROJECT</vt:lpstr>
      <vt:lpstr>TIME PLAN OF THE PROJECT</vt:lpstr>
      <vt:lpstr>PowerPoint Presentation</vt:lpstr>
      <vt:lpstr>SOCIETAL IMPORTANCE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s_jg654165</cp:lastModifiedBy>
  <cp:revision>27</cp:revision>
  <dcterms:created xsi:type="dcterms:W3CDTF">2021-02-04T08:47:24Z</dcterms:created>
  <dcterms:modified xsi:type="dcterms:W3CDTF">2023-04-04T22:22:40Z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