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2" r:id="rId5"/>
    <p:sldId id="321" r:id="rId6"/>
    <p:sldId id="320" r:id="rId7"/>
    <p:sldId id="319" r:id="rId8"/>
    <p:sldId id="323" r:id="rId9"/>
    <p:sldId id="318" r:id="rId10"/>
    <p:sldId id="317" r:id="rId11"/>
    <p:sldId id="316" r:id="rId12"/>
    <p:sldId id="315" r:id="rId13"/>
    <p:sldId id="314" r:id="rId14"/>
    <p:sldId id="313" r:id="rId15"/>
    <p:sldId id="312" r:id="rId16"/>
    <p:sldId id="311"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59" d="100"/>
          <a:sy n="59" d="100"/>
        </p:scale>
        <p:origin x="964" y="5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5/14/2024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5/14/2024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5185821" cy="5253089"/>
          </a:xfrm>
        </p:spPr>
        <p:txBody>
          <a:bodyPr/>
          <a:lstStyle/>
          <a:p>
            <a:r>
              <a:rPr lang="en-US" dirty="0"/>
              <a:t>Real Estate Market analysis</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1468814" y="503852"/>
            <a:ext cx="9808773" cy="1427585"/>
          </a:xfrm>
        </p:spPr>
        <p:txBody>
          <a:bodyPr anchor="ctr">
            <a:normAutofit/>
          </a:bodyPr>
          <a:lstStyle/>
          <a:p>
            <a:r>
              <a:rPr lang="en-US" dirty="0" err="1"/>
              <a:t>Analysing</a:t>
            </a:r>
            <a:r>
              <a:rPr lang="en-US" dirty="0"/>
              <a:t> Seasonality</a:t>
            </a:r>
            <a:endParaRPr lang="en-ZA" dirty="0"/>
          </a:p>
        </p:txBody>
      </p:sp>
      <p:pic>
        <p:nvPicPr>
          <p:cNvPr id="11" name="Picture 10">
            <a:extLst>
              <a:ext uri="{FF2B5EF4-FFF2-40B4-BE49-F238E27FC236}">
                <a16:creationId xmlns:a16="http://schemas.microsoft.com/office/drawing/2014/main" id="{8182E640-781D-36BC-521D-83665ED95A15}"/>
              </a:ext>
            </a:extLst>
          </p:cNvPr>
          <p:cNvPicPr>
            <a:picLocks noChangeAspect="1"/>
          </p:cNvPicPr>
          <p:nvPr/>
        </p:nvPicPr>
        <p:blipFill>
          <a:blip r:embed="rId2"/>
          <a:stretch>
            <a:fillRect/>
          </a:stretch>
        </p:blipFill>
        <p:spPr>
          <a:xfrm>
            <a:off x="1503363" y="2168331"/>
            <a:ext cx="4592637" cy="4592637"/>
          </a:xfrm>
          <a:prstGeom prst="rect">
            <a:avLst/>
          </a:prstGeom>
          <a:noFill/>
        </p:spPr>
      </p:pic>
      <p:sp>
        <p:nvSpPr>
          <p:cNvPr id="3" name="Content Placeholder 2">
            <a:extLst>
              <a:ext uri="{FF2B5EF4-FFF2-40B4-BE49-F238E27FC236}">
                <a16:creationId xmlns:a16="http://schemas.microsoft.com/office/drawing/2014/main" id="{43B3004F-891E-E0B4-FC2D-A5949EC33A3D}"/>
              </a:ext>
            </a:extLst>
          </p:cNvPr>
          <p:cNvSpPr>
            <a:spLocks noGrp="1"/>
          </p:cNvSpPr>
          <p:nvPr>
            <p:ph sz="quarter" idx="11"/>
          </p:nvPr>
        </p:nvSpPr>
        <p:spPr>
          <a:xfrm>
            <a:off x="6787262" y="2052736"/>
            <a:ext cx="5404738" cy="4800598"/>
          </a:xfrm>
        </p:spPr>
        <p:txBody>
          <a:bodyPr>
            <a:normAutofit fontScale="92500" lnSpcReduction="10000"/>
          </a:bodyPr>
          <a:lstStyle/>
          <a:p>
            <a:pPr>
              <a:lnSpc>
                <a:spcPct val="90000"/>
              </a:lnSpc>
            </a:pPr>
            <a:r>
              <a:rPr lang="en-US" sz="1600" b="1" i="0" dirty="0">
                <a:effectLst/>
                <a:highlight>
                  <a:srgbClr val="FFFFFF"/>
                </a:highlight>
              </a:rPr>
              <a:t>The four seasonal plots provided display variations in a dataset across different months and years, each showing an upward trend over time. </a:t>
            </a:r>
          </a:p>
          <a:p>
            <a:pPr>
              <a:lnSpc>
                <a:spcPct val="90000"/>
              </a:lnSpc>
            </a:pPr>
            <a:r>
              <a:rPr lang="en-US" sz="1600" b="0" i="0" dirty="0">
                <a:effectLst/>
                <a:highlight>
                  <a:srgbClr val="FFFFFF"/>
                </a:highlight>
              </a:rPr>
              <a:t>The median listing price plot reveals strong end-of-year growth, suggesting significant seasonal influences possibly related to consumer behavior or fiscal year-end activities. </a:t>
            </a:r>
          </a:p>
          <a:p>
            <a:pPr>
              <a:lnSpc>
                <a:spcPct val="90000"/>
              </a:lnSpc>
            </a:pPr>
            <a:r>
              <a:rPr lang="en-US" sz="1600" b="0" i="0" dirty="0">
                <a:effectLst/>
                <a:highlight>
                  <a:srgbClr val="FFFFFF"/>
                </a:highlight>
              </a:rPr>
              <a:t>The Active Listing Count plot shows more variability in its peaks, indicating fluctuations potentially driven by external factors. </a:t>
            </a:r>
          </a:p>
          <a:p>
            <a:pPr>
              <a:lnSpc>
                <a:spcPct val="90000"/>
              </a:lnSpc>
            </a:pPr>
            <a:r>
              <a:rPr lang="en-US" sz="1600" b="0" i="0" dirty="0">
                <a:effectLst/>
                <a:highlight>
                  <a:srgbClr val="FFFFFF"/>
                </a:highlight>
              </a:rPr>
              <a:t>The New listing Count plot exhibits a pronounced mid-year dip followed by a sharp rise, highlighting a significant recovery or seasonal effect towards year-end. </a:t>
            </a:r>
          </a:p>
          <a:p>
            <a:pPr>
              <a:lnSpc>
                <a:spcPct val="90000"/>
              </a:lnSpc>
            </a:pPr>
            <a:r>
              <a:rPr lang="en-US" sz="1600" b="0" i="0" dirty="0">
                <a:effectLst/>
                <a:highlight>
                  <a:srgbClr val="FFFFFF"/>
                </a:highlight>
              </a:rPr>
              <a:t>Lastly, the pending listing count plot similarly shows dips mid-year with peaks towards the end, consistent with seasonal cycles influencing the metrics. Each plot, while unique in its specific patterns, collectively underscores the impact of seasonal trends across various years, illustrating the importance of understanding these cycles for effective forecasting and strategic planning</a:t>
            </a:r>
            <a:endParaRPr lang="en-US" sz="1600" dirty="0"/>
          </a:p>
        </p:txBody>
      </p:sp>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10</a:t>
            </a:fld>
            <a:endParaRPr lang="en-US"/>
          </a:p>
        </p:txBody>
      </p:sp>
    </p:spTree>
    <p:extLst>
      <p:ext uri="{BB962C8B-B14F-4D97-AF65-F5344CB8AC3E}">
        <p14:creationId xmlns:p14="http://schemas.microsoft.com/office/powerpoint/2010/main" val="8225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468814" y="503852"/>
            <a:ext cx="9808773" cy="1427585"/>
          </a:xfrm>
        </p:spPr>
        <p:txBody>
          <a:bodyPr/>
          <a:lstStyle/>
          <a:p>
            <a:r>
              <a:rPr lang="en-US" dirty="0"/>
              <a:t>Developing models</a:t>
            </a:r>
            <a:endParaRPr lang="en-ZA" dirty="0"/>
          </a:p>
        </p:txBody>
      </p:sp>
      <p:pic>
        <p:nvPicPr>
          <p:cNvPr id="7" name="Content Placeholder 6">
            <a:extLst>
              <a:ext uri="{FF2B5EF4-FFF2-40B4-BE49-F238E27FC236}">
                <a16:creationId xmlns:a16="http://schemas.microsoft.com/office/drawing/2014/main" id="{848271DC-052D-5766-CF7D-48C81C69673C}"/>
              </a:ext>
            </a:extLst>
          </p:cNvPr>
          <p:cNvPicPr>
            <a:picLocks noGrp="1" noChangeAspect="1"/>
          </p:cNvPicPr>
          <p:nvPr>
            <p:ph sz="quarter" idx="11"/>
          </p:nvPr>
        </p:nvPicPr>
        <p:blipFill>
          <a:blip r:embed="rId2"/>
          <a:stretch>
            <a:fillRect/>
          </a:stretch>
        </p:blipFill>
        <p:spPr>
          <a:xfrm>
            <a:off x="412136" y="2030865"/>
            <a:ext cx="4147164" cy="3912735"/>
          </a:xfrm>
        </p:spPr>
      </p:pic>
      <p:graphicFrame>
        <p:nvGraphicFramePr>
          <p:cNvPr id="5" name="Table Placeholder 2">
            <a:extLst>
              <a:ext uri="{FF2B5EF4-FFF2-40B4-BE49-F238E27FC236}">
                <a16:creationId xmlns:a16="http://schemas.microsoft.com/office/drawing/2014/main" id="{4BF48F46-6E7D-0880-9D66-315C864F7D0F}"/>
              </a:ext>
            </a:extLst>
          </p:cNvPr>
          <p:cNvGraphicFramePr>
            <a:graphicFrameLocks noGrp="1"/>
          </p:cNvGraphicFramePr>
          <p:nvPr>
            <p:ph type="tbl" sz="quarter" idx="12"/>
            <p:extLst>
              <p:ext uri="{D42A27DB-BD31-4B8C-83A1-F6EECF244321}">
                <p14:modId xmlns:p14="http://schemas.microsoft.com/office/powerpoint/2010/main" val="426868936"/>
              </p:ext>
            </p:extLst>
          </p:nvPr>
        </p:nvGraphicFramePr>
        <p:xfrm>
          <a:off x="4760006" y="2030866"/>
          <a:ext cx="7181624" cy="2392000"/>
        </p:xfrm>
        <a:graphic>
          <a:graphicData uri="http://schemas.openxmlformats.org/drawingml/2006/table">
            <a:tbl>
              <a:tblPr firstRow="1" bandRow="1">
                <a:tableStyleId>{0E3FDE45-AF77-4B5C-9715-49D594BDF05E}</a:tableStyleId>
              </a:tblPr>
              <a:tblGrid>
                <a:gridCol w="2403144">
                  <a:extLst>
                    <a:ext uri="{9D8B030D-6E8A-4147-A177-3AD203B41FA5}">
                      <a16:colId xmlns:a16="http://schemas.microsoft.com/office/drawing/2014/main" val="127040821"/>
                    </a:ext>
                  </a:extLst>
                </a:gridCol>
                <a:gridCol w="2091626">
                  <a:extLst>
                    <a:ext uri="{9D8B030D-6E8A-4147-A177-3AD203B41FA5}">
                      <a16:colId xmlns:a16="http://schemas.microsoft.com/office/drawing/2014/main" val="149845700"/>
                    </a:ext>
                  </a:extLst>
                </a:gridCol>
                <a:gridCol w="895618">
                  <a:extLst>
                    <a:ext uri="{9D8B030D-6E8A-4147-A177-3AD203B41FA5}">
                      <a16:colId xmlns:a16="http://schemas.microsoft.com/office/drawing/2014/main" val="3119692462"/>
                    </a:ext>
                  </a:extLst>
                </a:gridCol>
                <a:gridCol w="895618">
                  <a:extLst>
                    <a:ext uri="{9D8B030D-6E8A-4147-A177-3AD203B41FA5}">
                      <a16:colId xmlns:a16="http://schemas.microsoft.com/office/drawing/2014/main" val="3472639139"/>
                    </a:ext>
                  </a:extLst>
                </a:gridCol>
                <a:gridCol w="895618">
                  <a:extLst>
                    <a:ext uri="{9D8B030D-6E8A-4147-A177-3AD203B41FA5}">
                      <a16:colId xmlns:a16="http://schemas.microsoft.com/office/drawing/2014/main" val="2021042680"/>
                    </a:ext>
                  </a:extLst>
                </a:gridCol>
              </a:tblGrid>
              <a:tr h="586960">
                <a:tc>
                  <a:txBody>
                    <a:bodyPr/>
                    <a:lstStyle/>
                    <a:p>
                      <a:r>
                        <a:rPr lang="en-US" sz="1800" dirty="0"/>
                        <a:t>Model Name</a:t>
                      </a:r>
                    </a:p>
                  </a:txBody>
                  <a:tcPr anchor="ctr"/>
                </a:tc>
                <a:tc>
                  <a:txBody>
                    <a:bodyPr/>
                    <a:lstStyle/>
                    <a:p>
                      <a:r>
                        <a:rPr lang="en-US" sz="1800" dirty="0"/>
                        <a:t>AIC</a:t>
                      </a:r>
                    </a:p>
                  </a:txBody>
                  <a:tcPr anchor="ctr"/>
                </a:tc>
                <a:tc>
                  <a:txBody>
                    <a:bodyPr/>
                    <a:lstStyle/>
                    <a:p>
                      <a:r>
                        <a:rPr lang="en-US" sz="1800" dirty="0" err="1"/>
                        <a:t>AICc</a:t>
                      </a:r>
                      <a:endParaRPr lang="en-US" sz="1800" dirty="0"/>
                    </a:p>
                  </a:txBody>
                  <a:tcPr anchor="ctr"/>
                </a:tc>
                <a:tc>
                  <a:txBody>
                    <a:bodyPr/>
                    <a:lstStyle/>
                    <a:p>
                      <a:r>
                        <a:rPr lang="en-US" sz="1800" dirty="0"/>
                        <a:t>BIC</a:t>
                      </a:r>
                    </a:p>
                  </a:txBody>
                  <a:tcPr anchor="ctr"/>
                </a:tc>
                <a:tc>
                  <a:txBody>
                    <a:bodyPr/>
                    <a:lstStyle/>
                    <a:p>
                      <a:r>
                        <a:rPr lang="en-US" sz="1800" dirty="0"/>
                        <a:t>R_2</a:t>
                      </a:r>
                    </a:p>
                  </a:txBody>
                  <a:tcPr anchor="ctr"/>
                </a:tc>
                <a:extLst>
                  <a:ext uri="{0D108BD9-81ED-4DB2-BD59-A6C34878D82A}">
                    <a16:rowId xmlns:a16="http://schemas.microsoft.com/office/drawing/2014/main" val="3298013591"/>
                  </a:ext>
                </a:extLst>
              </a:tr>
              <a:tr h="601680">
                <a:tc>
                  <a:txBody>
                    <a:bodyPr/>
                    <a:lstStyle/>
                    <a:p>
                      <a:r>
                        <a:rPr lang="en-US" sz="1800" dirty="0"/>
                        <a:t>TSLM(Seasonal)</a:t>
                      </a:r>
                    </a:p>
                  </a:txBody>
                  <a:tcPr anchor="ctr"/>
                </a:tc>
                <a:tc>
                  <a:txBody>
                    <a:bodyPr/>
                    <a:lstStyle/>
                    <a:p>
                      <a:r>
                        <a:rPr lang="en-US" sz="1800" b="0" i="0" kern="1200" dirty="0">
                          <a:solidFill>
                            <a:schemeClr val="tx1"/>
                          </a:solidFill>
                          <a:effectLst/>
                          <a:latin typeface="+mn-lt"/>
                          <a:ea typeface="+mn-ea"/>
                          <a:cs typeface="+mn-cs"/>
                        </a:rPr>
                        <a:t>1504.4969</a:t>
                      </a:r>
                      <a:endParaRPr lang="en-US" sz="1800" dirty="0"/>
                    </a:p>
                  </a:txBody>
                  <a:tcPr anchor="ctr"/>
                </a:tc>
                <a:tc>
                  <a:txBody>
                    <a:bodyPr/>
                    <a:lstStyle/>
                    <a:p>
                      <a:r>
                        <a:rPr lang="en-US" sz="1800" dirty="0"/>
                        <a:t>1511</a:t>
                      </a:r>
                    </a:p>
                  </a:txBody>
                  <a:tcPr anchor="ctr"/>
                </a:tc>
                <a:tc>
                  <a:txBody>
                    <a:bodyPr/>
                    <a:lstStyle/>
                    <a:p>
                      <a:r>
                        <a:rPr lang="en-US" sz="1800" dirty="0"/>
                        <a:t>1537</a:t>
                      </a:r>
                    </a:p>
                  </a:txBody>
                  <a:tcPr anchor="ctr"/>
                </a:tc>
                <a:tc>
                  <a:txBody>
                    <a:bodyPr/>
                    <a:lstStyle/>
                    <a:p>
                      <a:r>
                        <a:rPr lang="en-US" sz="1800" dirty="0"/>
                        <a:t>0.895</a:t>
                      </a:r>
                    </a:p>
                  </a:txBody>
                  <a:tcPr anchor="ctr"/>
                </a:tc>
                <a:extLst>
                  <a:ext uri="{0D108BD9-81ED-4DB2-BD59-A6C34878D82A}">
                    <a16:rowId xmlns:a16="http://schemas.microsoft.com/office/drawing/2014/main" val="3873867931"/>
                  </a:ext>
                </a:extLst>
              </a:tr>
              <a:tr h="601680">
                <a:tc>
                  <a:txBody>
                    <a:bodyPr/>
                    <a:lstStyle/>
                    <a:p>
                      <a:r>
                        <a:rPr lang="en-US" sz="1800" dirty="0"/>
                        <a:t>TSLM (Trend)</a:t>
                      </a:r>
                    </a:p>
                  </a:txBody>
                  <a:tcPr anchor="ctr"/>
                </a:tc>
                <a:tc>
                  <a:txBody>
                    <a:bodyPr/>
                    <a:lstStyle/>
                    <a:p>
                      <a:r>
                        <a:rPr lang="en-US" sz="1800" b="0" i="0" kern="1200" dirty="0">
                          <a:solidFill>
                            <a:schemeClr val="tx1"/>
                          </a:solidFill>
                          <a:effectLst/>
                          <a:latin typeface="+mn-lt"/>
                          <a:ea typeface="+mn-ea"/>
                          <a:cs typeface="+mn-cs"/>
                        </a:rPr>
                        <a:t>1677.2389</a:t>
                      </a:r>
                      <a:endParaRPr lang="en-US" sz="1800" dirty="0"/>
                    </a:p>
                  </a:txBody>
                  <a:tcPr anchor="ctr"/>
                </a:tc>
                <a:tc>
                  <a:txBody>
                    <a:bodyPr/>
                    <a:lstStyle/>
                    <a:p>
                      <a:r>
                        <a:rPr lang="en-US" sz="1800" dirty="0"/>
                        <a:t>1683</a:t>
                      </a:r>
                    </a:p>
                  </a:txBody>
                  <a:tcPr anchor="ctr"/>
                </a:tc>
                <a:tc>
                  <a:txBody>
                    <a:bodyPr/>
                    <a:lstStyle/>
                    <a:p>
                      <a:r>
                        <a:rPr lang="en-US" sz="1800" dirty="0"/>
                        <a:t>1708</a:t>
                      </a:r>
                    </a:p>
                  </a:txBody>
                  <a:tcPr anchor="ctr"/>
                </a:tc>
                <a:tc>
                  <a:txBody>
                    <a:bodyPr/>
                    <a:lstStyle/>
                    <a:p>
                      <a:r>
                        <a:rPr lang="en-US" sz="1800" dirty="0"/>
                        <a:t>0.0144</a:t>
                      </a:r>
                    </a:p>
                  </a:txBody>
                  <a:tcPr anchor="ctr"/>
                </a:tc>
                <a:extLst>
                  <a:ext uri="{0D108BD9-81ED-4DB2-BD59-A6C34878D82A}">
                    <a16:rowId xmlns:a16="http://schemas.microsoft.com/office/drawing/2014/main" val="4061031278"/>
                  </a:ext>
                </a:extLst>
              </a:tr>
              <a:tr h="601680">
                <a:tc>
                  <a:txBody>
                    <a:bodyPr/>
                    <a:lstStyle/>
                    <a:p>
                      <a:r>
                        <a:rPr lang="en-US" sz="1800" dirty="0"/>
                        <a:t>TSLM(</a:t>
                      </a:r>
                      <a:r>
                        <a:rPr lang="en-US" sz="1800" dirty="0" err="1"/>
                        <a:t>Seaosn+trend</a:t>
                      </a:r>
                      <a:r>
                        <a:rPr lang="en-US" sz="1800" dirty="0"/>
                        <a:t>)</a:t>
                      </a:r>
                    </a:p>
                  </a:txBody>
                  <a:tcPr anchor="ctr"/>
                </a:tc>
                <a:tc>
                  <a:txBody>
                    <a:bodyPr/>
                    <a:lstStyle/>
                    <a:p>
                      <a:r>
                        <a:rPr lang="en-US" sz="1800" dirty="0"/>
                        <a:t>1489.</a:t>
                      </a:r>
                    </a:p>
                  </a:txBody>
                  <a:tcPr anchor="ctr"/>
                </a:tc>
                <a:tc>
                  <a:txBody>
                    <a:bodyPr/>
                    <a:lstStyle/>
                    <a:p>
                      <a:r>
                        <a:rPr lang="en-US" sz="1800" dirty="0"/>
                        <a:t>1489</a:t>
                      </a:r>
                    </a:p>
                  </a:txBody>
                  <a:tcPr anchor="ctr"/>
                </a:tc>
                <a:tc>
                  <a:txBody>
                    <a:bodyPr/>
                    <a:lstStyle/>
                    <a:p>
                      <a:r>
                        <a:rPr lang="en-US" sz="1800" dirty="0"/>
                        <a:t>1496</a:t>
                      </a:r>
                    </a:p>
                  </a:txBody>
                  <a:tcPr anchor="ctr"/>
                </a:tc>
                <a:tc>
                  <a:txBody>
                    <a:bodyPr/>
                    <a:lstStyle/>
                    <a:p>
                      <a:r>
                        <a:rPr lang="en-US" sz="1800" dirty="0"/>
                        <a:t>0.887</a:t>
                      </a:r>
                    </a:p>
                  </a:txBody>
                  <a:tcPr anchor="ctr"/>
                </a:tc>
                <a:extLst>
                  <a:ext uri="{0D108BD9-81ED-4DB2-BD59-A6C34878D82A}">
                    <a16:rowId xmlns:a16="http://schemas.microsoft.com/office/drawing/2014/main" val="3591840781"/>
                  </a:ext>
                </a:extLst>
              </a:tr>
            </a:tbl>
          </a:graphicData>
        </a:graphic>
      </p:graphicFrame>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Tree>
    <p:extLst>
      <p:ext uri="{BB962C8B-B14F-4D97-AF65-F5344CB8AC3E}">
        <p14:creationId xmlns:p14="http://schemas.microsoft.com/office/powerpoint/2010/main" val="222454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468814" y="503852"/>
            <a:ext cx="9808773" cy="1427585"/>
          </a:xfrm>
        </p:spPr>
        <p:txBody>
          <a:bodyPr/>
          <a:lstStyle/>
          <a:p>
            <a:r>
              <a:rPr lang="en-US" dirty="0"/>
              <a:t>Final tips &amp; takeaways</a:t>
            </a:r>
            <a:endParaRPr lang="en-ZA" dirty="0"/>
          </a:p>
        </p:txBody>
      </p:sp>
      <p:sp>
        <p:nvSpPr>
          <p:cNvPr id="6" name="Content Placeholder 5">
            <a:extLst>
              <a:ext uri="{FF2B5EF4-FFF2-40B4-BE49-F238E27FC236}">
                <a16:creationId xmlns:a16="http://schemas.microsoft.com/office/drawing/2014/main" id="{9F0E1748-5A63-CCAD-65B2-FB5DB78846F2}"/>
              </a:ext>
            </a:extLst>
          </p:cNvPr>
          <p:cNvSpPr>
            <a:spLocks noGrp="1"/>
          </p:cNvSpPr>
          <p:nvPr>
            <p:ph sz="quarter" idx="10"/>
          </p:nvPr>
        </p:nvSpPr>
        <p:spPr>
          <a:xfrm>
            <a:off x="1468814" y="2066731"/>
            <a:ext cx="6452876" cy="3867538"/>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7" name="Content Placeholder 6">
            <a:extLst>
              <a:ext uri="{FF2B5EF4-FFF2-40B4-BE49-F238E27FC236}">
                <a16:creationId xmlns:a16="http://schemas.microsoft.com/office/drawing/2014/main" id="{39118A24-4E50-F77D-EF17-46A29F012C34}"/>
              </a:ext>
            </a:extLst>
          </p:cNvPr>
          <p:cNvSpPr>
            <a:spLocks noGrp="1"/>
          </p:cNvSpPr>
          <p:nvPr>
            <p:ph sz="quarter" idx="11"/>
          </p:nvPr>
        </p:nvSpPr>
        <p:spPr>
          <a:xfrm>
            <a:off x="8169196" y="2066731"/>
            <a:ext cx="3108391" cy="3867538"/>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Tree>
    <p:extLst>
      <p:ext uri="{BB962C8B-B14F-4D97-AF65-F5344CB8AC3E}">
        <p14:creationId xmlns:p14="http://schemas.microsoft.com/office/powerpoint/2010/main" val="95213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468814" y="503852"/>
            <a:ext cx="9808773" cy="1427585"/>
          </a:xfrm>
        </p:spPr>
        <p:txBody>
          <a:bodyPr/>
          <a:lstStyle/>
          <a:p>
            <a:r>
              <a:rPr lang="en-US" dirty="0"/>
              <a:t>Speaking engagement metrics</a:t>
            </a:r>
            <a:endParaRPr lang="en-ZA" dirty="0"/>
          </a:p>
        </p:txBody>
      </p:sp>
      <p:graphicFrame>
        <p:nvGraphicFramePr>
          <p:cNvPr id="5" name="Table Placeholder 2">
            <a:extLst>
              <a:ext uri="{FF2B5EF4-FFF2-40B4-BE49-F238E27FC236}">
                <a16:creationId xmlns:a16="http://schemas.microsoft.com/office/drawing/2014/main" id="{D1DCF783-46E9-D159-7BE1-A0FAAD6D6524}"/>
              </a:ext>
            </a:extLst>
          </p:cNvPr>
          <p:cNvGraphicFramePr>
            <a:graphicFrameLocks noGrp="1"/>
          </p:cNvGraphicFramePr>
          <p:nvPr>
            <p:ph type="tbl" sz="quarter" idx="10"/>
            <p:extLst>
              <p:ext uri="{D42A27DB-BD31-4B8C-83A1-F6EECF244321}">
                <p14:modId xmlns:p14="http://schemas.microsoft.com/office/powerpoint/2010/main" val="865138613"/>
              </p:ext>
            </p:extLst>
          </p:nvPr>
        </p:nvGraphicFramePr>
        <p:xfrm>
          <a:off x="1487488" y="2057400"/>
          <a:ext cx="9789995" cy="3886200"/>
        </p:xfrm>
        <a:graphic>
          <a:graphicData uri="http://schemas.openxmlformats.org/drawingml/2006/table">
            <a:tbl>
              <a:tblPr firstRow="1" bandRow="1">
                <a:tableStyleId>{0E3FDE45-AF77-4B5C-9715-49D594BDF05E}</a:tableStyleId>
              </a:tblPr>
              <a:tblGrid>
                <a:gridCol w="3985710">
                  <a:extLst>
                    <a:ext uri="{9D8B030D-6E8A-4147-A177-3AD203B41FA5}">
                      <a16:colId xmlns:a16="http://schemas.microsoft.com/office/drawing/2014/main" val="127040821"/>
                    </a:ext>
                  </a:extLst>
                </a:gridCol>
                <a:gridCol w="3318899">
                  <a:extLst>
                    <a:ext uri="{9D8B030D-6E8A-4147-A177-3AD203B41FA5}">
                      <a16:colId xmlns:a16="http://schemas.microsoft.com/office/drawing/2014/main" val="149845700"/>
                    </a:ext>
                  </a:extLst>
                </a:gridCol>
                <a:gridCol w="1242693">
                  <a:extLst>
                    <a:ext uri="{9D8B030D-6E8A-4147-A177-3AD203B41FA5}">
                      <a16:colId xmlns:a16="http://schemas.microsoft.com/office/drawing/2014/main" val="3119692462"/>
                    </a:ext>
                  </a:extLst>
                </a:gridCol>
                <a:gridCol w="1242693">
                  <a:extLst>
                    <a:ext uri="{9D8B030D-6E8A-4147-A177-3AD203B41FA5}">
                      <a16:colId xmlns:a16="http://schemas.microsoft.com/office/drawing/2014/main" val="3472639139"/>
                    </a:ext>
                  </a:extLst>
                </a:gridCol>
              </a:tblGrid>
              <a:tr h="647700">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3298013591"/>
                  </a:ext>
                </a:extLst>
              </a:tr>
              <a:tr h="647700">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3873867931"/>
                  </a:ext>
                </a:extLst>
              </a:tr>
              <a:tr h="647700">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85209771"/>
                  </a:ext>
                </a:extLst>
              </a:tr>
              <a:tr h="647700">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4061031278"/>
                  </a:ext>
                </a:extLst>
              </a:tr>
              <a:tr h="647700">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591840781"/>
                  </a:ext>
                </a:extLst>
              </a:tr>
              <a:tr h="647700">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335389741"/>
                  </a:ext>
                </a:extLst>
              </a:tr>
            </a:tbl>
          </a:graphicData>
        </a:graphic>
      </p:graphicFrame>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Tree>
    <p:extLst>
      <p:ext uri="{BB962C8B-B14F-4D97-AF65-F5344CB8AC3E}">
        <p14:creationId xmlns:p14="http://schemas.microsoft.com/office/powerpoint/2010/main" val="166902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Introduction</a:t>
            </a:r>
          </a:p>
          <a:p>
            <a:r>
              <a:rPr lang="en-US" dirty="0"/>
              <a:t>What is in my data</a:t>
            </a:r>
          </a:p>
          <a:p>
            <a:r>
              <a:rPr lang="en-US" dirty="0" err="1"/>
              <a:t>Insample</a:t>
            </a:r>
            <a:r>
              <a:rPr lang="en-US" dirty="0"/>
              <a:t> forecast for National Aggregate</a:t>
            </a:r>
          </a:p>
          <a:p>
            <a:r>
              <a:rPr lang="en-US" dirty="0" err="1"/>
              <a:t>Outsample</a:t>
            </a:r>
            <a:r>
              <a:rPr lang="en-US" dirty="0"/>
              <a:t> forecast for National Aggregate</a:t>
            </a:r>
          </a:p>
          <a:p>
            <a:r>
              <a:rPr lang="en-US" dirty="0" err="1"/>
              <a:t>Insample</a:t>
            </a:r>
            <a:r>
              <a:rPr lang="en-US" dirty="0"/>
              <a:t> Forecast For state Aggregate</a:t>
            </a:r>
          </a:p>
          <a:p>
            <a:r>
              <a:rPr lang="en-US" dirty="0"/>
              <a:t>Out of Sample Forecast for State Aggregate</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468815" y="503852"/>
            <a:ext cx="9150675" cy="1427585"/>
          </a:xfrm>
        </p:spPr>
        <p:txBody>
          <a:bodyPr anchor="ctr">
            <a:normAutofit/>
          </a:bodyPr>
          <a:lstStyle/>
          <a:p>
            <a:r>
              <a:rPr lang="en-US" sz="2300"/>
              <a:t>Data Cleaning</a:t>
            </a:r>
            <a:br>
              <a:rPr lang="en-US" sz="2300"/>
            </a:br>
            <a:br>
              <a:rPr lang="en-US" sz="2300"/>
            </a:br>
            <a:br>
              <a:rPr lang="en-US" sz="2300" i="0">
                <a:effectLst/>
              </a:rPr>
            </a:br>
            <a:endParaRPr lang="en-US" sz="2300"/>
          </a:p>
        </p:txBody>
      </p:sp>
      <p:pic>
        <p:nvPicPr>
          <p:cNvPr id="4" name="Picture Placeholder 17" descr="Person smiling on the beach">
            <a:extLst>
              <a:ext uri="{FF2B5EF4-FFF2-40B4-BE49-F238E27FC236}">
                <a16:creationId xmlns:a16="http://schemas.microsoft.com/office/drawing/2014/main" id="{5E6D83BB-8C90-A74A-7CB5-59884B99448A}"/>
              </a:ext>
            </a:extLst>
          </p:cNvPr>
          <p:cNvPicPr>
            <a:picLocks noGrp="1" noChangeAspect="1"/>
          </p:cNvPicPr>
          <p:nvPr>
            <p:ph sz="quarter" idx="12"/>
          </p:nvPr>
        </p:nvPicPr>
        <p:blipFill rotWithShape="1">
          <a:blip r:embed="rId2"/>
          <a:srcRect t="6155" r="2" b="21684"/>
          <a:stretch/>
        </p:blipFill>
        <p:spPr>
          <a:xfrm>
            <a:off x="1450153" y="2108722"/>
            <a:ext cx="8552264" cy="4119463"/>
          </a:xfrm>
          <a:noFill/>
        </p:spPr>
      </p:pic>
      <p:sp>
        <p:nvSpPr>
          <p:cNvPr id="9" name="Slide Number Placeholder 3">
            <a:extLst>
              <a:ext uri="{FF2B5EF4-FFF2-40B4-BE49-F238E27FC236}">
                <a16:creationId xmlns:a16="http://schemas.microsoft.com/office/drawing/2014/main" id="{D0F1881A-18D9-E6A0-22C6-DD15ADE638EB}"/>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3</a:t>
            </a:fld>
            <a:endParaRPr lang="en-US"/>
          </a:p>
        </p:txBody>
      </p:sp>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353827" y="3508311"/>
            <a:ext cx="9923770" cy="1438762"/>
          </a:xfrm>
        </p:spPr>
        <p:txBody>
          <a:bodyPr/>
          <a:lstStyle/>
          <a:p>
            <a:r>
              <a:rPr lang="en-US" dirty="0"/>
              <a:t>Removal of NULL values</a:t>
            </a:r>
            <a:endParaRPr lang="en-ZA" dirty="0"/>
          </a:p>
        </p:txBody>
      </p:sp>
      <p:pic>
        <p:nvPicPr>
          <p:cNvPr id="5" name="Picture Placeholder 84" descr="Two people standing facing a crowd of people sitting">
            <a:extLst>
              <a:ext uri="{FF2B5EF4-FFF2-40B4-BE49-F238E27FC236}">
                <a16:creationId xmlns:a16="http://schemas.microsoft.com/office/drawing/2014/main" id="{E71238CA-461F-1B03-D7E1-786C002AB7DC}"/>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t="35290" b="35290"/>
          <a:stretch/>
        </p:blipFill>
        <p:spPr>
          <a:xfrm>
            <a:off x="915600" y="0"/>
            <a:ext cx="10361995" cy="3429000"/>
          </a:xfrm>
        </p:spPr>
      </p:pic>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353828" y="5228488"/>
            <a:ext cx="9923770" cy="1368256"/>
          </a:xfrm>
        </p:spPr>
        <p:txBody>
          <a:bodyPr>
            <a:normAutofit/>
          </a:bodyPr>
          <a:lstStyle/>
          <a:p>
            <a:pPr marL="342900" indent="-342900">
              <a:buFont typeface="Arial" panose="020B0604020202020204" pitchFamily="34" charset="0"/>
              <a:buChar char="•"/>
            </a:pPr>
            <a:r>
              <a:rPr lang="en-US" sz="2000" dirty="0" err="1"/>
              <a:t>M</a:t>
            </a:r>
            <a:r>
              <a:rPr lang="en-US" sz="2000" i="0" dirty="0" err="1">
                <a:effectLst/>
              </a:rPr>
              <a:t>edian_listing_price</a:t>
            </a:r>
            <a:r>
              <a:rPr lang="en-US" sz="2000" i="0" dirty="0">
                <a:effectLst/>
              </a:rPr>
              <a:t> – 63(Mean)</a:t>
            </a:r>
          </a:p>
          <a:p>
            <a:pPr marL="342900" indent="-342900">
              <a:buFont typeface="Arial" panose="020B0604020202020204" pitchFamily="34" charset="0"/>
              <a:buChar char="•"/>
            </a:pPr>
            <a:r>
              <a:rPr lang="en-US" sz="2000" dirty="0" err="1"/>
              <a:t>A</a:t>
            </a:r>
            <a:r>
              <a:rPr lang="en-US" sz="2000" i="0" dirty="0" err="1">
                <a:effectLst/>
              </a:rPr>
              <a:t>ctive_listing_count</a:t>
            </a:r>
            <a:r>
              <a:rPr lang="en-US" sz="2000" i="0" dirty="0">
                <a:effectLst/>
              </a:rPr>
              <a:t> - 45 (Median)</a:t>
            </a:r>
          </a:p>
          <a:p>
            <a:pPr marL="342900" indent="-342900">
              <a:buFont typeface="Arial" panose="020B0604020202020204" pitchFamily="34" charset="0"/>
              <a:buChar char="•"/>
            </a:pPr>
            <a:r>
              <a:rPr lang="en-US" sz="2000" dirty="0" err="1"/>
              <a:t>N</a:t>
            </a:r>
            <a:r>
              <a:rPr lang="en-US" sz="2000" i="0" dirty="0" err="1">
                <a:effectLst/>
              </a:rPr>
              <a:t>ew_listing_count</a:t>
            </a:r>
            <a:r>
              <a:rPr lang="en-US" sz="2000" i="0" dirty="0">
                <a:effectLst/>
              </a:rPr>
              <a:t> – 43 (Median)</a:t>
            </a:r>
          </a:p>
          <a:p>
            <a:pPr marL="342900" indent="-342900">
              <a:buFont typeface="Arial" panose="020B0604020202020204" pitchFamily="34" charset="0"/>
              <a:buChar char="•"/>
            </a:pPr>
            <a:r>
              <a:rPr lang="en-US" sz="2000" dirty="0" err="1"/>
              <a:t>P</a:t>
            </a:r>
            <a:r>
              <a:rPr lang="en-US" sz="2000" i="0" dirty="0" err="1">
                <a:effectLst/>
              </a:rPr>
              <a:t>ending_listing_count</a:t>
            </a:r>
            <a:r>
              <a:rPr lang="en-US" sz="2000" i="0" dirty="0">
                <a:effectLst/>
              </a:rPr>
              <a:t> – 23871 (Median)</a:t>
            </a:r>
            <a:endParaRPr lang="en-US" dirty="0"/>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5E39-0BA9-3E3F-7E44-8B77FD2799AD}"/>
              </a:ext>
            </a:extLst>
          </p:cNvPr>
          <p:cNvSpPr>
            <a:spLocks noGrp="1"/>
          </p:cNvSpPr>
          <p:nvPr>
            <p:ph type="title"/>
          </p:nvPr>
        </p:nvSpPr>
        <p:spPr/>
        <p:txBody>
          <a:bodyPr/>
          <a:lstStyle/>
          <a:p>
            <a:r>
              <a:rPr lang="en-US" dirty="0"/>
              <a:t>Fill Gaps</a:t>
            </a:r>
          </a:p>
        </p:txBody>
      </p:sp>
      <p:sp>
        <p:nvSpPr>
          <p:cNvPr id="3" name="Picture Placeholder 2">
            <a:extLst>
              <a:ext uri="{FF2B5EF4-FFF2-40B4-BE49-F238E27FC236}">
                <a16:creationId xmlns:a16="http://schemas.microsoft.com/office/drawing/2014/main" id="{FE339FEC-72AE-7D88-327E-C6B69060D2B7}"/>
              </a:ext>
            </a:extLst>
          </p:cNvPr>
          <p:cNvSpPr>
            <a:spLocks noGrp="1"/>
          </p:cNvSpPr>
          <p:nvPr>
            <p:ph type="pic" sz="quarter" idx="13"/>
          </p:nvPr>
        </p:nvSpPr>
        <p:spPr/>
        <p:txBody>
          <a:bodyPr/>
          <a:lstStyle/>
          <a:p>
            <a:endParaRPr lang="en-US"/>
          </a:p>
        </p:txBody>
      </p:sp>
      <p:sp>
        <p:nvSpPr>
          <p:cNvPr id="4" name="Text Placeholder 3">
            <a:extLst>
              <a:ext uri="{FF2B5EF4-FFF2-40B4-BE49-F238E27FC236}">
                <a16:creationId xmlns:a16="http://schemas.microsoft.com/office/drawing/2014/main" id="{3B9506D1-6FD4-98BF-70DB-D357153889C3}"/>
              </a:ext>
            </a:extLst>
          </p:cNvPr>
          <p:cNvSpPr>
            <a:spLocks noGrp="1"/>
          </p:cNvSpPr>
          <p:nvPr>
            <p:ph type="body" sz="quarter" idx="12"/>
          </p:nvPr>
        </p:nvSpPr>
        <p:spPr/>
        <p:txBody>
          <a:bodyPr/>
          <a:lstStyle/>
          <a:p>
            <a:r>
              <a:rPr lang="en-US" dirty="0"/>
              <a:t>Filled Gaps using Linear Interpolation</a:t>
            </a:r>
          </a:p>
        </p:txBody>
      </p:sp>
    </p:spTree>
    <p:extLst>
      <p:ext uri="{BB962C8B-B14F-4D97-AF65-F5344CB8AC3E}">
        <p14:creationId xmlns:p14="http://schemas.microsoft.com/office/powerpoint/2010/main" val="394592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4" y="503852"/>
            <a:ext cx="9808773" cy="1427585"/>
          </a:xfrm>
        </p:spPr>
        <p:txBody>
          <a:bodyPr anchor="ctr">
            <a:normAutofit/>
          </a:bodyPr>
          <a:lstStyle/>
          <a:p>
            <a:r>
              <a:rPr lang="en-US" dirty="0"/>
              <a:t>Data Distribution</a:t>
            </a:r>
            <a:endParaRPr lang="en-ZA" dirty="0"/>
          </a:p>
        </p:txBody>
      </p:sp>
      <p:pic>
        <p:nvPicPr>
          <p:cNvPr id="6" name="Picture 5" descr="A graph of a number of different numbers&#10;&#10;Description automatically generated with medium confidence">
            <a:extLst>
              <a:ext uri="{FF2B5EF4-FFF2-40B4-BE49-F238E27FC236}">
                <a16:creationId xmlns:a16="http://schemas.microsoft.com/office/drawing/2014/main" id="{87EA8DB0-191E-70A5-8699-B0EE4D7ACFE5}"/>
              </a:ext>
            </a:extLst>
          </p:cNvPr>
          <p:cNvPicPr>
            <a:picLocks noChangeAspect="1"/>
          </p:cNvPicPr>
          <p:nvPr/>
        </p:nvPicPr>
        <p:blipFill>
          <a:blip r:embed="rId2"/>
          <a:stretch>
            <a:fillRect/>
          </a:stretch>
        </p:blipFill>
        <p:spPr>
          <a:xfrm>
            <a:off x="1077686" y="2057401"/>
            <a:ext cx="3929743" cy="3594070"/>
          </a:xfrm>
          <a:prstGeom prst="rect">
            <a:avLst/>
          </a:prstGeom>
          <a:noFill/>
        </p:spPr>
      </p:pic>
      <p:sp>
        <p:nvSpPr>
          <p:cNvPr id="11" name="Content Placeholder 2">
            <a:extLst>
              <a:ext uri="{FF2B5EF4-FFF2-40B4-BE49-F238E27FC236}">
                <a16:creationId xmlns:a16="http://schemas.microsoft.com/office/drawing/2014/main" id="{E7E66CBC-1479-F4B4-5837-28ADF076EA78}"/>
              </a:ext>
            </a:extLst>
          </p:cNvPr>
          <p:cNvSpPr>
            <a:spLocks noGrp="1"/>
          </p:cNvSpPr>
          <p:nvPr>
            <p:ph sz="quarter" idx="11"/>
          </p:nvPr>
        </p:nvSpPr>
        <p:spPr>
          <a:xfrm>
            <a:off x="5191727" y="2057401"/>
            <a:ext cx="6804330" cy="4119463"/>
          </a:xfrm>
        </p:spPr>
        <p:txBody>
          <a:bodyPr>
            <a:normAutofit lnSpcReduction="10000"/>
          </a:bodyPr>
          <a:lstStyle/>
          <a:p>
            <a:pPr>
              <a:lnSpc>
                <a:spcPct val="90000"/>
              </a:lnSpc>
            </a:pPr>
            <a:r>
              <a:rPr lang="en-US" sz="1400" b="1" dirty="0"/>
              <a:t>Median Listing Price: </a:t>
            </a:r>
            <a:r>
              <a:rPr lang="en-US" sz="1400" dirty="0"/>
              <a:t>There are notable peaks and troughs, indicating periods of </a:t>
            </a:r>
            <a:r>
              <a:rPr lang="en-US" sz="1400" dirty="0" err="1"/>
              <a:t>highsignificant</a:t>
            </a:r>
            <a:r>
              <a:rPr lang="en-US" sz="1400" dirty="0"/>
              <a:t> fluctuations  and low median listing prices. The large spikes could indicate market responses to external events or changes in housing demand and supply.</a:t>
            </a:r>
          </a:p>
          <a:p>
            <a:pPr>
              <a:lnSpc>
                <a:spcPct val="90000"/>
              </a:lnSpc>
            </a:pPr>
            <a:r>
              <a:rPr lang="en-US" sz="1400" b="1" dirty="0"/>
              <a:t>Active Listing </a:t>
            </a:r>
            <a:r>
              <a:rPr lang="en-US" sz="1400" b="1" dirty="0" err="1"/>
              <a:t>Price</a:t>
            </a:r>
            <a:r>
              <a:rPr lang="en-US" sz="1400" dirty="0" err="1"/>
              <a:t>:The</a:t>
            </a:r>
            <a:r>
              <a:rPr lang="en-US" sz="1400" dirty="0"/>
              <a:t> active listing count graph shows a trend where listings peak before gradually declining. The rise in active listings may be seasonal or due to market growth phases, followed by declines which could be due to increased sales or removals of listings from the market.</a:t>
            </a:r>
          </a:p>
          <a:p>
            <a:pPr>
              <a:lnSpc>
                <a:spcPct val="90000"/>
              </a:lnSpc>
            </a:pPr>
            <a:r>
              <a:rPr lang="en-US" sz="1400" b="1" dirty="0"/>
              <a:t>New Listing </a:t>
            </a:r>
            <a:r>
              <a:rPr lang="en-US" sz="1400" b="1" dirty="0" err="1"/>
              <a:t>Price:</a:t>
            </a:r>
            <a:r>
              <a:rPr lang="en-US" sz="1400" dirty="0" err="1"/>
              <a:t>This</a:t>
            </a:r>
            <a:r>
              <a:rPr lang="en-US" sz="1400" dirty="0"/>
              <a:t> represents new listings coming onto the market. The plot shows regular peaks and troughs which might suggest a seasonal pattern, such as more properties being listed during specific times of the year (common in residential real estate markets).</a:t>
            </a:r>
          </a:p>
          <a:p>
            <a:pPr>
              <a:lnSpc>
                <a:spcPct val="90000"/>
              </a:lnSpc>
            </a:pPr>
            <a:r>
              <a:rPr lang="en-US" sz="1400" b="1" dirty="0"/>
              <a:t>Pending Listing Price: </a:t>
            </a:r>
            <a:r>
              <a:rPr lang="en-US" sz="1400" dirty="0"/>
              <a:t>Pending listings are those that have moved from being listed to under contract. The pattern here is somewhat similar to new listings, suggesting a close relationship between new listings and those that are going under contract shortly after. The frequent peaks and valleys suggest active trading periods followed by quieter times, potentially aligning with peak buying seasons.</a:t>
            </a:r>
          </a:p>
          <a:p>
            <a:pPr>
              <a:lnSpc>
                <a:spcPct val="90000"/>
              </a:lnSpc>
            </a:pPr>
            <a:endParaRPr lang="en-US" sz="1400"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6</a:t>
            </a:fld>
            <a:endParaRPr lang="en-US"/>
          </a:p>
        </p:txBody>
      </p:sp>
    </p:spTree>
    <p:extLst>
      <p:ext uri="{BB962C8B-B14F-4D97-AF65-F5344CB8AC3E}">
        <p14:creationId xmlns:p14="http://schemas.microsoft.com/office/powerpoint/2010/main" val="290615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468814" y="503852"/>
            <a:ext cx="9808773" cy="1427585"/>
          </a:xfrm>
        </p:spPr>
        <p:txBody>
          <a:bodyPr anchor="ctr">
            <a:normAutofit/>
          </a:bodyPr>
          <a:lstStyle/>
          <a:p>
            <a:r>
              <a:rPr lang="en-US" dirty="0"/>
              <a:t>Performing National and State Level Aggregates</a:t>
            </a:r>
            <a:endParaRPr lang="en-ZA" dirty="0"/>
          </a:p>
        </p:txBody>
      </p:sp>
      <p:pic>
        <p:nvPicPr>
          <p:cNvPr id="7" name="Picture 6">
            <a:extLst>
              <a:ext uri="{FF2B5EF4-FFF2-40B4-BE49-F238E27FC236}">
                <a16:creationId xmlns:a16="http://schemas.microsoft.com/office/drawing/2014/main" id="{E5595C5F-8533-7CE1-374F-4D8E7EAD5ACF}"/>
              </a:ext>
            </a:extLst>
          </p:cNvPr>
          <p:cNvPicPr>
            <a:picLocks noChangeAspect="1"/>
          </p:cNvPicPr>
          <p:nvPr/>
        </p:nvPicPr>
        <p:blipFill>
          <a:blip r:embed="rId2"/>
          <a:stretch>
            <a:fillRect/>
          </a:stretch>
        </p:blipFill>
        <p:spPr>
          <a:xfrm>
            <a:off x="1381118" y="2411983"/>
            <a:ext cx="5411567" cy="1427585"/>
          </a:xfrm>
          <a:prstGeom prst="rect">
            <a:avLst/>
          </a:prstGeom>
          <a:noFill/>
        </p:spPr>
      </p:pic>
      <p:pic>
        <p:nvPicPr>
          <p:cNvPr id="5" name="Picture 4">
            <a:extLst>
              <a:ext uri="{FF2B5EF4-FFF2-40B4-BE49-F238E27FC236}">
                <a16:creationId xmlns:a16="http://schemas.microsoft.com/office/drawing/2014/main" id="{CBEDAA3D-E371-8E5F-C195-4A8FEFF5B568}"/>
              </a:ext>
            </a:extLst>
          </p:cNvPr>
          <p:cNvPicPr>
            <a:picLocks noChangeAspect="1"/>
          </p:cNvPicPr>
          <p:nvPr/>
        </p:nvPicPr>
        <p:blipFill>
          <a:blip r:embed="rId3"/>
          <a:stretch>
            <a:fillRect/>
          </a:stretch>
        </p:blipFill>
        <p:spPr>
          <a:xfrm>
            <a:off x="4789868" y="4726365"/>
            <a:ext cx="6989996" cy="1627783"/>
          </a:xfrm>
          <a:prstGeom prst="rect">
            <a:avLst/>
          </a:prstGeom>
          <a:noFill/>
        </p:spPr>
      </p:pic>
      <p:sp>
        <p:nvSpPr>
          <p:cNvPr id="12" name="Slide Number Placeholder 4">
            <a:extLst>
              <a:ext uri="{FF2B5EF4-FFF2-40B4-BE49-F238E27FC236}">
                <a16:creationId xmlns:a16="http://schemas.microsoft.com/office/drawing/2014/main" id="{CA518BBC-14FD-7369-A3C0-CFCDE41AA5E3}"/>
              </a:ext>
            </a:extLst>
          </p:cNvPr>
          <p:cNvSpPr>
            <a:spLocks noGrp="1"/>
          </p:cNvSpPr>
          <p:nvPr>
            <p:ph type="sldNum" sz="quarter" idx="15"/>
          </p:nvPr>
        </p:nvSpPr>
        <p:spPr>
          <a:xfrm>
            <a:off x="412136" y="5943601"/>
            <a:ext cx="968983" cy="651912"/>
          </a:xfrm>
        </p:spPr>
        <p:txBody>
          <a:bodyPr/>
          <a:lstStyle/>
          <a:p>
            <a:pPr>
              <a:spcAft>
                <a:spcPts val="600"/>
              </a:spcAft>
            </a:pPr>
            <a:fld id="{18D65601-5AE2-46FC-B138-694DDD2B510D}" type="slidenum">
              <a:rPr lang="en-US" smtClean="0"/>
              <a:pPr>
                <a:spcAft>
                  <a:spcPts val="600"/>
                </a:spcAft>
              </a:pPr>
              <a:t>7</a:t>
            </a:fld>
            <a:endParaRPr lang="en-US"/>
          </a:p>
        </p:txBody>
      </p:sp>
    </p:spTree>
    <p:extLst>
      <p:ext uri="{BB962C8B-B14F-4D97-AF65-F5344CB8AC3E}">
        <p14:creationId xmlns:p14="http://schemas.microsoft.com/office/powerpoint/2010/main" val="401133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4" y="503852"/>
            <a:ext cx="9808773" cy="1427585"/>
          </a:xfrm>
        </p:spPr>
        <p:txBody>
          <a:bodyPr anchor="ctr">
            <a:normAutofit/>
          </a:bodyPr>
          <a:lstStyle/>
          <a:p>
            <a:r>
              <a:rPr lang="en-US" dirty="0"/>
              <a:t>Working on National Aggregates</a:t>
            </a:r>
            <a:endParaRPr lang="en-ZA" dirty="0"/>
          </a:p>
        </p:txBody>
      </p:sp>
      <p:pic>
        <p:nvPicPr>
          <p:cNvPr id="11" name="Picture 10">
            <a:extLst>
              <a:ext uri="{FF2B5EF4-FFF2-40B4-BE49-F238E27FC236}">
                <a16:creationId xmlns:a16="http://schemas.microsoft.com/office/drawing/2014/main" id="{7D3E8E0E-191F-0146-2777-485A6A2DC9D2}"/>
              </a:ext>
            </a:extLst>
          </p:cNvPr>
          <p:cNvPicPr>
            <a:picLocks noChangeAspect="1"/>
          </p:cNvPicPr>
          <p:nvPr/>
        </p:nvPicPr>
        <p:blipFill>
          <a:blip r:embed="rId2"/>
          <a:stretch>
            <a:fillRect/>
          </a:stretch>
        </p:blipFill>
        <p:spPr>
          <a:xfrm>
            <a:off x="1722675" y="2057401"/>
            <a:ext cx="4119463" cy="4119463"/>
          </a:xfrm>
          <a:prstGeom prst="rect">
            <a:avLst/>
          </a:prstGeom>
          <a:noFill/>
        </p:spPr>
      </p:pic>
      <p:sp>
        <p:nvSpPr>
          <p:cNvPr id="7" name="Content Placeholder 6">
            <a:extLst>
              <a:ext uri="{FF2B5EF4-FFF2-40B4-BE49-F238E27FC236}">
                <a16:creationId xmlns:a16="http://schemas.microsoft.com/office/drawing/2014/main" id="{596DE079-B114-3284-D09E-FC532238BB15}"/>
              </a:ext>
            </a:extLst>
          </p:cNvPr>
          <p:cNvSpPr>
            <a:spLocks noGrp="1"/>
          </p:cNvSpPr>
          <p:nvPr>
            <p:ph sz="quarter" idx="11"/>
          </p:nvPr>
        </p:nvSpPr>
        <p:spPr>
          <a:xfrm>
            <a:off x="6668185" y="2057401"/>
            <a:ext cx="4609399" cy="4119463"/>
          </a:xfrm>
        </p:spPr>
        <p:txBody>
          <a:bodyPr>
            <a:normAutofit/>
          </a:bodyPr>
          <a:lstStyle/>
          <a:p>
            <a:r>
              <a:rPr lang="en-US" dirty="0"/>
              <a:t>Here Percentage Change among months are showing some seasonality for new listing count and pending listing count</a:t>
            </a:r>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8</a:t>
            </a:fld>
            <a:endParaRPr lang="en-US"/>
          </a:p>
        </p:txBody>
      </p:sp>
    </p:spTree>
    <p:extLst>
      <p:ext uri="{BB962C8B-B14F-4D97-AF65-F5344CB8AC3E}">
        <p14:creationId xmlns:p14="http://schemas.microsoft.com/office/powerpoint/2010/main" val="5543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468814" y="503852"/>
            <a:ext cx="9808773" cy="1427585"/>
          </a:xfrm>
        </p:spPr>
        <p:txBody>
          <a:bodyPr vert="horz" lIns="0" tIns="45720" rIns="91440" bIns="45720" rtlCol="0" anchor="ctr">
            <a:normAutofit/>
          </a:bodyPr>
          <a:lstStyle/>
          <a:p>
            <a:r>
              <a:rPr lang="en-US" kern="1200">
                <a:latin typeface="+mj-lt"/>
                <a:ea typeface="+mj-ea"/>
                <a:cs typeface="+mj-cs"/>
              </a:rPr>
              <a:t>Fitting Linear Model</a:t>
            </a:r>
          </a:p>
        </p:txBody>
      </p:sp>
      <p:sp>
        <p:nvSpPr>
          <p:cNvPr id="11" name="TextBox 10">
            <a:extLst>
              <a:ext uri="{FF2B5EF4-FFF2-40B4-BE49-F238E27FC236}">
                <a16:creationId xmlns:a16="http://schemas.microsoft.com/office/drawing/2014/main" id="{70291643-53CF-EE67-3F2C-F342EAAF600B}"/>
              </a:ext>
            </a:extLst>
          </p:cNvPr>
          <p:cNvSpPr txBox="1"/>
          <p:nvPr/>
        </p:nvSpPr>
        <p:spPr>
          <a:xfrm>
            <a:off x="1159385" y="2057401"/>
            <a:ext cx="5753768" cy="4119463"/>
          </a:xfrm>
          <a:prstGeom prst="rect">
            <a:avLst/>
          </a:prstGeom>
        </p:spPr>
        <p:txBody>
          <a:bodyPr vert="horz" lIns="0" tIns="45720" rIns="91440" bIns="45720" rtlCol="0">
            <a:normAutofit fontScale="85000" lnSpcReduction="20000"/>
          </a:bodyPr>
          <a:lstStyle/>
          <a:p>
            <a:pPr>
              <a:lnSpc>
                <a:spcPct val="90000"/>
              </a:lnSpc>
              <a:spcBef>
                <a:spcPts val="1000"/>
              </a:spcBef>
              <a:spcAft>
                <a:spcPts val="1200"/>
              </a:spcAft>
              <a:buFont typeface="Arial" panose="020B0604020202020204" pitchFamily="34" charset="0"/>
            </a:pPr>
            <a:r>
              <a:rPr lang="en-US" b="1" dirty="0">
                <a:highlight>
                  <a:srgbClr val="FFFFFF"/>
                </a:highlight>
                <a:latin typeface="Amasis MT Pro" panose="020F0502020204030204" pitchFamily="18" charset="0"/>
              </a:rPr>
              <a:t>A</a:t>
            </a:r>
            <a:r>
              <a:rPr lang="en-US" b="1" i="0" dirty="0">
                <a:effectLst/>
                <a:highlight>
                  <a:srgbClr val="FFFFFF"/>
                </a:highlight>
                <a:latin typeface="Amasis MT Pro" panose="020F0502020204030204" pitchFamily="18" charset="0"/>
              </a:rPr>
              <a:t> comparative analysis of actual real estate listing data and linear regression predictions illustrating trends in the housing market from January 2018 to 2022.</a:t>
            </a:r>
            <a:r>
              <a:rPr lang="en-US" sz="1400" b="0" i="0" dirty="0">
                <a:effectLst/>
                <a:highlight>
                  <a:srgbClr val="FFFFFF"/>
                </a:highlight>
              </a:rPr>
              <a:t> </a:t>
            </a:r>
          </a:p>
          <a:p>
            <a:pPr>
              <a:lnSpc>
                <a:spcPct val="90000"/>
              </a:lnSpc>
              <a:spcBef>
                <a:spcPts val="1000"/>
              </a:spcBef>
              <a:spcAft>
                <a:spcPts val="1200"/>
              </a:spcAft>
              <a:buFont typeface="Arial" panose="020B0604020202020204" pitchFamily="34" charset="0"/>
            </a:pPr>
            <a:r>
              <a:rPr lang="en-US" sz="1600" b="0" i="0" dirty="0">
                <a:effectLst/>
                <a:highlight>
                  <a:srgbClr val="FFFFFF"/>
                </a:highlight>
              </a:rPr>
              <a:t>The </a:t>
            </a:r>
            <a:r>
              <a:rPr lang="en-US" sz="1600" b="1" i="1" dirty="0">
                <a:effectLst/>
                <a:highlight>
                  <a:srgbClr val="FFFFFF"/>
                </a:highlight>
              </a:rPr>
              <a:t>median listing price</a:t>
            </a:r>
            <a:r>
              <a:rPr lang="en-US" sz="1600" b="0" i="0" dirty="0">
                <a:effectLst/>
                <a:highlight>
                  <a:srgbClr val="FFFFFF"/>
                </a:highlight>
              </a:rPr>
              <a:t> shows a consistent upward trajectory well captured by the regression model, indicating stable growth. </a:t>
            </a:r>
          </a:p>
          <a:p>
            <a:pPr>
              <a:lnSpc>
                <a:spcPct val="90000"/>
              </a:lnSpc>
              <a:spcBef>
                <a:spcPts val="1000"/>
              </a:spcBef>
              <a:spcAft>
                <a:spcPts val="1200"/>
              </a:spcAft>
              <a:buFont typeface="Arial" panose="020B0604020202020204" pitchFamily="34" charset="0"/>
            </a:pPr>
            <a:r>
              <a:rPr lang="en-US" sz="1600" b="0" i="0" dirty="0">
                <a:effectLst/>
                <a:highlight>
                  <a:srgbClr val="FFFFFF"/>
                </a:highlight>
              </a:rPr>
              <a:t>However, the </a:t>
            </a:r>
            <a:r>
              <a:rPr lang="en-US" sz="1600" b="1" i="1" dirty="0">
                <a:effectLst/>
                <a:highlight>
                  <a:srgbClr val="FFFFFF"/>
                </a:highlight>
              </a:rPr>
              <a:t>new listings count </a:t>
            </a:r>
            <a:r>
              <a:rPr lang="en-US" sz="1600" b="0" i="0" dirty="0">
                <a:effectLst/>
                <a:highlight>
                  <a:srgbClr val="FFFFFF"/>
                </a:highlight>
              </a:rPr>
              <a:t>displays significant seasonal fluctuations with a slight declining trend that the linear model simplifies, failing to capture the variability. </a:t>
            </a:r>
          </a:p>
          <a:p>
            <a:pPr>
              <a:lnSpc>
                <a:spcPct val="90000"/>
              </a:lnSpc>
              <a:spcBef>
                <a:spcPts val="1000"/>
              </a:spcBef>
              <a:spcAft>
                <a:spcPts val="1200"/>
              </a:spcAft>
              <a:buFont typeface="Arial" panose="020B0604020202020204" pitchFamily="34" charset="0"/>
            </a:pPr>
            <a:r>
              <a:rPr lang="en-US" sz="1600" b="0" i="0" dirty="0">
                <a:effectLst/>
                <a:highlight>
                  <a:srgbClr val="FFFFFF"/>
                </a:highlight>
              </a:rPr>
              <a:t>Similarly, </a:t>
            </a:r>
            <a:r>
              <a:rPr lang="en-US" sz="1600" b="1" i="1" dirty="0">
                <a:effectLst/>
                <a:highlight>
                  <a:srgbClr val="FFFFFF"/>
                </a:highlight>
              </a:rPr>
              <a:t>active listings</a:t>
            </a:r>
            <a:r>
              <a:rPr lang="en-US" sz="1600" b="0" i="0" dirty="0">
                <a:effectLst/>
                <a:highlight>
                  <a:srgbClr val="FFFFFF"/>
                </a:highlight>
              </a:rPr>
              <a:t> exhibit a general decline not fully aligned with the more stable predictions, particularly deviating around market disruptions like the COVID-19 pandemic. </a:t>
            </a:r>
          </a:p>
          <a:p>
            <a:pPr>
              <a:lnSpc>
                <a:spcPct val="90000"/>
              </a:lnSpc>
              <a:spcBef>
                <a:spcPts val="1000"/>
              </a:spcBef>
              <a:spcAft>
                <a:spcPts val="1200"/>
              </a:spcAft>
              <a:buFont typeface="Arial" panose="020B0604020202020204" pitchFamily="34" charset="0"/>
            </a:pPr>
            <a:r>
              <a:rPr lang="en-US" sz="1600" b="0" i="0" dirty="0">
                <a:effectLst/>
                <a:highlight>
                  <a:srgbClr val="FFFFFF"/>
                </a:highlight>
              </a:rPr>
              <a:t>The </a:t>
            </a:r>
            <a:r>
              <a:rPr lang="en-US" sz="1600" b="1" i="1" dirty="0">
                <a:effectLst/>
                <a:highlight>
                  <a:srgbClr val="FFFFFF"/>
                </a:highlight>
              </a:rPr>
              <a:t>pending listings</a:t>
            </a:r>
            <a:r>
              <a:rPr lang="en-US" sz="1600" b="0" i="0" dirty="0">
                <a:effectLst/>
                <a:highlight>
                  <a:srgbClr val="FFFFFF"/>
                </a:highlight>
              </a:rPr>
              <a:t> also demonstrate an upward trend with seasonal peaks, which the linear model only modestly reflects, suggesting complex market dynamics at play. Collectively, these graphs reveal that while linear regression can capture overarching trends in real estate data, it often oversimplifies or misses short-term fluctuations and seasonal variations.</a:t>
            </a:r>
            <a:endParaRPr lang="en-US" sz="1600" dirty="0"/>
          </a:p>
        </p:txBody>
      </p:sp>
      <p:pic>
        <p:nvPicPr>
          <p:cNvPr id="7" name="Picture 6">
            <a:extLst>
              <a:ext uri="{FF2B5EF4-FFF2-40B4-BE49-F238E27FC236}">
                <a16:creationId xmlns:a16="http://schemas.microsoft.com/office/drawing/2014/main" id="{8B5400C3-59E7-418E-03EF-280560E9ADA4}"/>
              </a:ext>
            </a:extLst>
          </p:cNvPr>
          <p:cNvPicPr>
            <a:picLocks noChangeAspect="1"/>
          </p:cNvPicPr>
          <p:nvPr/>
        </p:nvPicPr>
        <p:blipFill>
          <a:blip r:embed="rId2"/>
          <a:stretch>
            <a:fillRect/>
          </a:stretch>
        </p:blipFill>
        <p:spPr>
          <a:xfrm>
            <a:off x="6913153" y="2057401"/>
            <a:ext cx="4119463" cy="4119463"/>
          </a:xfrm>
          <a:prstGeom prst="rect">
            <a:avLst/>
          </a:prstGeom>
          <a:noFill/>
        </p:spPr>
      </p:pic>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a:xfrm>
            <a:off x="412136" y="5943601"/>
            <a:ext cx="968983" cy="651912"/>
          </a:xfrm>
        </p:spPr>
        <p:txBody>
          <a:bodyPr vert="horz" lIns="91440" tIns="45720" rIns="91440" bIns="45720" rtlCol="0" anchor="ctr">
            <a:normAutofit/>
          </a:bodyPr>
          <a:lstStyle/>
          <a:p>
            <a:pPr>
              <a:spcAft>
                <a:spcPts val="600"/>
              </a:spcAft>
            </a:pPr>
            <a:fld id="{18D65601-5AE2-46FC-B138-694DDD2B510D}" type="slidenum">
              <a:rPr lang="en-US" smtClean="0"/>
              <a:pPr>
                <a:spcAft>
                  <a:spcPts val="600"/>
                </a:spcAft>
              </a:pPr>
              <a:t>9</a:t>
            </a:fld>
            <a:endParaRPr lang="en-US"/>
          </a:p>
        </p:txBody>
      </p:sp>
    </p:spTree>
    <p:extLst>
      <p:ext uri="{BB962C8B-B14F-4D97-AF65-F5344CB8AC3E}">
        <p14:creationId xmlns:p14="http://schemas.microsoft.com/office/powerpoint/2010/main" val="2302010161"/>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DE3707C-8CAB-4302-B7E1-D32E1543E0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{BC1E223E-6E67-4298-993D-B605C4124157}tf78544816_win32</Template>
  <TotalTime>1302</TotalTime>
  <Words>788</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vt:lpstr>
      <vt:lpstr>Arial</vt:lpstr>
      <vt:lpstr>Calibri</vt:lpstr>
      <vt:lpstr>Tisa Offc Serif Pro</vt:lpstr>
      <vt:lpstr>Univers Light</vt:lpstr>
      <vt:lpstr>Custom</vt:lpstr>
      <vt:lpstr>Real Estate Market analysis</vt:lpstr>
      <vt:lpstr>Agenda</vt:lpstr>
      <vt:lpstr>Data Cleaning   </vt:lpstr>
      <vt:lpstr>Removal of NULL values</vt:lpstr>
      <vt:lpstr>Fill Gaps</vt:lpstr>
      <vt:lpstr>Data Distribution</vt:lpstr>
      <vt:lpstr>Performing National and State Level Aggregates</vt:lpstr>
      <vt:lpstr>Working on National Aggregates</vt:lpstr>
      <vt:lpstr>Fitting Linear Model</vt:lpstr>
      <vt:lpstr>Analysing Seasonality</vt:lpstr>
      <vt:lpstr>Developing models</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analysis</dc:title>
  <dc:creator>Janani Manjangarani Senthil Kumar</dc:creator>
  <cp:lastModifiedBy>Janani Manjangarani Senthil Kumar</cp:lastModifiedBy>
  <cp:revision>2</cp:revision>
  <dcterms:created xsi:type="dcterms:W3CDTF">2024-05-13T00:55:56Z</dcterms:created>
  <dcterms:modified xsi:type="dcterms:W3CDTF">2024-05-14T18:27:10Z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