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296" r:id="rId21"/>
    <p:sldId id="290" r:id="rId22"/>
    <p:sldId id="291" r:id="rId23"/>
    <p:sldId id="292" r:id="rId24"/>
    <p:sldId id="293" r:id="rId25"/>
    <p:sldId id="294" r:id="rId26"/>
    <p:sldId id="297" r:id="rId27"/>
    <p:sldId id="300" r:id="rId28"/>
    <p:sldId id="298" r:id="rId29"/>
    <p:sldId id="268" r:id="rId30"/>
    <p:sldId id="269" r:id="rId31"/>
    <p:sldId id="271" r:id="rId32"/>
    <p:sldId id="272" r:id="rId33"/>
    <p:sldId id="274" r:id="rId34"/>
    <p:sldId id="277" r:id="rId35"/>
    <p:sldId id="279" r:id="rId36"/>
    <p:sldId id="280" r:id="rId37"/>
    <p:sldId id="282" r:id="rId38"/>
    <p:sldId id="275" r:id="rId39"/>
    <p:sldId id="283" r:id="rId40"/>
    <p:sldId id="284" r:id="rId41"/>
    <p:sldId id="285" r:id="rId42"/>
    <p:sldId id="286" r:id="rId43"/>
    <p:sldId id="287" r:id="rId44"/>
    <p:sldId id="288" r:id="rId45"/>
    <p:sldId id="276" r:id="rId46"/>
    <p:sldId id="295" r:id="rId47"/>
    <p:sldId id="278" r:id="rId48"/>
    <p:sldId id="301" r:id="rId49"/>
    <p:sldId id="302" r:id="rId50"/>
    <p:sldId id="303" r:id="rId51"/>
    <p:sldId id="304" r:id="rId52"/>
    <p:sldId id="305" r:id="rId53"/>
    <p:sldId id="306" r:id="rId54"/>
    <p:sldId id="27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3" autoAdjust="0"/>
    <p:restoredTop sz="83133" autoAdjust="0"/>
  </p:normalViewPr>
  <p:slideViewPr>
    <p:cSldViewPr snapToGrid="0">
      <p:cViewPr varScale="1">
        <p:scale>
          <a:sx n="92" d="100"/>
          <a:sy n="92" d="100"/>
        </p:scale>
        <p:origin x="804" y="90"/>
      </p:cViewPr>
      <p:guideLst/>
    </p:cSldViewPr>
  </p:slideViewPr>
  <p:notesTextViewPr>
    <p:cViewPr>
      <p:scale>
        <a:sx n="1" d="1"/>
        <a:sy n="1" d="1"/>
      </p:scale>
      <p:origin x="0" y="0"/>
    </p:cViewPr>
  </p:notesTextViewPr>
  <p:sorterViewPr>
    <p:cViewPr>
      <p:scale>
        <a:sx n="100" d="100"/>
        <a:sy n="100" d="100"/>
      </p:scale>
      <p:origin x="0" y="-48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5809A-7BB6-4F4A-8002-F2C36C456B39}" type="datetimeFigureOut">
              <a:rPr lang="en-GB" smtClean="0"/>
              <a:t>13/02/2019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E6D15-44E0-499C-9858-365628FD38C3}" type="slidenum">
              <a:rPr lang="en-GB" smtClean="0"/>
              <a:t>‹#›</a:t>
            </a:fld>
            <a:endParaRPr lang="en-GB"/>
          </a:p>
        </p:txBody>
      </p:sp>
    </p:spTree>
    <p:extLst>
      <p:ext uri="{BB962C8B-B14F-4D97-AF65-F5344CB8AC3E}">
        <p14:creationId xmlns:p14="http://schemas.microsoft.com/office/powerpoint/2010/main" val="71485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Cocoa owes its value to the difficulties inherent in growing the cacao tree and producing cocoa beans. Its low yield in particular made it an expensive commodity.</a:t>
            </a:r>
          </a:p>
          <a:p>
            <a:r>
              <a:rPr lang="en-GB" sz="1200" b="0" i="0" kern="1200" dirty="0" smtClean="0">
                <a:solidFill>
                  <a:schemeClr val="tx1"/>
                </a:solidFill>
                <a:effectLst/>
                <a:latin typeface="+mn-lt"/>
                <a:ea typeface="+mn-ea"/>
                <a:cs typeface="+mn-cs"/>
              </a:rPr>
              <a:t>Cocoa was one of the best examples among the more primitive means of payment. However, it could not fulfil all the functions of a monetary instrument. It served as a means of exchange but not as a standard of value. For that, the Maya and the Aztecs instead tended to use large white cotton cloths (</a:t>
            </a:r>
            <a:r>
              <a:rPr lang="en-GB" sz="1200" b="0" i="0" kern="1200" dirty="0" err="1" smtClean="0">
                <a:solidFill>
                  <a:schemeClr val="tx1"/>
                </a:solidFill>
                <a:effectLst/>
                <a:latin typeface="+mn-lt"/>
                <a:ea typeface="+mn-ea"/>
                <a:cs typeface="+mn-cs"/>
              </a:rPr>
              <a:t>quachtli</a:t>
            </a:r>
            <a:r>
              <a:rPr lang="en-GB" sz="1200" b="0" i="0" kern="1200" dirty="0" smtClean="0">
                <a:solidFill>
                  <a:schemeClr val="tx1"/>
                </a:solidFill>
                <a:effectLst/>
                <a:latin typeface="+mn-lt"/>
                <a:ea typeface="+mn-ea"/>
                <a:cs typeface="+mn-cs"/>
              </a:rPr>
              <a:t>) representing a given sum of work. Cocoa beans, on the other hand, could be divided up at will.</a:t>
            </a:r>
          </a:p>
          <a:p>
            <a:r>
              <a:rPr lang="en-GB" sz="1200" b="0" i="0" kern="1200" dirty="0" smtClean="0">
                <a:solidFill>
                  <a:schemeClr val="tx1"/>
                </a:solidFill>
                <a:effectLst/>
                <a:latin typeface="+mn-lt"/>
                <a:ea typeface="+mn-ea"/>
                <a:cs typeface="+mn-cs"/>
              </a:rPr>
              <a:t>Like any well-trusted currency, cocoa beans were also the target of counterfeiting in various forms. For instance, forgers emptied the precious bean and then filled it up with mud to give it a weight equivalent to one cocoa bean. https://www.nbbmuseum.be/en/2013/03/kakao.htm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If a herder from the country wants to trade with a city dweller, his cattle aren't going to have much value. European explorers dumped entire boatloads of cacao beans because they didn't value them like the Aztecs did.</a:t>
            </a:r>
          </a:p>
          <a:p>
            <a:r>
              <a:rPr lang="en-GB" dirty="0" smtClean="0"/>
              <a:t/>
            </a:r>
            <a:br>
              <a:rPr lang="en-GB" dirty="0" smtClean="0"/>
            </a:br>
            <a:endParaRPr lang="en-GB" sz="1200" b="0" i="0" kern="1200" dirty="0" smtClean="0">
              <a:solidFill>
                <a:schemeClr val="tx1"/>
              </a:solidFill>
              <a:effectLst/>
              <a:latin typeface="+mn-lt"/>
              <a:ea typeface="+mn-ea"/>
              <a:cs typeface="+mn-cs"/>
            </a:endParaRPr>
          </a:p>
          <a:p>
            <a:r>
              <a:rPr lang="en-GB" dirty="0" smtClean="0"/>
              <a:t/>
            </a:r>
            <a:br>
              <a:rPr lang="en-GB" dirty="0" smtClean="0"/>
            </a:br>
            <a:endParaRPr lang="en-GB" dirty="0" smtClean="0"/>
          </a:p>
          <a:p>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5</a:t>
            </a:fld>
            <a:endParaRPr lang="en-GB"/>
          </a:p>
        </p:txBody>
      </p:sp>
    </p:spTree>
    <p:extLst>
      <p:ext uri="{BB962C8B-B14F-4D97-AF65-F5344CB8AC3E}">
        <p14:creationId xmlns:p14="http://schemas.microsoft.com/office/powerpoint/2010/main" val="1545431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24</a:t>
            </a:fld>
            <a:endParaRPr lang="en-GB"/>
          </a:p>
        </p:txBody>
      </p:sp>
    </p:spTree>
    <p:extLst>
      <p:ext uri="{BB962C8B-B14F-4D97-AF65-F5344CB8AC3E}">
        <p14:creationId xmlns:p14="http://schemas.microsoft.com/office/powerpoint/2010/main" val="227794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https://rubygarage.org/blog/how-blockchain-works</a:t>
            </a:r>
          </a:p>
        </p:txBody>
      </p:sp>
      <p:sp>
        <p:nvSpPr>
          <p:cNvPr id="4" name="Slide Number Placeholder 3"/>
          <p:cNvSpPr>
            <a:spLocks noGrp="1"/>
          </p:cNvSpPr>
          <p:nvPr>
            <p:ph type="sldNum" sz="quarter" idx="10"/>
          </p:nvPr>
        </p:nvSpPr>
        <p:spPr/>
        <p:txBody>
          <a:bodyPr/>
          <a:lstStyle/>
          <a:p>
            <a:fld id="{A7CE6D15-44E0-499C-9858-365628FD38C3}" type="slidenum">
              <a:rPr lang="en-GB" smtClean="0"/>
              <a:t>26</a:t>
            </a:fld>
            <a:endParaRPr lang="en-GB"/>
          </a:p>
        </p:txBody>
      </p:sp>
    </p:spTree>
    <p:extLst>
      <p:ext uri="{BB962C8B-B14F-4D97-AF65-F5344CB8AC3E}">
        <p14:creationId xmlns:p14="http://schemas.microsoft.com/office/powerpoint/2010/main" val="3325663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 public key can be openly distributed without compromising security.</a:t>
            </a:r>
          </a:p>
          <a:p>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27</a:t>
            </a:fld>
            <a:endParaRPr lang="en-GB"/>
          </a:p>
        </p:txBody>
      </p:sp>
    </p:spTree>
    <p:extLst>
      <p:ext uri="{BB962C8B-B14F-4D97-AF65-F5344CB8AC3E}">
        <p14:creationId xmlns:p14="http://schemas.microsoft.com/office/powerpoint/2010/main" val="527111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double spending: to prevent that one entity spends the same amount twice.</a:t>
            </a:r>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35</a:t>
            </a:fld>
            <a:endParaRPr lang="en-GB"/>
          </a:p>
        </p:txBody>
      </p:sp>
    </p:spTree>
    <p:extLst>
      <p:ext uri="{BB962C8B-B14F-4D97-AF65-F5344CB8AC3E}">
        <p14:creationId xmlns:p14="http://schemas.microsoft.com/office/powerpoint/2010/main" val="4190257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Lansky, Jan (January 2018). "Possible State Approaches to Cryptocurrencies". Journal of Systems Integration. 9/1: 19–31. doi:10.20470/jsi.v9i1.335.</a:t>
            </a:r>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38</a:t>
            </a:fld>
            <a:endParaRPr lang="en-GB"/>
          </a:p>
        </p:txBody>
      </p:sp>
    </p:spTree>
    <p:extLst>
      <p:ext uri="{BB962C8B-B14F-4D97-AF65-F5344CB8AC3E}">
        <p14:creationId xmlns:p14="http://schemas.microsoft.com/office/powerpoint/2010/main" val="107587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It is more probable that an asteroid falls on your house than that a bitcoin address is compromised.</a:t>
            </a:r>
          </a:p>
          <a:p>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39</a:t>
            </a:fld>
            <a:endParaRPr lang="en-GB"/>
          </a:p>
        </p:txBody>
      </p:sp>
    </p:spTree>
    <p:extLst>
      <p:ext uri="{BB962C8B-B14F-4D97-AF65-F5344CB8AC3E}">
        <p14:creationId xmlns:p14="http://schemas.microsoft.com/office/powerpoint/2010/main" val="3983808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Fiat-money on your bank account is created by debt, and the numbers, you see on your ledger represent nothing but debts. It‘s a system of IOU. Cryptocurrencies don‘t represent debts. They just represent themselves. They are money as hard as coins of gold.</a:t>
            </a:r>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41</a:t>
            </a:fld>
            <a:endParaRPr lang="en-GB"/>
          </a:p>
        </p:txBody>
      </p:sp>
    </p:spTree>
    <p:extLst>
      <p:ext uri="{BB962C8B-B14F-4D97-AF65-F5344CB8AC3E}">
        <p14:creationId xmlns:p14="http://schemas.microsoft.com/office/powerpoint/2010/main" val="895408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type of theft involves a third party accessing the private key to a victim's bitcoin address, or of an online wallet.</a:t>
            </a:r>
            <a:r>
              <a:rPr lang="en-GB" baseline="0" dirty="0" smtClean="0"/>
              <a:t> </a:t>
            </a:r>
            <a:r>
              <a:rPr lang="en-GB" dirty="0" smtClean="0"/>
              <a:t> If the private key is stolen, all the bitcoins from the compromised address can be transferred. In that case, the network does not have any provisions to identify the thief, block further transactions of those stolen bitcoins, or return them to the legitimate owner.</a:t>
            </a:r>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46</a:t>
            </a:fld>
            <a:endParaRPr lang="en-GB"/>
          </a:p>
        </p:txBody>
      </p:sp>
    </p:spTree>
    <p:extLst>
      <p:ext uri="{BB962C8B-B14F-4D97-AF65-F5344CB8AC3E}">
        <p14:creationId xmlns:p14="http://schemas.microsoft.com/office/powerpoint/2010/main" val="1497746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https://complyadvantage.com/blog/cryptocurrency-regulations-around-world/</a:t>
            </a:r>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47</a:t>
            </a:fld>
            <a:endParaRPr lang="en-GB"/>
          </a:p>
        </p:txBody>
      </p:sp>
    </p:spTree>
    <p:extLst>
      <p:ext uri="{BB962C8B-B14F-4D97-AF65-F5344CB8AC3E}">
        <p14:creationId xmlns:p14="http://schemas.microsoft.com/office/powerpoint/2010/main" val="1544977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 us to detect current spending</a:t>
            </a:r>
          </a:p>
          <a:p>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49</a:t>
            </a:fld>
            <a:endParaRPr lang="en-GB"/>
          </a:p>
        </p:txBody>
      </p:sp>
    </p:spTree>
    <p:extLst>
      <p:ext uri="{BB962C8B-B14F-4D97-AF65-F5344CB8AC3E}">
        <p14:creationId xmlns:p14="http://schemas.microsoft.com/office/powerpoint/2010/main" val="363006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Cocoa owes its value to the difficulties inherent in growing the cacao tree and producing cocoa beans. Its low yield in particular made it an expensive commodity.</a:t>
            </a:r>
          </a:p>
          <a:p>
            <a:r>
              <a:rPr lang="en-GB" sz="1200" b="0" i="0" kern="1200" dirty="0" smtClean="0">
                <a:solidFill>
                  <a:schemeClr val="tx1"/>
                </a:solidFill>
                <a:effectLst/>
                <a:latin typeface="+mn-lt"/>
                <a:ea typeface="+mn-ea"/>
                <a:cs typeface="+mn-cs"/>
              </a:rPr>
              <a:t>Cocoa was one of the best examples among the more primitive means of payment. However, it could not fulfil all the functions of a monetary instrument. It served as a means of exchange but not as a standard of value. For that, the Maya and the Aztecs instead tended to use large white cotton cloths (</a:t>
            </a:r>
            <a:r>
              <a:rPr lang="en-GB" sz="1200" b="0" i="0" kern="1200" dirty="0" err="1" smtClean="0">
                <a:solidFill>
                  <a:schemeClr val="tx1"/>
                </a:solidFill>
                <a:effectLst/>
                <a:latin typeface="+mn-lt"/>
                <a:ea typeface="+mn-ea"/>
                <a:cs typeface="+mn-cs"/>
              </a:rPr>
              <a:t>quachtli</a:t>
            </a:r>
            <a:r>
              <a:rPr lang="en-GB" sz="1200" b="0" i="0" kern="1200" dirty="0" smtClean="0">
                <a:solidFill>
                  <a:schemeClr val="tx1"/>
                </a:solidFill>
                <a:effectLst/>
                <a:latin typeface="+mn-lt"/>
                <a:ea typeface="+mn-ea"/>
                <a:cs typeface="+mn-cs"/>
              </a:rPr>
              <a:t>) representing a given sum of work. Cocoa beans, on the other hand, could be divided up at will.</a:t>
            </a:r>
          </a:p>
          <a:p>
            <a:r>
              <a:rPr lang="en-GB" sz="1200" b="0" i="0" kern="1200" dirty="0" smtClean="0">
                <a:solidFill>
                  <a:schemeClr val="tx1"/>
                </a:solidFill>
                <a:effectLst/>
                <a:latin typeface="+mn-lt"/>
                <a:ea typeface="+mn-ea"/>
                <a:cs typeface="+mn-cs"/>
              </a:rPr>
              <a:t>Like any well-trusted currency, cocoa beans were also the target of counterfeiting in various forms. For instance, forgers emptied the precious bean and then filled it up with mud to give it a weight equivalent to one cocoa bean. https://www.nbbmuseum.be/en/2013/03/kakao.htm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If a herder from the country wants to trade with a city dweller, his cattle aren't going to have much value. European explorers dumped entire boatloads of cacao beans because they didn't value them like the Aztecs did.</a:t>
            </a:r>
          </a:p>
          <a:p>
            <a:r>
              <a:rPr lang="en-GB" dirty="0" smtClean="0"/>
              <a:t/>
            </a:r>
            <a:br>
              <a:rPr lang="en-GB" dirty="0" smtClean="0"/>
            </a:br>
            <a:endParaRPr lang="en-GB" sz="1200" b="0" i="0" kern="1200" dirty="0" smtClean="0">
              <a:solidFill>
                <a:schemeClr val="tx1"/>
              </a:solidFill>
              <a:effectLst/>
              <a:latin typeface="+mn-lt"/>
              <a:ea typeface="+mn-ea"/>
              <a:cs typeface="+mn-cs"/>
            </a:endParaRPr>
          </a:p>
          <a:p>
            <a:r>
              <a:rPr lang="en-GB" dirty="0" smtClean="0"/>
              <a:t/>
            </a:r>
            <a:br>
              <a:rPr lang="en-GB" dirty="0" smtClean="0"/>
            </a:br>
            <a:endParaRPr lang="en-GB" dirty="0" smtClean="0"/>
          </a:p>
          <a:p>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6</a:t>
            </a:fld>
            <a:endParaRPr lang="en-GB"/>
          </a:p>
        </p:txBody>
      </p:sp>
    </p:spTree>
    <p:extLst>
      <p:ext uri="{BB962C8B-B14F-4D97-AF65-F5344CB8AC3E}">
        <p14:creationId xmlns:p14="http://schemas.microsoft.com/office/powerpoint/2010/main" val="122504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a:r>
            <a:br>
              <a:rPr lang="en-GB" dirty="0" smtClean="0"/>
            </a:br>
            <a:endParaRPr lang="en-GB" dirty="0" smtClean="0"/>
          </a:p>
          <a:p>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7</a:t>
            </a:fld>
            <a:endParaRPr lang="en-GB"/>
          </a:p>
        </p:txBody>
      </p:sp>
    </p:spTree>
    <p:extLst>
      <p:ext uri="{BB962C8B-B14F-4D97-AF65-F5344CB8AC3E}">
        <p14:creationId xmlns:p14="http://schemas.microsoft.com/office/powerpoint/2010/main" val="2246373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the U.S. Mint creates coins, </a:t>
            </a:r>
            <a:r>
              <a:rPr lang="en-GB" dirty="0" err="1" smtClean="0"/>
              <a:t>seigniorage</a:t>
            </a:r>
            <a:r>
              <a:rPr lang="en-GB" dirty="0" smtClean="0"/>
              <a:t> -- the difference between the value of money and the cost of its production -- means instant profit. According to the U.S. Mint, it only takes a few cents to mint a quarter, but the quarter is instantly worth 25 cents. That difference is the money that keeps the mint running. </a:t>
            </a:r>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8</a:t>
            </a:fld>
            <a:endParaRPr lang="en-GB"/>
          </a:p>
        </p:txBody>
      </p:sp>
    </p:spTree>
    <p:extLst>
      <p:ext uri="{BB962C8B-B14F-4D97-AF65-F5344CB8AC3E}">
        <p14:creationId xmlns:p14="http://schemas.microsoft.com/office/powerpoint/2010/main" val="96580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leather money was used around 1100 in the EU, but only as a temporary substitute when silver supplies ran low. </a:t>
            </a:r>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9</a:t>
            </a:fld>
            <a:endParaRPr lang="en-GB"/>
          </a:p>
        </p:txBody>
      </p:sp>
    </p:spTree>
    <p:extLst>
      <p:ext uri="{BB962C8B-B14F-4D97-AF65-F5344CB8AC3E}">
        <p14:creationId xmlns:p14="http://schemas.microsoft.com/office/powerpoint/2010/main" val="591929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11</a:t>
            </a:fld>
            <a:endParaRPr lang="en-GB"/>
          </a:p>
        </p:txBody>
      </p:sp>
    </p:spTree>
    <p:extLst>
      <p:ext uri="{BB962C8B-B14F-4D97-AF65-F5344CB8AC3E}">
        <p14:creationId xmlns:p14="http://schemas.microsoft.com/office/powerpoint/2010/main" val="2378670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Economic conditions under the country's president, Robert Mugabe, were deteriorating in the 1990s, with a low standard of living, high unemployment, lower wages and inflation as high as 17 percent at one point. In 2000, Mugabe began a series of "land reform programs," which sought to take farms from the white minority and hand them over to black residents. Unfortunately, the farms were given to people who lacked experience in agriculture. This hit the country's export revenue as these farms started to fail. In order to respond to the shortfall, the country's central bank started to print money at a much more rapid pace, instead of trying to implement more traditional forms of economic policy. The money printed was used to help pay off the country's debts, and offset higher prices set off by the agricultural industry's failure. </a:t>
            </a:r>
          </a:p>
          <a:p>
            <a:endParaRPr lang="en-GB" dirty="0" smtClean="0"/>
          </a:p>
          <a:p>
            <a:r>
              <a:rPr lang="en-GB" dirty="0" smtClean="0"/>
              <a:t>As the economy continued to fall, inflation hit record rates, at one point hitting between 230 and 500 billion percent in 2008. Prices were rising rapidly and consumers were forced to carry bags of money just to purchase basic staples. This meant the value of the Zimbabwe dollar began to crumble. At the height of the decline, 1 trillion Zimbabwe dollars were worth about $0.40 USD. According to an NBC report, 100 trillion Zimbabwe dollar notes were the last banknote to be produced, and paid for a one-week commute to work. </a:t>
            </a:r>
          </a:p>
          <a:p>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13</a:t>
            </a:fld>
            <a:endParaRPr lang="en-GB"/>
          </a:p>
        </p:txBody>
      </p:sp>
    </p:spTree>
    <p:extLst>
      <p:ext uri="{BB962C8B-B14F-4D97-AF65-F5344CB8AC3E}">
        <p14:creationId xmlns:p14="http://schemas.microsoft.com/office/powerpoint/2010/main" val="2691681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information history, which can be traced back to the moment when a piece of information was created</a:t>
            </a:r>
          </a:p>
          <a:p>
            <a:r>
              <a:rPr lang="en-GB" dirty="0" smtClean="0"/>
              <a:t>In this case, the blockchain can serve as the public records repository for whole societies, including the registry of all documents, events, identities, and assets. In this system, all property could become smart property; </a:t>
            </a:r>
          </a:p>
          <a:p>
            <a:r>
              <a:rPr lang="en-GB" dirty="0" smtClean="0"/>
              <a:t>this is the notion of encoding every asset to the blockchain with a unique identifier such that the asset can be tracked, controlled, and exchanged on the blockchain.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A7CE6D15-44E0-499C-9858-365628FD38C3}" type="slidenum">
              <a:rPr lang="en-GB" smtClean="0"/>
              <a:t>22</a:t>
            </a:fld>
            <a:endParaRPr lang="en-GB"/>
          </a:p>
        </p:txBody>
      </p:sp>
    </p:spTree>
    <p:extLst>
      <p:ext uri="{BB962C8B-B14F-4D97-AF65-F5344CB8AC3E}">
        <p14:creationId xmlns:p14="http://schemas.microsoft.com/office/powerpoint/2010/main" val="272718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Corda</a:t>
            </a:r>
            <a:r>
              <a:rPr lang="en-GB" dirty="0" smtClean="0"/>
              <a:t> DLT platform, which is a consortium of more than 70 of the world’s biggest financial institutions, </a:t>
            </a:r>
          </a:p>
        </p:txBody>
      </p:sp>
      <p:sp>
        <p:nvSpPr>
          <p:cNvPr id="4" name="Slide Number Placeholder 3"/>
          <p:cNvSpPr>
            <a:spLocks noGrp="1"/>
          </p:cNvSpPr>
          <p:nvPr>
            <p:ph type="sldNum" sz="quarter" idx="10"/>
          </p:nvPr>
        </p:nvSpPr>
        <p:spPr/>
        <p:txBody>
          <a:bodyPr/>
          <a:lstStyle/>
          <a:p>
            <a:fld id="{A7CE6D15-44E0-499C-9858-365628FD38C3}" type="slidenum">
              <a:rPr lang="en-GB" smtClean="0"/>
              <a:t>23</a:t>
            </a:fld>
            <a:endParaRPr lang="en-GB"/>
          </a:p>
        </p:txBody>
      </p:sp>
    </p:spTree>
    <p:extLst>
      <p:ext uri="{BB962C8B-B14F-4D97-AF65-F5344CB8AC3E}">
        <p14:creationId xmlns:p14="http://schemas.microsoft.com/office/powerpoint/2010/main" val="211011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D97DA6-EBC1-4D13-B603-C89FF9018E42}"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81507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D97DA6-EBC1-4D13-B603-C89FF9018E42}"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27895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D97DA6-EBC1-4D13-B603-C89FF9018E42}"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110780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D97DA6-EBC1-4D13-B603-C89FF9018E42}"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3039975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D97DA6-EBC1-4D13-B603-C89FF9018E42}"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39475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D97DA6-EBC1-4D13-B603-C89FF9018E42}" type="datetimeFigureOut">
              <a:rPr lang="en-GB" smtClean="0"/>
              <a:t>13/02/2019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190117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D97DA6-EBC1-4D13-B603-C89FF9018E42}" type="datetimeFigureOut">
              <a:rPr lang="en-GB" smtClean="0"/>
              <a:t>13/02/2019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391353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D97DA6-EBC1-4D13-B603-C89FF9018E42}" type="datetimeFigureOut">
              <a:rPr lang="en-GB" smtClean="0"/>
              <a:t>13/02/2019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102838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97DA6-EBC1-4D13-B603-C89FF9018E42}" type="datetimeFigureOut">
              <a:rPr lang="en-GB" smtClean="0"/>
              <a:t>13/02/2019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80886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D97DA6-EBC1-4D13-B603-C89FF9018E42}" type="datetimeFigureOut">
              <a:rPr lang="en-GB" smtClean="0"/>
              <a:t>13/02/2019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42663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D97DA6-EBC1-4D13-B603-C89FF9018E42}" type="datetimeFigureOut">
              <a:rPr lang="en-GB" smtClean="0"/>
              <a:t>13/02/2019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FBBA7E-E487-407E-883C-8F2A84C30230}" type="slidenum">
              <a:rPr lang="en-GB" smtClean="0"/>
              <a:t>‹#›</a:t>
            </a:fld>
            <a:endParaRPr lang="en-GB"/>
          </a:p>
        </p:txBody>
      </p:sp>
    </p:spTree>
    <p:extLst>
      <p:ext uri="{BB962C8B-B14F-4D97-AF65-F5344CB8AC3E}">
        <p14:creationId xmlns:p14="http://schemas.microsoft.com/office/powerpoint/2010/main" val="27056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97DA6-EBC1-4D13-B603-C89FF9018E42}" type="datetimeFigureOut">
              <a:rPr lang="en-GB" smtClean="0"/>
              <a:t>13/02/2019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BBA7E-E487-407E-883C-8F2A84C30230}" type="slidenum">
              <a:rPr lang="en-GB" smtClean="0"/>
              <a:t>‹#›</a:t>
            </a:fld>
            <a:endParaRPr lang="en-GB"/>
          </a:p>
        </p:txBody>
      </p:sp>
    </p:spTree>
    <p:extLst>
      <p:ext uri="{BB962C8B-B14F-4D97-AF65-F5344CB8AC3E}">
        <p14:creationId xmlns:p14="http://schemas.microsoft.com/office/powerpoint/2010/main" val="946306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ecb.europa.eu/pub/pdf/other/virtualcurrencyschemes201210en.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Cryptocurrency#cite_note-18"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coinmarketcap.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Currencies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0841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Gold Backed currencies.</a:t>
            </a:r>
            <a:endParaRPr lang="en-GB" dirty="0"/>
          </a:p>
        </p:txBody>
      </p:sp>
      <p:sp>
        <p:nvSpPr>
          <p:cNvPr id="3" name="Content Placeholder 2"/>
          <p:cNvSpPr>
            <a:spLocks noGrp="1"/>
          </p:cNvSpPr>
          <p:nvPr>
            <p:ph idx="1"/>
          </p:nvPr>
        </p:nvSpPr>
        <p:spPr/>
        <p:txBody>
          <a:bodyPr/>
          <a:lstStyle/>
          <a:p>
            <a:r>
              <a:rPr lang="en-GB" dirty="0" smtClean="0"/>
              <a:t> The issuing institutions of the currencies actually promised  that the institution would pay  the holder of the bill an amount of gold, when ever they wanted.</a:t>
            </a:r>
          </a:p>
          <a:p>
            <a:pPr lvl="1"/>
            <a:r>
              <a:rPr lang="en-GB" dirty="0" smtClean="0"/>
              <a:t>All currencies were backed by the gold standard until 1971 </a:t>
            </a:r>
          </a:p>
          <a:p>
            <a:pPr lvl="1"/>
            <a:r>
              <a:rPr lang="en-GB" dirty="0" smtClean="0"/>
              <a:t>Called representative currencies </a:t>
            </a:r>
          </a:p>
          <a:p>
            <a:pPr lvl="1"/>
            <a:r>
              <a:rPr lang="en-GB" dirty="0" smtClean="0"/>
              <a:t>However could lead to a run on a national gold supply</a:t>
            </a:r>
            <a:endParaRPr lang="en-GB" dirty="0"/>
          </a:p>
        </p:txBody>
      </p:sp>
      <p:pic>
        <p:nvPicPr>
          <p:cNvPr id="5" name="Picture 4"/>
          <p:cNvPicPr>
            <a:picLocks noChangeAspect="1"/>
          </p:cNvPicPr>
          <p:nvPr/>
        </p:nvPicPr>
        <p:blipFill>
          <a:blip r:embed="rId2"/>
          <a:stretch>
            <a:fillRect/>
          </a:stretch>
        </p:blipFill>
        <p:spPr>
          <a:xfrm>
            <a:off x="3290834" y="4181581"/>
            <a:ext cx="5785436" cy="2484955"/>
          </a:xfrm>
          <a:prstGeom prst="rect">
            <a:avLst/>
          </a:prstGeom>
        </p:spPr>
      </p:pic>
    </p:spTree>
    <p:extLst>
      <p:ext uri="{BB962C8B-B14F-4D97-AF65-F5344CB8AC3E}">
        <p14:creationId xmlns:p14="http://schemas.microsoft.com/office/powerpoint/2010/main" val="4294680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Fiat Money</a:t>
            </a:r>
            <a:endParaRPr lang="en-GB" dirty="0"/>
          </a:p>
        </p:txBody>
      </p:sp>
      <p:sp>
        <p:nvSpPr>
          <p:cNvPr id="3" name="Content Placeholder 2"/>
          <p:cNvSpPr>
            <a:spLocks noGrp="1"/>
          </p:cNvSpPr>
          <p:nvPr>
            <p:ph idx="1"/>
          </p:nvPr>
        </p:nvSpPr>
        <p:spPr/>
        <p:txBody>
          <a:bodyPr>
            <a:normAutofit lnSpcReduction="10000"/>
          </a:bodyPr>
          <a:lstStyle/>
          <a:p>
            <a:r>
              <a:rPr lang="en-GB" dirty="0" smtClean="0"/>
              <a:t>Fiat Money </a:t>
            </a:r>
          </a:p>
          <a:p>
            <a:pPr lvl="1"/>
            <a:r>
              <a:rPr lang="en-GB" dirty="0" smtClean="0"/>
              <a:t>Not backed by anything</a:t>
            </a:r>
          </a:p>
          <a:p>
            <a:pPr lvl="1"/>
            <a:r>
              <a:rPr lang="en-GB" dirty="0" smtClean="0"/>
              <a:t>Government declare as legal tender</a:t>
            </a:r>
          </a:p>
          <a:p>
            <a:r>
              <a:rPr lang="en-GB" dirty="0" smtClean="0"/>
              <a:t>Holds its value that people think other people will accept it, not on the material it is made of or referred to.</a:t>
            </a:r>
          </a:p>
          <a:p>
            <a:pPr lvl="1"/>
            <a:r>
              <a:rPr lang="en-GB" dirty="0" smtClean="0"/>
              <a:t>Not a fixed or scare recourse, but has a monetary unit.</a:t>
            </a:r>
          </a:p>
          <a:p>
            <a:r>
              <a:rPr lang="en-GB" dirty="0" smtClean="0"/>
              <a:t>Perception of Value</a:t>
            </a:r>
          </a:p>
          <a:p>
            <a:pPr lvl="1"/>
            <a:r>
              <a:rPr lang="en-GB" dirty="0" smtClean="0"/>
              <a:t>money is based on our perception, announcement by government can change the perception</a:t>
            </a:r>
          </a:p>
          <a:p>
            <a:pPr lvl="1"/>
            <a:r>
              <a:rPr lang="en-GB" dirty="0" smtClean="0"/>
              <a:t>People can lose faith in these currencies - Zimbabwe</a:t>
            </a:r>
          </a:p>
          <a:p>
            <a:r>
              <a:rPr lang="en-GB" dirty="0" smtClean="0"/>
              <a:t>Stock Market is another currency system</a:t>
            </a:r>
            <a:r>
              <a:rPr lang="en-GB" dirty="0"/>
              <a:t>.</a:t>
            </a:r>
          </a:p>
        </p:txBody>
      </p:sp>
      <p:pic>
        <p:nvPicPr>
          <p:cNvPr id="5" name="Picture 4"/>
          <p:cNvPicPr>
            <a:picLocks noChangeAspect="1"/>
          </p:cNvPicPr>
          <p:nvPr/>
        </p:nvPicPr>
        <p:blipFill>
          <a:blip r:embed="rId3"/>
          <a:stretch>
            <a:fillRect/>
          </a:stretch>
        </p:blipFill>
        <p:spPr>
          <a:xfrm>
            <a:off x="7159053" y="415925"/>
            <a:ext cx="4665643" cy="2019050"/>
          </a:xfrm>
          <a:prstGeom prst="rect">
            <a:avLst/>
          </a:prstGeom>
        </p:spPr>
      </p:pic>
    </p:spTree>
    <p:extLst>
      <p:ext uri="{BB962C8B-B14F-4D97-AF65-F5344CB8AC3E}">
        <p14:creationId xmlns:p14="http://schemas.microsoft.com/office/powerpoint/2010/main" val="4274386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a:t>
            </a:r>
            <a:endParaRPr lang="en-GB" dirty="0"/>
          </a:p>
        </p:txBody>
      </p:sp>
      <p:sp>
        <p:nvSpPr>
          <p:cNvPr id="3" name="Content Placeholder 2"/>
          <p:cNvSpPr>
            <a:spLocks noGrp="1"/>
          </p:cNvSpPr>
          <p:nvPr>
            <p:ph idx="1"/>
          </p:nvPr>
        </p:nvSpPr>
        <p:spPr/>
        <p:txBody>
          <a:bodyPr/>
          <a:lstStyle/>
          <a:p>
            <a:r>
              <a:rPr lang="en-GB" sz="4400" dirty="0"/>
              <a:t>What can go wrong with Fiat Currencies</a:t>
            </a:r>
          </a:p>
          <a:p>
            <a:endParaRPr lang="en-GB" dirty="0"/>
          </a:p>
        </p:txBody>
      </p:sp>
      <p:pic>
        <p:nvPicPr>
          <p:cNvPr id="4" name="Picture 3"/>
          <p:cNvPicPr>
            <a:picLocks noChangeAspect="1"/>
          </p:cNvPicPr>
          <p:nvPr/>
        </p:nvPicPr>
        <p:blipFill>
          <a:blip r:embed="rId2"/>
          <a:stretch>
            <a:fillRect/>
          </a:stretch>
        </p:blipFill>
        <p:spPr>
          <a:xfrm>
            <a:off x="4403171" y="3463835"/>
            <a:ext cx="2543175" cy="1800225"/>
          </a:xfrm>
          <a:prstGeom prst="rect">
            <a:avLst/>
          </a:prstGeom>
        </p:spPr>
      </p:pic>
    </p:spTree>
    <p:extLst>
      <p:ext uri="{BB962C8B-B14F-4D97-AF65-F5344CB8AC3E}">
        <p14:creationId xmlns:p14="http://schemas.microsoft.com/office/powerpoint/2010/main" val="1207138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it goes wrong</a:t>
            </a:r>
            <a:br>
              <a:rPr lang="en-GB" dirty="0" smtClean="0"/>
            </a:br>
            <a:endParaRPr lang="en-GB" dirty="0"/>
          </a:p>
        </p:txBody>
      </p:sp>
      <p:sp>
        <p:nvSpPr>
          <p:cNvPr id="3" name="Content Placeholder 2"/>
          <p:cNvSpPr>
            <a:spLocks noGrp="1"/>
          </p:cNvSpPr>
          <p:nvPr>
            <p:ph idx="1"/>
          </p:nvPr>
        </p:nvSpPr>
        <p:spPr>
          <a:xfrm>
            <a:off x="838200" y="1294544"/>
            <a:ext cx="10515600" cy="4882419"/>
          </a:xfrm>
        </p:spPr>
        <p:txBody>
          <a:bodyPr>
            <a:normAutofit fontScale="77500" lnSpcReduction="20000"/>
          </a:bodyPr>
          <a:lstStyle/>
          <a:p>
            <a:r>
              <a:rPr lang="en-GB" dirty="0"/>
              <a:t>Economic conditions under the country's president, Robert Mugabe, were deteriorating in the 1990s, with a low standard of living, high unemployment, lower wages and inflation as high as 17 percent at one point</a:t>
            </a:r>
            <a:r>
              <a:rPr lang="en-GB" dirty="0" smtClean="0"/>
              <a:t>.</a:t>
            </a:r>
          </a:p>
          <a:p>
            <a:pPr lvl="1"/>
            <a:r>
              <a:rPr lang="en-GB" dirty="0" smtClean="0"/>
              <a:t> </a:t>
            </a:r>
            <a:r>
              <a:rPr lang="en-GB" dirty="0"/>
              <a:t>In 2000, Mugabe began a series of "land reform programs," which sought to take farms from the white minority and hand them over to black residents. </a:t>
            </a:r>
            <a:endParaRPr lang="en-GB" dirty="0" smtClean="0"/>
          </a:p>
          <a:p>
            <a:pPr lvl="1"/>
            <a:r>
              <a:rPr lang="en-GB" dirty="0" smtClean="0"/>
              <a:t>Unfortunately</a:t>
            </a:r>
            <a:r>
              <a:rPr lang="en-GB" dirty="0"/>
              <a:t>, the farms were given to people who lacked experience in agriculture. This hit the country's export revenue as these farms started to fail. </a:t>
            </a:r>
            <a:endParaRPr lang="en-GB" dirty="0" smtClean="0"/>
          </a:p>
          <a:p>
            <a:pPr lvl="1"/>
            <a:r>
              <a:rPr lang="en-GB" dirty="0" smtClean="0"/>
              <a:t>In </a:t>
            </a:r>
            <a:r>
              <a:rPr lang="en-GB" dirty="0"/>
              <a:t>order to respond to the shortfall, the country's central bank started to print money at a much more rapid pace, instead of trying to implement more traditional forms of economic policy. </a:t>
            </a:r>
            <a:endParaRPr lang="en-GB" dirty="0" smtClean="0"/>
          </a:p>
          <a:p>
            <a:pPr lvl="1"/>
            <a:r>
              <a:rPr lang="en-GB" dirty="0" smtClean="0"/>
              <a:t>The </a:t>
            </a:r>
            <a:r>
              <a:rPr lang="en-GB" dirty="0"/>
              <a:t>money printed was used to help pay off the country's debts, and offset higher prices set off by the agricultural industry's failure. </a:t>
            </a:r>
            <a:endParaRPr lang="en-GB" dirty="0" smtClean="0"/>
          </a:p>
          <a:p>
            <a:pPr lvl="1"/>
            <a:r>
              <a:rPr lang="en-GB" dirty="0" smtClean="0"/>
              <a:t>As </a:t>
            </a:r>
            <a:r>
              <a:rPr lang="en-GB" dirty="0"/>
              <a:t>the economy continued to fall, inflation hit record rates, at one point hitting between 230 and 500 billion percent in 2008. </a:t>
            </a:r>
            <a:endParaRPr lang="en-GB" dirty="0" smtClean="0"/>
          </a:p>
          <a:p>
            <a:pPr lvl="1"/>
            <a:r>
              <a:rPr lang="en-GB" dirty="0" smtClean="0"/>
              <a:t>Prices </a:t>
            </a:r>
            <a:r>
              <a:rPr lang="en-GB" dirty="0"/>
              <a:t>were rising rapidly and consumers were forced to carry bags of money just to purchase basic staples. </a:t>
            </a:r>
            <a:endParaRPr lang="en-GB" dirty="0" smtClean="0"/>
          </a:p>
          <a:p>
            <a:pPr lvl="1"/>
            <a:r>
              <a:rPr lang="en-GB" dirty="0" smtClean="0"/>
              <a:t>This </a:t>
            </a:r>
            <a:r>
              <a:rPr lang="en-GB" dirty="0"/>
              <a:t>meant the value of the Zimbabwe dollar began to crumble. </a:t>
            </a:r>
            <a:endParaRPr lang="en-GB" dirty="0" smtClean="0"/>
          </a:p>
          <a:p>
            <a:pPr lvl="1"/>
            <a:r>
              <a:rPr lang="en-GB" dirty="0" smtClean="0"/>
              <a:t>At </a:t>
            </a:r>
            <a:r>
              <a:rPr lang="en-GB" dirty="0"/>
              <a:t>the height of the decline, 1 trillion Zimbabwe dollars were worth about $0.40 USD. According to an NBC report, 100 trillion Zimbabwe dollar notes were the last banknote to be produced, and paid for a one-week commute to work. </a:t>
            </a:r>
          </a:p>
          <a:p>
            <a:endParaRPr lang="en-GB" dirty="0"/>
          </a:p>
        </p:txBody>
      </p:sp>
    </p:spTree>
    <p:extLst>
      <p:ext uri="{BB962C8B-B14F-4D97-AF65-F5344CB8AC3E}">
        <p14:creationId xmlns:p14="http://schemas.microsoft.com/office/powerpoint/2010/main" val="67995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Non-Physical Money</a:t>
            </a:r>
            <a:endParaRPr lang="en-GB" dirty="0"/>
          </a:p>
        </p:txBody>
      </p:sp>
      <p:sp>
        <p:nvSpPr>
          <p:cNvPr id="3" name="Content Placeholder 2"/>
          <p:cNvSpPr>
            <a:spLocks noGrp="1"/>
          </p:cNvSpPr>
          <p:nvPr>
            <p:ph idx="1"/>
          </p:nvPr>
        </p:nvSpPr>
        <p:spPr/>
        <p:txBody>
          <a:bodyPr/>
          <a:lstStyle/>
          <a:p>
            <a:r>
              <a:rPr lang="en-GB" dirty="0" smtClean="0"/>
              <a:t>In 1871 the Western Union successfully transferred money</a:t>
            </a:r>
          </a:p>
          <a:p>
            <a:r>
              <a:rPr lang="en-GB" dirty="0" smtClean="0"/>
              <a:t>After 1945, banks would put daily transaction on to magnet tape and taken to regional federal </a:t>
            </a:r>
            <a:r>
              <a:rPr lang="en-GB" dirty="0"/>
              <a:t>r</a:t>
            </a:r>
            <a:r>
              <a:rPr lang="en-GB" dirty="0" smtClean="0"/>
              <a:t>eserve bank.</a:t>
            </a:r>
          </a:p>
          <a:p>
            <a:r>
              <a:rPr lang="en-GB" dirty="0" smtClean="0"/>
              <a:t>Modern bank now </a:t>
            </a:r>
          </a:p>
          <a:p>
            <a:r>
              <a:rPr lang="en-GB" dirty="0" smtClean="0"/>
              <a:t>The first credit card was  the Diners Club card in 1951transfer billions of dollar a day.</a:t>
            </a:r>
          </a:p>
          <a:p>
            <a:r>
              <a:rPr lang="en-GB" dirty="0" smtClean="0"/>
              <a:t>Now we have internet banking, chip and pin, and nearfield</a:t>
            </a:r>
            <a:r>
              <a:rPr lang="en-GB" dirty="0"/>
              <a:t> </a:t>
            </a:r>
            <a:r>
              <a:rPr lang="en-GB" dirty="0" smtClean="0"/>
              <a:t>payments</a:t>
            </a:r>
            <a:endParaRPr lang="en-GB" dirty="0"/>
          </a:p>
        </p:txBody>
      </p:sp>
    </p:spTree>
    <p:extLst>
      <p:ext uri="{BB962C8B-B14F-4D97-AF65-F5344CB8AC3E}">
        <p14:creationId xmlns:p14="http://schemas.microsoft.com/office/powerpoint/2010/main" val="674824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Exchange-Rate</a:t>
            </a:r>
            <a:endParaRPr lang="en-GB" dirty="0"/>
          </a:p>
        </p:txBody>
      </p:sp>
      <p:sp>
        <p:nvSpPr>
          <p:cNvPr id="3" name="Content Placeholder 2"/>
          <p:cNvSpPr>
            <a:spLocks noGrp="1"/>
          </p:cNvSpPr>
          <p:nvPr>
            <p:ph idx="1"/>
          </p:nvPr>
        </p:nvSpPr>
        <p:spPr/>
        <p:txBody>
          <a:bodyPr>
            <a:normAutofit/>
          </a:bodyPr>
          <a:lstStyle/>
          <a:p>
            <a:r>
              <a:rPr lang="en-GB" dirty="0" smtClean="0"/>
              <a:t>Trade is now global, so we need to be able to work in different currencies.</a:t>
            </a:r>
          </a:p>
          <a:p>
            <a:pPr lvl="1"/>
            <a:r>
              <a:rPr lang="en-GB" sz="2800" dirty="0" smtClean="0"/>
              <a:t>We may set a firm exchange rate by pegging our currency against the dollar or Euro. </a:t>
            </a:r>
          </a:p>
          <a:p>
            <a:pPr lvl="2"/>
            <a:r>
              <a:rPr lang="en-GB" sz="2400" dirty="0" smtClean="0"/>
              <a:t>This is ensured by the central bank buying and seedling to preserve the local exchange rate.</a:t>
            </a:r>
          </a:p>
          <a:p>
            <a:pPr lvl="2"/>
            <a:r>
              <a:rPr lang="en-GB" sz="2400" dirty="0" smtClean="0"/>
              <a:t>Aim is to give stability</a:t>
            </a:r>
          </a:p>
          <a:p>
            <a:pPr lvl="2"/>
            <a:r>
              <a:rPr lang="en-GB" sz="2400" dirty="0" smtClean="0"/>
              <a:t>Can have big problems - Black Wednesday</a:t>
            </a:r>
          </a:p>
          <a:p>
            <a:pPr lvl="1"/>
            <a:r>
              <a:rPr lang="en-GB" sz="2800" dirty="0" smtClean="0"/>
              <a:t>Alternative is to let the currency float</a:t>
            </a:r>
          </a:p>
          <a:p>
            <a:pPr lvl="2"/>
            <a:r>
              <a:rPr lang="en-GB" sz="2400" dirty="0" smtClean="0"/>
              <a:t>Then the rules of supply and demand come in.</a:t>
            </a:r>
          </a:p>
          <a:p>
            <a:pPr marL="0" indent="0">
              <a:buNone/>
            </a:pPr>
            <a:endParaRPr lang="en-GB" dirty="0"/>
          </a:p>
        </p:txBody>
      </p:sp>
    </p:spTree>
    <p:extLst>
      <p:ext uri="{BB962C8B-B14F-4D97-AF65-F5344CB8AC3E}">
        <p14:creationId xmlns:p14="http://schemas.microsoft.com/office/powerpoint/2010/main" val="2517823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a:t>
            </a:r>
            <a:endParaRPr lang="en-GB" dirty="0"/>
          </a:p>
        </p:txBody>
      </p:sp>
      <p:sp>
        <p:nvSpPr>
          <p:cNvPr id="3" name="Content Placeholder 2"/>
          <p:cNvSpPr>
            <a:spLocks noGrp="1"/>
          </p:cNvSpPr>
          <p:nvPr>
            <p:ph idx="1"/>
          </p:nvPr>
        </p:nvSpPr>
        <p:spPr/>
        <p:txBody>
          <a:bodyPr/>
          <a:lstStyle/>
          <a:p>
            <a:r>
              <a:rPr lang="en-GB" dirty="0" smtClean="0"/>
              <a:t>Supply and demand is the process will increase when there is demand</a:t>
            </a:r>
          </a:p>
          <a:p>
            <a:r>
              <a:rPr lang="en-GB" dirty="0" smtClean="0"/>
              <a:t>Prices decreases then there is less demand </a:t>
            </a:r>
          </a:p>
          <a:p>
            <a:r>
              <a:rPr lang="en-GB" dirty="0" smtClean="0"/>
              <a:t>This is also the case with money</a:t>
            </a:r>
          </a:p>
          <a:p>
            <a:pPr lvl="1"/>
            <a:r>
              <a:rPr lang="en-GB" dirty="0" smtClean="0"/>
              <a:t>Easy to see if it s commodity based,  but just as real when the money is Fiat currency, and now also related to perception.</a:t>
            </a:r>
          </a:p>
          <a:p>
            <a:pPr lvl="1"/>
            <a:r>
              <a:rPr lang="en-GB" dirty="0" smtClean="0"/>
              <a:t>More money less demand by foreign investors, cheaper. </a:t>
            </a:r>
          </a:p>
          <a:p>
            <a:r>
              <a:rPr lang="en-GB" dirty="0" smtClean="0"/>
              <a:t>Inflation is a method of controlling the spending of money</a:t>
            </a:r>
          </a:p>
          <a:p>
            <a:pPr lvl="1"/>
            <a:r>
              <a:rPr lang="en-GB" dirty="0" smtClean="0"/>
              <a:t>More currency less buying power</a:t>
            </a:r>
          </a:p>
          <a:p>
            <a:pPr lvl="1"/>
            <a:r>
              <a:rPr lang="en-GB" dirty="0" smtClean="0"/>
              <a:t>Central bank take money out of circulation </a:t>
            </a:r>
            <a:endParaRPr lang="en-GB" dirty="0"/>
          </a:p>
        </p:txBody>
      </p:sp>
    </p:spTree>
    <p:extLst>
      <p:ext uri="{BB962C8B-B14F-4D97-AF65-F5344CB8AC3E}">
        <p14:creationId xmlns:p14="http://schemas.microsoft.com/office/powerpoint/2010/main" val="2636971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normAutofit/>
          </a:bodyPr>
          <a:lstStyle/>
          <a:p>
            <a:r>
              <a:rPr lang="en-GB" sz="4000" dirty="0" smtClean="0"/>
              <a:t>Why would a cryptocurrency be any good?</a:t>
            </a:r>
            <a:endParaRPr lang="en-GB" sz="4000" dirty="0"/>
          </a:p>
        </p:txBody>
      </p:sp>
      <p:pic>
        <p:nvPicPr>
          <p:cNvPr id="4" name="Picture 3"/>
          <p:cNvPicPr>
            <a:picLocks noChangeAspect="1"/>
          </p:cNvPicPr>
          <p:nvPr/>
        </p:nvPicPr>
        <p:blipFill>
          <a:blip r:embed="rId2"/>
          <a:stretch>
            <a:fillRect/>
          </a:stretch>
        </p:blipFill>
        <p:spPr>
          <a:xfrm>
            <a:off x="4910672" y="2924969"/>
            <a:ext cx="3380573" cy="3426052"/>
          </a:xfrm>
          <a:prstGeom prst="rect">
            <a:avLst/>
          </a:prstGeom>
        </p:spPr>
      </p:pic>
    </p:spTree>
    <p:extLst>
      <p:ext uri="{BB962C8B-B14F-4D97-AF65-F5344CB8AC3E}">
        <p14:creationId xmlns:p14="http://schemas.microsoft.com/office/powerpoint/2010/main" val="217576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202076" y="173489"/>
            <a:ext cx="10151724" cy="5699468"/>
          </a:xfrm>
          <a:prstGeom prst="rect">
            <a:avLst/>
          </a:prstGeom>
        </p:spPr>
      </p:pic>
    </p:spTree>
    <p:extLst>
      <p:ext uri="{BB962C8B-B14F-4D97-AF65-F5344CB8AC3E}">
        <p14:creationId xmlns:p14="http://schemas.microsoft.com/office/powerpoint/2010/main" val="57513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954133" y="226031"/>
            <a:ext cx="9946749" cy="6291319"/>
          </a:xfrm>
          <a:prstGeom prst="rect">
            <a:avLst/>
          </a:prstGeom>
        </p:spPr>
      </p:pic>
    </p:spTree>
    <p:extLst>
      <p:ext uri="{BB962C8B-B14F-4D97-AF65-F5344CB8AC3E}">
        <p14:creationId xmlns:p14="http://schemas.microsoft.com/office/powerpoint/2010/main" val="4018912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History of Currencies</a:t>
            </a:r>
          </a:p>
          <a:p>
            <a:pPr lvl="1"/>
            <a:r>
              <a:rPr lang="en-GB" dirty="0" smtClean="0"/>
              <a:t>Pre-coins</a:t>
            </a:r>
          </a:p>
          <a:p>
            <a:pPr lvl="1"/>
            <a:r>
              <a:rPr lang="en-GB" dirty="0" smtClean="0"/>
              <a:t>Coins</a:t>
            </a:r>
          </a:p>
          <a:p>
            <a:pPr lvl="1"/>
            <a:r>
              <a:rPr lang="en-GB" dirty="0"/>
              <a:t>P</a:t>
            </a:r>
            <a:r>
              <a:rPr lang="en-GB" dirty="0" smtClean="0"/>
              <a:t>aper</a:t>
            </a:r>
          </a:p>
          <a:p>
            <a:r>
              <a:rPr lang="en-GB" dirty="0" smtClean="0"/>
              <a:t>Digital currencies</a:t>
            </a:r>
          </a:p>
          <a:p>
            <a:pPr lvl="1"/>
            <a:r>
              <a:rPr lang="en-GB" dirty="0" smtClean="0"/>
              <a:t>Digital</a:t>
            </a:r>
          </a:p>
          <a:p>
            <a:pPr lvl="1"/>
            <a:r>
              <a:rPr lang="en-GB" dirty="0" smtClean="0"/>
              <a:t>Virtual</a:t>
            </a:r>
          </a:p>
          <a:p>
            <a:pPr lvl="1"/>
            <a:r>
              <a:rPr lang="en-GB" dirty="0" smtClean="0"/>
              <a:t>Crypto</a:t>
            </a:r>
            <a:endParaRPr lang="en-GB" dirty="0"/>
          </a:p>
        </p:txBody>
      </p:sp>
      <p:pic>
        <p:nvPicPr>
          <p:cNvPr id="4" name="Picture 3"/>
          <p:cNvPicPr>
            <a:picLocks noChangeAspect="1"/>
          </p:cNvPicPr>
          <p:nvPr/>
        </p:nvPicPr>
        <p:blipFill>
          <a:blip r:embed="rId2"/>
          <a:stretch>
            <a:fillRect/>
          </a:stretch>
        </p:blipFill>
        <p:spPr>
          <a:xfrm>
            <a:off x="6770204" y="1567898"/>
            <a:ext cx="2667000" cy="1714500"/>
          </a:xfrm>
          <a:prstGeom prst="rect">
            <a:avLst/>
          </a:prstGeom>
        </p:spPr>
      </p:pic>
      <p:pic>
        <p:nvPicPr>
          <p:cNvPr id="5" name="Picture 4"/>
          <p:cNvPicPr>
            <a:picLocks noChangeAspect="1"/>
          </p:cNvPicPr>
          <p:nvPr/>
        </p:nvPicPr>
        <p:blipFill>
          <a:blip r:embed="rId3"/>
          <a:stretch>
            <a:fillRect/>
          </a:stretch>
        </p:blipFill>
        <p:spPr>
          <a:xfrm>
            <a:off x="6732104" y="3642208"/>
            <a:ext cx="2705100" cy="1685925"/>
          </a:xfrm>
          <a:prstGeom prst="rect">
            <a:avLst/>
          </a:prstGeom>
        </p:spPr>
      </p:pic>
    </p:spTree>
    <p:extLst>
      <p:ext uri="{BB962C8B-B14F-4D97-AF65-F5344CB8AC3E}">
        <p14:creationId xmlns:p14="http://schemas.microsoft.com/office/powerpoint/2010/main" val="424700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Digital Ledger</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984717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Ledgers</a:t>
            </a:r>
            <a:endParaRPr lang="en-GB" dirty="0"/>
          </a:p>
        </p:txBody>
      </p:sp>
      <p:sp>
        <p:nvSpPr>
          <p:cNvPr id="3" name="Content Placeholder 2"/>
          <p:cNvSpPr>
            <a:spLocks noGrp="1"/>
          </p:cNvSpPr>
          <p:nvPr>
            <p:ph idx="1"/>
          </p:nvPr>
        </p:nvSpPr>
        <p:spPr/>
        <p:txBody>
          <a:bodyPr>
            <a:normAutofit/>
          </a:bodyPr>
          <a:lstStyle/>
          <a:p>
            <a:r>
              <a:rPr lang="en-GB" dirty="0" smtClean="0"/>
              <a:t>Ledgers </a:t>
            </a:r>
            <a:r>
              <a:rPr lang="en-GB" dirty="0"/>
              <a:t>have formed the backbone of our </a:t>
            </a:r>
            <a:r>
              <a:rPr lang="en-GB" dirty="0" smtClean="0"/>
              <a:t>economies, since </a:t>
            </a:r>
            <a:r>
              <a:rPr lang="en-GB" dirty="0"/>
              <a:t>ancient </a:t>
            </a:r>
            <a:r>
              <a:rPr lang="en-GB" dirty="0" smtClean="0"/>
              <a:t>times</a:t>
            </a:r>
          </a:p>
          <a:p>
            <a:pPr lvl="1"/>
            <a:r>
              <a:rPr lang="en-GB" dirty="0" smtClean="0"/>
              <a:t>They  </a:t>
            </a:r>
            <a:r>
              <a:rPr lang="en-GB" dirty="0"/>
              <a:t>record contracts and </a:t>
            </a:r>
            <a:r>
              <a:rPr lang="en-GB" dirty="0" smtClean="0"/>
              <a:t>transactions (payments), </a:t>
            </a:r>
            <a:r>
              <a:rPr lang="en-GB" dirty="0"/>
              <a:t>for buying and selling of goods, or the exchange of assets (</a:t>
            </a:r>
            <a:r>
              <a:rPr lang="en-GB" dirty="0" smtClean="0"/>
              <a:t>property). </a:t>
            </a:r>
          </a:p>
          <a:p>
            <a:pPr lvl="1"/>
            <a:r>
              <a:rPr lang="en-GB" dirty="0" smtClean="0"/>
              <a:t>Originally </a:t>
            </a:r>
            <a:r>
              <a:rPr lang="en-GB" dirty="0"/>
              <a:t>records </a:t>
            </a:r>
            <a:r>
              <a:rPr lang="en-GB" dirty="0" smtClean="0"/>
              <a:t>on </a:t>
            </a:r>
            <a:r>
              <a:rPr lang="en-GB" dirty="0"/>
              <a:t>stone, clay tablets, and papyrus and later paper </a:t>
            </a:r>
            <a:r>
              <a:rPr lang="en-GB" dirty="0" smtClean="0"/>
              <a:t>–that led to  ledger </a:t>
            </a:r>
            <a:r>
              <a:rPr lang="en-GB" dirty="0"/>
              <a:t>books supporting modern accounting. </a:t>
            </a:r>
            <a:endParaRPr lang="en-GB" dirty="0" smtClean="0"/>
          </a:p>
          <a:p>
            <a:pPr lvl="1"/>
            <a:r>
              <a:rPr lang="en-GB" dirty="0" smtClean="0"/>
              <a:t>Enabling trade</a:t>
            </a:r>
            <a:r>
              <a:rPr lang="en-GB" dirty="0"/>
              <a:t>, lending and the evolution of banking. </a:t>
            </a:r>
            <a:endParaRPr lang="en-GB" dirty="0" smtClean="0"/>
          </a:p>
          <a:p>
            <a:pPr lvl="1"/>
            <a:r>
              <a:rPr lang="en-GB" dirty="0" smtClean="0"/>
              <a:t>Now these records are in the digital realm, rooms </a:t>
            </a:r>
            <a:r>
              <a:rPr lang="en-GB" dirty="0"/>
              <a:t>of people </a:t>
            </a:r>
            <a:r>
              <a:rPr lang="en-GB" dirty="0" smtClean="0"/>
              <a:t>replaced </a:t>
            </a:r>
            <a:r>
              <a:rPr lang="en-GB" dirty="0"/>
              <a:t>by digital computers which have made possible </a:t>
            </a:r>
            <a:r>
              <a:rPr lang="en-GB" dirty="0" smtClean="0"/>
              <a:t>the </a:t>
            </a:r>
            <a:r>
              <a:rPr lang="en-GB" dirty="0"/>
              <a:t>complex global economic </a:t>
            </a:r>
            <a:r>
              <a:rPr lang="en-GB" dirty="0" smtClean="0"/>
              <a:t>system we use today. </a:t>
            </a:r>
            <a:endParaRPr lang="en-GB" dirty="0"/>
          </a:p>
        </p:txBody>
      </p:sp>
    </p:spTree>
    <p:extLst>
      <p:ext uri="{BB962C8B-B14F-4D97-AF65-F5344CB8AC3E}">
        <p14:creationId xmlns:p14="http://schemas.microsoft.com/office/powerpoint/2010/main" val="16644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Ledgers Technology (DLT)</a:t>
            </a:r>
            <a:endParaRPr lang="en-GB" dirty="0"/>
          </a:p>
        </p:txBody>
      </p:sp>
      <p:sp>
        <p:nvSpPr>
          <p:cNvPr id="3" name="Content Placeholder 2"/>
          <p:cNvSpPr>
            <a:spLocks noGrp="1"/>
          </p:cNvSpPr>
          <p:nvPr>
            <p:ph idx="1"/>
          </p:nvPr>
        </p:nvSpPr>
        <p:spPr/>
        <p:txBody>
          <a:bodyPr>
            <a:normAutofit lnSpcReduction="10000"/>
          </a:bodyPr>
          <a:lstStyle/>
          <a:p>
            <a:r>
              <a:rPr lang="en-GB" dirty="0" smtClean="0"/>
              <a:t>New revolution - </a:t>
            </a:r>
            <a:r>
              <a:rPr lang="en-GB" dirty="0"/>
              <a:t>ledgers are shifting to a global </a:t>
            </a:r>
            <a:r>
              <a:rPr lang="en-GB" dirty="0" smtClean="0"/>
              <a:t>decentralized network which </a:t>
            </a:r>
            <a:r>
              <a:rPr lang="en-GB" dirty="0"/>
              <a:t>is cryptographically secured, </a:t>
            </a:r>
            <a:r>
              <a:rPr lang="en-GB" dirty="0" smtClean="0"/>
              <a:t>and fast.</a:t>
            </a:r>
          </a:p>
          <a:p>
            <a:pPr lvl="1"/>
            <a:r>
              <a:rPr lang="en-GB" dirty="0" smtClean="0"/>
              <a:t>Forming a trusted system that is based on cryptography not people or a centralized</a:t>
            </a:r>
            <a:r>
              <a:rPr lang="en-GB" dirty="0"/>
              <a:t> </a:t>
            </a:r>
            <a:r>
              <a:rPr lang="en-GB" dirty="0" smtClean="0"/>
              <a:t>authority.</a:t>
            </a:r>
          </a:p>
          <a:p>
            <a:pPr lvl="1"/>
            <a:r>
              <a:rPr lang="en-GB" dirty="0" smtClean="0"/>
              <a:t>Accessed </a:t>
            </a:r>
            <a:r>
              <a:rPr lang="en-GB" dirty="0"/>
              <a:t>using keys and cryptographic signatures</a:t>
            </a:r>
            <a:endParaRPr lang="en-GB" dirty="0" smtClean="0"/>
          </a:p>
          <a:p>
            <a:pPr lvl="1"/>
            <a:r>
              <a:rPr lang="en-GB" dirty="0"/>
              <a:t>Any changes </a:t>
            </a:r>
            <a:r>
              <a:rPr lang="en-GB" dirty="0" smtClean="0"/>
              <a:t>made </a:t>
            </a:r>
            <a:r>
              <a:rPr lang="en-GB" dirty="0"/>
              <a:t>to the ledger are reflected and copied to all participants in a matter of seconds or </a:t>
            </a:r>
            <a:r>
              <a:rPr lang="en-GB" dirty="0" smtClean="0"/>
              <a:t>minutes, each participant owns </a:t>
            </a:r>
            <a:r>
              <a:rPr lang="en-GB" dirty="0"/>
              <a:t>an identical </a:t>
            </a:r>
            <a:r>
              <a:rPr lang="en-GB" dirty="0" smtClean="0"/>
              <a:t>copy. </a:t>
            </a:r>
          </a:p>
          <a:p>
            <a:pPr lvl="1"/>
            <a:r>
              <a:rPr lang="en-GB" dirty="0" smtClean="0"/>
              <a:t>These </a:t>
            </a:r>
            <a:r>
              <a:rPr lang="en-GB" dirty="0"/>
              <a:t>networks </a:t>
            </a:r>
            <a:r>
              <a:rPr lang="en-GB" dirty="0" smtClean="0"/>
              <a:t>provide a </a:t>
            </a:r>
            <a:r>
              <a:rPr lang="en-GB" dirty="0"/>
              <a:t>full audit </a:t>
            </a:r>
            <a:r>
              <a:rPr lang="en-GB" dirty="0" smtClean="0"/>
              <a:t>trail of information history available at all times. </a:t>
            </a:r>
          </a:p>
          <a:p>
            <a:pPr lvl="1"/>
            <a:r>
              <a:rPr lang="en-GB" dirty="0" smtClean="0"/>
              <a:t>DLTs can be used for </a:t>
            </a:r>
            <a:r>
              <a:rPr lang="en-GB" dirty="0"/>
              <a:t>the recording, tracking, monitoring, and transacting of all forms of assets, all asset registries, inventories, and exchanges, including every area of economics, finance, and money; physical assets such as cars and houses; and intangible assets such as votes, ideas, health data, reputation etc.</a:t>
            </a:r>
            <a:endParaRPr lang="en-GB" dirty="0" smtClean="0"/>
          </a:p>
          <a:p>
            <a:endParaRPr lang="en-GB" dirty="0"/>
          </a:p>
          <a:p>
            <a:endParaRPr lang="en-GB" dirty="0"/>
          </a:p>
        </p:txBody>
      </p:sp>
    </p:spTree>
    <p:extLst>
      <p:ext uri="{BB962C8B-B14F-4D97-AF65-F5344CB8AC3E}">
        <p14:creationId xmlns:p14="http://schemas.microsoft.com/office/powerpoint/2010/main" val="3743701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ledger</a:t>
            </a:r>
            <a:endParaRPr lang="en-GB" dirty="0"/>
          </a:p>
        </p:txBody>
      </p:sp>
      <p:sp>
        <p:nvSpPr>
          <p:cNvPr id="3" name="Content Placeholder 2"/>
          <p:cNvSpPr>
            <a:spLocks noGrp="1"/>
          </p:cNvSpPr>
          <p:nvPr>
            <p:ph idx="1"/>
          </p:nvPr>
        </p:nvSpPr>
        <p:spPr/>
        <p:txBody>
          <a:bodyPr/>
          <a:lstStyle/>
          <a:p>
            <a:r>
              <a:rPr lang="en-GB" dirty="0" smtClean="0"/>
              <a:t>Classes of distributed ledger</a:t>
            </a:r>
          </a:p>
          <a:p>
            <a:pPr lvl="1"/>
            <a:r>
              <a:rPr lang="en-GB" dirty="0" smtClean="0"/>
              <a:t>Public nodes: </a:t>
            </a:r>
            <a:r>
              <a:rPr lang="en-GB" dirty="0"/>
              <a:t>maintained by public nodes </a:t>
            </a:r>
            <a:r>
              <a:rPr lang="en-GB" dirty="0" smtClean="0"/>
              <a:t>where </a:t>
            </a:r>
            <a:r>
              <a:rPr lang="en-GB" dirty="0"/>
              <a:t>anyone can read the chain, anyone can make legitimate </a:t>
            </a:r>
            <a:r>
              <a:rPr lang="en-GB" dirty="0" smtClean="0"/>
              <a:t>changes</a:t>
            </a:r>
          </a:p>
          <a:p>
            <a:pPr lvl="1"/>
            <a:r>
              <a:rPr lang="en-GB" dirty="0" smtClean="0"/>
              <a:t>Permissioned: where </a:t>
            </a:r>
            <a:r>
              <a:rPr lang="en-GB" dirty="0"/>
              <a:t>the creators </a:t>
            </a:r>
            <a:r>
              <a:rPr lang="en-GB" dirty="0" smtClean="0"/>
              <a:t>determine </a:t>
            </a:r>
            <a:r>
              <a:rPr lang="en-GB" dirty="0"/>
              <a:t>who may act as transaction validators on their network. </a:t>
            </a:r>
            <a:endParaRPr lang="en-GB" dirty="0" smtClean="0"/>
          </a:p>
          <a:p>
            <a:r>
              <a:rPr lang="en-GB" dirty="0" smtClean="0"/>
              <a:t> </a:t>
            </a:r>
            <a:r>
              <a:rPr lang="en-GB" dirty="0" err="1"/>
              <a:t>Corda</a:t>
            </a:r>
            <a:r>
              <a:rPr lang="en-GB" dirty="0"/>
              <a:t> DLT </a:t>
            </a:r>
            <a:r>
              <a:rPr lang="en-GB" dirty="0" smtClean="0"/>
              <a:t>is different again as the </a:t>
            </a:r>
            <a:r>
              <a:rPr lang="en-GB" dirty="0"/>
              <a:t>sharing of individual ledger data is limited to parties </a:t>
            </a:r>
            <a:r>
              <a:rPr lang="en-GB" dirty="0" smtClean="0"/>
              <a:t>with </a:t>
            </a:r>
            <a:r>
              <a:rPr lang="en-GB" dirty="0"/>
              <a:t>a legitimate need to </a:t>
            </a:r>
            <a:r>
              <a:rPr lang="en-GB" dirty="0" smtClean="0"/>
              <a:t>know</a:t>
            </a:r>
            <a:r>
              <a:rPr lang="en-GB" dirty="0"/>
              <a:t> </a:t>
            </a:r>
            <a:r>
              <a:rPr lang="en-GB" dirty="0" smtClean="0"/>
              <a:t> (not public).</a:t>
            </a:r>
          </a:p>
          <a:p>
            <a:r>
              <a:rPr lang="en-GB" dirty="0" smtClean="0"/>
              <a:t>DLT do not require a centralised system and therefore allow people to own their own data.</a:t>
            </a:r>
          </a:p>
          <a:p>
            <a:pPr lvl="1"/>
            <a:r>
              <a:rPr lang="en-GB" dirty="0" smtClean="0"/>
              <a:t>Allowing them to choice when to give it to organisations or peer-to-peer.</a:t>
            </a:r>
            <a:endParaRPr lang="en-GB" dirty="0"/>
          </a:p>
        </p:txBody>
      </p:sp>
    </p:spTree>
    <p:extLst>
      <p:ext uri="{BB962C8B-B14F-4D97-AF65-F5344CB8AC3E}">
        <p14:creationId xmlns:p14="http://schemas.microsoft.com/office/powerpoint/2010/main" val="528500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ledger</a:t>
            </a:r>
          </a:p>
        </p:txBody>
      </p:sp>
      <p:sp>
        <p:nvSpPr>
          <p:cNvPr id="3" name="Content Placeholder 2"/>
          <p:cNvSpPr>
            <a:spLocks noGrp="1"/>
          </p:cNvSpPr>
          <p:nvPr>
            <p:ph idx="1"/>
          </p:nvPr>
        </p:nvSpPr>
        <p:spPr/>
        <p:txBody>
          <a:bodyPr>
            <a:normAutofit fontScale="92500"/>
          </a:bodyPr>
          <a:lstStyle/>
          <a:p>
            <a:r>
              <a:rPr lang="en-GB" dirty="0"/>
              <a:t>Currently we use a centralised system, behind a non-transparent wall.</a:t>
            </a:r>
          </a:p>
          <a:p>
            <a:pPr lvl="1"/>
            <a:r>
              <a:rPr lang="en-GB" dirty="0"/>
              <a:t>Making it open to manipulation and corruptions by it members.</a:t>
            </a:r>
          </a:p>
          <a:p>
            <a:pPr lvl="1"/>
            <a:r>
              <a:rPr lang="en-GB" dirty="0"/>
              <a:t>Requires added regulation and </a:t>
            </a:r>
            <a:r>
              <a:rPr lang="en-GB" dirty="0" smtClean="0"/>
              <a:t>legislation, adds to the overhead costs</a:t>
            </a:r>
          </a:p>
          <a:p>
            <a:pPr lvl="1"/>
            <a:r>
              <a:rPr lang="en-GB" dirty="0" smtClean="0"/>
              <a:t>Centralised points of failure systems, updates, synchronised across </a:t>
            </a:r>
            <a:r>
              <a:rPr lang="en-GB" dirty="0" err="1" smtClean="0"/>
              <a:t>sytems</a:t>
            </a:r>
            <a:r>
              <a:rPr lang="en-GB" dirty="0" smtClean="0"/>
              <a:t>.</a:t>
            </a:r>
          </a:p>
          <a:p>
            <a:pPr lvl="1"/>
            <a:r>
              <a:rPr lang="en-GB" dirty="0" smtClean="0"/>
              <a:t>Centralised system of valuable data, </a:t>
            </a:r>
            <a:r>
              <a:rPr lang="en-GB" dirty="0"/>
              <a:t>attractive malicious actors</a:t>
            </a:r>
            <a:endParaRPr lang="en-GB" dirty="0" smtClean="0"/>
          </a:p>
          <a:p>
            <a:r>
              <a:rPr lang="en-GB" dirty="0" smtClean="0"/>
              <a:t>Greatly </a:t>
            </a:r>
            <a:r>
              <a:rPr lang="en-GB" dirty="0"/>
              <a:t>improve transparency, reduce corruption and improve security while reducing overhead cost of auditing, accounting, and legal issues</a:t>
            </a:r>
            <a:r>
              <a:rPr lang="en-GB" dirty="0" smtClean="0"/>
              <a:t>.</a:t>
            </a:r>
          </a:p>
          <a:p>
            <a:pPr lvl="1"/>
            <a:r>
              <a:rPr lang="en-GB" dirty="0" smtClean="0"/>
              <a:t>Easily accessible on demand</a:t>
            </a:r>
          </a:p>
          <a:p>
            <a:pPr lvl="1"/>
            <a:r>
              <a:rPr lang="en-GB" dirty="0" smtClean="0"/>
              <a:t>Tamperproof –reducing corruption</a:t>
            </a:r>
          </a:p>
          <a:p>
            <a:pPr lvl="1"/>
            <a:r>
              <a:rPr lang="en-GB" dirty="0" smtClean="0"/>
              <a:t>Disturbed (no single point of failure)  synchronised across the all nodes in the network  creating a source of truth.</a:t>
            </a:r>
          </a:p>
        </p:txBody>
      </p:sp>
    </p:spTree>
    <p:extLst>
      <p:ext uri="{BB962C8B-B14F-4D97-AF65-F5344CB8AC3E}">
        <p14:creationId xmlns:p14="http://schemas.microsoft.com/office/powerpoint/2010/main" val="4233498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Blockchain – A high level introduction</a:t>
            </a:r>
            <a:endParaRPr lang="en-GB" dirty="0"/>
          </a:p>
        </p:txBody>
      </p:sp>
      <p:sp>
        <p:nvSpPr>
          <p:cNvPr id="3" name="Content Placeholder 2"/>
          <p:cNvSpPr>
            <a:spLocks noGrp="1"/>
          </p:cNvSpPr>
          <p:nvPr>
            <p:ph idx="1"/>
          </p:nvPr>
        </p:nvSpPr>
        <p:spPr/>
        <p:txBody>
          <a:bodyPr/>
          <a:lstStyle/>
          <a:p>
            <a:r>
              <a:rPr lang="en-GB" dirty="0"/>
              <a:t>The blockchain </a:t>
            </a:r>
            <a:r>
              <a:rPr lang="en-GB" dirty="0" smtClean="0"/>
              <a:t>acts like a </a:t>
            </a:r>
            <a:r>
              <a:rPr lang="en-GB" dirty="0"/>
              <a:t>layer </a:t>
            </a:r>
            <a:r>
              <a:rPr lang="en-GB" dirty="0" smtClean="0"/>
              <a:t>on </a:t>
            </a:r>
            <a:r>
              <a:rPr lang="en-GB" dirty="0"/>
              <a:t>the Internet that </a:t>
            </a:r>
            <a:r>
              <a:rPr lang="en-GB" dirty="0" smtClean="0"/>
              <a:t>enables:</a:t>
            </a:r>
          </a:p>
          <a:p>
            <a:pPr lvl="1"/>
            <a:r>
              <a:rPr lang="en-GB" dirty="0" smtClean="0"/>
              <a:t> </a:t>
            </a:r>
            <a:r>
              <a:rPr lang="en-GB" dirty="0"/>
              <a:t>secure, trusted </a:t>
            </a:r>
            <a:r>
              <a:rPr lang="en-GB" dirty="0" smtClean="0"/>
              <a:t>records (of value and exchange) of transactions : Ledgers</a:t>
            </a:r>
          </a:p>
          <a:p>
            <a:pPr lvl="1"/>
            <a:r>
              <a:rPr lang="en-GB" dirty="0"/>
              <a:t> </a:t>
            </a:r>
            <a:r>
              <a:rPr lang="en-GB" dirty="0" smtClean="0"/>
              <a:t>on a peer-to-peer network (distributed)</a:t>
            </a:r>
          </a:p>
          <a:p>
            <a:pPr lvl="1"/>
            <a:r>
              <a:rPr lang="en-GB" dirty="0" smtClean="0"/>
              <a:t>between </a:t>
            </a:r>
            <a:r>
              <a:rPr lang="en-GB" dirty="0"/>
              <a:t>people who may not otherwise trust each other; </a:t>
            </a:r>
            <a:endParaRPr lang="en-GB" dirty="0" smtClean="0"/>
          </a:p>
          <a:p>
            <a:pPr lvl="1"/>
            <a:r>
              <a:rPr lang="en-GB" dirty="0" smtClean="0"/>
              <a:t>the </a:t>
            </a:r>
            <a:r>
              <a:rPr lang="en-GB" dirty="0"/>
              <a:t>trust is in the technology, </a:t>
            </a:r>
            <a:r>
              <a:rPr lang="en-GB" dirty="0" smtClean="0"/>
              <a:t>smart contracts , </a:t>
            </a:r>
            <a:r>
              <a:rPr lang="en-GB" dirty="0"/>
              <a:t>and </a:t>
            </a:r>
            <a:r>
              <a:rPr lang="en-GB" dirty="0" smtClean="0"/>
              <a:t>cryptography </a:t>
            </a:r>
            <a:r>
              <a:rPr lang="en-GB" dirty="0"/>
              <a:t>rather than people and centralized institutions</a:t>
            </a:r>
            <a:r>
              <a:rPr lang="en-GB" dirty="0" smtClean="0"/>
              <a:t>.</a:t>
            </a:r>
          </a:p>
          <a:p>
            <a:pPr lvl="1"/>
            <a:r>
              <a:rPr lang="en-GB" dirty="0" smtClean="0"/>
              <a:t>Hence it may be referred to as a </a:t>
            </a:r>
            <a:r>
              <a:rPr lang="en-GB" dirty="0"/>
              <a:t>“trusted machine” </a:t>
            </a:r>
            <a:r>
              <a:rPr lang="en-GB" dirty="0" smtClean="0"/>
              <a:t>where </a:t>
            </a:r>
            <a:r>
              <a:rPr lang="en-GB" dirty="0"/>
              <a:t>trust is created by design. </a:t>
            </a:r>
            <a:endParaRPr lang="en-GB" dirty="0" smtClean="0"/>
          </a:p>
        </p:txBody>
      </p:sp>
    </p:spTree>
    <p:extLst>
      <p:ext uri="{BB962C8B-B14F-4D97-AF65-F5344CB8AC3E}">
        <p14:creationId xmlns:p14="http://schemas.microsoft.com/office/powerpoint/2010/main" val="1530697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Blockchain</a:t>
            </a:r>
            <a:endParaRPr lang="en-GB" dirty="0"/>
          </a:p>
        </p:txBody>
      </p:sp>
      <p:sp>
        <p:nvSpPr>
          <p:cNvPr id="3" name="Content Placeholder 2"/>
          <p:cNvSpPr>
            <a:spLocks noGrp="1"/>
          </p:cNvSpPr>
          <p:nvPr>
            <p:ph idx="1"/>
          </p:nvPr>
        </p:nvSpPr>
        <p:spPr>
          <a:xfrm>
            <a:off x="838200" y="1610591"/>
            <a:ext cx="10515600" cy="4566372"/>
          </a:xfrm>
        </p:spPr>
        <p:txBody>
          <a:bodyPr/>
          <a:lstStyle/>
          <a:p>
            <a:r>
              <a:rPr lang="en-GB" dirty="0" smtClean="0"/>
              <a:t>A series of encrypted blocks and given a hash value</a:t>
            </a:r>
          </a:p>
          <a:p>
            <a:pPr lvl="1"/>
            <a:r>
              <a:rPr lang="en-GB" dirty="0" smtClean="0"/>
              <a:t>64 characters hash, so you can always verify if the block has been changed</a:t>
            </a:r>
          </a:p>
          <a:p>
            <a:pPr lvl="1"/>
            <a:r>
              <a:rPr lang="en-GB" dirty="0" smtClean="0"/>
              <a:t>You cannot create the block from the hash (one-way) </a:t>
            </a:r>
          </a:p>
          <a:p>
            <a:pPr lvl="1"/>
            <a:r>
              <a:rPr lang="en-GB" dirty="0" smtClean="0"/>
              <a:t>that are chained together, the hash value of the  link is based on the previous hash of the previous block.</a:t>
            </a:r>
          </a:p>
          <a:p>
            <a:pPr lvl="1"/>
            <a:r>
              <a:rPr lang="en-GB" dirty="0" smtClean="0"/>
              <a:t>If a block is changed  it means the hash of that block is different and therefore the next block does not recognise the pervious block as being in the chain. </a:t>
            </a:r>
          </a:p>
          <a:p>
            <a:pPr lvl="1"/>
            <a:r>
              <a:rPr lang="en-GB" dirty="0"/>
              <a:t>Also has a time </a:t>
            </a:r>
            <a:r>
              <a:rPr lang="en-GB" dirty="0" smtClean="0"/>
              <a:t>stamp, making had to change</a:t>
            </a:r>
            <a:endParaRPr lang="en-GB" dirty="0"/>
          </a:p>
          <a:p>
            <a:pPr lvl="1"/>
            <a:endParaRPr lang="en-GB" dirty="0"/>
          </a:p>
        </p:txBody>
      </p:sp>
      <p:pic>
        <p:nvPicPr>
          <p:cNvPr id="4" name="Picture 3"/>
          <p:cNvPicPr>
            <a:picLocks noChangeAspect="1"/>
          </p:cNvPicPr>
          <p:nvPr/>
        </p:nvPicPr>
        <p:blipFill>
          <a:blip r:embed="rId3"/>
          <a:stretch>
            <a:fillRect/>
          </a:stretch>
        </p:blipFill>
        <p:spPr>
          <a:xfrm>
            <a:off x="7594022" y="134937"/>
            <a:ext cx="4167189" cy="1690688"/>
          </a:xfrm>
          <a:prstGeom prst="rect">
            <a:avLst/>
          </a:prstGeom>
        </p:spPr>
      </p:pic>
      <p:pic>
        <p:nvPicPr>
          <p:cNvPr id="5" name="Picture 4"/>
          <p:cNvPicPr>
            <a:picLocks noChangeAspect="1"/>
          </p:cNvPicPr>
          <p:nvPr/>
        </p:nvPicPr>
        <p:blipFill>
          <a:blip r:embed="rId4"/>
          <a:stretch>
            <a:fillRect/>
          </a:stretch>
        </p:blipFill>
        <p:spPr>
          <a:xfrm>
            <a:off x="185304" y="4657284"/>
            <a:ext cx="4532169" cy="1838766"/>
          </a:xfrm>
          <a:prstGeom prst="rect">
            <a:avLst/>
          </a:prstGeom>
        </p:spPr>
      </p:pic>
      <p:pic>
        <p:nvPicPr>
          <p:cNvPr id="6" name="Picture 5"/>
          <p:cNvPicPr>
            <a:picLocks noChangeAspect="1"/>
          </p:cNvPicPr>
          <p:nvPr/>
        </p:nvPicPr>
        <p:blipFill>
          <a:blip r:embed="rId5"/>
          <a:stretch>
            <a:fillRect/>
          </a:stretch>
        </p:blipFill>
        <p:spPr>
          <a:xfrm>
            <a:off x="5983432" y="4731089"/>
            <a:ext cx="4708814" cy="1910433"/>
          </a:xfrm>
          <a:prstGeom prst="rect">
            <a:avLst/>
          </a:prstGeom>
        </p:spPr>
      </p:pic>
    </p:spTree>
    <p:extLst>
      <p:ext uri="{BB962C8B-B14F-4D97-AF65-F5344CB8AC3E}">
        <p14:creationId xmlns:p14="http://schemas.microsoft.com/office/powerpoint/2010/main" val="2534178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lockchain</a:t>
            </a:r>
            <a:endParaRPr lang="en-GB" dirty="0"/>
          </a:p>
        </p:txBody>
      </p:sp>
      <p:sp>
        <p:nvSpPr>
          <p:cNvPr id="3" name="Content Placeholder 2"/>
          <p:cNvSpPr>
            <a:spLocks noGrp="1"/>
          </p:cNvSpPr>
          <p:nvPr>
            <p:ph idx="1"/>
          </p:nvPr>
        </p:nvSpPr>
        <p:spPr>
          <a:xfrm>
            <a:off x="838200" y="1825625"/>
            <a:ext cx="6331527" cy="4351338"/>
          </a:xfrm>
        </p:spPr>
        <p:txBody>
          <a:bodyPr>
            <a:normAutofit fontScale="92500" lnSpcReduction="10000"/>
          </a:bodyPr>
          <a:lstStyle/>
          <a:p>
            <a:r>
              <a:rPr lang="en-GB" dirty="0" smtClean="0"/>
              <a:t>We can use public-key cryptography to transfer money. </a:t>
            </a:r>
          </a:p>
          <a:p>
            <a:pPr lvl="1"/>
            <a:r>
              <a:rPr lang="en-GB" dirty="0" smtClean="0"/>
              <a:t>A </a:t>
            </a:r>
            <a:r>
              <a:rPr lang="en-GB" dirty="0"/>
              <a:t>public </a:t>
            </a:r>
            <a:r>
              <a:rPr lang="en-GB" dirty="0" smtClean="0"/>
              <a:t>key acts like an address </a:t>
            </a:r>
            <a:r>
              <a:rPr lang="en-GB" dirty="0"/>
              <a:t>on the blockchain. </a:t>
            </a:r>
            <a:endParaRPr lang="en-GB" dirty="0" smtClean="0"/>
          </a:p>
          <a:p>
            <a:pPr lvl="1"/>
            <a:r>
              <a:rPr lang="en-GB" dirty="0" smtClean="0"/>
              <a:t>A </a:t>
            </a:r>
            <a:r>
              <a:rPr lang="en-GB" dirty="0"/>
              <a:t>private key </a:t>
            </a:r>
            <a:r>
              <a:rPr lang="en-GB" dirty="0" smtClean="0"/>
              <a:t>gives </a:t>
            </a:r>
            <a:r>
              <a:rPr lang="en-GB" dirty="0"/>
              <a:t>its owner access to their digital </a:t>
            </a:r>
            <a:r>
              <a:rPr lang="en-GB" dirty="0" smtClean="0"/>
              <a:t>assets. </a:t>
            </a:r>
          </a:p>
          <a:p>
            <a:pPr lvl="1"/>
            <a:r>
              <a:rPr lang="en-GB" dirty="0" smtClean="0"/>
              <a:t>Effective </a:t>
            </a:r>
            <a:r>
              <a:rPr lang="en-GB" dirty="0"/>
              <a:t>security only requires keeping the private key </a:t>
            </a:r>
            <a:r>
              <a:rPr lang="en-GB" dirty="0" smtClean="0"/>
              <a:t>private.</a:t>
            </a:r>
          </a:p>
          <a:p>
            <a:r>
              <a:rPr lang="en-GB" dirty="0" smtClean="0"/>
              <a:t>A </a:t>
            </a:r>
            <a:r>
              <a:rPr lang="en-GB" dirty="0"/>
              <a:t>wallet generates paired public and private </a:t>
            </a:r>
            <a:r>
              <a:rPr lang="en-GB" dirty="0" smtClean="0"/>
              <a:t>keys.</a:t>
            </a:r>
          </a:p>
          <a:p>
            <a:pPr lvl="1"/>
            <a:r>
              <a:rPr lang="en-GB" dirty="0" smtClean="0"/>
              <a:t>Toe receive funds you give you wallet public key to the person give you the money, you access with the money.</a:t>
            </a:r>
            <a:endParaRPr lang="en-GB" dirty="0"/>
          </a:p>
        </p:txBody>
      </p:sp>
      <p:pic>
        <p:nvPicPr>
          <p:cNvPr id="4" name="Picture 3"/>
          <p:cNvPicPr>
            <a:picLocks noChangeAspect="1"/>
          </p:cNvPicPr>
          <p:nvPr/>
        </p:nvPicPr>
        <p:blipFill>
          <a:blip r:embed="rId3"/>
          <a:stretch>
            <a:fillRect/>
          </a:stretch>
        </p:blipFill>
        <p:spPr>
          <a:xfrm>
            <a:off x="7169727" y="2182090"/>
            <a:ext cx="4904509" cy="2494293"/>
          </a:xfrm>
          <a:prstGeom prst="rect">
            <a:avLst/>
          </a:prstGeom>
        </p:spPr>
      </p:pic>
    </p:spTree>
    <p:extLst>
      <p:ext uri="{BB962C8B-B14F-4D97-AF65-F5344CB8AC3E}">
        <p14:creationId xmlns:p14="http://schemas.microsoft.com/office/powerpoint/2010/main" val="2243046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Blockchain:- Consensus</a:t>
            </a:r>
            <a:endParaRPr lang="en-GB" dirty="0"/>
          </a:p>
        </p:txBody>
      </p:sp>
      <p:sp>
        <p:nvSpPr>
          <p:cNvPr id="3" name="Content Placeholder 2"/>
          <p:cNvSpPr>
            <a:spLocks noGrp="1"/>
          </p:cNvSpPr>
          <p:nvPr>
            <p:ph idx="1"/>
          </p:nvPr>
        </p:nvSpPr>
        <p:spPr/>
        <p:txBody>
          <a:bodyPr/>
          <a:lstStyle/>
          <a:p>
            <a:r>
              <a:rPr lang="en-GB" dirty="0" smtClean="0"/>
              <a:t>No central organisation therefore there needs to be a consensus to maintain and verify transactions on the ledger</a:t>
            </a:r>
          </a:p>
          <a:p>
            <a:pPr lvl="1"/>
            <a:r>
              <a:rPr lang="en-GB" dirty="0" smtClean="0"/>
              <a:t>This is undertaken on a distributed system in which parties do not have to trust each other.</a:t>
            </a:r>
          </a:p>
          <a:p>
            <a:pPr lvl="1"/>
            <a:r>
              <a:rPr lang="en-GB" dirty="0" smtClean="0"/>
              <a:t>All validated changes are sent to all nodes on the network</a:t>
            </a:r>
          </a:p>
          <a:p>
            <a:pPr lvl="1"/>
            <a:r>
              <a:rPr lang="en-GB" dirty="0" smtClean="0"/>
              <a:t>Anyone on the network can perform this validation exercise</a:t>
            </a:r>
          </a:p>
          <a:p>
            <a:pPr lvl="1"/>
            <a:r>
              <a:rPr lang="en-GB" dirty="0" smtClean="0"/>
              <a:t>Bitcoin uses a proof of work algorithm for validation (miners)</a:t>
            </a:r>
          </a:p>
          <a:p>
            <a:pPr lvl="1"/>
            <a:r>
              <a:rPr lang="en-GB" dirty="0"/>
              <a:t>Ethereum </a:t>
            </a:r>
            <a:r>
              <a:rPr lang="en-GB" dirty="0" smtClean="0"/>
              <a:t> uses Proof of Stake, less energy consumption</a:t>
            </a:r>
            <a:endParaRPr lang="en-GB" dirty="0"/>
          </a:p>
        </p:txBody>
      </p:sp>
    </p:spTree>
    <p:extLst>
      <p:ext uri="{BB962C8B-B14F-4D97-AF65-F5344CB8AC3E}">
        <p14:creationId xmlns:p14="http://schemas.microsoft.com/office/powerpoint/2010/main" val="1121318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Digital Currencies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066983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Currency – live blood of our economy</a:t>
            </a:r>
            <a:endParaRPr lang="en-GB" dirty="0"/>
          </a:p>
        </p:txBody>
      </p:sp>
      <p:sp>
        <p:nvSpPr>
          <p:cNvPr id="3" name="Content Placeholder 2"/>
          <p:cNvSpPr>
            <a:spLocks noGrp="1"/>
          </p:cNvSpPr>
          <p:nvPr>
            <p:ph idx="1"/>
          </p:nvPr>
        </p:nvSpPr>
        <p:spPr>
          <a:xfrm>
            <a:off x="441789" y="1825625"/>
            <a:ext cx="10912011" cy="4351338"/>
          </a:xfrm>
        </p:spPr>
        <p:txBody>
          <a:bodyPr>
            <a:normAutofit fontScale="92500" lnSpcReduction="10000"/>
          </a:bodyPr>
          <a:lstStyle/>
          <a:p>
            <a:r>
              <a:rPr lang="en-GB" dirty="0" smtClean="0"/>
              <a:t>We use currency to buy good and services.</a:t>
            </a:r>
          </a:p>
          <a:p>
            <a:r>
              <a:rPr lang="en-GB" dirty="0" smtClean="0"/>
              <a:t>We use currency to save and invest.</a:t>
            </a:r>
          </a:p>
          <a:p>
            <a:r>
              <a:rPr lang="en-GB" dirty="0" smtClean="0"/>
              <a:t>We may for the transactions using </a:t>
            </a:r>
          </a:p>
          <a:p>
            <a:pPr lvl="1"/>
            <a:r>
              <a:rPr lang="en-GB" dirty="0" smtClean="0"/>
              <a:t>physical money (notes and coins) or </a:t>
            </a:r>
          </a:p>
          <a:p>
            <a:pPr lvl="1"/>
            <a:r>
              <a:rPr lang="en-GB" dirty="0" smtClean="0"/>
              <a:t>Electronically (cards, phone)</a:t>
            </a:r>
          </a:p>
          <a:p>
            <a:r>
              <a:rPr lang="en-GB" dirty="0" smtClean="0"/>
              <a:t>Currency is a unit of purchasing power</a:t>
            </a:r>
          </a:p>
          <a:p>
            <a:pPr lvl="1"/>
            <a:endParaRPr lang="en-GB" dirty="0"/>
          </a:p>
          <a:p>
            <a:r>
              <a:rPr lang="en-GB" dirty="0"/>
              <a:t>"­W­e­ invented money and we use it, yet we cannot...understand its laws or control its actions. It has a life of its own."</a:t>
            </a:r>
            <a:r>
              <a:rPr lang="en-GB" dirty="0" smtClean="0"/>
              <a:t/>
            </a:r>
            <a:br>
              <a:rPr lang="en-GB" dirty="0" smtClean="0"/>
            </a:br>
            <a:r>
              <a:rPr lang="en-GB" dirty="0" smtClean="0"/>
              <a:t/>
            </a:r>
            <a:br>
              <a:rPr lang="en-GB" dirty="0" smtClean="0"/>
            </a:br>
            <a:r>
              <a:rPr lang="en-GB" dirty="0"/>
              <a:t>- Lionel Trilling, literary critic</a:t>
            </a:r>
          </a:p>
        </p:txBody>
      </p:sp>
    </p:spTree>
    <p:extLst>
      <p:ext uri="{BB962C8B-B14F-4D97-AF65-F5344CB8AC3E}">
        <p14:creationId xmlns:p14="http://schemas.microsoft.com/office/powerpoint/2010/main" val="192258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Digita</a:t>
            </a:r>
            <a:r>
              <a:rPr lang="en-GB" dirty="0"/>
              <a:t>l</a:t>
            </a:r>
            <a:r>
              <a:rPr lang="en-GB" dirty="0" smtClean="0"/>
              <a:t> Currencies</a:t>
            </a:r>
            <a:endParaRPr lang="en-GB" dirty="0"/>
          </a:p>
        </p:txBody>
      </p:sp>
      <p:sp>
        <p:nvSpPr>
          <p:cNvPr id="3" name="Content Placeholder 2"/>
          <p:cNvSpPr>
            <a:spLocks noGrp="1"/>
          </p:cNvSpPr>
          <p:nvPr>
            <p:ph idx="1"/>
          </p:nvPr>
        </p:nvSpPr>
        <p:spPr>
          <a:xfrm>
            <a:off x="838200" y="1825625"/>
            <a:ext cx="8554278" cy="4351338"/>
          </a:xfrm>
        </p:spPr>
        <p:txBody>
          <a:bodyPr>
            <a:normAutofit lnSpcReduction="10000"/>
          </a:bodyPr>
          <a:lstStyle/>
          <a:p>
            <a:r>
              <a:rPr lang="en-GB" dirty="0" smtClean="0"/>
              <a:t>Digita</a:t>
            </a:r>
            <a:r>
              <a:rPr lang="en-GB" dirty="0"/>
              <a:t>l</a:t>
            </a:r>
            <a:r>
              <a:rPr lang="en-GB" dirty="0" smtClean="0"/>
              <a:t> currencies is a term that refers to all types monetary asset in digital form</a:t>
            </a:r>
          </a:p>
          <a:p>
            <a:pPr lvl="1"/>
            <a:r>
              <a:rPr lang="en-GB" b="1" dirty="0" smtClean="0"/>
              <a:t>If regulated </a:t>
            </a:r>
            <a:r>
              <a:rPr lang="en-GB" dirty="0" smtClean="0"/>
              <a:t>it can be denominated  to a sovereign currency - a country’s  central bank issuing a digital form of it fat currency</a:t>
            </a:r>
          </a:p>
          <a:p>
            <a:pPr lvl="1"/>
            <a:r>
              <a:rPr lang="en-GB" b="1" dirty="0" smtClean="0"/>
              <a:t>If unregulated </a:t>
            </a:r>
            <a:r>
              <a:rPr lang="en-GB" dirty="0" smtClean="0"/>
              <a:t>it is a virtual currency, crypto currencies fit into this category </a:t>
            </a:r>
          </a:p>
          <a:p>
            <a:pPr lvl="1"/>
            <a:endParaRPr lang="en-GB" dirty="0"/>
          </a:p>
          <a:p>
            <a:pPr lvl="1"/>
            <a:r>
              <a:rPr lang="en-GB" dirty="0"/>
              <a:t> European Central Bank (ECB</a:t>
            </a:r>
            <a:r>
              <a:rPr lang="en-GB" dirty="0" smtClean="0"/>
              <a:t>) in 2012 defined </a:t>
            </a:r>
            <a:r>
              <a:rPr lang="en-GB" dirty="0">
                <a:hlinkClick r:id="rId2"/>
              </a:rPr>
              <a:t>virtual currency </a:t>
            </a:r>
            <a:r>
              <a:rPr lang="en-GB" dirty="0"/>
              <a:t>to classify types of</a:t>
            </a:r>
            <a:r>
              <a:rPr lang="en-GB" i="1" dirty="0"/>
              <a:t> </a:t>
            </a:r>
            <a:r>
              <a:rPr lang="en-GB" dirty="0"/>
              <a:t>“digital money in an unregulated environment, issued and controlled by its developers and used as a payment method among members of a specific virtual community,”</a:t>
            </a:r>
          </a:p>
        </p:txBody>
      </p:sp>
    </p:spTree>
    <p:extLst>
      <p:ext uri="{BB962C8B-B14F-4D97-AF65-F5344CB8AC3E}">
        <p14:creationId xmlns:p14="http://schemas.microsoft.com/office/powerpoint/2010/main" val="2478290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Virtual Currencies</a:t>
            </a:r>
            <a:endParaRPr lang="en-GB" dirty="0"/>
          </a:p>
        </p:txBody>
      </p:sp>
      <p:sp>
        <p:nvSpPr>
          <p:cNvPr id="3" name="Content Placeholder 2"/>
          <p:cNvSpPr>
            <a:spLocks noGrp="1"/>
          </p:cNvSpPr>
          <p:nvPr>
            <p:ph idx="1"/>
          </p:nvPr>
        </p:nvSpPr>
        <p:spPr/>
        <p:txBody>
          <a:bodyPr>
            <a:normAutofit lnSpcReduction="10000"/>
          </a:bodyPr>
          <a:lstStyle/>
          <a:p>
            <a:r>
              <a:rPr lang="en-GB" dirty="0" smtClean="0"/>
              <a:t>Virtual currencies are electronic representation of monitory value</a:t>
            </a:r>
          </a:p>
          <a:p>
            <a:pPr lvl="1"/>
            <a:r>
              <a:rPr lang="en-GB" dirty="0" smtClean="0"/>
              <a:t>That are normally issued, managed and controlled by private issuers</a:t>
            </a:r>
          </a:p>
          <a:p>
            <a:pPr lvl="1"/>
            <a:r>
              <a:rPr lang="en-GB" dirty="0" smtClean="0"/>
              <a:t>Private issuers may be the developers of the platform or the founding organisation,</a:t>
            </a:r>
          </a:p>
          <a:p>
            <a:pPr lvl="1"/>
            <a:r>
              <a:rPr lang="en-GB" dirty="0" smtClean="0"/>
              <a:t>Relies on trust, therefor there is no issuing central authority (central bank or regulator)</a:t>
            </a:r>
          </a:p>
          <a:p>
            <a:pPr lvl="1"/>
            <a:r>
              <a:rPr lang="en-GB" dirty="0" smtClean="0"/>
              <a:t>Their value is based on an underlying mechanism (mining or underlying assets)</a:t>
            </a:r>
          </a:p>
          <a:p>
            <a:pPr lvl="1"/>
            <a:r>
              <a:rPr lang="en-GB" dirty="0" smtClean="0"/>
              <a:t>Restricted in it use to members of a specific online community or virtual group</a:t>
            </a:r>
          </a:p>
          <a:p>
            <a:pPr lvl="1"/>
            <a:r>
              <a:rPr lang="en-GB" dirty="0" smtClean="0"/>
              <a:t>Used in peer-to peer payments, increasing being used  to purchase goods or services </a:t>
            </a:r>
            <a:endParaRPr lang="en-GB" dirty="0"/>
          </a:p>
        </p:txBody>
      </p:sp>
    </p:spTree>
    <p:extLst>
      <p:ext uri="{BB962C8B-B14F-4D97-AF65-F5344CB8AC3E}">
        <p14:creationId xmlns:p14="http://schemas.microsoft.com/office/powerpoint/2010/main" val="3272437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a:t>
            </a:r>
            <a:endParaRPr lang="en-GB" dirty="0"/>
          </a:p>
        </p:txBody>
      </p:sp>
      <p:sp>
        <p:nvSpPr>
          <p:cNvPr id="3" name="Content Placeholder 2"/>
          <p:cNvSpPr>
            <a:spLocks noGrp="1"/>
          </p:cNvSpPr>
          <p:nvPr>
            <p:ph idx="1"/>
          </p:nvPr>
        </p:nvSpPr>
        <p:spPr/>
        <p:txBody>
          <a:bodyPr/>
          <a:lstStyle/>
          <a:p>
            <a:r>
              <a:rPr lang="en-GB" dirty="0" smtClean="0"/>
              <a:t>Part of the Virtual currency group</a:t>
            </a:r>
          </a:p>
          <a:p>
            <a:r>
              <a:rPr lang="en-GB" dirty="0" smtClean="0"/>
              <a:t>Used cryptography technology to </a:t>
            </a:r>
          </a:p>
          <a:p>
            <a:pPr lvl="1"/>
            <a:r>
              <a:rPr lang="en-GB" dirty="0" smtClean="0"/>
              <a:t>keep the transactions secure and authentic, </a:t>
            </a:r>
          </a:p>
          <a:p>
            <a:pPr lvl="1"/>
            <a:r>
              <a:rPr lang="en-GB" dirty="0" smtClean="0"/>
              <a:t> also helps to manage and control the creation of new currency units. </a:t>
            </a:r>
          </a:p>
          <a:p>
            <a:pPr lvl="1"/>
            <a:r>
              <a:rPr lang="en-GB" dirty="0"/>
              <a:t> exist and are transacted over </a:t>
            </a:r>
            <a:r>
              <a:rPr lang="en-GB" dirty="0" smtClean="0"/>
              <a:t>distributed ledgers typically on a  dedicated </a:t>
            </a:r>
            <a:r>
              <a:rPr lang="en-GB" dirty="0"/>
              <a:t>blockchain based </a:t>
            </a:r>
            <a:r>
              <a:rPr lang="en-GB" dirty="0" smtClean="0"/>
              <a:t>networks, that serves as a public financial transaction database</a:t>
            </a:r>
          </a:p>
          <a:p>
            <a:pPr lvl="1"/>
            <a:r>
              <a:rPr lang="en-GB" dirty="0" smtClean="0"/>
              <a:t>Normally open </a:t>
            </a:r>
            <a:r>
              <a:rPr lang="en-GB" dirty="0"/>
              <a:t>to the common public. </a:t>
            </a:r>
          </a:p>
        </p:txBody>
      </p:sp>
    </p:spTree>
    <p:extLst>
      <p:ext uri="{BB962C8B-B14F-4D97-AF65-F5344CB8AC3E}">
        <p14:creationId xmlns:p14="http://schemas.microsoft.com/office/powerpoint/2010/main" val="2599758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a:t>
            </a:r>
            <a:endParaRPr lang="en-GB" dirty="0"/>
          </a:p>
        </p:txBody>
      </p:sp>
      <p:sp>
        <p:nvSpPr>
          <p:cNvPr id="3" name="Content Placeholder 2"/>
          <p:cNvSpPr>
            <a:spLocks noGrp="1"/>
          </p:cNvSpPr>
          <p:nvPr>
            <p:ph idx="1"/>
          </p:nvPr>
        </p:nvSpPr>
        <p:spPr/>
        <p:txBody>
          <a:bodyPr/>
          <a:lstStyle/>
          <a:p>
            <a:r>
              <a:rPr lang="en-GB" dirty="0" err="1" smtClean="0"/>
              <a:t>Ecash</a:t>
            </a:r>
            <a:r>
              <a:rPr lang="en-GB" dirty="0" smtClean="0"/>
              <a:t> was the first proposed anonymous cryptographic electronic money developed by David </a:t>
            </a:r>
            <a:r>
              <a:rPr lang="en-GB" dirty="0" err="1" smtClean="0"/>
              <a:t>Chaum</a:t>
            </a:r>
            <a:r>
              <a:rPr lang="en-GB" dirty="0" smtClean="0"/>
              <a:t> </a:t>
            </a:r>
          </a:p>
          <a:p>
            <a:pPr lvl="1"/>
            <a:r>
              <a:rPr lang="en-GB" dirty="0" smtClean="0"/>
              <a:t>1995-98 implemented as </a:t>
            </a:r>
            <a:r>
              <a:rPr lang="en-GB" dirty="0" err="1" smtClean="0"/>
              <a:t>DigiCash</a:t>
            </a:r>
            <a:r>
              <a:rPr lang="en-GB" dirty="0" smtClean="0"/>
              <a:t> used in micropayments in a US bank</a:t>
            </a:r>
          </a:p>
          <a:p>
            <a:pPr lvl="1"/>
            <a:r>
              <a:rPr lang="en-GB" dirty="0"/>
              <a:t> </a:t>
            </a:r>
            <a:r>
              <a:rPr lang="en-GB" dirty="0" smtClean="0"/>
              <a:t>Needed </a:t>
            </a:r>
            <a:r>
              <a:rPr lang="en-GB" dirty="0"/>
              <a:t>user </a:t>
            </a:r>
            <a:r>
              <a:rPr lang="en-GB" dirty="0" smtClean="0"/>
              <a:t>software and designate specific encrypted keys  to </a:t>
            </a:r>
            <a:r>
              <a:rPr lang="en-GB" dirty="0"/>
              <a:t>withdraw notes from a bank </a:t>
            </a:r>
            <a:r>
              <a:rPr lang="en-GB" dirty="0" smtClean="0"/>
              <a:t>before </a:t>
            </a:r>
            <a:r>
              <a:rPr lang="en-GB" dirty="0"/>
              <a:t>it </a:t>
            </a:r>
            <a:r>
              <a:rPr lang="en-GB" dirty="0" smtClean="0"/>
              <a:t>could be </a:t>
            </a:r>
            <a:r>
              <a:rPr lang="en-GB" dirty="0"/>
              <a:t>sent to a recipient. </a:t>
            </a:r>
            <a:endParaRPr lang="en-GB" dirty="0" smtClean="0"/>
          </a:p>
          <a:p>
            <a:pPr lvl="1"/>
            <a:r>
              <a:rPr lang="en-GB" dirty="0" smtClean="0"/>
              <a:t>This </a:t>
            </a:r>
            <a:r>
              <a:rPr lang="en-GB" dirty="0"/>
              <a:t>allowed the digital currency to be untraceable by the issuing bank, the government, or any third party.</a:t>
            </a:r>
          </a:p>
        </p:txBody>
      </p:sp>
    </p:spTree>
    <p:extLst>
      <p:ext uri="{BB962C8B-B14F-4D97-AF65-F5344CB8AC3E}">
        <p14:creationId xmlns:p14="http://schemas.microsoft.com/office/powerpoint/2010/main" val="713061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a:t>
            </a:r>
            <a:endParaRPr lang="en-GB" dirty="0"/>
          </a:p>
        </p:txBody>
      </p:sp>
      <p:sp>
        <p:nvSpPr>
          <p:cNvPr id="3" name="Content Placeholder 2"/>
          <p:cNvSpPr>
            <a:spLocks noGrp="1"/>
          </p:cNvSpPr>
          <p:nvPr>
            <p:ph idx="1"/>
          </p:nvPr>
        </p:nvSpPr>
        <p:spPr/>
        <p:txBody>
          <a:bodyPr/>
          <a:lstStyle/>
          <a:p>
            <a:r>
              <a:rPr lang="en-GB" dirty="0" smtClean="0"/>
              <a:t>1995  bit gold an electronic currency system which required users to complete a proof of work function with solutions being cryptographically put together and published. </a:t>
            </a:r>
          </a:p>
          <a:p>
            <a:r>
              <a:rPr lang="en-GB" dirty="0" smtClean="0"/>
              <a:t>The first decentralized cryptocurrency, bitcoin, was created in 2009 by pseudonymous developer Satoshi </a:t>
            </a:r>
            <a:r>
              <a:rPr lang="en-GB" dirty="0" err="1" smtClean="0"/>
              <a:t>Nakamoto</a:t>
            </a:r>
            <a:r>
              <a:rPr lang="en-GB" dirty="0" smtClean="0"/>
              <a:t>. It used SHA-256, a cryptographic hash function, as its proof-of-work scheme</a:t>
            </a:r>
          </a:p>
          <a:p>
            <a:pPr lvl="1"/>
            <a:r>
              <a:rPr lang="en-GB" dirty="0" smtClean="0"/>
              <a:t>Aside he  was only trying to make digital cash- </a:t>
            </a:r>
            <a:r>
              <a:rPr lang="en-GB" dirty="0"/>
              <a:t>a decentralized digital cash </a:t>
            </a:r>
            <a:r>
              <a:rPr lang="en-GB" dirty="0" smtClean="0"/>
              <a:t>system</a:t>
            </a:r>
          </a:p>
          <a:p>
            <a:pPr marL="457200" lvl="1" indent="0">
              <a:buNone/>
            </a:pPr>
            <a:r>
              <a:rPr lang="en-GB" i="1" dirty="0"/>
              <a:t>a new electronic cash system that uses a peer-to-peer network to prevent double-spending. It’s completely decentralized with no server or central authority.  – Satoshi </a:t>
            </a:r>
            <a:r>
              <a:rPr lang="en-GB" i="1" dirty="0" err="1"/>
              <a:t>Nakamoto</a:t>
            </a:r>
            <a:r>
              <a:rPr lang="en-GB" i="1" dirty="0"/>
              <a:t>, 09 January 2009,</a:t>
            </a:r>
            <a:endParaRPr lang="en-GB" dirty="0"/>
          </a:p>
          <a:p>
            <a:pPr marL="457200" lvl="1" indent="0">
              <a:buNone/>
            </a:pPr>
            <a:endParaRPr lang="en-GB" dirty="0"/>
          </a:p>
        </p:txBody>
      </p:sp>
    </p:spTree>
    <p:extLst>
      <p:ext uri="{BB962C8B-B14F-4D97-AF65-F5344CB8AC3E}">
        <p14:creationId xmlns:p14="http://schemas.microsoft.com/office/powerpoint/2010/main" val="420742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Cryptocurrency answer to digital cash</a:t>
            </a:r>
            <a:endParaRPr lang="en-GB" dirty="0"/>
          </a:p>
        </p:txBody>
      </p:sp>
      <p:sp>
        <p:nvSpPr>
          <p:cNvPr id="3" name="Content Placeholder 2"/>
          <p:cNvSpPr>
            <a:spLocks noGrp="1"/>
          </p:cNvSpPr>
          <p:nvPr>
            <p:ph idx="1"/>
          </p:nvPr>
        </p:nvSpPr>
        <p:spPr>
          <a:xfrm>
            <a:off x="838200" y="1690688"/>
            <a:ext cx="10515600" cy="4486275"/>
          </a:xfrm>
        </p:spPr>
        <p:txBody>
          <a:bodyPr>
            <a:noAutofit/>
          </a:bodyPr>
          <a:lstStyle/>
          <a:p>
            <a:r>
              <a:rPr lang="en-GB" sz="3200" dirty="0"/>
              <a:t>Digital cash needs a payment network with accounts, balances, and transaction</a:t>
            </a:r>
            <a:r>
              <a:rPr lang="en-GB" sz="3200" dirty="0" smtClean="0"/>
              <a:t>.</a:t>
            </a:r>
          </a:p>
          <a:p>
            <a:pPr lvl="1"/>
            <a:r>
              <a:rPr lang="en-GB" sz="2800" dirty="0" smtClean="0"/>
              <a:t>But also need a way to stop double spending</a:t>
            </a:r>
          </a:p>
          <a:p>
            <a:pPr lvl="1"/>
            <a:r>
              <a:rPr lang="en-GB" sz="2800" dirty="0" smtClean="0"/>
              <a:t>Normally using a centralize digital authority  to provide correct balance</a:t>
            </a:r>
          </a:p>
          <a:p>
            <a:pPr lvl="1"/>
            <a:r>
              <a:rPr lang="en-GB" sz="2800" dirty="0" smtClean="0"/>
              <a:t>However, if the cash is distributed how can you  provide this consensus.</a:t>
            </a:r>
          </a:p>
          <a:p>
            <a:pPr lvl="2"/>
            <a:r>
              <a:rPr lang="en-GB" sz="2400" dirty="0" smtClean="0"/>
              <a:t>even more so if the system is designed to be decentralised,</a:t>
            </a:r>
          </a:p>
          <a:p>
            <a:pPr lvl="2"/>
            <a:r>
              <a:rPr lang="en-GB" sz="2400" dirty="0" smtClean="0"/>
              <a:t>If there is any disagreement about a single minor balance the system breaks</a:t>
            </a:r>
          </a:p>
          <a:p>
            <a:pPr lvl="1"/>
            <a:r>
              <a:rPr lang="en-GB" sz="2800" dirty="0"/>
              <a:t>Satoshi </a:t>
            </a:r>
            <a:r>
              <a:rPr lang="en-GB" sz="2800" dirty="0" smtClean="0"/>
              <a:t>showed how it could be done</a:t>
            </a:r>
            <a:endParaRPr lang="en-GB" sz="2800" dirty="0"/>
          </a:p>
        </p:txBody>
      </p:sp>
    </p:spTree>
    <p:extLst>
      <p:ext uri="{BB962C8B-B14F-4D97-AF65-F5344CB8AC3E}">
        <p14:creationId xmlns:p14="http://schemas.microsoft.com/office/powerpoint/2010/main" val="2627188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Cryptocurrency</a:t>
            </a:r>
          </a:p>
        </p:txBody>
      </p:sp>
      <p:sp>
        <p:nvSpPr>
          <p:cNvPr id="3" name="Content Placeholder 2"/>
          <p:cNvSpPr>
            <a:spLocks noGrp="1"/>
          </p:cNvSpPr>
          <p:nvPr>
            <p:ph idx="1"/>
          </p:nvPr>
        </p:nvSpPr>
        <p:spPr>
          <a:xfrm>
            <a:off x="838200" y="1537855"/>
            <a:ext cx="10515600" cy="4639108"/>
          </a:xfrm>
        </p:spPr>
        <p:txBody>
          <a:bodyPr>
            <a:normAutofit/>
          </a:bodyPr>
          <a:lstStyle/>
          <a:p>
            <a:r>
              <a:rPr lang="en-GB" dirty="0" smtClean="0"/>
              <a:t>Are records of transitions recorded on a that no one can change without fulfilling specific conditions.</a:t>
            </a:r>
          </a:p>
          <a:p>
            <a:pPr lvl="1"/>
            <a:r>
              <a:rPr lang="en-GB" dirty="0" smtClean="0"/>
              <a:t>Your bank account, for example.</a:t>
            </a:r>
          </a:p>
          <a:p>
            <a:pPr lvl="1"/>
            <a:r>
              <a:rPr lang="en-GB" dirty="0" smtClean="0"/>
              <a:t>Cash out results in  a transition on your record and if you meet the conditions you won the Cash.</a:t>
            </a:r>
          </a:p>
          <a:p>
            <a:pPr lvl="1"/>
            <a:r>
              <a:rPr lang="en-GB" dirty="0" smtClean="0"/>
              <a:t>This is verified by the bank ( transactions, accounts and balances).</a:t>
            </a:r>
          </a:p>
          <a:p>
            <a:r>
              <a:rPr lang="en-GB" dirty="0" smtClean="0"/>
              <a:t>Every peer has a copy of the ledger with a complete history of the transactions and hence the balance for every account on the system.</a:t>
            </a:r>
          </a:p>
          <a:p>
            <a:pPr lvl="1"/>
            <a:r>
              <a:rPr lang="en-GB" dirty="0"/>
              <a:t>Bob gives X Bitcoin to Alice“ and is signed by Bob‘s private key. </a:t>
            </a:r>
            <a:endParaRPr lang="en-GB" dirty="0" smtClean="0"/>
          </a:p>
          <a:p>
            <a:pPr lvl="1"/>
            <a:r>
              <a:rPr lang="en-GB" dirty="0" smtClean="0"/>
              <a:t>Signed using basic </a:t>
            </a:r>
            <a:r>
              <a:rPr lang="en-GB" dirty="0"/>
              <a:t>public key </a:t>
            </a:r>
            <a:r>
              <a:rPr lang="en-GB" dirty="0" smtClean="0"/>
              <a:t>cryptography</a:t>
            </a:r>
          </a:p>
          <a:p>
            <a:pPr lvl="1"/>
            <a:r>
              <a:rPr lang="en-GB" dirty="0" smtClean="0"/>
              <a:t>Using p2p-technology the transaction is broadcast across the network</a:t>
            </a:r>
            <a:endParaRPr lang="en-GB" dirty="0"/>
          </a:p>
        </p:txBody>
      </p:sp>
    </p:spTree>
    <p:extLst>
      <p:ext uri="{BB962C8B-B14F-4D97-AF65-F5344CB8AC3E}">
        <p14:creationId xmlns:p14="http://schemas.microsoft.com/office/powerpoint/2010/main" val="1638154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Cryptocurrency</a:t>
            </a:r>
          </a:p>
        </p:txBody>
      </p:sp>
      <p:sp>
        <p:nvSpPr>
          <p:cNvPr id="3" name="Content Placeholder 2"/>
          <p:cNvSpPr>
            <a:spLocks noGrp="1"/>
          </p:cNvSpPr>
          <p:nvPr>
            <p:ph idx="1"/>
          </p:nvPr>
        </p:nvSpPr>
        <p:spPr/>
        <p:txBody>
          <a:bodyPr/>
          <a:lstStyle/>
          <a:p>
            <a:r>
              <a:rPr lang="en-GB" dirty="0" smtClean="0"/>
              <a:t>While the transaction is immediately known across the network it is not confirmed straightaway. – Key concepts</a:t>
            </a:r>
          </a:p>
          <a:p>
            <a:pPr lvl="1"/>
            <a:r>
              <a:rPr lang="en-GB" dirty="0" smtClean="0"/>
              <a:t>While waiting for confirmation there is a possibility of being forged. </a:t>
            </a:r>
          </a:p>
          <a:p>
            <a:pPr lvl="1"/>
            <a:r>
              <a:rPr lang="en-GB" dirty="0" smtClean="0"/>
              <a:t>Once confirmed it is immutable </a:t>
            </a:r>
          </a:p>
          <a:p>
            <a:r>
              <a:rPr lang="en-GB" dirty="0" smtClean="0"/>
              <a:t>Only ‘Validator’ can confirm a transaction</a:t>
            </a:r>
          </a:p>
          <a:p>
            <a:pPr lvl="1"/>
            <a:r>
              <a:rPr lang="en-GB" dirty="0" smtClean="0"/>
              <a:t>Once a ‘</a:t>
            </a:r>
            <a:r>
              <a:rPr lang="en-GB" dirty="0"/>
              <a:t>Validator</a:t>
            </a:r>
            <a:r>
              <a:rPr lang="en-GB" dirty="0" smtClean="0"/>
              <a:t>’  has confirmed  it is then added to the distributed ledger.</a:t>
            </a:r>
          </a:p>
          <a:p>
            <a:pPr lvl="1"/>
            <a:r>
              <a:rPr lang="en-GB" dirty="0"/>
              <a:t>Validator</a:t>
            </a:r>
            <a:r>
              <a:rPr lang="en-GB" dirty="0" smtClean="0"/>
              <a:t> also gets a reward for undertaking the mining process.</a:t>
            </a:r>
          </a:p>
          <a:p>
            <a:pPr lvl="1"/>
            <a:r>
              <a:rPr lang="en-GB" dirty="0" smtClean="0"/>
              <a:t>Anyone on the network can be a </a:t>
            </a:r>
            <a:r>
              <a:rPr lang="en-GB" dirty="0"/>
              <a:t>Validator</a:t>
            </a:r>
            <a:r>
              <a:rPr lang="en-GB" dirty="0" smtClean="0"/>
              <a:t>, so how do we stop one </a:t>
            </a:r>
            <a:r>
              <a:rPr lang="en-GB" dirty="0"/>
              <a:t>Validator</a:t>
            </a:r>
            <a:r>
              <a:rPr lang="en-GB" dirty="0" smtClean="0"/>
              <a:t> abusing the systems?</a:t>
            </a:r>
          </a:p>
          <a:p>
            <a:pPr lvl="1"/>
            <a:r>
              <a:rPr lang="en-GB" dirty="0" smtClean="0"/>
              <a:t>We make them work for it.  Proof of work - see next sessions on Bit Coin</a:t>
            </a:r>
          </a:p>
          <a:p>
            <a:endParaRPr lang="en-GB" dirty="0"/>
          </a:p>
        </p:txBody>
      </p:sp>
    </p:spTree>
    <p:extLst>
      <p:ext uri="{BB962C8B-B14F-4D97-AF65-F5344CB8AC3E}">
        <p14:creationId xmlns:p14="http://schemas.microsoft.com/office/powerpoint/2010/main" val="3679123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cryptocurrency</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According to Jan Lansky, a cryptocurrency is a system that meets six conditions:</a:t>
            </a:r>
            <a:r>
              <a:rPr lang="en-GB" baseline="30000" dirty="0">
                <a:hlinkClick r:id="rId3"/>
              </a:rPr>
              <a:t>[18]</a:t>
            </a:r>
            <a:endParaRPr lang="en-GB" dirty="0"/>
          </a:p>
          <a:p>
            <a:pPr marL="514350" indent="-514350">
              <a:buFont typeface="+mj-lt"/>
              <a:buAutoNum type="arabicPeriod"/>
            </a:pPr>
            <a:r>
              <a:rPr lang="en-GB" dirty="0"/>
              <a:t>The system does not require a central authority, its state is maintained through distributed consensus.</a:t>
            </a:r>
          </a:p>
          <a:p>
            <a:pPr marL="514350" indent="-514350">
              <a:buFont typeface="+mj-lt"/>
              <a:buAutoNum type="arabicPeriod"/>
            </a:pPr>
            <a:r>
              <a:rPr lang="en-GB" dirty="0"/>
              <a:t>The system keeps an overview of cryptocurrency units and their ownership.</a:t>
            </a:r>
          </a:p>
          <a:p>
            <a:pPr marL="514350" indent="-514350">
              <a:buFont typeface="+mj-lt"/>
              <a:buAutoNum type="arabicPeriod"/>
            </a:pPr>
            <a:r>
              <a:rPr lang="en-GB" dirty="0"/>
              <a:t>The system defines whether new cryptocurrency units can be created. If new cryptocurrency units can be created, the system defines the circumstances of their origin and how to determine the ownership of these new units.</a:t>
            </a:r>
          </a:p>
          <a:p>
            <a:pPr marL="514350" indent="-514350">
              <a:buFont typeface="+mj-lt"/>
              <a:buAutoNum type="arabicPeriod"/>
            </a:pPr>
            <a:r>
              <a:rPr lang="en-GB" dirty="0"/>
              <a:t>Ownership of cryptocurrency units can be proved exclusively cryptographically.</a:t>
            </a:r>
          </a:p>
          <a:p>
            <a:pPr marL="514350" indent="-514350">
              <a:buFont typeface="+mj-lt"/>
              <a:buAutoNum type="arabicPeriod"/>
            </a:pPr>
            <a:r>
              <a:rPr lang="en-GB" dirty="0"/>
              <a:t>The system allows transactions to be performed in which ownership of the cryptographic units is changed. A transaction statement can only be issued by an entity proving the current ownership of these units.</a:t>
            </a:r>
          </a:p>
          <a:p>
            <a:pPr marL="514350" indent="-514350">
              <a:buFont typeface="+mj-lt"/>
              <a:buAutoNum type="arabicPeriod"/>
            </a:pPr>
            <a:r>
              <a:rPr lang="en-GB" dirty="0"/>
              <a:t>If two different instructions for changing the ownership of the same cryptographic units are simultaneously entered, the system performs at most one of them.</a:t>
            </a:r>
          </a:p>
          <a:p>
            <a:endParaRPr lang="en-GB" dirty="0"/>
          </a:p>
        </p:txBody>
      </p:sp>
    </p:spTree>
    <p:extLst>
      <p:ext uri="{BB962C8B-B14F-4D97-AF65-F5344CB8AC3E}">
        <p14:creationId xmlns:p14="http://schemas.microsoft.com/office/powerpoint/2010/main" val="2188836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Cryptocurrencies - properties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Bitcoin uses a decentralized </a:t>
            </a:r>
            <a:r>
              <a:rPr lang="en-GB" dirty="0"/>
              <a:t>network of peers which keep a consensus about accounts and </a:t>
            </a:r>
            <a:r>
              <a:rPr lang="en-GB" dirty="0" smtClean="0"/>
              <a:t>balances.</a:t>
            </a:r>
          </a:p>
          <a:p>
            <a:pPr lvl="1"/>
            <a:r>
              <a:rPr lang="en-GB" dirty="0" smtClean="0"/>
              <a:t>Compared to your bank account which </a:t>
            </a:r>
            <a:r>
              <a:rPr lang="en-GB" dirty="0"/>
              <a:t>can be changed by people you don‘t see and by rules you don‘t </a:t>
            </a:r>
            <a:r>
              <a:rPr lang="en-GB" dirty="0" smtClean="0"/>
              <a:t>know.</a:t>
            </a:r>
          </a:p>
          <a:p>
            <a:r>
              <a:rPr lang="en-GB" dirty="0" smtClean="0"/>
              <a:t>Cryptocurrencies </a:t>
            </a:r>
            <a:r>
              <a:rPr lang="en-GB" dirty="0"/>
              <a:t>are entries about </a:t>
            </a:r>
            <a:r>
              <a:rPr lang="en-GB" dirty="0" smtClean="0"/>
              <a:t>tokens </a:t>
            </a:r>
            <a:r>
              <a:rPr lang="en-GB" dirty="0"/>
              <a:t>in decentralized </a:t>
            </a:r>
            <a:r>
              <a:rPr lang="en-GB" dirty="0" smtClean="0"/>
              <a:t>consensus-ledger/databases. </a:t>
            </a:r>
          </a:p>
          <a:p>
            <a:pPr lvl="1"/>
            <a:r>
              <a:rPr lang="en-GB" dirty="0" smtClean="0"/>
              <a:t>The consensus-keeping </a:t>
            </a:r>
            <a:r>
              <a:rPr lang="en-GB" dirty="0"/>
              <a:t>process is secured by strong cryptography. </a:t>
            </a:r>
            <a:endParaRPr lang="en-GB" dirty="0" smtClean="0"/>
          </a:p>
          <a:p>
            <a:pPr lvl="1"/>
            <a:r>
              <a:rPr lang="en-GB" dirty="0" smtClean="0"/>
              <a:t>Not secured </a:t>
            </a:r>
            <a:r>
              <a:rPr lang="en-GB" dirty="0"/>
              <a:t>by people or by trust, but by </a:t>
            </a:r>
            <a:r>
              <a:rPr lang="en-GB" dirty="0" err="1"/>
              <a:t>by</a:t>
            </a:r>
            <a:r>
              <a:rPr lang="en-GB" dirty="0"/>
              <a:t> strong cryptography. </a:t>
            </a:r>
          </a:p>
          <a:p>
            <a:r>
              <a:rPr lang="en-GB" dirty="0"/>
              <a:t>Describing the properties of cryptocurrencies we need to separate between transactional and monetary properties. </a:t>
            </a:r>
            <a:endParaRPr lang="en-GB" dirty="0" smtClean="0"/>
          </a:p>
          <a:p>
            <a:pPr lvl="1"/>
            <a:r>
              <a:rPr lang="en-GB" dirty="0" smtClean="0"/>
              <a:t>While </a:t>
            </a:r>
            <a:r>
              <a:rPr lang="en-GB" dirty="0"/>
              <a:t>most cryptocurrencies share a common set of properties, they are not </a:t>
            </a:r>
            <a:r>
              <a:rPr lang="en-GB" dirty="0" smtClean="0"/>
              <a:t>all the same.</a:t>
            </a:r>
            <a:endParaRPr lang="en-GB" dirty="0"/>
          </a:p>
        </p:txBody>
      </p:sp>
    </p:spTree>
    <p:extLst>
      <p:ext uri="{BB962C8B-B14F-4D97-AF65-F5344CB8AC3E}">
        <p14:creationId xmlns:p14="http://schemas.microsoft.com/office/powerpoint/2010/main" val="161345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Exchange Pre-currency</a:t>
            </a:r>
            <a:endParaRPr lang="en-GB" dirty="0"/>
          </a:p>
        </p:txBody>
      </p:sp>
      <p:sp>
        <p:nvSpPr>
          <p:cNvPr id="3" name="Content Placeholder 2"/>
          <p:cNvSpPr>
            <a:spLocks noGrp="1"/>
          </p:cNvSpPr>
          <p:nvPr>
            <p:ph idx="1"/>
          </p:nvPr>
        </p:nvSpPr>
        <p:spPr>
          <a:xfrm>
            <a:off x="838200" y="1825625"/>
            <a:ext cx="9869424" cy="4351338"/>
          </a:xfrm>
        </p:spPr>
        <p:txBody>
          <a:bodyPr>
            <a:normAutofit lnSpcReduction="10000"/>
          </a:bodyPr>
          <a:lstStyle/>
          <a:p>
            <a:r>
              <a:rPr lang="en-GB" dirty="0" smtClean="0"/>
              <a:t>Pre-currency we had to exchange  good for services.</a:t>
            </a:r>
          </a:p>
          <a:p>
            <a:pPr lvl="1"/>
            <a:r>
              <a:rPr lang="en-GB" dirty="0" smtClean="0"/>
              <a:t>Bread for meat, carpentry for flour, cow for two goats, etc.</a:t>
            </a:r>
          </a:p>
          <a:p>
            <a:pPr lvl="1"/>
            <a:r>
              <a:rPr lang="en-GB" dirty="0" smtClean="0"/>
              <a:t>What is the difficulty with this system?</a:t>
            </a:r>
          </a:p>
          <a:p>
            <a:pPr lvl="1"/>
            <a:r>
              <a:rPr lang="en-GB" dirty="0" smtClean="0"/>
              <a:t>Difficult if people do not at the same time need your product/service in exchange for their product or service.</a:t>
            </a:r>
          </a:p>
          <a:p>
            <a:r>
              <a:rPr lang="en-GB" dirty="0" smtClean="0"/>
              <a:t>Currency can help with this process (transaction) </a:t>
            </a:r>
          </a:p>
          <a:p>
            <a:pPr lvl="1"/>
            <a:r>
              <a:rPr lang="en-GB" dirty="0" smtClean="0"/>
              <a:t>The person purchasing  can give currency in exchange for the product the service</a:t>
            </a:r>
          </a:p>
          <a:p>
            <a:pPr lvl="1"/>
            <a:r>
              <a:rPr lang="en-GB" dirty="0" smtClean="0"/>
              <a:t>The person receiving the currency does not have to spend it  with the person paying for the goods/services</a:t>
            </a:r>
          </a:p>
          <a:p>
            <a:pPr lvl="1"/>
            <a:r>
              <a:rPr lang="en-GB" dirty="0" smtClean="0"/>
              <a:t>Easier to find customers,</a:t>
            </a:r>
          </a:p>
          <a:p>
            <a:pPr lvl="1"/>
            <a:r>
              <a:rPr lang="en-GB" dirty="0" smtClean="0"/>
              <a:t>Easier to carry around.</a:t>
            </a:r>
          </a:p>
          <a:p>
            <a:endParaRPr lang="en-GB" dirty="0" smtClean="0"/>
          </a:p>
          <a:p>
            <a:pPr lvl="1"/>
            <a:endParaRPr lang="en-GB" dirty="0"/>
          </a:p>
        </p:txBody>
      </p:sp>
      <p:pic>
        <p:nvPicPr>
          <p:cNvPr id="4" name="Picture 3"/>
          <p:cNvPicPr>
            <a:picLocks noChangeAspect="1"/>
          </p:cNvPicPr>
          <p:nvPr/>
        </p:nvPicPr>
        <p:blipFill>
          <a:blip r:embed="rId2"/>
          <a:stretch>
            <a:fillRect/>
          </a:stretch>
        </p:blipFill>
        <p:spPr>
          <a:xfrm>
            <a:off x="7308766" y="5054065"/>
            <a:ext cx="3800475" cy="1381125"/>
          </a:xfrm>
          <a:prstGeom prst="rect">
            <a:avLst/>
          </a:prstGeom>
        </p:spPr>
      </p:pic>
      <p:pic>
        <p:nvPicPr>
          <p:cNvPr id="5" name="Picture 4"/>
          <p:cNvPicPr>
            <a:picLocks noChangeAspect="1"/>
          </p:cNvPicPr>
          <p:nvPr/>
        </p:nvPicPr>
        <p:blipFill>
          <a:blip r:embed="rId3"/>
          <a:stretch>
            <a:fillRect/>
          </a:stretch>
        </p:blipFill>
        <p:spPr>
          <a:xfrm>
            <a:off x="7130062" y="204273"/>
            <a:ext cx="3229166" cy="1553884"/>
          </a:xfrm>
          <a:prstGeom prst="rect">
            <a:avLst/>
          </a:prstGeom>
        </p:spPr>
      </p:pic>
    </p:spTree>
    <p:extLst>
      <p:ext uri="{BB962C8B-B14F-4D97-AF65-F5344CB8AC3E}">
        <p14:creationId xmlns:p14="http://schemas.microsoft.com/office/powerpoint/2010/main" val="83869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Cryptocurrencies:- </a:t>
            </a:r>
            <a:r>
              <a:rPr lang="en-GB" b="1" dirty="0"/>
              <a:t>Transactional </a:t>
            </a:r>
            <a:r>
              <a:rPr lang="en-GB" b="1" dirty="0" smtClean="0"/>
              <a:t>properties</a:t>
            </a:r>
            <a:endParaRPr lang="en-GB"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GB" b="1" dirty="0" smtClean="0"/>
              <a:t>Irreversible</a:t>
            </a:r>
            <a:r>
              <a:rPr lang="en-GB" b="1" dirty="0"/>
              <a:t>:</a:t>
            </a:r>
            <a:r>
              <a:rPr lang="en-GB" dirty="0"/>
              <a:t> After confirmation, a transaction </a:t>
            </a:r>
            <a:r>
              <a:rPr lang="en-GB" dirty="0" smtClean="0"/>
              <a:t>it cannot </a:t>
            </a:r>
            <a:r>
              <a:rPr lang="en-GB" dirty="0"/>
              <a:t>be </a:t>
            </a:r>
            <a:r>
              <a:rPr lang="en-GB" dirty="0" smtClean="0"/>
              <a:t>reversed -immutable. Also means no help, </a:t>
            </a:r>
            <a:r>
              <a:rPr lang="en-GB" dirty="0"/>
              <a:t>if you sent your funds </a:t>
            </a:r>
            <a:r>
              <a:rPr lang="en-GB" dirty="0" smtClean="0"/>
              <a:t>incorrectly or you are hacked, no </a:t>
            </a:r>
            <a:r>
              <a:rPr lang="en-GB" dirty="0"/>
              <a:t>safety net.</a:t>
            </a:r>
          </a:p>
          <a:p>
            <a:pPr marL="514350" indent="-514350">
              <a:buFont typeface="+mj-lt"/>
              <a:buAutoNum type="arabicPeriod"/>
            </a:pPr>
            <a:r>
              <a:rPr lang="en-GB" b="1" dirty="0" smtClean="0"/>
              <a:t>Pseudonymous</a:t>
            </a:r>
            <a:r>
              <a:rPr lang="en-GB" b="1" dirty="0"/>
              <a:t>:</a:t>
            </a:r>
            <a:r>
              <a:rPr lang="en-GB" dirty="0"/>
              <a:t> Neither </a:t>
            </a:r>
            <a:r>
              <a:rPr lang="en-GB" dirty="0" smtClean="0"/>
              <a:t>the transactions </a:t>
            </a:r>
            <a:r>
              <a:rPr lang="en-GB" dirty="0"/>
              <a:t>nor </a:t>
            </a:r>
            <a:r>
              <a:rPr lang="en-GB" dirty="0" smtClean="0"/>
              <a:t>the accounts </a:t>
            </a:r>
            <a:r>
              <a:rPr lang="en-GB" dirty="0"/>
              <a:t>are connected to real-world identities. </a:t>
            </a:r>
            <a:r>
              <a:rPr lang="en-GB" dirty="0" smtClean="0"/>
              <a:t>You can analyse </a:t>
            </a:r>
            <a:r>
              <a:rPr lang="en-GB" dirty="0"/>
              <a:t>the transaction flow, it is </a:t>
            </a:r>
            <a:r>
              <a:rPr lang="en-GB" dirty="0" smtClean="0"/>
              <a:t>difficult to </a:t>
            </a:r>
            <a:r>
              <a:rPr lang="en-GB" dirty="0"/>
              <a:t>connect the real world identity of users with those addresses.</a:t>
            </a:r>
          </a:p>
          <a:p>
            <a:pPr marL="514350" indent="-514350">
              <a:buFont typeface="+mj-lt"/>
              <a:buAutoNum type="arabicPeriod"/>
            </a:pPr>
            <a:r>
              <a:rPr lang="en-GB" b="1" dirty="0" smtClean="0"/>
              <a:t>Fast </a:t>
            </a:r>
            <a:r>
              <a:rPr lang="en-GB" b="1" dirty="0"/>
              <a:t>and global: </a:t>
            </a:r>
            <a:r>
              <a:rPr lang="en-GB" dirty="0"/>
              <a:t>Transaction are propagated nearly instantly in the network and are confirmed in a couple of minutes. </a:t>
            </a:r>
            <a:r>
              <a:rPr lang="en-GB" dirty="0" smtClean="0"/>
              <a:t>So location/distance of sender/receiver is irrelevant.</a:t>
            </a:r>
            <a:endParaRPr lang="en-GB" dirty="0"/>
          </a:p>
          <a:p>
            <a:pPr marL="514350" indent="-514350">
              <a:buFont typeface="+mj-lt"/>
              <a:buAutoNum type="arabicPeriod"/>
            </a:pPr>
            <a:r>
              <a:rPr lang="en-GB" b="1" dirty="0" smtClean="0"/>
              <a:t>Secure</a:t>
            </a:r>
            <a:r>
              <a:rPr lang="en-GB" b="1" dirty="0"/>
              <a:t>:</a:t>
            </a:r>
            <a:r>
              <a:rPr lang="en-GB" dirty="0"/>
              <a:t> Cryptocurrency funds are locked </a:t>
            </a:r>
            <a:r>
              <a:rPr lang="en-GB" dirty="0" smtClean="0"/>
              <a:t>using a </a:t>
            </a:r>
            <a:r>
              <a:rPr lang="en-GB" dirty="0"/>
              <a:t>public key cryptography system. Only the owner of the private key can send </a:t>
            </a:r>
            <a:r>
              <a:rPr lang="en-GB" dirty="0" smtClean="0"/>
              <a:t>cryptocurrency.</a:t>
            </a:r>
            <a:endParaRPr lang="en-GB" dirty="0"/>
          </a:p>
          <a:p>
            <a:pPr marL="514350" indent="-514350">
              <a:buFont typeface="+mj-lt"/>
              <a:buAutoNum type="arabicPeriod"/>
            </a:pPr>
            <a:r>
              <a:rPr lang="en-GB" b="1" dirty="0" err="1" smtClean="0"/>
              <a:t>Permissionless</a:t>
            </a:r>
            <a:r>
              <a:rPr lang="en-GB" dirty="0"/>
              <a:t>: </a:t>
            </a:r>
            <a:r>
              <a:rPr lang="en-GB" dirty="0" smtClean="0"/>
              <a:t>It is software based, so once installed, </a:t>
            </a:r>
            <a:r>
              <a:rPr lang="en-GB" dirty="0"/>
              <a:t>you can receive and send </a:t>
            </a:r>
            <a:r>
              <a:rPr lang="en-GB" dirty="0" smtClean="0"/>
              <a:t>cryptocurrencies</a:t>
            </a:r>
            <a:r>
              <a:rPr lang="en-GB" dirty="0"/>
              <a:t>. </a:t>
            </a:r>
            <a:r>
              <a:rPr lang="en-GB" dirty="0" smtClean="0"/>
              <a:t>There </a:t>
            </a:r>
            <a:r>
              <a:rPr lang="en-GB" dirty="0"/>
              <a:t>is no gatekeeper.</a:t>
            </a:r>
          </a:p>
          <a:p>
            <a:endParaRPr lang="en-GB" dirty="0"/>
          </a:p>
        </p:txBody>
      </p:sp>
    </p:spTree>
    <p:extLst>
      <p:ext uri="{BB962C8B-B14F-4D97-AF65-F5344CB8AC3E}">
        <p14:creationId xmlns:p14="http://schemas.microsoft.com/office/powerpoint/2010/main" val="293645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Cryptocurrencies:-</a:t>
            </a:r>
            <a:r>
              <a:rPr lang="en-GB" b="1" dirty="0"/>
              <a:t>Monetary </a:t>
            </a:r>
            <a:r>
              <a:rPr lang="en-GB" b="1" dirty="0" smtClean="0"/>
              <a:t>properties</a:t>
            </a:r>
            <a:endParaRPr lang="en-GB" dirty="0"/>
          </a:p>
        </p:txBody>
      </p:sp>
      <p:sp>
        <p:nvSpPr>
          <p:cNvPr id="3" name="Content Placeholder 2"/>
          <p:cNvSpPr>
            <a:spLocks noGrp="1"/>
          </p:cNvSpPr>
          <p:nvPr>
            <p:ph idx="1"/>
          </p:nvPr>
        </p:nvSpPr>
        <p:spPr/>
        <p:txBody>
          <a:bodyPr>
            <a:normAutofit/>
          </a:bodyPr>
          <a:lstStyle/>
          <a:p>
            <a:r>
              <a:rPr lang="en-GB" dirty="0"/>
              <a:t>Controlled supply: </a:t>
            </a:r>
            <a:endParaRPr lang="en-GB" dirty="0" smtClean="0"/>
          </a:p>
          <a:p>
            <a:pPr lvl="1"/>
            <a:r>
              <a:rPr lang="en-GB" dirty="0" smtClean="0"/>
              <a:t>Most </a:t>
            </a:r>
            <a:r>
              <a:rPr lang="en-GB" dirty="0"/>
              <a:t>cryptocurrencies limit the supply of the tokens. </a:t>
            </a:r>
            <a:endParaRPr lang="en-GB" dirty="0" smtClean="0"/>
          </a:p>
          <a:p>
            <a:pPr lvl="1"/>
            <a:r>
              <a:rPr lang="en-GB" dirty="0" smtClean="0"/>
              <a:t>All </a:t>
            </a:r>
            <a:r>
              <a:rPr lang="en-GB" dirty="0"/>
              <a:t>cryptocurrencies control the supply of the token by a schedule written in the code. </a:t>
            </a:r>
          </a:p>
          <a:p>
            <a:r>
              <a:rPr lang="en-GB" dirty="0" smtClean="0"/>
              <a:t>No </a:t>
            </a:r>
            <a:r>
              <a:rPr lang="en-GB" dirty="0"/>
              <a:t>debt but bearer: </a:t>
            </a:r>
            <a:endParaRPr lang="en-GB" dirty="0" smtClean="0"/>
          </a:p>
          <a:p>
            <a:pPr lvl="1"/>
            <a:r>
              <a:rPr lang="en-GB" dirty="0" smtClean="0"/>
              <a:t>The </a:t>
            </a:r>
            <a:r>
              <a:rPr lang="en-GB" dirty="0"/>
              <a:t>Fiat-money </a:t>
            </a:r>
            <a:r>
              <a:rPr lang="en-GB" dirty="0" smtClean="0"/>
              <a:t>is </a:t>
            </a:r>
            <a:r>
              <a:rPr lang="en-GB" dirty="0"/>
              <a:t>a system of IOU. </a:t>
            </a:r>
            <a:endParaRPr lang="en-GB" dirty="0" smtClean="0"/>
          </a:p>
          <a:p>
            <a:pPr lvl="1"/>
            <a:r>
              <a:rPr lang="en-GB" dirty="0" smtClean="0"/>
              <a:t>Cryptocurrencies are just representing </a:t>
            </a:r>
            <a:r>
              <a:rPr lang="en-GB" dirty="0"/>
              <a:t>themselves. </a:t>
            </a:r>
          </a:p>
        </p:txBody>
      </p:sp>
    </p:spTree>
    <p:extLst>
      <p:ext uri="{BB962C8B-B14F-4D97-AF65-F5344CB8AC3E}">
        <p14:creationId xmlns:p14="http://schemas.microsoft.com/office/powerpoint/2010/main" val="915347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Cryptocurrencies</a:t>
            </a:r>
            <a:r>
              <a:rPr lang="en-GB" dirty="0" smtClean="0"/>
              <a:t>:- Market</a:t>
            </a:r>
            <a:endParaRPr lang="en-GB" dirty="0"/>
          </a:p>
        </p:txBody>
      </p:sp>
      <p:sp>
        <p:nvSpPr>
          <p:cNvPr id="3" name="Content Placeholder 2"/>
          <p:cNvSpPr>
            <a:spLocks noGrp="1"/>
          </p:cNvSpPr>
          <p:nvPr>
            <p:ph idx="1"/>
          </p:nvPr>
        </p:nvSpPr>
        <p:spPr/>
        <p:txBody>
          <a:bodyPr/>
          <a:lstStyle/>
          <a:p>
            <a:r>
              <a:rPr lang="en-GB" dirty="0"/>
              <a:t>See </a:t>
            </a:r>
            <a:r>
              <a:rPr lang="en-GB" dirty="0">
                <a:hlinkClick r:id="rId2"/>
              </a:rPr>
              <a:t>https://coinmarketcap.com</a:t>
            </a:r>
            <a:r>
              <a:rPr lang="en-GB" dirty="0" smtClean="0">
                <a:hlinkClick r:id="rId2"/>
              </a:rPr>
              <a:t>/</a:t>
            </a:r>
            <a:endParaRPr lang="en-GB" dirty="0" smtClean="0"/>
          </a:p>
          <a:p>
            <a:r>
              <a:rPr lang="en-GB" dirty="0" smtClean="0"/>
              <a:t>There is a market for buying and sell Cryptocurrencies</a:t>
            </a:r>
          </a:p>
          <a:p>
            <a:endParaRPr lang="en-GB" dirty="0"/>
          </a:p>
        </p:txBody>
      </p:sp>
    </p:spTree>
    <p:extLst>
      <p:ext uri="{BB962C8B-B14F-4D97-AF65-F5344CB8AC3E}">
        <p14:creationId xmlns:p14="http://schemas.microsoft.com/office/powerpoint/2010/main" val="3251360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traditional markets work</a:t>
            </a:r>
            <a:endParaRPr lang="en-GB" dirty="0"/>
          </a:p>
        </p:txBody>
      </p:sp>
      <p:pic>
        <p:nvPicPr>
          <p:cNvPr id="4" name="Content Placeholder 3"/>
          <p:cNvPicPr>
            <a:picLocks noGrp="1" noChangeAspect="1"/>
          </p:cNvPicPr>
          <p:nvPr>
            <p:ph idx="1"/>
          </p:nvPr>
        </p:nvPicPr>
        <p:blipFill>
          <a:blip r:embed="rId2"/>
          <a:stretch>
            <a:fillRect/>
          </a:stretch>
        </p:blipFill>
        <p:spPr>
          <a:xfrm>
            <a:off x="2833573" y="1991879"/>
            <a:ext cx="6296254" cy="4351338"/>
          </a:xfrm>
          <a:prstGeom prst="rect">
            <a:avLst/>
          </a:prstGeom>
        </p:spPr>
      </p:pic>
    </p:spTree>
    <p:extLst>
      <p:ext uri="{BB962C8B-B14F-4D97-AF65-F5344CB8AC3E}">
        <p14:creationId xmlns:p14="http://schemas.microsoft.com/office/powerpoint/2010/main" val="2016937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Cryptocurrencies </a:t>
            </a:r>
            <a:endParaRPr lang="en-GB" dirty="0"/>
          </a:p>
        </p:txBody>
      </p:sp>
      <p:sp>
        <p:nvSpPr>
          <p:cNvPr id="3" name="Content Placeholder 2"/>
          <p:cNvSpPr>
            <a:spLocks noGrp="1"/>
          </p:cNvSpPr>
          <p:nvPr>
            <p:ph idx="1"/>
          </p:nvPr>
        </p:nvSpPr>
        <p:spPr/>
        <p:txBody>
          <a:bodyPr/>
          <a:lstStyle/>
          <a:p>
            <a:r>
              <a:rPr lang="en-GB" dirty="0" smtClean="0"/>
              <a:t>Cross border transitions </a:t>
            </a:r>
          </a:p>
          <a:p>
            <a:pPr lvl="1"/>
            <a:r>
              <a:rPr lang="en-GB" dirty="0" smtClean="0"/>
              <a:t>Traditionally - highly secure private ledgers with a complex process, much faster than it use to be but still takes time.</a:t>
            </a:r>
          </a:p>
          <a:p>
            <a:pPr lvl="1"/>
            <a:r>
              <a:rPr lang="en-GB" dirty="0" smtClean="0"/>
              <a:t>Blockchain – financial institutions can create a direct link between parties.</a:t>
            </a:r>
          </a:p>
          <a:p>
            <a:pPr lvl="2"/>
            <a:r>
              <a:rPr lang="en-GB" dirty="0" err="1" smtClean="0"/>
              <a:t>Corda</a:t>
            </a:r>
            <a:r>
              <a:rPr lang="en-GB" dirty="0" smtClean="0"/>
              <a:t> from </a:t>
            </a:r>
            <a:r>
              <a:rPr lang="en-GB" dirty="0"/>
              <a:t>accord’ (agreement) and ‘cord’ (the straightest line between two points in a circle</a:t>
            </a:r>
            <a:r>
              <a:rPr lang="en-GB" dirty="0" smtClean="0"/>
              <a:t>).</a:t>
            </a:r>
          </a:p>
          <a:p>
            <a:pPr lvl="2"/>
            <a:r>
              <a:rPr lang="en-GB" dirty="0" err="1" smtClean="0"/>
              <a:t>Corda</a:t>
            </a:r>
            <a:r>
              <a:rPr lang="en-GB" dirty="0" smtClean="0"/>
              <a:t> - </a:t>
            </a:r>
            <a:r>
              <a:rPr lang="en-GB" dirty="0"/>
              <a:t>made up of banks who would use a shared ledger for transactions, contracts and important </a:t>
            </a:r>
            <a:r>
              <a:rPr lang="en-GB" dirty="0" smtClean="0"/>
              <a:t>documents</a:t>
            </a:r>
            <a:r>
              <a:rPr lang="en-GB" dirty="0"/>
              <a:t> </a:t>
            </a:r>
            <a:endParaRPr lang="en-GB" dirty="0" smtClean="0"/>
          </a:p>
          <a:p>
            <a:pPr lvl="2"/>
            <a:r>
              <a:rPr lang="en-GB" dirty="0" smtClean="0"/>
              <a:t>Even competing </a:t>
            </a:r>
            <a:r>
              <a:rPr lang="en-GB" dirty="0"/>
              <a:t>financial institutions could use </a:t>
            </a:r>
            <a:r>
              <a:rPr lang="en-GB" dirty="0" smtClean="0"/>
              <a:t>a distributed ledger to </a:t>
            </a:r>
            <a:r>
              <a:rPr lang="en-GB" dirty="0"/>
              <a:t>keep track of the execution, clearing and settlement of transactions without the need to involve any central </a:t>
            </a:r>
            <a:r>
              <a:rPr lang="en-GB" dirty="0" smtClean="0"/>
              <a:t>system</a:t>
            </a:r>
          </a:p>
          <a:p>
            <a:pPr lvl="2"/>
            <a:r>
              <a:rPr lang="en-GB" dirty="0"/>
              <a:t>the banks will be able to formalize and secure digital relationships between themselves in ways they could not </a:t>
            </a:r>
            <a:r>
              <a:rPr lang="en-GB" dirty="0" smtClean="0"/>
              <a:t>before and also in a shorter time</a:t>
            </a:r>
            <a:endParaRPr lang="en-GB" dirty="0"/>
          </a:p>
        </p:txBody>
      </p:sp>
    </p:spTree>
    <p:extLst>
      <p:ext uri="{BB962C8B-B14F-4D97-AF65-F5344CB8AC3E}">
        <p14:creationId xmlns:p14="http://schemas.microsoft.com/office/powerpoint/2010/main" val="2548800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Concerns</a:t>
            </a:r>
            <a:endParaRPr lang="en-GB" dirty="0"/>
          </a:p>
        </p:txBody>
      </p:sp>
      <p:sp>
        <p:nvSpPr>
          <p:cNvPr id="3" name="Content Placeholder 2"/>
          <p:cNvSpPr>
            <a:spLocks noGrp="1"/>
          </p:cNvSpPr>
          <p:nvPr>
            <p:ph idx="1"/>
          </p:nvPr>
        </p:nvSpPr>
        <p:spPr/>
        <p:txBody>
          <a:bodyPr>
            <a:normAutofit/>
          </a:bodyPr>
          <a:lstStyle/>
          <a:p>
            <a:r>
              <a:rPr lang="en-GB" dirty="0" smtClean="0"/>
              <a:t>There are concerns that these can be used as  tool for anonymous criminal activity</a:t>
            </a:r>
          </a:p>
          <a:p>
            <a:pPr lvl="1"/>
            <a:r>
              <a:rPr lang="en-GB" dirty="0" smtClean="0"/>
              <a:t>Transactions are independent from formal  banking systems –undermining the central banks ability to control monetary policy, </a:t>
            </a:r>
            <a:r>
              <a:rPr lang="en-GB" dirty="0"/>
              <a:t>secure from political </a:t>
            </a:r>
            <a:r>
              <a:rPr lang="en-GB" dirty="0" smtClean="0"/>
              <a:t>influence.</a:t>
            </a:r>
          </a:p>
          <a:p>
            <a:pPr lvl="1"/>
            <a:r>
              <a:rPr lang="en-GB" dirty="0" smtClean="0"/>
              <a:t>Cryptocurrencies are limited and therefore central banks cannot control inflation by printing or restricting money.</a:t>
            </a:r>
          </a:p>
          <a:p>
            <a:pPr lvl="1"/>
            <a:r>
              <a:rPr lang="en-GB" dirty="0" smtClean="0"/>
              <a:t>Exchange of cryptocurrencies are complex and hard to track- fast method of payment worldwide</a:t>
            </a:r>
          </a:p>
          <a:p>
            <a:pPr lvl="1"/>
            <a:r>
              <a:rPr lang="en-GB" dirty="0" smtClean="0"/>
              <a:t>cryptocurrencies offer anonymity –use in the black market economy</a:t>
            </a:r>
          </a:p>
          <a:p>
            <a:pPr lvl="1"/>
            <a:r>
              <a:rPr lang="en-GB" dirty="0" smtClean="0"/>
              <a:t> evade tax and money laundering</a:t>
            </a:r>
          </a:p>
        </p:txBody>
      </p:sp>
    </p:spTree>
    <p:extLst>
      <p:ext uri="{BB962C8B-B14F-4D97-AF65-F5344CB8AC3E}">
        <p14:creationId xmlns:p14="http://schemas.microsoft.com/office/powerpoint/2010/main" val="3413615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Theft and fraud of cryptocurrencies.</a:t>
            </a:r>
            <a:endParaRPr lang="en-GB" dirty="0"/>
          </a:p>
        </p:txBody>
      </p:sp>
      <p:sp>
        <p:nvSpPr>
          <p:cNvPr id="3" name="Content Placeholder 2"/>
          <p:cNvSpPr>
            <a:spLocks noGrp="1"/>
          </p:cNvSpPr>
          <p:nvPr>
            <p:ph idx="1"/>
          </p:nvPr>
        </p:nvSpPr>
        <p:spPr/>
        <p:txBody>
          <a:bodyPr/>
          <a:lstStyle/>
          <a:p>
            <a:r>
              <a:rPr lang="en-GB" dirty="0" smtClean="0"/>
              <a:t>There have been some high profile cases.</a:t>
            </a:r>
          </a:p>
          <a:p>
            <a:r>
              <a:rPr lang="en-GB" dirty="0"/>
              <a:t>As of December 2017, around 980,000 bitcoins have been stolen from cryptocurrency exchanges</a:t>
            </a:r>
            <a:r>
              <a:rPr lang="en-GB" dirty="0" smtClean="0"/>
              <a:t>. </a:t>
            </a:r>
          </a:p>
          <a:p>
            <a:pPr lvl="1"/>
            <a:r>
              <a:rPr lang="en-GB" dirty="0" smtClean="0"/>
              <a:t>Also illegal markets had bitcoins stolen</a:t>
            </a:r>
          </a:p>
          <a:p>
            <a:r>
              <a:rPr lang="en-GB" dirty="0" smtClean="0"/>
              <a:t>When this happens very often the exchange has to close</a:t>
            </a:r>
          </a:p>
          <a:p>
            <a:pPr lvl="1"/>
            <a:r>
              <a:rPr lang="en-GB" dirty="0"/>
              <a:t> </a:t>
            </a:r>
            <a:r>
              <a:rPr lang="en-GB" dirty="0" smtClean="0"/>
              <a:t>this is a nascent industry and as such the infrastructure  is not as well design as that of banks</a:t>
            </a:r>
          </a:p>
          <a:p>
            <a:pPr lvl="1"/>
            <a:r>
              <a:rPr lang="en-GB" dirty="0" smtClean="0"/>
              <a:t>As a results there is not the regulatory oversight </a:t>
            </a:r>
            <a:endParaRPr lang="en-GB" dirty="0"/>
          </a:p>
          <a:p>
            <a:pPr lvl="1"/>
            <a:r>
              <a:rPr lang="en-GB" dirty="0" smtClean="0"/>
              <a:t>Lack of consumer protection against loss or theft.</a:t>
            </a:r>
          </a:p>
        </p:txBody>
      </p:sp>
    </p:spTree>
    <p:extLst>
      <p:ext uri="{BB962C8B-B14F-4D97-AF65-F5344CB8AC3E}">
        <p14:creationId xmlns:p14="http://schemas.microsoft.com/office/powerpoint/2010/main" val="2327691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omplyadvantage.com/wp-content/uploads/2018/07/Crypto-Regulation-Map-Coin.bm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1474" y="301336"/>
            <a:ext cx="10556244" cy="645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889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 simple currency</a:t>
            </a:r>
            <a:endParaRPr lang="en-GB" dirty="0"/>
          </a:p>
        </p:txBody>
      </p:sp>
      <p:sp>
        <p:nvSpPr>
          <p:cNvPr id="5" name="Rounded Rectangle 4"/>
          <p:cNvSpPr/>
          <p:nvPr/>
        </p:nvSpPr>
        <p:spPr>
          <a:xfrm>
            <a:off x="300530" y="1838778"/>
            <a:ext cx="2933700" cy="59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Owner can create coins</a:t>
            </a:r>
            <a:endParaRPr lang="en-GB" dirty="0"/>
          </a:p>
        </p:txBody>
      </p:sp>
      <p:sp>
        <p:nvSpPr>
          <p:cNvPr id="6" name="Rectangle 5"/>
          <p:cNvSpPr/>
          <p:nvPr/>
        </p:nvSpPr>
        <p:spPr>
          <a:xfrm>
            <a:off x="3921314" y="5531816"/>
            <a:ext cx="2680854" cy="4260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Signed by </a:t>
            </a:r>
            <a:r>
              <a:rPr lang="en-GB" dirty="0" err="1" smtClean="0"/>
              <a:t>PK</a:t>
            </a:r>
            <a:r>
              <a:rPr lang="en-GB" baseline="-25000" dirty="0" err="1" smtClean="0"/>
              <a:t>owner</a:t>
            </a:r>
            <a:endParaRPr lang="en-GB" baseline="-25000" dirty="0"/>
          </a:p>
        </p:txBody>
      </p:sp>
      <p:sp>
        <p:nvSpPr>
          <p:cNvPr id="7" name="Rectangle 6"/>
          <p:cNvSpPr/>
          <p:nvPr/>
        </p:nvSpPr>
        <p:spPr>
          <a:xfrm>
            <a:off x="3921314" y="5957843"/>
            <a:ext cx="2680854" cy="384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err="1" smtClean="0"/>
              <a:t>CreateCoin</a:t>
            </a:r>
            <a:r>
              <a:rPr lang="en-GB" dirty="0" smtClean="0"/>
              <a:t> [</a:t>
            </a:r>
            <a:r>
              <a:rPr lang="en-GB" dirty="0" err="1" smtClean="0"/>
              <a:t>uniqeCoinID</a:t>
            </a:r>
            <a:r>
              <a:rPr lang="en-GB" dirty="0" smtClean="0"/>
              <a:t>]</a:t>
            </a:r>
            <a:endParaRPr lang="en-GB" dirty="0"/>
          </a:p>
        </p:txBody>
      </p:sp>
      <p:sp>
        <p:nvSpPr>
          <p:cNvPr id="8" name="TextBox 7"/>
          <p:cNvSpPr txBox="1"/>
          <p:nvPr/>
        </p:nvSpPr>
        <p:spPr>
          <a:xfrm>
            <a:off x="7089765" y="5531816"/>
            <a:ext cx="2254828" cy="646331"/>
          </a:xfrm>
          <a:prstGeom prst="rect">
            <a:avLst/>
          </a:prstGeom>
          <a:noFill/>
        </p:spPr>
        <p:txBody>
          <a:bodyPr wrap="square" rtlCol="0">
            <a:spAutoFit/>
          </a:bodyPr>
          <a:lstStyle/>
          <a:p>
            <a:r>
              <a:rPr lang="en-GB" dirty="0" smtClean="0"/>
              <a:t>All new coins belong to the owner</a:t>
            </a:r>
            <a:endParaRPr lang="en-GB" dirty="0"/>
          </a:p>
        </p:txBody>
      </p:sp>
      <p:sp>
        <p:nvSpPr>
          <p:cNvPr id="10" name="Rectangle 9"/>
          <p:cNvSpPr/>
          <p:nvPr/>
        </p:nvSpPr>
        <p:spPr>
          <a:xfrm>
            <a:off x="3003450" y="4119732"/>
            <a:ext cx="2680854" cy="4260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Signed by </a:t>
            </a:r>
            <a:r>
              <a:rPr lang="en-GB" dirty="0" err="1" smtClean="0"/>
              <a:t>PK</a:t>
            </a:r>
            <a:r>
              <a:rPr lang="en-GB" baseline="-25000" dirty="0" err="1" smtClean="0"/>
              <a:t>owner</a:t>
            </a:r>
            <a:endParaRPr lang="en-GB" baseline="-25000" dirty="0"/>
          </a:p>
        </p:txBody>
      </p:sp>
      <p:sp>
        <p:nvSpPr>
          <p:cNvPr id="11" name="Rectangle 10"/>
          <p:cNvSpPr/>
          <p:nvPr/>
        </p:nvSpPr>
        <p:spPr>
          <a:xfrm>
            <a:off x="3003450" y="4545759"/>
            <a:ext cx="2680854" cy="384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Pay to </a:t>
            </a:r>
            <a:r>
              <a:rPr lang="en-GB" dirty="0" err="1" smtClean="0"/>
              <a:t>PK</a:t>
            </a:r>
            <a:r>
              <a:rPr lang="en-GB" baseline="-25000" dirty="0" err="1" smtClean="0"/>
              <a:t>George</a:t>
            </a:r>
            <a:r>
              <a:rPr lang="en-GB" dirty="0" smtClean="0"/>
              <a:t> : H(   )</a:t>
            </a:r>
            <a:endParaRPr lang="en-GB" dirty="0"/>
          </a:p>
        </p:txBody>
      </p:sp>
      <p:sp>
        <p:nvSpPr>
          <p:cNvPr id="12" name="Rounded Rectangle 11"/>
          <p:cNvSpPr/>
          <p:nvPr/>
        </p:nvSpPr>
        <p:spPr>
          <a:xfrm>
            <a:off x="3368636" y="1842899"/>
            <a:ext cx="2732809" cy="59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Owner spends coin</a:t>
            </a:r>
            <a:endParaRPr lang="en-GB" dirty="0"/>
          </a:p>
        </p:txBody>
      </p:sp>
      <p:cxnSp>
        <p:nvCxnSpPr>
          <p:cNvPr id="15" name="Straight Arrow Connector 14"/>
          <p:cNvCxnSpPr/>
          <p:nvPr/>
        </p:nvCxnSpPr>
        <p:spPr>
          <a:xfrm>
            <a:off x="5116269" y="4803372"/>
            <a:ext cx="612000" cy="728444"/>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62351" y="4222593"/>
            <a:ext cx="2254828" cy="646331"/>
          </a:xfrm>
          <a:prstGeom prst="rect">
            <a:avLst/>
          </a:prstGeom>
          <a:noFill/>
        </p:spPr>
        <p:txBody>
          <a:bodyPr wrap="square" rtlCol="0">
            <a:spAutoFit/>
          </a:bodyPr>
          <a:lstStyle/>
          <a:p>
            <a:r>
              <a:rPr lang="en-GB" dirty="0" smtClean="0"/>
              <a:t>George now owns the coin</a:t>
            </a:r>
            <a:endParaRPr lang="en-GB" dirty="0"/>
          </a:p>
        </p:txBody>
      </p:sp>
      <p:sp>
        <p:nvSpPr>
          <p:cNvPr id="19" name="Rounded Rectangle 18"/>
          <p:cNvSpPr/>
          <p:nvPr/>
        </p:nvSpPr>
        <p:spPr>
          <a:xfrm>
            <a:off x="6264166" y="1855010"/>
            <a:ext cx="2732809" cy="59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George spends coin</a:t>
            </a:r>
            <a:endParaRPr lang="en-GB" dirty="0"/>
          </a:p>
        </p:txBody>
      </p:sp>
      <p:sp>
        <p:nvSpPr>
          <p:cNvPr id="20" name="Rectangle 19"/>
          <p:cNvSpPr/>
          <p:nvPr/>
        </p:nvSpPr>
        <p:spPr>
          <a:xfrm>
            <a:off x="2010222" y="2715273"/>
            <a:ext cx="2680854" cy="4260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Signed by </a:t>
            </a:r>
            <a:r>
              <a:rPr lang="en-GB" dirty="0" err="1" smtClean="0"/>
              <a:t>PK</a:t>
            </a:r>
            <a:r>
              <a:rPr lang="en-GB" baseline="-25000" dirty="0" err="1" smtClean="0"/>
              <a:t>George</a:t>
            </a:r>
            <a:endParaRPr lang="en-GB" baseline="-25000" dirty="0"/>
          </a:p>
        </p:txBody>
      </p:sp>
      <p:sp>
        <p:nvSpPr>
          <p:cNvPr id="21" name="Rectangle 20"/>
          <p:cNvSpPr/>
          <p:nvPr/>
        </p:nvSpPr>
        <p:spPr>
          <a:xfrm>
            <a:off x="2010222" y="3148107"/>
            <a:ext cx="2680854" cy="384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Pay to </a:t>
            </a:r>
            <a:r>
              <a:rPr lang="en-GB" dirty="0" err="1" smtClean="0"/>
              <a:t>PK</a:t>
            </a:r>
            <a:r>
              <a:rPr lang="en-GB" baseline="-25000" dirty="0" err="1" smtClean="0"/>
              <a:t>jane</a:t>
            </a:r>
            <a:r>
              <a:rPr lang="en-GB" dirty="0" smtClean="0"/>
              <a:t> : H(   )</a:t>
            </a:r>
            <a:endParaRPr lang="en-GB" dirty="0"/>
          </a:p>
        </p:txBody>
      </p:sp>
      <p:cxnSp>
        <p:nvCxnSpPr>
          <p:cNvPr id="22" name="Straight Arrow Connector 21"/>
          <p:cNvCxnSpPr/>
          <p:nvPr/>
        </p:nvCxnSpPr>
        <p:spPr>
          <a:xfrm>
            <a:off x="4123041" y="3405720"/>
            <a:ext cx="612000" cy="728444"/>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50503" y="2761151"/>
            <a:ext cx="1513663" cy="646331"/>
          </a:xfrm>
          <a:prstGeom prst="rect">
            <a:avLst/>
          </a:prstGeom>
        </p:spPr>
        <p:txBody>
          <a:bodyPr wrap="square">
            <a:spAutoFit/>
          </a:bodyPr>
          <a:lstStyle/>
          <a:p>
            <a:r>
              <a:rPr lang="en-GB" dirty="0" smtClean="0"/>
              <a:t>Jane </a:t>
            </a:r>
            <a:r>
              <a:rPr lang="en-GB" dirty="0"/>
              <a:t>now owns the coin</a:t>
            </a:r>
          </a:p>
        </p:txBody>
      </p:sp>
      <p:sp>
        <p:nvSpPr>
          <p:cNvPr id="24" name="Rectangle 23"/>
          <p:cNvSpPr/>
          <p:nvPr/>
        </p:nvSpPr>
        <p:spPr>
          <a:xfrm>
            <a:off x="6519042" y="2677350"/>
            <a:ext cx="2680854" cy="4260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Signed by </a:t>
            </a:r>
            <a:r>
              <a:rPr lang="en-GB" dirty="0" err="1" smtClean="0"/>
              <a:t>PK</a:t>
            </a:r>
            <a:r>
              <a:rPr lang="en-GB" baseline="-25000" dirty="0" err="1" smtClean="0"/>
              <a:t>George</a:t>
            </a:r>
            <a:endParaRPr lang="en-GB" baseline="-25000" dirty="0"/>
          </a:p>
        </p:txBody>
      </p:sp>
      <p:sp>
        <p:nvSpPr>
          <p:cNvPr id="25" name="Rectangle 24"/>
          <p:cNvSpPr/>
          <p:nvPr/>
        </p:nvSpPr>
        <p:spPr>
          <a:xfrm>
            <a:off x="6519042" y="3110184"/>
            <a:ext cx="2680854" cy="384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Pay to </a:t>
            </a:r>
            <a:r>
              <a:rPr lang="en-GB" dirty="0" err="1" smtClean="0"/>
              <a:t>PK</a:t>
            </a:r>
            <a:r>
              <a:rPr lang="en-GB" baseline="-25000" dirty="0" err="1" smtClean="0"/>
              <a:t>Bill</a:t>
            </a:r>
            <a:r>
              <a:rPr lang="en-GB" dirty="0" smtClean="0"/>
              <a:t> : H(   )</a:t>
            </a:r>
            <a:endParaRPr lang="en-GB" dirty="0"/>
          </a:p>
        </p:txBody>
      </p:sp>
      <p:sp>
        <p:nvSpPr>
          <p:cNvPr id="26" name="Rectangle 25"/>
          <p:cNvSpPr/>
          <p:nvPr/>
        </p:nvSpPr>
        <p:spPr>
          <a:xfrm>
            <a:off x="9259323" y="2723228"/>
            <a:ext cx="2946576" cy="369332"/>
          </a:xfrm>
          <a:prstGeom prst="rect">
            <a:avLst/>
          </a:prstGeom>
        </p:spPr>
        <p:txBody>
          <a:bodyPr wrap="none">
            <a:spAutoFit/>
          </a:bodyPr>
          <a:lstStyle/>
          <a:p>
            <a:r>
              <a:rPr lang="en-GB" dirty="0" smtClean="0"/>
              <a:t>George spends the coin again</a:t>
            </a:r>
            <a:endParaRPr lang="en-GB" dirty="0"/>
          </a:p>
        </p:txBody>
      </p:sp>
      <p:cxnSp>
        <p:nvCxnSpPr>
          <p:cNvPr id="28" name="Elbow Connector 27"/>
          <p:cNvCxnSpPr/>
          <p:nvPr/>
        </p:nvCxnSpPr>
        <p:spPr>
          <a:xfrm rot="10800000" flipV="1">
            <a:off x="5699767" y="3367870"/>
            <a:ext cx="2891340" cy="888403"/>
          </a:xfrm>
          <a:prstGeom prst="bentConnector3">
            <a:avLst>
              <a:gd name="adj1" fmla="val 1459"/>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34" name="Rounded Rectangle 33"/>
          <p:cNvSpPr/>
          <p:nvPr/>
        </p:nvSpPr>
        <p:spPr>
          <a:xfrm>
            <a:off x="9131381" y="1838778"/>
            <a:ext cx="2732809" cy="5922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Double Spend</a:t>
            </a:r>
            <a:endParaRPr lang="en-GB" dirty="0"/>
          </a:p>
        </p:txBody>
      </p:sp>
    </p:spTree>
    <p:extLst>
      <p:ext uri="{BB962C8B-B14F-4D97-AF65-F5344CB8AC3E}">
        <p14:creationId xmlns:p14="http://schemas.microsoft.com/office/powerpoint/2010/main" val="227576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simple Cryptocurrency</a:t>
            </a:r>
            <a:endParaRPr lang="en-GB" dirty="0"/>
          </a:p>
        </p:txBody>
      </p:sp>
      <p:sp>
        <p:nvSpPr>
          <p:cNvPr id="3" name="Content Placeholder 2"/>
          <p:cNvSpPr>
            <a:spLocks noGrp="1"/>
          </p:cNvSpPr>
          <p:nvPr>
            <p:ph idx="1"/>
          </p:nvPr>
        </p:nvSpPr>
        <p:spPr>
          <a:xfrm>
            <a:off x="838200" y="1559606"/>
            <a:ext cx="10515600" cy="1487650"/>
          </a:xfrm>
        </p:spPr>
        <p:txBody>
          <a:bodyPr>
            <a:normAutofit/>
          </a:bodyPr>
          <a:lstStyle/>
          <a:p>
            <a:r>
              <a:rPr lang="en-GB" dirty="0" smtClean="0"/>
              <a:t>We know that if chain these together we can  stop the double spend problem- Everyone can see the history of transactions</a:t>
            </a:r>
          </a:p>
          <a:p>
            <a:r>
              <a:rPr lang="en-GB" dirty="0" smtClean="0"/>
              <a:t>Everyone  can see when  coins are spent</a:t>
            </a:r>
          </a:p>
          <a:p>
            <a:endParaRPr lang="en-GB" dirty="0"/>
          </a:p>
        </p:txBody>
      </p:sp>
      <p:sp>
        <p:nvSpPr>
          <p:cNvPr id="6" name="Rectangle 5"/>
          <p:cNvSpPr/>
          <p:nvPr/>
        </p:nvSpPr>
        <p:spPr>
          <a:xfrm>
            <a:off x="7626291" y="3924040"/>
            <a:ext cx="1700541" cy="384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err="1" smtClean="0"/>
              <a:t>TransID</a:t>
            </a:r>
            <a:r>
              <a:rPr lang="en-GB" dirty="0" smtClean="0"/>
              <a:t> 58</a:t>
            </a:r>
            <a:endParaRPr lang="en-GB" dirty="0"/>
          </a:p>
        </p:txBody>
      </p:sp>
      <p:sp>
        <p:nvSpPr>
          <p:cNvPr id="9" name="Rectangle 8"/>
          <p:cNvSpPr/>
          <p:nvPr/>
        </p:nvSpPr>
        <p:spPr>
          <a:xfrm>
            <a:off x="7626291" y="3498013"/>
            <a:ext cx="1700541" cy="4260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Pervious H(   )</a:t>
            </a:r>
            <a:endParaRPr lang="en-GB" baseline="-25000" dirty="0"/>
          </a:p>
        </p:txBody>
      </p:sp>
      <p:sp>
        <p:nvSpPr>
          <p:cNvPr id="10" name="Rectangle 9"/>
          <p:cNvSpPr/>
          <p:nvPr/>
        </p:nvSpPr>
        <p:spPr>
          <a:xfrm>
            <a:off x="7626291" y="4308504"/>
            <a:ext cx="1700541" cy="16986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Transaction(s)</a:t>
            </a:r>
            <a:endParaRPr lang="en-GB" dirty="0"/>
          </a:p>
        </p:txBody>
      </p:sp>
      <p:cxnSp>
        <p:nvCxnSpPr>
          <p:cNvPr id="18" name="Elbow Connector 17"/>
          <p:cNvCxnSpPr/>
          <p:nvPr/>
        </p:nvCxnSpPr>
        <p:spPr>
          <a:xfrm rot="10800000" flipV="1">
            <a:off x="4080098" y="3235542"/>
            <a:ext cx="2272369" cy="1761460"/>
          </a:xfrm>
          <a:prstGeom prst="bentConnector3">
            <a:avLst>
              <a:gd name="adj1" fmla="val 77289"/>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002924" y="3946752"/>
            <a:ext cx="1700541" cy="384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err="1" smtClean="0"/>
              <a:t>TransID</a:t>
            </a:r>
            <a:r>
              <a:rPr lang="en-GB" dirty="0" smtClean="0"/>
              <a:t> 57</a:t>
            </a:r>
            <a:endParaRPr lang="en-GB" dirty="0"/>
          </a:p>
        </p:txBody>
      </p:sp>
      <p:sp>
        <p:nvSpPr>
          <p:cNvPr id="22" name="Rectangle 21"/>
          <p:cNvSpPr/>
          <p:nvPr/>
        </p:nvSpPr>
        <p:spPr>
          <a:xfrm>
            <a:off x="5002924" y="3498012"/>
            <a:ext cx="1700541" cy="4260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Pervious H(   )</a:t>
            </a:r>
            <a:endParaRPr lang="en-GB" baseline="-25000" dirty="0"/>
          </a:p>
        </p:txBody>
      </p:sp>
      <p:sp>
        <p:nvSpPr>
          <p:cNvPr id="23" name="Rectangle 22"/>
          <p:cNvSpPr/>
          <p:nvPr/>
        </p:nvSpPr>
        <p:spPr>
          <a:xfrm>
            <a:off x="5002924" y="4331216"/>
            <a:ext cx="1700541" cy="16986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Transaction(s)</a:t>
            </a:r>
            <a:endParaRPr lang="en-GB" dirty="0"/>
          </a:p>
        </p:txBody>
      </p:sp>
      <p:sp>
        <p:nvSpPr>
          <p:cNvPr id="24" name="Rectangle 23"/>
          <p:cNvSpPr/>
          <p:nvPr/>
        </p:nvSpPr>
        <p:spPr>
          <a:xfrm>
            <a:off x="2379557" y="3946752"/>
            <a:ext cx="1700541" cy="384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err="1" smtClean="0"/>
              <a:t>TransID</a:t>
            </a:r>
            <a:r>
              <a:rPr lang="en-GB" dirty="0" smtClean="0"/>
              <a:t> 56</a:t>
            </a:r>
            <a:endParaRPr lang="en-GB" dirty="0"/>
          </a:p>
        </p:txBody>
      </p:sp>
      <p:sp>
        <p:nvSpPr>
          <p:cNvPr id="25" name="Rectangle 24"/>
          <p:cNvSpPr/>
          <p:nvPr/>
        </p:nvSpPr>
        <p:spPr>
          <a:xfrm>
            <a:off x="2379557" y="3520725"/>
            <a:ext cx="1700541" cy="4260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Pervious H(   )</a:t>
            </a:r>
            <a:endParaRPr lang="en-GB" baseline="-25000" dirty="0"/>
          </a:p>
        </p:txBody>
      </p:sp>
      <p:sp>
        <p:nvSpPr>
          <p:cNvPr id="26" name="Rectangle 25"/>
          <p:cNvSpPr/>
          <p:nvPr/>
        </p:nvSpPr>
        <p:spPr>
          <a:xfrm>
            <a:off x="2379557" y="4331216"/>
            <a:ext cx="1700541" cy="16986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Transaction(s)</a:t>
            </a:r>
            <a:endParaRPr lang="en-GB" dirty="0"/>
          </a:p>
        </p:txBody>
      </p:sp>
      <p:cxnSp>
        <p:nvCxnSpPr>
          <p:cNvPr id="31" name="Elbow Connector 30"/>
          <p:cNvCxnSpPr/>
          <p:nvPr/>
        </p:nvCxnSpPr>
        <p:spPr>
          <a:xfrm rot="10800000" flipV="1">
            <a:off x="1513464" y="3258254"/>
            <a:ext cx="2272369" cy="1761460"/>
          </a:xfrm>
          <a:prstGeom prst="bentConnector3">
            <a:avLst>
              <a:gd name="adj1" fmla="val 77289"/>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6703466" y="3136360"/>
            <a:ext cx="2272369" cy="1761460"/>
          </a:xfrm>
          <a:prstGeom prst="bentConnector3">
            <a:avLst>
              <a:gd name="adj1" fmla="val 77289"/>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85833" y="3260270"/>
            <a:ext cx="0" cy="475484"/>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352467" y="3235542"/>
            <a:ext cx="0" cy="475484"/>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69948" y="3136360"/>
            <a:ext cx="0" cy="475484"/>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10" idx="3"/>
          </p:cNvCxnSpPr>
          <p:nvPr/>
        </p:nvCxnSpPr>
        <p:spPr>
          <a:xfrm rot="5400000">
            <a:off x="8892387" y="3907732"/>
            <a:ext cx="1684542" cy="815651"/>
          </a:xfrm>
          <a:prstGeom prst="bentConnector2">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734658" y="3136360"/>
            <a:ext cx="786197" cy="369332"/>
          </a:xfrm>
          <a:prstGeom prst="rect">
            <a:avLst/>
          </a:prstGeom>
          <a:noFill/>
        </p:spPr>
        <p:txBody>
          <a:bodyPr wrap="square" rtlCol="0">
            <a:spAutoFit/>
          </a:bodyPr>
          <a:lstStyle/>
          <a:p>
            <a:r>
              <a:rPr lang="en-GB" dirty="0" smtClean="0"/>
              <a:t>H (   )</a:t>
            </a:r>
            <a:endParaRPr lang="en-GB" dirty="0"/>
          </a:p>
        </p:txBody>
      </p:sp>
    </p:spTree>
    <p:extLst>
      <p:ext uri="{BB962C8B-B14F-4D97-AF65-F5344CB8AC3E}">
        <p14:creationId xmlns:p14="http://schemas.microsoft.com/office/powerpoint/2010/main" val="504296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Commodity Currency </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Commodity Currencies middle way between exchange and  what we know as currencies.</a:t>
            </a:r>
          </a:p>
          <a:p>
            <a:pPr lvl="1"/>
            <a:r>
              <a:rPr lang="en-GB" dirty="0" smtClean="0"/>
              <a:t>The thing is not only a placeholder for the exchange but also has an inherent value itself.</a:t>
            </a:r>
          </a:p>
          <a:p>
            <a:pPr lvl="1"/>
            <a:r>
              <a:rPr lang="en-GB" dirty="0" smtClean="0"/>
              <a:t>Aztecs used Cocoa beans as a tribal tax, highly valued.</a:t>
            </a:r>
          </a:p>
          <a:p>
            <a:pPr lvl="1"/>
            <a:r>
              <a:rPr lang="en-GB" dirty="0"/>
              <a:t>Cocoa owes its value to the difficulties inherent in growing the cacao tree and producing cocoa beans. </a:t>
            </a:r>
            <a:endParaRPr lang="en-GB" dirty="0" smtClean="0"/>
          </a:p>
          <a:p>
            <a:pPr lvl="1"/>
            <a:r>
              <a:rPr lang="en-GB" dirty="0" smtClean="0"/>
              <a:t>Its </a:t>
            </a:r>
            <a:r>
              <a:rPr lang="en-GB" dirty="0"/>
              <a:t>low yield in particular made it an expensive commodity.</a:t>
            </a:r>
          </a:p>
          <a:p>
            <a:pPr lvl="1"/>
            <a:r>
              <a:rPr lang="en-GB" dirty="0" smtClean="0"/>
              <a:t>However</a:t>
            </a:r>
            <a:r>
              <a:rPr lang="en-GB" dirty="0"/>
              <a:t>, it could not fulfil all the functions of a monetary instrument. It served as a means of exchange but not as a standard of value</a:t>
            </a:r>
            <a:r>
              <a:rPr lang="en-GB" dirty="0" smtClean="0"/>
              <a:t>.</a:t>
            </a:r>
          </a:p>
          <a:p>
            <a:pPr lvl="1"/>
            <a:r>
              <a:rPr lang="en-GB" dirty="0" smtClean="0"/>
              <a:t>For </a:t>
            </a:r>
            <a:r>
              <a:rPr lang="en-GB" dirty="0"/>
              <a:t>that, the Maya and the Aztecs instead tended to use large white cotton cloths (</a:t>
            </a:r>
            <a:r>
              <a:rPr lang="en-GB" dirty="0" err="1"/>
              <a:t>quachtli</a:t>
            </a:r>
            <a:r>
              <a:rPr lang="en-GB" dirty="0"/>
              <a:t>) representing a given sum of work. Cocoa beans, on the other hand, could be divided up at will.</a:t>
            </a:r>
          </a:p>
          <a:p>
            <a:pPr lvl="1"/>
            <a:r>
              <a:rPr lang="en-GB" dirty="0"/>
              <a:t>Like any well-trusted currency, cocoa beans were also the target of counterfeiting in various forms. For instance, forgers emptied the precious bean and then filled it up with mud to give it a weight equivalent to one cocoa bean. </a:t>
            </a:r>
            <a:endParaRPr lang="en-GB" dirty="0" smtClean="0"/>
          </a:p>
        </p:txBody>
      </p:sp>
      <p:pic>
        <p:nvPicPr>
          <p:cNvPr id="4" name="Picture 3"/>
          <p:cNvPicPr>
            <a:picLocks noChangeAspect="1"/>
          </p:cNvPicPr>
          <p:nvPr/>
        </p:nvPicPr>
        <p:blipFill>
          <a:blip r:embed="rId3"/>
          <a:stretch>
            <a:fillRect/>
          </a:stretch>
        </p:blipFill>
        <p:spPr>
          <a:xfrm>
            <a:off x="7731891" y="319088"/>
            <a:ext cx="3324225" cy="1371600"/>
          </a:xfrm>
          <a:prstGeom prst="rect">
            <a:avLst/>
          </a:prstGeom>
        </p:spPr>
      </p:pic>
    </p:spTree>
    <p:extLst>
      <p:ext uri="{BB962C8B-B14F-4D97-AF65-F5344CB8AC3E}">
        <p14:creationId xmlns:p14="http://schemas.microsoft.com/office/powerpoint/2010/main" val="3248654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simple Cryptocurrency</a:t>
            </a:r>
          </a:p>
        </p:txBody>
      </p:sp>
      <p:sp>
        <p:nvSpPr>
          <p:cNvPr id="3" name="Content Placeholder 2"/>
          <p:cNvSpPr>
            <a:spLocks noGrp="1"/>
          </p:cNvSpPr>
          <p:nvPr>
            <p:ph idx="1"/>
          </p:nvPr>
        </p:nvSpPr>
        <p:spPr>
          <a:xfrm>
            <a:off x="838199" y="1550504"/>
            <a:ext cx="9787759" cy="4626459"/>
          </a:xfrm>
        </p:spPr>
        <p:txBody>
          <a:bodyPr/>
          <a:lstStyle/>
          <a:p>
            <a:r>
              <a:rPr lang="en-GB" dirty="0" smtClean="0"/>
              <a:t>In a block there may be a number of transitions.</a:t>
            </a:r>
          </a:p>
          <a:p>
            <a:pPr lvl="1"/>
            <a:r>
              <a:rPr lang="en-GB" dirty="0" smtClean="0"/>
              <a:t>Every coin has an ID</a:t>
            </a:r>
          </a:p>
          <a:p>
            <a:pPr lvl="1"/>
            <a:r>
              <a:rPr lang="en-GB" dirty="0" smtClean="0"/>
              <a:t>Transactions : Create multiple coins</a:t>
            </a:r>
          </a:p>
          <a:p>
            <a:pPr lvl="1"/>
            <a:r>
              <a:rPr lang="en-GB" dirty="0" smtClean="0"/>
              <a:t>Send to the PK address of the recipient</a:t>
            </a:r>
          </a:p>
          <a:p>
            <a:pPr lvl="1"/>
            <a:r>
              <a:rPr lang="en-GB" dirty="0" smtClean="0"/>
              <a:t>Valid as the owner says so (in this simple system that is </a:t>
            </a:r>
            <a:r>
              <a:rPr lang="en-GB" dirty="0" err="1" smtClean="0"/>
              <a:t>te</a:t>
            </a:r>
            <a:r>
              <a:rPr lang="en-GB" dirty="0" smtClean="0"/>
              <a:t> rule)</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74438169"/>
              </p:ext>
            </p:extLst>
          </p:nvPr>
        </p:nvGraphicFramePr>
        <p:xfrm>
          <a:off x="1653630" y="3670804"/>
          <a:ext cx="3654096" cy="2225040"/>
        </p:xfrm>
        <a:graphic>
          <a:graphicData uri="http://schemas.openxmlformats.org/drawingml/2006/table">
            <a:tbl>
              <a:tblPr firstRow="1" bandRow="1">
                <a:tableStyleId>{5C22544A-7EE6-4342-B048-85BDC9FD1C3A}</a:tableStyleId>
              </a:tblPr>
              <a:tblGrid>
                <a:gridCol w="1218032">
                  <a:extLst>
                    <a:ext uri="{9D8B030D-6E8A-4147-A177-3AD203B41FA5}">
                      <a16:colId xmlns:a16="http://schemas.microsoft.com/office/drawing/2014/main" val="1590820576"/>
                    </a:ext>
                  </a:extLst>
                </a:gridCol>
                <a:gridCol w="875390">
                  <a:extLst>
                    <a:ext uri="{9D8B030D-6E8A-4147-A177-3AD203B41FA5}">
                      <a16:colId xmlns:a16="http://schemas.microsoft.com/office/drawing/2014/main" val="2566632274"/>
                    </a:ext>
                  </a:extLst>
                </a:gridCol>
                <a:gridCol w="1560674">
                  <a:extLst>
                    <a:ext uri="{9D8B030D-6E8A-4147-A177-3AD203B41FA5}">
                      <a16:colId xmlns:a16="http://schemas.microsoft.com/office/drawing/2014/main" val="1493001461"/>
                    </a:ext>
                  </a:extLst>
                </a:gridCol>
              </a:tblGrid>
              <a:tr h="370840">
                <a:tc gridSpan="3">
                  <a:txBody>
                    <a:bodyPr/>
                    <a:lstStyle/>
                    <a:p>
                      <a:r>
                        <a:rPr lang="en-GB" dirty="0" err="1" smtClean="0"/>
                        <a:t>TransID</a:t>
                      </a:r>
                      <a:r>
                        <a:rPr lang="en-GB" dirty="0" smtClean="0"/>
                        <a:t>: 58         Type:</a:t>
                      </a:r>
                      <a:r>
                        <a:rPr lang="en-GB" baseline="0" dirty="0" smtClean="0"/>
                        <a:t> </a:t>
                      </a:r>
                      <a:r>
                        <a:rPr lang="en-GB" baseline="0" dirty="0" err="1" smtClean="0"/>
                        <a:t>CreateCoins</a:t>
                      </a:r>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423246600"/>
                  </a:ext>
                </a:extLst>
              </a:tr>
              <a:tr h="370840">
                <a:tc gridSpan="3">
                  <a:txBody>
                    <a:bodyPr/>
                    <a:lstStyle/>
                    <a:p>
                      <a:pPr algn="ctr"/>
                      <a:r>
                        <a:rPr lang="en-GB" dirty="0" smtClean="0"/>
                        <a:t>Coins created</a:t>
                      </a:r>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780281403"/>
                  </a:ext>
                </a:extLst>
              </a:tr>
              <a:tr h="370840">
                <a:tc>
                  <a:txBody>
                    <a:bodyPr/>
                    <a:lstStyle/>
                    <a:p>
                      <a:r>
                        <a:rPr lang="en-GB" dirty="0" smtClean="0"/>
                        <a:t>number</a:t>
                      </a:r>
                      <a:endParaRPr lang="en-GB" dirty="0"/>
                    </a:p>
                  </a:txBody>
                  <a:tcPr/>
                </a:tc>
                <a:tc>
                  <a:txBody>
                    <a:bodyPr/>
                    <a:lstStyle/>
                    <a:p>
                      <a:r>
                        <a:rPr lang="en-GB" dirty="0" smtClean="0"/>
                        <a:t>value</a:t>
                      </a:r>
                      <a:endParaRPr lang="en-GB" dirty="0"/>
                    </a:p>
                  </a:txBody>
                  <a:tcPr/>
                </a:tc>
                <a:tc>
                  <a:txBody>
                    <a:bodyPr/>
                    <a:lstStyle/>
                    <a:p>
                      <a:r>
                        <a:rPr lang="en-GB" dirty="0" smtClean="0"/>
                        <a:t>Recipient’s PK</a:t>
                      </a:r>
                      <a:endParaRPr lang="en-GB" dirty="0"/>
                    </a:p>
                  </a:txBody>
                  <a:tcPr/>
                </a:tc>
                <a:extLst>
                  <a:ext uri="{0D108BD9-81ED-4DB2-BD59-A6C34878D82A}">
                    <a16:rowId xmlns:a16="http://schemas.microsoft.com/office/drawing/2014/main" val="3939540443"/>
                  </a:ext>
                </a:extLst>
              </a:tr>
              <a:tr h="370840">
                <a:tc>
                  <a:txBody>
                    <a:bodyPr/>
                    <a:lstStyle/>
                    <a:p>
                      <a:r>
                        <a:rPr lang="en-GB" dirty="0" smtClean="0"/>
                        <a:t>0</a:t>
                      </a:r>
                      <a:endParaRPr lang="en-GB" dirty="0"/>
                    </a:p>
                  </a:txBody>
                  <a:tcPr/>
                </a:tc>
                <a:tc>
                  <a:txBody>
                    <a:bodyPr/>
                    <a:lstStyle/>
                    <a:p>
                      <a:r>
                        <a:rPr lang="en-GB" dirty="0" smtClean="0"/>
                        <a:t> 4.0</a:t>
                      </a:r>
                      <a:endParaRPr lang="en-GB" dirty="0"/>
                    </a:p>
                  </a:txBody>
                  <a:tcPr/>
                </a:tc>
                <a:tc>
                  <a:txBody>
                    <a:bodyPr/>
                    <a:lstStyle/>
                    <a:p>
                      <a:r>
                        <a:rPr lang="en-GB" dirty="0" smtClean="0"/>
                        <a:t>Ox……….</a:t>
                      </a:r>
                      <a:endParaRPr lang="en-GB" dirty="0"/>
                    </a:p>
                  </a:txBody>
                  <a:tcPr/>
                </a:tc>
                <a:extLst>
                  <a:ext uri="{0D108BD9-81ED-4DB2-BD59-A6C34878D82A}">
                    <a16:rowId xmlns:a16="http://schemas.microsoft.com/office/drawing/2014/main" val="3981158228"/>
                  </a:ext>
                </a:extLst>
              </a:tr>
              <a:tr h="370840">
                <a:tc>
                  <a:txBody>
                    <a:bodyPr/>
                    <a:lstStyle/>
                    <a:p>
                      <a:r>
                        <a:rPr lang="en-GB" dirty="0" smtClean="0"/>
                        <a:t>1</a:t>
                      </a:r>
                      <a:endParaRPr lang="en-GB" dirty="0"/>
                    </a:p>
                  </a:txBody>
                  <a:tcPr/>
                </a:tc>
                <a:tc>
                  <a:txBody>
                    <a:bodyPr/>
                    <a:lstStyle/>
                    <a:p>
                      <a:r>
                        <a:rPr lang="en-GB" dirty="0" smtClean="0"/>
                        <a:t>1.5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Ox……….</a:t>
                      </a:r>
                      <a:endParaRPr lang="en-GB" dirty="0"/>
                    </a:p>
                  </a:txBody>
                  <a:tcPr/>
                </a:tc>
                <a:extLst>
                  <a:ext uri="{0D108BD9-81ED-4DB2-BD59-A6C34878D82A}">
                    <a16:rowId xmlns:a16="http://schemas.microsoft.com/office/drawing/2014/main" val="1369219991"/>
                  </a:ext>
                </a:extLst>
              </a:tr>
              <a:tr h="370840">
                <a:tc>
                  <a:txBody>
                    <a:bodyPr/>
                    <a:lstStyle/>
                    <a:p>
                      <a:r>
                        <a:rPr lang="en-GB" dirty="0" smtClean="0"/>
                        <a:t>2</a:t>
                      </a:r>
                      <a:endParaRPr lang="en-GB" dirty="0"/>
                    </a:p>
                  </a:txBody>
                  <a:tcPr/>
                </a:tc>
                <a:tc>
                  <a:txBody>
                    <a:bodyPr/>
                    <a:lstStyle/>
                    <a:p>
                      <a:r>
                        <a:rPr lang="en-GB" dirty="0" smtClean="0"/>
                        <a:t>6.2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Ox……….</a:t>
                      </a:r>
                      <a:endParaRPr lang="en-GB" dirty="0"/>
                    </a:p>
                  </a:txBody>
                  <a:tcPr/>
                </a:tc>
                <a:extLst>
                  <a:ext uri="{0D108BD9-81ED-4DB2-BD59-A6C34878D82A}">
                    <a16:rowId xmlns:a16="http://schemas.microsoft.com/office/drawing/2014/main" val="3567850219"/>
                  </a:ext>
                </a:extLst>
              </a:tr>
            </a:tbl>
          </a:graphicData>
        </a:graphic>
      </p:graphicFrame>
      <p:cxnSp>
        <p:nvCxnSpPr>
          <p:cNvPr id="6" name="Straight Arrow Connector 5"/>
          <p:cNvCxnSpPr/>
          <p:nvPr/>
        </p:nvCxnSpPr>
        <p:spPr>
          <a:xfrm flipH="1">
            <a:off x="5307727" y="4992414"/>
            <a:ext cx="97745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23493" y="5326650"/>
            <a:ext cx="97745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07727" y="5660888"/>
            <a:ext cx="97745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85187" y="4822381"/>
            <a:ext cx="1460938" cy="369332"/>
          </a:xfrm>
          <a:prstGeom prst="rect">
            <a:avLst/>
          </a:prstGeom>
          <a:noFill/>
        </p:spPr>
        <p:txBody>
          <a:bodyPr wrap="square" rtlCol="0">
            <a:spAutoFit/>
          </a:bodyPr>
          <a:lstStyle/>
          <a:p>
            <a:r>
              <a:rPr lang="en-GB" dirty="0" err="1" smtClean="0"/>
              <a:t>CoinID</a:t>
            </a:r>
            <a:r>
              <a:rPr lang="en-GB" dirty="0"/>
              <a:t> </a:t>
            </a:r>
            <a:r>
              <a:rPr lang="en-GB" dirty="0" smtClean="0"/>
              <a:t>58 (0)</a:t>
            </a:r>
            <a:endParaRPr lang="en-GB" dirty="0"/>
          </a:p>
        </p:txBody>
      </p:sp>
      <p:sp>
        <p:nvSpPr>
          <p:cNvPr id="12" name="TextBox 11"/>
          <p:cNvSpPr txBox="1"/>
          <p:nvPr/>
        </p:nvSpPr>
        <p:spPr>
          <a:xfrm>
            <a:off x="6300951" y="5150051"/>
            <a:ext cx="1445173" cy="369332"/>
          </a:xfrm>
          <a:prstGeom prst="rect">
            <a:avLst/>
          </a:prstGeom>
          <a:noFill/>
        </p:spPr>
        <p:txBody>
          <a:bodyPr wrap="square" rtlCol="0">
            <a:spAutoFit/>
          </a:bodyPr>
          <a:lstStyle/>
          <a:p>
            <a:r>
              <a:rPr lang="en-GB" dirty="0" err="1" smtClean="0"/>
              <a:t>CoinID</a:t>
            </a:r>
            <a:r>
              <a:rPr lang="en-GB" dirty="0"/>
              <a:t> </a:t>
            </a:r>
            <a:r>
              <a:rPr lang="en-GB" dirty="0" smtClean="0"/>
              <a:t>58 (1)</a:t>
            </a:r>
            <a:endParaRPr lang="en-GB" dirty="0"/>
          </a:p>
        </p:txBody>
      </p:sp>
      <p:sp>
        <p:nvSpPr>
          <p:cNvPr id="13" name="TextBox 12"/>
          <p:cNvSpPr txBox="1"/>
          <p:nvPr/>
        </p:nvSpPr>
        <p:spPr>
          <a:xfrm>
            <a:off x="6300953" y="5492355"/>
            <a:ext cx="1445172" cy="369332"/>
          </a:xfrm>
          <a:prstGeom prst="rect">
            <a:avLst/>
          </a:prstGeom>
          <a:noFill/>
        </p:spPr>
        <p:txBody>
          <a:bodyPr wrap="square" rtlCol="0">
            <a:spAutoFit/>
          </a:bodyPr>
          <a:lstStyle/>
          <a:p>
            <a:r>
              <a:rPr lang="en-GB" dirty="0" err="1" smtClean="0"/>
              <a:t>CoinID</a:t>
            </a:r>
            <a:r>
              <a:rPr lang="en-GB" dirty="0"/>
              <a:t> </a:t>
            </a:r>
            <a:r>
              <a:rPr lang="en-GB" dirty="0" smtClean="0"/>
              <a:t>58 (2)</a:t>
            </a:r>
            <a:endParaRPr lang="en-GB" dirty="0"/>
          </a:p>
        </p:txBody>
      </p:sp>
    </p:spTree>
    <p:extLst>
      <p:ext uri="{BB962C8B-B14F-4D97-AF65-F5344CB8AC3E}">
        <p14:creationId xmlns:p14="http://schemas.microsoft.com/office/powerpoint/2010/main" val="9648037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simple Cryptocurrency</a:t>
            </a:r>
          </a:p>
        </p:txBody>
      </p:sp>
      <p:sp>
        <p:nvSpPr>
          <p:cNvPr id="3" name="Content Placeholder 2"/>
          <p:cNvSpPr>
            <a:spLocks noGrp="1"/>
          </p:cNvSpPr>
          <p:nvPr>
            <p:ph idx="1"/>
          </p:nvPr>
        </p:nvSpPr>
        <p:spPr>
          <a:xfrm>
            <a:off x="838199" y="1401417"/>
            <a:ext cx="9787759" cy="1688814"/>
          </a:xfrm>
        </p:spPr>
        <p:txBody>
          <a:bodyPr/>
          <a:lstStyle/>
          <a:p>
            <a:r>
              <a:rPr lang="en-GB" dirty="0" err="1" smtClean="0"/>
              <a:t>PayCoins</a:t>
            </a:r>
            <a:r>
              <a:rPr lang="en-GB" dirty="0" smtClean="0"/>
              <a:t> transition</a:t>
            </a:r>
          </a:p>
          <a:p>
            <a:pPr lvl="1"/>
            <a:r>
              <a:rPr lang="en-GB" dirty="0" smtClean="0"/>
              <a:t>will consumes (and destroys) some coins.</a:t>
            </a:r>
          </a:p>
          <a:p>
            <a:pPr lvl="1"/>
            <a:r>
              <a:rPr lang="en-GB" dirty="0" smtClean="0"/>
              <a:t>create new coins of the same total value</a:t>
            </a:r>
          </a:p>
          <a:p>
            <a:pPr lvl="1"/>
            <a:r>
              <a:rPr lang="en-GB" dirty="0" smtClean="0"/>
              <a:t>If valid then the transaction will be written into the blockchain</a:t>
            </a:r>
          </a:p>
        </p:txBody>
      </p:sp>
      <p:graphicFrame>
        <p:nvGraphicFramePr>
          <p:cNvPr id="4" name="Table 3"/>
          <p:cNvGraphicFramePr>
            <a:graphicFrameLocks noGrp="1"/>
          </p:cNvGraphicFramePr>
          <p:nvPr>
            <p:extLst>
              <p:ext uri="{D42A27DB-BD31-4B8C-83A1-F6EECF244321}">
                <p14:modId xmlns:p14="http://schemas.microsoft.com/office/powerpoint/2010/main" val="3661645159"/>
              </p:ext>
            </p:extLst>
          </p:nvPr>
        </p:nvGraphicFramePr>
        <p:xfrm>
          <a:off x="1633752" y="3090231"/>
          <a:ext cx="3654096" cy="3235960"/>
        </p:xfrm>
        <a:graphic>
          <a:graphicData uri="http://schemas.openxmlformats.org/drawingml/2006/table">
            <a:tbl>
              <a:tblPr firstRow="1" bandRow="1">
                <a:tableStyleId>{5C22544A-7EE6-4342-B048-85BDC9FD1C3A}</a:tableStyleId>
              </a:tblPr>
              <a:tblGrid>
                <a:gridCol w="1218032">
                  <a:extLst>
                    <a:ext uri="{9D8B030D-6E8A-4147-A177-3AD203B41FA5}">
                      <a16:colId xmlns:a16="http://schemas.microsoft.com/office/drawing/2014/main" val="1590820576"/>
                    </a:ext>
                  </a:extLst>
                </a:gridCol>
                <a:gridCol w="954903">
                  <a:extLst>
                    <a:ext uri="{9D8B030D-6E8A-4147-A177-3AD203B41FA5}">
                      <a16:colId xmlns:a16="http://schemas.microsoft.com/office/drawing/2014/main" val="2566632274"/>
                    </a:ext>
                  </a:extLst>
                </a:gridCol>
                <a:gridCol w="1481161">
                  <a:extLst>
                    <a:ext uri="{9D8B030D-6E8A-4147-A177-3AD203B41FA5}">
                      <a16:colId xmlns:a16="http://schemas.microsoft.com/office/drawing/2014/main" val="1493001461"/>
                    </a:ext>
                  </a:extLst>
                </a:gridCol>
              </a:tblGrid>
              <a:tr h="370840">
                <a:tc gridSpan="3">
                  <a:txBody>
                    <a:bodyPr/>
                    <a:lstStyle/>
                    <a:p>
                      <a:r>
                        <a:rPr lang="en-GB" dirty="0" err="1" smtClean="0"/>
                        <a:t>TransID</a:t>
                      </a:r>
                      <a:r>
                        <a:rPr lang="en-GB" dirty="0" smtClean="0"/>
                        <a:t>: 59         Type:</a:t>
                      </a:r>
                      <a:r>
                        <a:rPr lang="en-GB" baseline="0" dirty="0" smtClean="0"/>
                        <a:t> </a:t>
                      </a:r>
                      <a:r>
                        <a:rPr lang="en-GB" baseline="0" dirty="0" err="1" smtClean="0"/>
                        <a:t>PayCoins</a:t>
                      </a:r>
                      <a:r>
                        <a:rPr lang="en-GB" baseline="0" dirty="0" smtClean="0"/>
                        <a:t>:</a:t>
                      </a:r>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423246600"/>
                  </a:ext>
                </a:extLst>
              </a:tr>
              <a:tr h="370840">
                <a:tc gridSpan="3">
                  <a:txBody>
                    <a:bodyPr/>
                    <a:lstStyle/>
                    <a:p>
                      <a:pPr algn="ctr"/>
                      <a:r>
                        <a:rPr lang="en-GB" dirty="0" smtClean="0"/>
                        <a:t>Consumed  </a:t>
                      </a:r>
                      <a:r>
                        <a:rPr lang="en-GB" dirty="0" err="1" smtClean="0"/>
                        <a:t>coinIDs</a:t>
                      </a:r>
                      <a:r>
                        <a:rPr lang="en-GB" dirty="0" smtClean="0"/>
                        <a:t> :</a:t>
                      </a:r>
                    </a:p>
                    <a:p>
                      <a:pPr algn="ctr"/>
                      <a:r>
                        <a:rPr lang="en-GB" dirty="0" smtClean="0"/>
                        <a:t>23 (1),  46 (0),</a:t>
                      </a:r>
                      <a:r>
                        <a:rPr lang="en-GB" baseline="0" dirty="0" smtClean="0"/>
                        <a:t>  53 (3)</a:t>
                      </a:r>
                      <a:endParaRPr lang="en-GB" dirty="0"/>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68869729"/>
                  </a:ext>
                </a:extLst>
              </a:tr>
              <a:tr h="370840">
                <a:tc gridSpan="3">
                  <a:txBody>
                    <a:bodyPr/>
                    <a:lstStyle/>
                    <a:p>
                      <a:pPr algn="ctr"/>
                      <a:r>
                        <a:rPr lang="en-GB" dirty="0" smtClean="0"/>
                        <a:t>Coins created</a:t>
                      </a:r>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780281403"/>
                  </a:ext>
                </a:extLst>
              </a:tr>
              <a:tr h="370840">
                <a:tc>
                  <a:txBody>
                    <a:bodyPr/>
                    <a:lstStyle/>
                    <a:p>
                      <a:r>
                        <a:rPr lang="en-GB" dirty="0" smtClean="0"/>
                        <a:t>number</a:t>
                      </a:r>
                      <a:endParaRPr lang="en-GB" dirty="0"/>
                    </a:p>
                  </a:txBody>
                  <a:tcPr/>
                </a:tc>
                <a:tc>
                  <a:txBody>
                    <a:bodyPr/>
                    <a:lstStyle/>
                    <a:p>
                      <a:r>
                        <a:rPr lang="en-GB" dirty="0" smtClean="0"/>
                        <a:t>value</a:t>
                      </a:r>
                      <a:endParaRPr lang="en-GB" dirty="0"/>
                    </a:p>
                  </a:txBody>
                  <a:tcPr/>
                </a:tc>
                <a:tc>
                  <a:txBody>
                    <a:bodyPr/>
                    <a:lstStyle/>
                    <a:p>
                      <a:r>
                        <a:rPr lang="en-GB" dirty="0" smtClean="0"/>
                        <a:t>Recipient’s PK</a:t>
                      </a:r>
                      <a:endParaRPr lang="en-GB" dirty="0"/>
                    </a:p>
                  </a:txBody>
                  <a:tcPr/>
                </a:tc>
                <a:extLst>
                  <a:ext uri="{0D108BD9-81ED-4DB2-BD59-A6C34878D82A}">
                    <a16:rowId xmlns:a16="http://schemas.microsoft.com/office/drawing/2014/main" val="3939540443"/>
                  </a:ext>
                </a:extLst>
              </a:tr>
              <a:tr h="370840">
                <a:tc>
                  <a:txBody>
                    <a:bodyPr/>
                    <a:lstStyle/>
                    <a:p>
                      <a:r>
                        <a:rPr lang="en-GB" dirty="0" smtClean="0"/>
                        <a:t>O</a:t>
                      </a:r>
                      <a:endParaRPr lang="en-GB" dirty="0"/>
                    </a:p>
                  </a:txBody>
                  <a:tcPr/>
                </a:tc>
                <a:tc>
                  <a:txBody>
                    <a:bodyPr/>
                    <a:lstStyle/>
                    <a:p>
                      <a:r>
                        <a:rPr lang="en-GB" dirty="0" smtClean="0"/>
                        <a:t> 4.0</a:t>
                      </a:r>
                      <a:endParaRPr lang="en-GB" dirty="0"/>
                    </a:p>
                  </a:txBody>
                  <a:tcPr/>
                </a:tc>
                <a:tc>
                  <a:txBody>
                    <a:bodyPr/>
                    <a:lstStyle/>
                    <a:p>
                      <a:r>
                        <a:rPr lang="en-GB" dirty="0" smtClean="0"/>
                        <a:t>Ox……….</a:t>
                      </a:r>
                      <a:endParaRPr lang="en-GB" dirty="0"/>
                    </a:p>
                  </a:txBody>
                  <a:tcPr/>
                </a:tc>
                <a:extLst>
                  <a:ext uri="{0D108BD9-81ED-4DB2-BD59-A6C34878D82A}">
                    <a16:rowId xmlns:a16="http://schemas.microsoft.com/office/drawing/2014/main" val="3981158228"/>
                  </a:ext>
                </a:extLst>
              </a:tr>
              <a:tr h="370840">
                <a:tc>
                  <a:txBody>
                    <a:bodyPr/>
                    <a:lstStyle/>
                    <a:p>
                      <a:r>
                        <a:rPr lang="en-GB" dirty="0" smtClean="0"/>
                        <a:t>1</a:t>
                      </a:r>
                      <a:endParaRPr lang="en-GB" dirty="0"/>
                    </a:p>
                  </a:txBody>
                  <a:tcPr/>
                </a:tc>
                <a:tc>
                  <a:txBody>
                    <a:bodyPr/>
                    <a:lstStyle/>
                    <a:p>
                      <a:r>
                        <a:rPr lang="en-GB" dirty="0" smtClean="0"/>
                        <a:t>1.5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Ox……….</a:t>
                      </a:r>
                      <a:endParaRPr lang="en-GB" dirty="0"/>
                    </a:p>
                  </a:txBody>
                  <a:tcPr/>
                </a:tc>
                <a:extLst>
                  <a:ext uri="{0D108BD9-81ED-4DB2-BD59-A6C34878D82A}">
                    <a16:rowId xmlns:a16="http://schemas.microsoft.com/office/drawing/2014/main" val="1369219991"/>
                  </a:ext>
                </a:extLst>
              </a:tr>
              <a:tr h="370840">
                <a:tc>
                  <a:txBody>
                    <a:bodyPr/>
                    <a:lstStyle/>
                    <a:p>
                      <a:r>
                        <a:rPr lang="en-GB" dirty="0" smtClean="0"/>
                        <a:t>2</a:t>
                      </a:r>
                      <a:endParaRPr lang="en-GB" dirty="0"/>
                    </a:p>
                  </a:txBody>
                  <a:tcPr/>
                </a:tc>
                <a:tc>
                  <a:txBody>
                    <a:bodyPr/>
                    <a:lstStyle/>
                    <a:p>
                      <a:r>
                        <a:rPr lang="en-GB" dirty="0" smtClean="0"/>
                        <a:t>6.2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Ox……….</a:t>
                      </a:r>
                      <a:endParaRPr lang="en-GB" dirty="0"/>
                    </a:p>
                  </a:txBody>
                  <a:tcPr/>
                </a:tc>
                <a:extLst>
                  <a:ext uri="{0D108BD9-81ED-4DB2-BD59-A6C34878D82A}">
                    <a16:rowId xmlns:a16="http://schemas.microsoft.com/office/drawing/2014/main" val="3567850219"/>
                  </a:ext>
                </a:extLst>
              </a:tr>
              <a:tr h="370840">
                <a:tc gridSpan="3">
                  <a:txBody>
                    <a:bodyPr/>
                    <a:lstStyle/>
                    <a:p>
                      <a:pPr algn="ctr"/>
                      <a:r>
                        <a:rPr lang="en-GB" dirty="0" smtClean="0"/>
                        <a:t>Signatures</a:t>
                      </a:r>
                      <a:endParaRPr lang="en-GB" dirty="0"/>
                    </a:p>
                  </a:txBody>
                  <a:tcPr anchor="ctr">
                    <a:solidFill>
                      <a:schemeClr val="accent4">
                        <a:lumMod val="60000"/>
                        <a:lumOff val="40000"/>
                      </a:schemeClr>
                    </a:solidFill>
                  </a:tcPr>
                </a:tc>
                <a:tc hMerge="1">
                  <a:txBody>
                    <a:bodyPr/>
                    <a:lstStyle/>
                    <a:p>
                      <a:endParaRPr lang="en-GB"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1230970670"/>
                  </a:ext>
                </a:extLst>
              </a:tr>
            </a:tbl>
          </a:graphicData>
        </a:graphic>
      </p:graphicFrame>
      <p:sp>
        <p:nvSpPr>
          <p:cNvPr id="13" name="TextBox 12"/>
          <p:cNvSpPr txBox="1"/>
          <p:nvPr/>
        </p:nvSpPr>
        <p:spPr>
          <a:xfrm>
            <a:off x="6569309" y="3831048"/>
            <a:ext cx="4852202" cy="1754326"/>
          </a:xfrm>
          <a:prstGeom prst="rect">
            <a:avLst/>
          </a:prstGeom>
          <a:solidFill>
            <a:schemeClr val="accent2">
              <a:lumMod val="60000"/>
              <a:lumOff val="40000"/>
            </a:schemeClr>
          </a:solidFill>
          <a:ln cap="rnd">
            <a:solidFill>
              <a:schemeClr val="tx1"/>
            </a:solidFill>
            <a:bevel/>
          </a:ln>
        </p:spPr>
        <p:txBody>
          <a:bodyPr wrap="square" rtlCol="0">
            <a:spAutoFit/>
          </a:bodyPr>
          <a:lstStyle/>
          <a:p>
            <a:r>
              <a:rPr lang="en-GB" dirty="0" smtClean="0"/>
              <a:t>Valid if</a:t>
            </a:r>
          </a:p>
          <a:p>
            <a:pPr lvl="1"/>
            <a:r>
              <a:rPr lang="en-GB" dirty="0" smtClean="0"/>
              <a:t>Consume coins are valid</a:t>
            </a:r>
          </a:p>
          <a:p>
            <a:pPr lvl="1"/>
            <a:r>
              <a:rPr lang="en-GB" dirty="0" smtClean="0"/>
              <a:t>Not already consumed</a:t>
            </a:r>
          </a:p>
          <a:p>
            <a:pPr lvl="1"/>
            <a:r>
              <a:rPr lang="en-GB" dirty="0" smtClean="0"/>
              <a:t>Total value out = total value in</a:t>
            </a:r>
          </a:p>
          <a:p>
            <a:r>
              <a:rPr lang="en-GB" dirty="0"/>
              <a:t> </a:t>
            </a:r>
            <a:r>
              <a:rPr lang="en-GB" dirty="0" smtClean="0"/>
              <a:t>     and</a:t>
            </a:r>
          </a:p>
          <a:p>
            <a:r>
              <a:rPr lang="en-GB" dirty="0"/>
              <a:t> </a:t>
            </a:r>
            <a:r>
              <a:rPr lang="en-GB" dirty="0" smtClean="0"/>
              <a:t>         Signed by owners of all consumed coins</a:t>
            </a:r>
            <a:endParaRPr lang="en-GB" dirty="0"/>
          </a:p>
        </p:txBody>
      </p:sp>
    </p:spTree>
    <p:extLst>
      <p:ext uri="{BB962C8B-B14F-4D97-AF65-F5344CB8AC3E}">
        <p14:creationId xmlns:p14="http://schemas.microsoft.com/office/powerpoint/2010/main" val="37611893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simple Cryptocurrency</a:t>
            </a:r>
          </a:p>
        </p:txBody>
      </p:sp>
      <p:sp>
        <p:nvSpPr>
          <p:cNvPr id="3" name="Content Placeholder 2"/>
          <p:cNvSpPr>
            <a:spLocks noGrp="1"/>
          </p:cNvSpPr>
          <p:nvPr>
            <p:ph idx="1"/>
          </p:nvPr>
        </p:nvSpPr>
        <p:spPr>
          <a:xfrm>
            <a:off x="838199" y="1825625"/>
            <a:ext cx="9787759" cy="4351338"/>
          </a:xfrm>
        </p:spPr>
        <p:txBody>
          <a:bodyPr/>
          <a:lstStyle/>
          <a:p>
            <a:r>
              <a:rPr lang="en-GB" dirty="0" smtClean="0"/>
              <a:t>Coins are immutable</a:t>
            </a:r>
          </a:p>
          <a:p>
            <a:pPr lvl="1"/>
            <a:r>
              <a:rPr lang="en-GB" dirty="0" smtClean="0"/>
              <a:t>Never changed, or sub-divided, not combined</a:t>
            </a:r>
          </a:p>
          <a:p>
            <a:pPr lvl="1"/>
            <a:r>
              <a:rPr lang="en-GB" dirty="0" smtClean="0"/>
              <a:t>Only created once in one transaction and later consumed in another transaction</a:t>
            </a:r>
          </a:p>
          <a:p>
            <a:pPr lvl="1"/>
            <a:r>
              <a:rPr lang="en-GB" dirty="0" smtClean="0"/>
              <a:t>You get the same effect as sub-diving by using transaction</a:t>
            </a:r>
          </a:p>
          <a:p>
            <a:pPr lvl="2"/>
            <a:r>
              <a:rPr lang="en-GB" dirty="0" smtClean="0"/>
              <a:t>To subdivide: create new transactions</a:t>
            </a:r>
          </a:p>
          <a:p>
            <a:pPr lvl="2"/>
            <a:r>
              <a:rPr lang="en-GB" dirty="0" smtClean="0"/>
              <a:t>Consume coins</a:t>
            </a:r>
          </a:p>
          <a:p>
            <a:pPr lvl="2"/>
            <a:r>
              <a:rPr lang="en-GB" dirty="0" smtClean="0"/>
              <a:t>Pay out  new two coins to yourself of the same total value</a:t>
            </a:r>
          </a:p>
          <a:p>
            <a:pPr lvl="1"/>
            <a:r>
              <a:rPr lang="en-GB" dirty="0" smtClean="0"/>
              <a:t>Similarly you can combine coins and pay on a coin by creating a chain of transitions each of which pass that value on in the form of a new coin.</a:t>
            </a:r>
            <a:endParaRPr lang="en-GB" dirty="0"/>
          </a:p>
        </p:txBody>
      </p:sp>
    </p:spTree>
    <p:extLst>
      <p:ext uri="{BB962C8B-B14F-4D97-AF65-F5344CB8AC3E}">
        <p14:creationId xmlns:p14="http://schemas.microsoft.com/office/powerpoint/2010/main" val="7455755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simple Cryptocurrency</a:t>
            </a:r>
          </a:p>
        </p:txBody>
      </p:sp>
      <p:sp>
        <p:nvSpPr>
          <p:cNvPr id="3" name="Content Placeholder 2"/>
          <p:cNvSpPr>
            <a:spLocks noGrp="1"/>
          </p:cNvSpPr>
          <p:nvPr>
            <p:ph idx="1"/>
          </p:nvPr>
        </p:nvSpPr>
        <p:spPr>
          <a:xfrm>
            <a:off x="838199" y="1825625"/>
            <a:ext cx="9787759" cy="4351338"/>
          </a:xfrm>
        </p:spPr>
        <p:txBody>
          <a:bodyPr/>
          <a:lstStyle/>
          <a:p>
            <a:r>
              <a:rPr lang="en-GB" dirty="0" smtClean="0"/>
              <a:t>This works  as people can see which coins are valid, see the history and the valid transactions to stop double spending.</a:t>
            </a:r>
          </a:p>
          <a:p>
            <a:r>
              <a:rPr lang="en-GB" dirty="0" smtClean="0"/>
              <a:t>However, we need to remove the need for a central ‘owner’ – trusted partner, signing all the transactions.</a:t>
            </a:r>
          </a:p>
          <a:p>
            <a:pPr lvl="1"/>
            <a:r>
              <a:rPr lang="en-GB" dirty="0" smtClean="0"/>
              <a:t>Does all the of the simple cryptocurrency does.</a:t>
            </a:r>
          </a:p>
          <a:p>
            <a:pPr lvl="1"/>
            <a:r>
              <a:rPr lang="en-GB" dirty="0" smtClean="0"/>
              <a:t>In a decentralised way so one particular part is trusted.</a:t>
            </a:r>
          </a:p>
          <a:p>
            <a:pPr lvl="1"/>
            <a:r>
              <a:rPr lang="en-GB" dirty="0" smtClean="0"/>
              <a:t>Agree on a history</a:t>
            </a:r>
          </a:p>
          <a:p>
            <a:pPr lvl="1"/>
            <a:r>
              <a:rPr lang="en-GB" dirty="0" smtClean="0"/>
              <a:t>Design a validation method </a:t>
            </a:r>
          </a:p>
          <a:p>
            <a:pPr lvl="1"/>
            <a:r>
              <a:rPr lang="en-GB" dirty="0" smtClean="0"/>
              <a:t>Assign ID in a decentralised way</a:t>
            </a:r>
            <a:endParaRPr lang="en-GB" dirty="0"/>
          </a:p>
        </p:txBody>
      </p:sp>
    </p:spTree>
    <p:extLst>
      <p:ext uri="{BB962C8B-B14F-4D97-AF65-F5344CB8AC3E}">
        <p14:creationId xmlns:p14="http://schemas.microsoft.com/office/powerpoint/2010/main" val="7880029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In this session we have explored the development of currencies.</a:t>
            </a:r>
          </a:p>
          <a:p>
            <a:pPr lvl="1"/>
            <a:r>
              <a:rPr lang="en-GB" dirty="0" smtClean="0"/>
              <a:t>The need to replace bartering</a:t>
            </a:r>
          </a:p>
          <a:p>
            <a:pPr lvl="1"/>
            <a:r>
              <a:rPr lang="en-GB" dirty="0" smtClean="0"/>
              <a:t>The shortfalls of a fait currencies</a:t>
            </a:r>
          </a:p>
          <a:p>
            <a:pPr lvl="1"/>
            <a:r>
              <a:rPr lang="en-GB" dirty="0" smtClean="0"/>
              <a:t>How central banks enforce monetary policy</a:t>
            </a:r>
          </a:p>
          <a:p>
            <a:r>
              <a:rPr lang="en-GB" dirty="0" smtClean="0"/>
              <a:t>The development of cryptocurrencies</a:t>
            </a:r>
          </a:p>
          <a:p>
            <a:pPr lvl="1"/>
            <a:r>
              <a:rPr lang="en-GB" dirty="0" smtClean="0"/>
              <a:t>How they do not need a central bank and layers of logical protection</a:t>
            </a:r>
          </a:p>
          <a:p>
            <a:pPr lvl="1"/>
            <a:r>
              <a:rPr lang="en-GB" dirty="0" smtClean="0"/>
              <a:t>The need for confirmation and how that process is rewarded.</a:t>
            </a:r>
          </a:p>
          <a:p>
            <a:pPr lvl="1"/>
            <a:r>
              <a:rPr lang="en-GB" dirty="0" smtClean="0"/>
              <a:t>Some of the concerns – lack of control, illegal activity and security</a:t>
            </a:r>
            <a:endParaRPr lang="en-GB" dirty="0"/>
          </a:p>
        </p:txBody>
      </p:sp>
    </p:spTree>
    <p:extLst>
      <p:ext uri="{BB962C8B-B14F-4D97-AF65-F5344CB8AC3E}">
        <p14:creationId xmlns:p14="http://schemas.microsoft.com/office/powerpoint/2010/main" val="11372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Commodity Currency </a:t>
            </a:r>
            <a:endParaRPr lang="en-GB" dirty="0"/>
          </a:p>
        </p:txBody>
      </p:sp>
      <p:sp>
        <p:nvSpPr>
          <p:cNvPr id="3" name="Content Placeholder 2"/>
          <p:cNvSpPr>
            <a:spLocks noGrp="1"/>
          </p:cNvSpPr>
          <p:nvPr>
            <p:ph idx="1"/>
          </p:nvPr>
        </p:nvSpPr>
        <p:spPr/>
        <p:txBody>
          <a:bodyPr/>
          <a:lstStyle/>
          <a:p>
            <a:r>
              <a:rPr lang="en-GB" dirty="0" smtClean="0"/>
              <a:t>Commodity Currencies middle way between exchange and  what we know as currencies.</a:t>
            </a:r>
          </a:p>
          <a:p>
            <a:pPr lvl="1"/>
            <a:r>
              <a:rPr lang="en-GB" dirty="0" smtClean="0"/>
              <a:t>Also cattle were used as commodity currency in agrarian societies. </a:t>
            </a:r>
            <a:r>
              <a:rPr lang="en-GB" b="1" dirty="0"/>
              <a:t>Fee</a:t>
            </a:r>
            <a:r>
              <a:rPr lang="en-GB" dirty="0"/>
              <a:t> - </a:t>
            </a:r>
            <a:r>
              <a:rPr lang="en-GB" dirty="0" smtClean="0"/>
              <a:t>comes </a:t>
            </a:r>
            <a:r>
              <a:rPr lang="en-GB" dirty="0"/>
              <a:t>from the German word for cattle, </a:t>
            </a:r>
            <a:r>
              <a:rPr lang="en-GB" i="1" dirty="0" err="1" smtClean="0"/>
              <a:t>vieh</a:t>
            </a:r>
            <a:endParaRPr lang="en-GB" i="1" dirty="0" smtClean="0"/>
          </a:p>
          <a:p>
            <a:pPr lvl="1"/>
            <a:r>
              <a:rPr lang="en-GB" dirty="0"/>
              <a:t>If a herder from the country wants to trade with a city dweller, his cattle aren't going to have much value. </a:t>
            </a:r>
            <a:endParaRPr lang="en-GB" dirty="0" smtClean="0"/>
          </a:p>
          <a:p>
            <a:pPr lvl="1"/>
            <a:r>
              <a:rPr lang="en-GB" dirty="0" smtClean="0"/>
              <a:t>European </a:t>
            </a:r>
            <a:r>
              <a:rPr lang="en-GB" dirty="0"/>
              <a:t>explorers dumped entire boatloads of cacao beans because they didn't value them like the Aztecs did.</a:t>
            </a:r>
          </a:p>
          <a:p>
            <a:r>
              <a:rPr lang="en-GB" dirty="0"/>
              <a:t>Commodity Currency  </a:t>
            </a:r>
            <a:r>
              <a:rPr lang="en-GB" dirty="0" smtClean="0"/>
              <a:t>operate well as a medium of trade in  a society, </a:t>
            </a:r>
          </a:p>
          <a:p>
            <a:pPr lvl="1"/>
            <a:r>
              <a:rPr lang="en-GB" dirty="0" smtClean="0"/>
              <a:t>Hard to transport and can perish</a:t>
            </a:r>
          </a:p>
          <a:p>
            <a:pPr lvl="1"/>
            <a:r>
              <a:rPr lang="en-GB" dirty="0" smtClean="0"/>
              <a:t>Do not work outside the bounders of the society they are used in</a:t>
            </a:r>
          </a:p>
        </p:txBody>
      </p:sp>
      <p:pic>
        <p:nvPicPr>
          <p:cNvPr id="4" name="Picture 3"/>
          <p:cNvPicPr>
            <a:picLocks noChangeAspect="1"/>
          </p:cNvPicPr>
          <p:nvPr/>
        </p:nvPicPr>
        <p:blipFill>
          <a:blip r:embed="rId3"/>
          <a:stretch>
            <a:fillRect/>
          </a:stretch>
        </p:blipFill>
        <p:spPr>
          <a:xfrm>
            <a:off x="7731891" y="319088"/>
            <a:ext cx="3324225" cy="1371600"/>
          </a:xfrm>
          <a:prstGeom prst="rect">
            <a:avLst/>
          </a:prstGeom>
        </p:spPr>
      </p:pic>
    </p:spTree>
    <p:extLst>
      <p:ext uri="{BB962C8B-B14F-4D97-AF65-F5344CB8AC3E}">
        <p14:creationId xmlns:p14="http://schemas.microsoft.com/office/powerpoint/2010/main" val="3144144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Currency -coins</a:t>
            </a:r>
            <a:endParaRPr lang="en-GB" dirty="0"/>
          </a:p>
        </p:txBody>
      </p:sp>
      <p:sp>
        <p:nvSpPr>
          <p:cNvPr id="3" name="Content Placeholder 2"/>
          <p:cNvSpPr>
            <a:spLocks noGrp="1"/>
          </p:cNvSpPr>
          <p:nvPr>
            <p:ph idx="1"/>
          </p:nvPr>
        </p:nvSpPr>
        <p:spPr/>
        <p:txBody>
          <a:bodyPr/>
          <a:lstStyle/>
          <a:p>
            <a:r>
              <a:rPr lang="en-GB" dirty="0" smtClean="0"/>
              <a:t>2500BC the Egyptians used metal rings to say what value of something was, but not actually use them in the exchange. </a:t>
            </a:r>
          </a:p>
          <a:p>
            <a:r>
              <a:rPr lang="en-GB" dirty="0" smtClean="0"/>
              <a:t>First minted coins came from Lydia (in present day Turkey)</a:t>
            </a:r>
          </a:p>
          <a:p>
            <a:pPr lvl="1"/>
            <a:r>
              <a:rPr lang="en-GB" dirty="0" smtClean="0"/>
              <a:t>small silver or gold ingots stamped with an imperial emblem,</a:t>
            </a:r>
          </a:p>
          <a:p>
            <a:pPr lvl="1"/>
            <a:r>
              <a:rPr lang="en-GB" dirty="0" smtClean="0"/>
              <a:t>Values set by the governing authority.</a:t>
            </a:r>
          </a:p>
          <a:p>
            <a:pPr lvl="1"/>
            <a:r>
              <a:rPr lang="en-GB" dirty="0" smtClean="0"/>
              <a:t>Spread to the Greeks and eventually to the Romans.</a:t>
            </a:r>
          </a:p>
          <a:p>
            <a:r>
              <a:rPr lang="en-GB" dirty="0" smtClean="0"/>
              <a:t>China also used commodity currencies in the form of tools, with a hole to hang them a piece of string.</a:t>
            </a:r>
          </a:p>
          <a:p>
            <a:pPr lvl="1"/>
            <a:r>
              <a:rPr lang="en-GB" dirty="0" smtClean="0"/>
              <a:t>These became rounder and form what we call coins.</a:t>
            </a:r>
          </a:p>
        </p:txBody>
      </p:sp>
      <p:pic>
        <p:nvPicPr>
          <p:cNvPr id="4" name="Picture 3"/>
          <p:cNvPicPr>
            <a:picLocks noChangeAspect="1"/>
          </p:cNvPicPr>
          <p:nvPr/>
        </p:nvPicPr>
        <p:blipFill>
          <a:blip r:embed="rId3"/>
          <a:stretch>
            <a:fillRect/>
          </a:stretch>
        </p:blipFill>
        <p:spPr>
          <a:xfrm>
            <a:off x="9770579" y="4850295"/>
            <a:ext cx="1662019" cy="1639957"/>
          </a:xfrm>
          <a:prstGeom prst="rect">
            <a:avLst/>
          </a:prstGeom>
        </p:spPr>
      </p:pic>
      <p:pic>
        <p:nvPicPr>
          <p:cNvPr id="5" name="Picture 4"/>
          <p:cNvPicPr>
            <a:picLocks noChangeAspect="1"/>
          </p:cNvPicPr>
          <p:nvPr/>
        </p:nvPicPr>
        <p:blipFill>
          <a:blip r:embed="rId4"/>
          <a:stretch>
            <a:fillRect/>
          </a:stretch>
        </p:blipFill>
        <p:spPr>
          <a:xfrm>
            <a:off x="9770579" y="260280"/>
            <a:ext cx="2143125" cy="2143125"/>
          </a:xfrm>
          <a:prstGeom prst="rect">
            <a:avLst/>
          </a:prstGeom>
        </p:spPr>
      </p:pic>
    </p:spTree>
    <p:extLst>
      <p:ext uri="{BB962C8B-B14F-4D97-AF65-F5344CB8AC3E}">
        <p14:creationId xmlns:p14="http://schemas.microsoft.com/office/powerpoint/2010/main" val="3349646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Currency:- coins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Now their was coins that the government minted and controlled the value.</a:t>
            </a:r>
          </a:p>
          <a:p>
            <a:pPr lvl="1"/>
            <a:r>
              <a:rPr lang="en-GB" dirty="0"/>
              <a:t>When the U.S. Mint creates coins, </a:t>
            </a:r>
            <a:r>
              <a:rPr lang="en-GB" dirty="0" err="1"/>
              <a:t>seigniorage</a:t>
            </a:r>
            <a:r>
              <a:rPr lang="en-GB" dirty="0"/>
              <a:t> -- the difference between the value of money and the cost of its production -- means instant profit. </a:t>
            </a:r>
            <a:endParaRPr lang="en-GB" dirty="0" smtClean="0"/>
          </a:p>
          <a:p>
            <a:pPr lvl="1"/>
            <a:r>
              <a:rPr lang="en-GB" dirty="0" smtClean="0"/>
              <a:t>According </a:t>
            </a:r>
            <a:r>
              <a:rPr lang="en-GB" dirty="0"/>
              <a:t>to the U.S. Mint, it only takes a few cents to mint a quarter, but the quarter is instantly worth 25 cents. That difference is the money that keeps the mint running. </a:t>
            </a:r>
          </a:p>
          <a:p>
            <a:r>
              <a:rPr lang="en-GB" dirty="0" smtClean="0"/>
              <a:t>They also controlled the realised in to the market place </a:t>
            </a:r>
          </a:p>
          <a:p>
            <a:pPr lvl="1"/>
            <a:r>
              <a:rPr lang="en-GB" dirty="0" smtClean="0"/>
              <a:t>manipulate the money supply, </a:t>
            </a:r>
          </a:p>
          <a:p>
            <a:pPr lvl="1"/>
            <a:r>
              <a:rPr lang="en-GB" dirty="0" smtClean="0"/>
              <a:t>reduce the amount of precious metal in coins to produce more coins for the same tonne of gold.</a:t>
            </a:r>
          </a:p>
          <a:p>
            <a:pPr lvl="1"/>
            <a:r>
              <a:rPr lang="en-GB" dirty="0" smtClean="0"/>
              <a:t>The instable Roman economy was a factor in it fall (476 AD).</a:t>
            </a:r>
          </a:p>
          <a:p>
            <a:pPr lvl="1"/>
            <a:r>
              <a:rPr lang="en-GB" dirty="0" smtClean="0"/>
              <a:t>In Europe this caused a mistrust of coins and for hundreds of years coins where not use (until the Renaissance, 14</a:t>
            </a:r>
            <a:r>
              <a:rPr lang="en-GB" baseline="30000" dirty="0" smtClean="0"/>
              <a:t>th</a:t>
            </a:r>
            <a:r>
              <a:rPr lang="en-GB" dirty="0" smtClean="0"/>
              <a:t> Century).</a:t>
            </a:r>
            <a:endParaRPr lang="en-GB" dirty="0"/>
          </a:p>
        </p:txBody>
      </p:sp>
      <p:pic>
        <p:nvPicPr>
          <p:cNvPr id="4" name="Picture 3"/>
          <p:cNvPicPr>
            <a:picLocks noChangeAspect="1"/>
          </p:cNvPicPr>
          <p:nvPr/>
        </p:nvPicPr>
        <p:blipFill>
          <a:blip r:embed="rId3"/>
          <a:stretch>
            <a:fillRect/>
          </a:stretch>
        </p:blipFill>
        <p:spPr>
          <a:xfrm>
            <a:off x="7587839" y="195263"/>
            <a:ext cx="3057525" cy="1495425"/>
          </a:xfrm>
          <a:prstGeom prst="rect">
            <a:avLst/>
          </a:prstGeom>
        </p:spPr>
      </p:pic>
      <p:sp>
        <p:nvSpPr>
          <p:cNvPr id="5" name="AutoShape 2" descr="Image result for roman coi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434826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Currencies- paper</a:t>
            </a:r>
            <a:endParaRPr lang="en-GB" dirty="0"/>
          </a:p>
        </p:txBody>
      </p:sp>
      <p:sp>
        <p:nvSpPr>
          <p:cNvPr id="3" name="Content Placeholder 2"/>
          <p:cNvSpPr>
            <a:spLocks noGrp="1"/>
          </p:cNvSpPr>
          <p:nvPr>
            <p:ph idx="1"/>
          </p:nvPr>
        </p:nvSpPr>
        <p:spPr/>
        <p:txBody>
          <a:bodyPr/>
          <a:lstStyle/>
          <a:p>
            <a:r>
              <a:rPr lang="en-GB" dirty="0" smtClean="0"/>
              <a:t>First paper money was in the Tang Dynasty  - 618-907 AD</a:t>
            </a:r>
          </a:p>
          <a:p>
            <a:pPr lvl="1"/>
            <a:r>
              <a:rPr lang="en-GB" dirty="0" smtClean="0"/>
              <a:t>used </a:t>
            </a:r>
            <a:r>
              <a:rPr lang="en-GB" dirty="0"/>
              <a:t>stag skins, bark, or parchment marked with the imperial seal as "bills of payment." </a:t>
            </a:r>
            <a:endParaRPr lang="en-GB" dirty="0" smtClean="0"/>
          </a:p>
          <a:p>
            <a:pPr lvl="1"/>
            <a:r>
              <a:rPr lang="en-GB" dirty="0" smtClean="0"/>
              <a:t>The </a:t>
            </a:r>
            <a:r>
              <a:rPr lang="en-GB" dirty="0"/>
              <a:t>penalty for counterfeiting was death</a:t>
            </a:r>
            <a:r>
              <a:rPr lang="en-GB" dirty="0" smtClean="0"/>
              <a:t>.</a:t>
            </a:r>
          </a:p>
          <a:p>
            <a:r>
              <a:rPr lang="en-GB" dirty="0" smtClean="0"/>
              <a:t>In Europe the distrust meant paper was not generally accepted used until 1700s</a:t>
            </a:r>
          </a:p>
          <a:p>
            <a:pPr lvl="1"/>
            <a:r>
              <a:rPr lang="en-GB" dirty="0" smtClean="0"/>
              <a:t>The started with goldsmiths giving bills of receipt for the their gold.</a:t>
            </a:r>
          </a:p>
          <a:p>
            <a:pPr lvl="1"/>
            <a:r>
              <a:rPr lang="en-GB" dirty="0" smtClean="0"/>
              <a:t>This representative money, can be exchanged for a fixed amount of gold</a:t>
            </a:r>
          </a:p>
          <a:p>
            <a:pPr lvl="1"/>
            <a:r>
              <a:rPr lang="en-GB" dirty="0" smtClean="0"/>
              <a:t>A </a:t>
            </a:r>
            <a:r>
              <a:rPr lang="en-GB" dirty="0"/>
              <a:t>Swedish bank issued paper money in 1661, but they flooded the market with it, and it lost its value.</a:t>
            </a:r>
          </a:p>
          <a:p>
            <a:pPr lvl="1"/>
            <a:endParaRPr lang="en-GB" dirty="0" smtClean="0"/>
          </a:p>
          <a:p>
            <a:endParaRPr lang="en-GB" dirty="0"/>
          </a:p>
        </p:txBody>
      </p:sp>
      <p:pic>
        <p:nvPicPr>
          <p:cNvPr id="4" name="Picture 3"/>
          <p:cNvPicPr>
            <a:picLocks noChangeAspect="1"/>
          </p:cNvPicPr>
          <p:nvPr/>
        </p:nvPicPr>
        <p:blipFill>
          <a:blip r:embed="rId3"/>
          <a:stretch>
            <a:fillRect/>
          </a:stretch>
        </p:blipFill>
        <p:spPr>
          <a:xfrm>
            <a:off x="10262152" y="238539"/>
            <a:ext cx="1534798" cy="1895475"/>
          </a:xfrm>
          <a:prstGeom prst="rect">
            <a:avLst/>
          </a:prstGeom>
        </p:spPr>
      </p:pic>
    </p:spTree>
    <p:extLst>
      <p:ext uri="{BB962C8B-B14F-4D97-AF65-F5344CB8AC3E}">
        <p14:creationId xmlns:p14="http://schemas.microsoft.com/office/powerpoint/2010/main" val="1798822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6368</TotalTime>
  <Words>4789</Words>
  <Application>Microsoft Office PowerPoint</Application>
  <PresentationFormat>Widescreen</PresentationFormat>
  <Paragraphs>455</Paragraphs>
  <Slides>54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Currencies</vt:lpstr>
      <vt:lpstr>Overview</vt:lpstr>
      <vt:lpstr>Currency – live blood of our economy</vt:lpstr>
      <vt:lpstr>Exchange Pre-currency</vt:lpstr>
      <vt:lpstr>Commodity Currency </vt:lpstr>
      <vt:lpstr>Commodity Currency </vt:lpstr>
      <vt:lpstr>Currency -coins</vt:lpstr>
      <vt:lpstr>Currency:- coins</vt:lpstr>
      <vt:lpstr>Currencies- paper</vt:lpstr>
      <vt:lpstr>Gold Backed currencies.</vt:lpstr>
      <vt:lpstr>Fiat Money</vt:lpstr>
      <vt:lpstr>Question</vt:lpstr>
      <vt:lpstr>When it goes wrong </vt:lpstr>
      <vt:lpstr>Non-Physical Money</vt:lpstr>
      <vt:lpstr>Exchange-Rate</vt:lpstr>
      <vt:lpstr>Control</vt:lpstr>
      <vt:lpstr>Questions</vt:lpstr>
      <vt:lpstr>PowerPoint Presentation</vt:lpstr>
      <vt:lpstr>PowerPoint Presentation</vt:lpstr>
      <vt:lpstr>Digital Ledger</vt:lpstr>
      <vt:lpstr>Ledgers</vt:lpstr>
      <vt:lpstr>Distributed Ledgers Technology (DLT)</vt:lpstr>
      <vt:lpstr>Distributed ledger</vt:lpstr>
      <vt:lpstr>Distributed ledger</vt:lpstr>
      <vt:lpstr>Blockchain – A high level introduction</vt:lpstr>
      <vt:lpstr>Blockchain</vt:lpstr>
      <vt:lpstr>Blockchain</vt:lpstr>
      <vt:lpstr>Blockchain:- Consensus</vt:lpstr>
      <vt:lpstr>Digital Currencies</vt:lpstr>
      <vt:lpstr>Digital Currencies</vt:lpstr>
      <vt:lpstr>Virtual Currencies</vt:lpstr>
      <vt:lpstr>Crypto</vt:lpstr>
      <vt:lpstr>History</vt:lpstr>
      <vt:lpstr>History</vt:lpstr>
      <vt:lpstr>Cryptocurrency answer to digital cash</vt:lpstr>
      <vt:lpstr>Cryptocurrency</vt:lpstr>
      <vt:lpstr>Cryptocurrency</vt:lpstr>
      <vt:lpstr>cryptocurrency</vt:lpstr>
      <vt:lpstr>Cryptocurrencies - properties</vt:lpstr>
      <vt:lpstr>Cryptocurrencies:- Transactional properties</vt:lpstr>
      <vt:lpstr>Cryptocurrencies:-Monetary properties</vt:lpstr>
      <vt:lpstr>Cryptocurrencies:- Market</vt:lpstr>
      <vt:lpstr>How traditional markets work</vt:lpstr>
      <vt:lpstr>Advantages of Cryptocurrencies </vt:lpstr>
      <vt:lpstr>Concerns</vt:lpstr>
      <vt:lpstr>Theft and fraud of cryptocurrencies.</vt:lpstr>
      <vt:lpstr>PowerPoint Presentation</vt:lpstr>
      <vt:lpstr>Example: A simple currency</vt:lpstr>
      <vt:lpstr>A simple Cryptocurrency</vt:lpstr>
      <vt:lpstr>A simple Cryptocurrency</vt:lpstr>
      <vt:lpstr>A simple Cryptocurrency</vt:lpstr>
      <vt:lpstr>A simple Cryptocurrency</vt:lpstr>
      <vt:lpstr>A simple Cryptocurrency</vt:lpstr>
      <vt:lpstr>Summary</vt:lpstr>
    </vt:vector>
  </TitlesOfParts>
  <Company>University of Southampton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Wills</dc:creator>
  <cp:lastModifiedBy>Gary Wills</cp:lastModifiedBy>
  <cp:revision>73</cp:revision>
  <dcterms:created xsi:type="dcterms:W3CDTF">2019-01-04T12:28:54Z</dcterms:created>
  <dcterms:modified xsi:type="dcterms:W3CDTF">2019-02-13T14:34:33Z</dcterms:modified>
</cp:coreProperties>
</file>