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59" r:id="rId3"/>
    <p:sldId id="264" r:id="rId4"/>
    <p:sldId id="263" r:id="rId5"/>
    <p:sldId id="265" r:id="rId6"/>
    <p:sldId id="327" r:id="rId7"/>
    <p:sldId id="328" r:id="rId8"/>
    <p:sldId id="266" r:id="rId9"/>
    <p:sldId id="326" r:id="rId10"/>
    <p:sldId id="267" r:id="rId11"/>
    <p:sldId id="258" r:id="rId12"/>
    <p:sldId id="260" r:id="rId13"/>
    <p:sldId id="270" r:id="rId14"/>
    <p:sldId id="329" r:id="rId15"/>
    <p:sldId id="261" r:id="rId16"/>
    <p:sldId id="272" r:id="rId17"/>
    <p:sldId id="262" r:id="rId18"/>
    <p:sldId id="268" r:id="rId19"/>
    <p:sldId id="269" r:id="rId20"/>
    <p:sldId id="257" r:id="rId21"/>
    <p:sldId id="273" r:id="rId22"/>
    <p:sldId id="283" r:id="rId23"/>
    <p:sldId id="317" r:id="rId24"/>
    <p:sldId id="330" r:id="rId25"/>
    <p:sldId id="271" r:id="rId26"/>
    <p:sldId id="287" r:id="rId27"/>
    <p:sldId id="278" r:id="rId28"/>
    <p:sldId id="277" r:id="rId29"/>
    <p:sldId id="296" r:id="rId30"/>
    <p:sldId id="331" r:id="rId31"/>
    <p:sldId id="276" r:id="rId32"/>
    <p:sldId id="275" r:id="rId33"/>
    <p:sldId id="280" r:id="rId34"/>
    <p:sldId id="325" r:id="rId35"/>
    <p:sldId id="288" r:id="rId36"/>
    <p:sldId id="289" r:id="rId37"/>
    <p:sldId id="290" r:id="rId38"/>
    <p:sldId id="291" r:id="rId39"/>
    <p:sldId id="292" r:id="rId40"/>
    <p:sldId id="293" r:id="rId41"/>
    <p:sldId id="294" r:id="rId42"/>
    <p:sldId id="295" r:id="rId43"/>
    <p:sldId id="297" r:id="rId44"/>
    <p:sldId id="298" r:id="rId45"/>
    <p:sldId id="302" r:id="rId46"/>
    <p:sldId id="299" r:id="rId47"/>
    <p:sldId id="318" r:id="rId48"/>
    <p:sldId id="323" r:id="rId49"/>
    <p:sldId id="324" r:id="rId50"/>
    <p:sldId id="321" r:id="rId51"/>
    <p:sldId id="322" r:id="rId52"/>
    <p:sldId id="301" r:id="rId53"/>
    <p:sldId id="300" r:id="rId54"/>
    <p:sldId id="303" r:id="rId55"/>
    <p:sldId id="312" r:id="rId56"/>
    <p:sldId id="309" r:id="rId57"/>
    <p:sldId id="311" r:id="rId58"/>
    <p:sldId id="310" r:id="rId59"/>
    <p:sldId id="315" r:id="rId60"/>
    <p:sldId id="313" r:id="rId61"/>
    <p:sldId id="314" r:id="rId62"/>
    <p:sldId id="304" r:id="rId63"/>
    <p:sldId id="305" r:id="rId64"/>
    <p:sldId id="306" r:id="rId65"/>
    <p:sldId id="307" r:id="rId66"/>
    <p:sldId id="320"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39" autoAdjust="0"/>
    <p:restoredTop sz="83023" autoAdjust="0"/>
  </p:normalViewPr>
  <p:slideViewPr>
    <p:cSldViewPr snapToGrid="0">
      <p:cViewPr varScale="1">
        <p:scale>
          <a:sx n="95" d="100"/>
          <a:sy n="9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D16335-E3F3-4A68-9189-85C85226263C}" type="datetimeFigureOut">
              <a:rPr lang="en-GB" smtClean="0"/>
              <a:t>10/03/2019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3A7354-234C-4CCC-81BF-99AA053267F6}" type="slidenum">
              <a:rPr lang="en-GB" smtClean="0"/>
              <a:t>‹#›</a:t>
            </a:fld>
            <a:endParaRPr lang="en-GB"/>
          </a:p>
        </p:txBody>
      </p:sp>
    </p:spTree>
    <p:extLst>
      <p:ext uri="{BB962C8B-B14F-4D97-AF65-F5344CB8AC3E}">
        <p14:creationId xmlns:p14="http://schemas.microsoft.com/office/powerpoint/2010/main" val="384780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whereas the leadership of corporations and governments collude in ways that benefit themselves but harmless well-coordinated citizens, customers, employees and the general public all the time.</a:t>
            </a:r>
          </a:p>
          <a:p>
            <a:endParaRPr lang="en-GB" dirty="0"/>
          </a:p>
        </p:txBody>
      </p:sp>
      <p:sp>
        <p:nvSpPr>
          <p:cNvPr id="4" name="Slide Number Placeholder 3"/>
          <p:cNvSpPr>
            <a:spLocks noGrp="1"/>
          </p:cNvSpPr>
          <p:nvPr>
            <p:ph type="sldNum" sz="quarter" idx="10"/>
          </p:nvPr>
        </p:nvSpPr>
        <p:spPr/>
        <p:txBody>
          <a:bodyPr/>
          <a:lstStyle/>
          <a:p>
            <a:fld id="{6B3A7354-234C-4CCC-81BF-99AA053267F6}" type="slidenum">
              <a:rPr lang="en-GB" smtClean="0"/>
              <a:t>2</a:t>
            </a:fld>
            <a:endParaRPr lang="en-GB"/>
          </a:p>
        </p:txBody>
      </p:sp>
    </p:spTree>
    <p:extLst>
      <p:ext uri="{BB962C8B-B14F-4D97-AF65-F5344CB8AC3E}">
        <p14:creationId xmlns:p14="http://schemas.microsoft.com/office/powerpoint/2010/main" val="3638563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https://en.bitcoin.it/wiki/Proof_of_burn </a:t>
            </a:r>
          </a:p>
          <a:p>
            <a:endParaRPr lang="en-GB" dirty="0" smtClean="0"/>
          </a:p>
          <a:p>
            <a:r>
              <a:rPr lang="en-GB" dirty="0" smtClean="0"/>
              <a:t>https://medium.com/poa-network/proof-of-authority-consensus-model-with-identity-at-stake-d5bd15463256</a:t>
            </a:r>
          </a:p>
          <a:p>
            <a:endParaRPr lang="en-GB" dirty="0"/>
          </a:p>
        </p:txBody>
      </p:sp>
      <p:sp>
        <p:nvSpPr>
          <p:cNvPr id="4" name="Slide Number Placeholder 3"/>
          <p:cNvSpPr>
            <a:spLocks noGrp="1"/>
          </p:cNvSpPr>
          <p:nvPr>
            <p:ph type="sldNum" sz="quarter" idx="10"/>
          </p:nvPr>
        </p:nvSpPr>
        <p:spPr/>
        <p:txBody>
          <a:bodyPr/>
          <a:lstStyle/>
          <a:p>
            <a:fld id="{6B3A7354-234C-4CCC-81BF-99AA053267F6}" type="slidenum">
              <a:rPr lang="en-GB" smtClean="0"/>
              <a:t>28</a:t>
            </a:fld>
            <a:endParaRPr lang="en-GB"/>
          </a:p>
        </p:txBody>
      </p:sp>
    </p:spTree>
    <p:extLst>
      <p:ext uri="{BB962C8B-B14F-4D97-AF65-F5344CB8AC3E}">
        <p14:creationId xmlns:p14="http://schemas.microsoft.com/office/powerpoint/2010/main" val="3263091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https://themerkle.com/what-is-delegated-proof-of-stake/</a:t>
            </a:r>
            <a:endParaRPr lang="en-GB" dirty="0"/>
          </a:p>
        </p:txBody>
      </p:sp>
      <p:sp>
        <p:nvSpPr>
          <p:cNvPr id="4" name="Slide Number Placeholder 3"/>
          <p:cNvSpPr>
            <a:spLocks noGrp="1"/>
          </p:cNvSpPr>
          <p:nvPr>
            <p:ph type="sldNum" sz="quarter" idx="10"/>
          </p:nvPr>
        </p:nvSpPr>
        <p:spPr/>
        <p:txBody>
          <a:bodyPr/>
          <a:lstStyle/>
          <a:p>
            <a:fld id="{6B3A7354-234C-4CCC-81BF-99AA053267F6}" type="slidenum">
              <a:rPr lang="en-GB" smtClean="0"/>
              <a:t>29</a:t>
            </a:fld>
            <a:endParaRPr lang="en-GB"/>
          </a:p>
        </p:txBody>
      </p:sp>
    </p:spTree>
    <p:extLst>
      <p:ext uri="{BB962C8B-B14F-4D97-AF65-F5344CB8AC3E}">
        <p14:creationId xmlns:p14="http://schemas.microsoft.com/office/powerpoint/2010/main" val="28902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While the protocol can be upgraded through a hard fork or a soft fork and these forks can be highly controversial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Modifications with reference implementations get tested on the </a:t>
            </a:r>
            <a:r>
              <a:rPr lang="en-GB" sz="1200" b="0" i="0" kern="1200" dirty="0" err="1" smtClean="0">
                <a:solidFill>
                  <a:schemeClr val="tx1"/>
                </a:solidFill>
                <a:effectLst/>
                <a:latin typeface="+mn-lt"/>
                <a:ea typeface="+mn-ea"/>
                <a:cs typeface="+mn-cs"/>
              </a:rPr>
              <a:t>testnet</a:t>
            </a:r>
            <a:r>
              <a:rPr lang="en-GB" sz="1200" b="0" i="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After successful testing developers implement the changes into the Bitcoin software.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Who has a say in the consensus process? (1) Software Developers (do the reference implementations); (2) Miners (Runtime consensus for mining blocks); (3) Exchanges (They run nodes that validate transactions); (4) Wallet companies (create transactions run on nodes); (5) Merchants (Merchant processing also through nodes).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 a fork can happen accidentally when not all nodes are replicating the same information. Usually these forks are identified and resolved,</a:t>
            </a:r>
            <a:endParaRPr lang="en-GB" dirty="0" smtClean="0"/>
          </a:p>
          <a:p>
            <a:endParaRPr lang="en-GB" dirty="0"/>
          </a:p>
        </p:txBody>
      </p:sp>
      <p:sp>
        <p:nvSpPr>
          <p:cNvPr id="4" name="Slide Number Placeholder 3"/>
          <p:cNvSpPr>
            <a:spLocks noGrp="1"/>
          </p:cNvSpPr>
          <p:nvPr>
            <p:ph type="sldNum" sz="quarter" idx="10"/>
          </p:nvPr>
        </p:nvSpPr>
        <p:spPr/>
        <p:txBody>
          <a:bodyPr/>
          <a:lstStyle/>
          <a:p>
            <a:fld id="{6B3A7354-234C-4CCC-81BF-99AA053267F6}" type="slidenum">
              <a:rPr lang="en-GB" smtClean="0"/>
              <a:t>31</a:t>
            </a:fld>
            <a:endParaRPr lang="en-GB"/>
          </a:p>
        </p:txBody>
      </p:sp>
    </p:spTree>
    <p:extLst>
      <p:ext uri="{BB962C8B-B14F-4D97-AF65-F5344CB8AC3E}">
        <p14:creationId xmlns:p14="http://schemas.microsoft.com/office/powerpoint/2010/main" val="2632683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ollowing</a:t>
            </a:r>
            <a:r>
              <a:rPr lang="en-GB" dirty="0" smtClean="0"/>
              <a:t> the hack on the DAO, the Ethereum community almost unanimously voted in </a:t>
            </a:r>
            <a:r>
              <a:rPr lang="en-GB" dirty="0" err="1" smtClean="0"/>
              <a:t>favor</a:t>
            </a:r>
            <a:r>
              <a:rPr lang="en-GB" dirty="0" smtClean="0"/>
              <a:t> of a hard fork in order to roll back transactions that siphoned off tens of millions of dollars worth of digital currency by an anonymous hacker. The hard fork also allowed DAO token holders to get their ether funds returned to them.</a:t>
            </a:r>
          </a:p>
          <a:p>
            <a:endParaRPr lang="en-GB" dirty="0" smtClean="0"/>
          </a:p>
          <a:p>
            <a:r>
              <a:rPr lang="en-GB" sz="1200" b="0" i="0" kern="1200" dirty="0" smtClean="0">
                <a:solidFill>
                  <a:schemeClr val="tx1"/>
                </a:solidFill>
                <a:effectLst/>
                <a:latin typeface="+mn-lt"/>
                <a:ea typeface="+mn-ea"/>
                <a:cs typeface="+mn-cs"/>
              </a:rPr>
              <a:t>The proposal did not exactly unwind the network’s transaction history. Rather, it relocated the funds tied to The DAO to a newly created smart contract with the single purpose of letting the original owners withdraw them. DAO token holders will be able to withdraw ETH at a rate of approximately 1 ETH to 100 DAO. The extra balance and any ether that remains as a result of the re-entrancy exploit and the splitting mechanism will be withdrawn and distributed by the DAO curators, or individuals selected prior to the collapse of the DAO to provide "failsafe protection" for the organization.</a:t>
            </a:r>
            <a:endParaRPr lang="en-GB" dirty="0"/>
          </a:p>
        </p:txBody>
      </p:sp>
      <p:sp>
        <p:nvSpPr>
          <p:cNvPr id="4" name="Slide Number Placeholder 3"/>
          <p:cNvSpPr>
            <a:spLocks noGrp="1"/>
          </p:cNvSpPr>
          <p:nvPr>
            <p:ph type="sldNum" sz="quarter" idx="10"/>
          </p:nvPr>
        </p:nvSpPr>
        <p:spPr/>
        <p:txBody>
          <a:bodyPr/>
          <a:lstStyle/>
          <a:p>
            <a:fld id="{6B3A7354-234C-4CCC-81BF-99AA053267F6}" type="slidenum">
              <a:rPr lang="en-GB" smtClean="0"/>
              <a:t>33</a:t>
            </a:fld>
            <a:endParaRPr lang="en-GB"/>
          </a:p>
        </p:txBody>
      </p:sp>
    </p:spTree>
    <p:extLst>
      <p:ext uri="{BB962C8B-B14F-4D97-AF65-F5344CB8AC3E}">
        <p14:creationId xmlns:p14="http://schemas.microsoft.com/office/powerpoint/2010/main" val="1264974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https://medium.com/@philippsandner/comparison-of-ethereum-hyperledger-fabric-and-corda-21c1bb9442f6</a:t>
            </a:r>
            <a:endParaRPr lang="en-GB" dirty="0"/>
          </a:p>
        </p:txBody>
      </p:sp>
      <p:sp>
        <p:nvSpPr>
          <p:cNvPr id="4" name="Slide Number Placeholder 3"/>
          <p:cNvSpPr>
            <a:spLocks noGrp="1"/>
          </p:cNvSpPr>
          <p:nvPr>
            <p:ph type="sldNum" sz="quarter" idx="10"/>
          </p:nvPr>
        </p:nvSpPr>
        <p:spPr/>
        <p:txBody>
          <a:bodyPr/>
          <a:lstStyle/>
          <a:p>
            <a:fld id="{6B3A7354-234C-4CCC-81BF-99AA053267F6}" type="slidenum">
              <a:rPr lang="en-GB" smtClean="0"/>
              <a:t>37</a:t>
            </a:fld>
            <a:endParaRPr lang="en-GB"/>
          </a:p>
        </p:txBody>
      </p:sp>
    </p:spTree>
    <p:extLst>
      <p:ext uri="{BB962C8B-B14F-4D97-AF65-F5344CB8AC3E}">
        <p14:creationId xmlns:p14="http://schemas.microsoft.com/office/powerpoint/2010/main" val="483429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https://www.investopedia.com/terms/s/segwit-segregated-witness.asp</a:t>
            </a:r>
            <a:endParaRPr lang="en-GB" dirty="0"/>
          </a:p>
        </p:txBody>
      </p:sp>
      <p:sp>
        <p:nvSpPr>
          <p:cNvPr id="4" name="Slide Number Placeholder 3"/>
          <p:cNvSpPr>
            <a:spLocks noGrp="1"/>
          </p:cNvSpPr>
          <p:nvPr>
            <p:ph type="sldNum" sz="quarter" idx="10"/>
          </p:nvPr>
        </p:nvSpPr>
        <p:spPr/>
        <p:txBody>
          <a:bodyPr/>
          <a:lstStyle/>
          <a:p>
            <a:fld id="{6B3A7354-234C-4CCC-81BF-99AA053267F6}" type="slidenum">
              <a:rPr lang="en-GB" smtClean="0"/>
              <a:t>39</a:t>
            </a:fld>
            <a:endParaRPr lang="en-GB"/>
          </a:p>
        </p:txBody>
      </p:sp>
    </p:spTree>
    <p:extLst>
      <p:ext uri="{BB962C8B-B14F-4D97-AF65-F5344CB8AC3E}">
        <p14:creationId xmlns:p14="http://schemas.microsoft.com/office/powerpoint/2010/main" val="1913895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Ether has the second highest market cap, behind only Bitcoin.</a:t>
            </a:r>
            <a:endParaRPr lang="en-GB" dirty="0"/>
          </a:p>
        </p:txBody>
      </p:sp>
      <p:sp>
        <p:nvSpPr>
          <p:cNvPr id="4" name="Slide Number Placeholder 3"/>
          <p:cNvSpPr>
            <a:spLocks noGrp="1"/>
          </p:cNvSpPr>
          <p:nvPr>
            <p:ph type="sldNum" sz="quarter" idx="10"/>
          </p:nvPr>
        </p:nvSpPr>
        <p:spPr/>
        <p:txBody>
          <a:bodyPr/>
          <a:lstStyle/>
          <a:p>
            <a:fld id="{6B3A7354-234C-4CCC-81BF-99AA053267F6}" type="slidenum">
              <a:rPr lang="en-GB" smtClean="0"/>
              <a:t>40</a:t>
            </a:fld>
            <a:endParaRPr lang="en-GB"/>
          </a:p>
        </p:txBody>
      </p:sp>
    </p:spTree>
    <p:extLst>
      <p:ext uri="{BB962C8B-B14F-4D97-AF65-F5344CB8AC3E}">
        <p14:creationId xmlns:p14="http://schemas.microsoft.com/office/powerpoint/2010/main" val="3193860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Ethereum’s</a:t>
            </a:r>
            <a:r>
              <a:rPr lang="en-GB" dirty="0" smtClean="0"/>
              <a:t> proprietary language Solidity, which is inspired by C++, Java, Python and JavaScript.</a:t>
            </a:r>
            <a:endParaRPr lang="en-GB" dirty="0"/>
          </a:p>
        </p:txBody>
      </p:sp>
      <p:sp>
        <p:nvSpPr>
          <p:cNvPr id="4" name="Slide Number Placeholder 3"/>
          <p:cNvSpPr>
            <a:spLocks noGrp="1"/>
          </p:cNvSpPr>
          <p:nvPr>
            <p:ph type="sldNum" sz="quarter" idx="10"/>
          </p:nvPr>
        </p:nvSpPr>
        <p:spPr/>
        <p:txBody>
          <a:bodyPr/>
          <a:lstStyle/>
          <a:p>
            <a:fld id="{6B3A7354-234C-4CCC-81BF-99AA053267F6}" type="slidenum">
              <a:rPr lang="en-GB" smtClean="0"/>
              <a:t>41</a:t>
            </a:fld>
            <a:endParaRPr lang="en-GB"/>
          </a:p>
        </p:txBody>
      </p:sp>
    </p:spTree>
    <p:extLst>
      <p:ext uri="{BB962C8B-B14F-4D97-AF65-F5344CB8AC3E}">
        <p14:creationId xmlns:p14="http://schemas.microsoft.com/office/powerpoint/2010/main" val="2471530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Business does not like public open networks where everyone can read the transactions</a:t>
            </a:r>
          </a:p>
          <a:p>
            <a:r>
              <a:rPr lang="en-GB" dirty="0" smtClean="0"/>
              <a:t>Even among the trusted participants in a network they like access to be role based.</a:t>
            </a:r>
          </a:p>
          <a:p>
            <a:r>
              <a:rPr lang="en-GB" dirty="0" smtClean="0"/>
              <a:t>Business what </a:t>
            </a:r>
            <a:r>
              <a:rPr lang="en-GB" dirty="0" err="1" smtClean="0"/>
              <a:t>blockchains</a:t>
            </a:r>
            <a:r>
              <a:rPr lang="en-GB" dirty="0" smtClean="0"/>
              <a:t> that are highly scalability and fast transaction speed</a:t>
            </a:r>
          </a:p>
          <a:p>
            <a:endParaRPr lang="en-GB" dirty="0"/>
          </a:p>
        </p:txBody>
      </p:sp>
      <p:sp>
        <p:nvSpPr>
          <p:cNvPr id="4" name="Slide Number Placeholder 3"/>
          <p:cNvSpPr>
            <a:spLocks noGrp="1"/>
          </p:cNvSpPr>
          <p:nvPr>
            <p:ph type="sldNum" sz="quarter" idx="10"/>
          </p:nvPr>
        </p:nvSpPr>
        <p:spPr/>
        <p:txBody>
          <a:bodyPr/>
          <a:lstStyle/>
          <a:p>
            <a:fld id="{6B3A7354-234C-4CCC-81BF-99AA053267F6}" type="slidenum">
              <a:rPr lang="en-GB" smtClean="0"/>
              <a:t>44</a:t>
            </a:fld>
            <a:endParaRPr lang="en-GB"/>
          </a:p>
        </p:txBody>
      </p:sp>
    </p:spTree>
    <p:extLst>
      <p:ext uri="{BB962C8B-B14F-4D97-AF65-F5344CB8AC3E}">
        <p14:creationId xmlns:p14="http://schemas.microsoft.com/office/powerpoint/2010/main" val="4166773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client sends a transaction to connected endorsers in order to initiate an update of the ledger. </a:t>
            </a:r>
          </a:p>
          <a:p>
            <a:r>
              <a:rPr lang="en-GB" dirty="0" smtClean="0"/>
              <a:t>All endorsers have to agree upon the proposed transaction, thus some sort of consensus has to be reached regarding the proposed ledger update. </a:t>
            </a:r>
          </a:p>
          <a:p>
            <a:r>
              <a:rPr lang="en-GB" dirty="0" smtClean="0"/>
              <a:t>The client now successively collects approval of all endorsers. </a:t>
            </a:r>
          </a:p>
          <a:p>
            <a:r>
              <a:rPr lang="en-GB" dirty="0" smtClean="0"/>
              <a:t>The approved transaction is now sent to connected </a:t>
            </a:r>
            <a:r>
              <a:rPr lang="en-GB" dirty="0" err="1" smtClean="0"/>
              <a:t>orderers</a:t>
            </a:r>
            <a:r>
              <a:rPr lang="en-GB" dirty="0" smtClean="0"/>
              <a:t> which again reach consensus. </a:t>
            </a:r>
          </a:p>
          <a:p>
            <a:r>
              <a:rPr lang="en-GB" dirty="0" smtClean="0"/>
              <a:t>Subsequently, the transaction is forwarded to peers holding the ledger for committing the transaction.</a:t>
            </a:r>
          </a:p>
        </p:txBody>
      </p:sp>
      <p:sp>
        <p:nvSpPr>
          <p:cNvPr id="4" name="Slide Number Placeholder 3"/>
          <p:cNvSpPr>
            <a:spLocks noGrp="1"/>
          </p:cNvSpPr>
          <p:nvPr>
            <p:ph type="sldNum" sz="quarter" idx="10"/>
          </p:nvPr>
        </p:nvSpPr>
        <p:spPr/>
        <p:txBody>
          <a:bodyPr/>
          <a:lstStyle/>
          <a:p>
            <a:fld id="{6B3A7354-234C-4CCC-81BF-99AA053267F6}" type="slidenum">
              <a:rPr lang="en-GB" smtClean="0"/>
              <a:t>47</a:t>
            </a:fld>
            <a:endParaRPr lang="en-GB"/>
          </a:p>
        </p:txBody>
      </p:sp>
    </p:spTree>
    <p:extLst>
      <p:ext uri="{BB962C8B-B14F-4D97-AF65-F5344CB8AC3E}">
        <p14:creationId xmlns:p14="http://schemas.microsoft.com/office/powerpoint/2010/main" val="3884315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Back up wallets</a:t>
            </a:r>
            <a:endParaRPr lang="en-GB" dirty="0"/>
          </a:p>
        </p:txBody>
      </p:sp>
      <p:sp>
        <p:nvSpPr>
          <p:cNvPr id="4" name="Slide Number Placeholder 3"/>
          <p:cNvSpPr>
            <a:spLocks noGrp="1"/>
          </p:cNvSpPr>
          <p:nvPr>
            <p:ph type="sldNum" sz="quarter" idx="10"/>
          </p:nvPr>
        </p:nvSpPr>
        <p:spPr/>
        <p:txBody>
          <a:bodyPr/>
          <a:lstStyle/>
          <a:p>
            <a:fld id="{6B3A7354-234C-4CCC-81BF-99AA053267F6}" type="slidenum">
              <a:rPr lang="en-GB" smtClean="0"/>
              <a:t>4</a:t>
            </a:fld>
            <a:endParaRPr lang="en-GB"/>
          </a:p>
        </p:txBody>
      </p:sp>
    </p:spTree>
    <p:extLst>
      <p:ext uri="{BB962C8B-B14F-4D97-AF65-F5344CB8AC3E}">
        <p14:creationId xmlns:p14="http://schemas.microsoft.com/office/powerpoint/2010/main" val="22205400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KYC know your customer</a:t>
            </a:r>
            <a:endParaRPr lang="en-GB" dirty="0"/>
          </a:p>
        </p:txBody>
      </p:sp>
      <p:sp>
        <p:nvSpPr>
          <p:cNvPr id="4" name="Slide Number Placeholder 3"/>
          <p:cNvSpPr>
            <a:spLocks noGrp="1"/>
          </p:cNvSpPr>
          <p:nvPr>
            <p:ph type="sldNum" sz="quarter" idx="10"/>
          </p:nvPr>
        </p:nvSpPr>
        <p:spPr/>
        <p:txBody>
          <a:bodyPr/>
          <a:lstStyle/>
          <a:p>
            <a:fld id="{6B3A7354-234C-4CCC-81BF-99AA053267F6}" type="slidenum">
              <a:rPr lang="en-GB" smtClean="0"/>
              <a:t>52</a:t>
            </a:fld>
            <a:endParaRPr lang="en-GB"/>
          </a:p>
        </p:txBody>
      </p:sp>
    </p:spTree>
    <p:extLst>
      <p:ext uri="{BB962C8B-B14F-4D97-AF65-F5344CB8AC3E}">
        <p14:creationId xmlns:p14="http://schemas.microsoft.com/office/powerpoint/2010/main" val="356220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MoneyGram (a cross-border money transfer company) </a:t>
            </a:r>
            <a:endParaRPr lang="en-GB" dirty="0"/>
          </a:p>
        </p:txBody>
      </p:sp>
      <p:sp>
        <p:nvSpPr>
          <p:cNvPr id="4" name="Slide Number Placeholder 3"/>
          <p:cNvSpPr>
            <a:spLocks noGrp="1"/>
          </p:cNvSpPr>
          <p:nvPr>
            <p:ph type="sldNum" sz="quarter" idx="10"/>
          </p:nvPr>
        </p:nvSpPr>
        <p:spPr/>
        <p:txBody>
          <a:bodyPr/>
          <a:lstStyle/>
          <a:p>
            <a:fld id="{6B3A7354-234C-4CCC-81BF-99AA053267F6}" type="slidenum">
              <a:rPr lang="en-GB" smtClean="0"/>
              <a:t>60</a:t>
            </a:fld>
            <a:endParaRPr lang="en-GB"/>
          </a:p>
        </p:txBody>
      </p:sp>
    </p:spTree>
    <p:extLst>
      <p:ext uri="{BB962C8B-B14F-4D97-AF65-F5344CB8AC3E}">
        <p14:creationId xmlns:p14="http://schemas.microsoft.com/office/powerpoint/2010/main" val="647530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https://espeoblockchain.com/blog/best-blockchain-platform/</a:t>
            </a:r>
            <a:endParaRPr lang="en-GB" dirty="0"/>
          </a:p>
        </p:txBody>
      </p:sp>
      <p:sp>
        <p:nvSpPr>
          <p:cNvPr id="4" name="Slide Number Placeholder 3"/>
          <p:cNvSpPr>
            <a:spLocks noGrp="1"/>
          </p:cNvSpPr>
          <p:nvPr>
            <p:ph type="sldNum" sz="quarter" idx="10"/>
          </p:nvPr>
        </p:nvSpPr>
        <p:spPr/>
        <p:txBody>
          <a:bodyPr/>
          <a:lstStyle/>
          <a:p>
            <a:fld id="{6B3A7354-234C-4CCC-81BF-99AA053267F6}" type="slidenum">
              <a:rPr lang="en-GB" smtClean="0"/>
              <a:t>62</a:t>
            </a:fld>
            <a:endParaRPr lang="en-GB"/>
          </a:p>
        </p:txBody>
      </p:sp>
    </p:spTree>
    <p:extLst>
      <p:ext uri="{BB962C8B-B14F-4D97-AF65-F5344CB8AC3E}">
        <p14:creationId xmlns:p14="http://schemas.microsoft.com/office/powerpoint/2010/main" val="1423998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Visa handles about 2000 transactions per second. </a:t>
            </a:r>
          </a:p>
          <a:p>
            <a:r>
              <a:rPr lang="en-GB" dirty="0" smtClean="0"/>
              <a:t>Amazon has around 600 transactions per second in its peek, bitcoin handles 7 transactions per second, Ethereum handles around 20 transactions per second. </a:t>
            </a:r>
            <a:endParaRPr lang="en-GB" dirty="0"/>
          </a:p>
        </p:txBody>
      </p:sp>
      <p:sp>
        <p:nvSpPr>
          <p:cNvPr id="4" name="Slide Number Placeholder 3"/>
          <p:cNvSpPr>
            <a:spLocks noGrp="1"/>
          </p:cNvSpPr>
          <p:nvPr>
            <p:ph type="sldNum" sz="quarter" idx="10"/>
          </p:nvPr>
        </p:nvSpPr>
        <p:spPr/>
        <p:txBody>
          <a:bodyPr/>
          <a:lstStyle/>
          <a:p>
            <a:fld id="{6B3A7354-234C-4CCC-81BF-99AA053267F6}" type="slidenum">
              <a:rPr lang="en-GB" smtClean="0"/>
              <a:t>63</a:t>
            </a:fld>
            <a:endParaRPr lang="en-GB"/>
          </a:p>
        </p:txBody>
      </p:sp>
    </p:spTree>
    <p:extLst>
      <p:ext uri="{BB962C8B-B14F-4D97-AF65-F5344CB8AC3E}">
        <p14:creationId xmlns:p14="http://schemas.microsoft.com/office/powerpoint/2010/main" val="2874408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Digital notary and asset registers the block chain properties of Bitcoin and make it a perfect system for demonstrating proof of ownership block chain.</a:t>
            </a:r>
          </a:p>
          <a:p>
            <a:r>
              <a:rPr lang="en-GB" dirty="0" smtClean="0"/>
              <a:t>It can be used to register the ownership and transfers of any kind of asset or property rights including intangible property like trademarks and intellectual property such implementations can be realized through separate dedicated block chains.</a:t>
            </a:r>
          </a:p>
          <a:p>
            <a:r>
              <a:rPr lang="en-GB" dirty="0" smtClean="0"/>
              <a:t>In this way assets external to the block chain can be digitalized and traded on it.</a:t>
            </a:r>
          </a:p>
          <a:p>
            <a:endParaRPr lang="en-GB" dirty="0"/>
          </a:p>
        </p:txBody>
      </p:sp>
      <p:sp>
        <p:nvSpPr>
          <p:cNvPr id="4" name="Slide Number Placeholder 3"/>
          <p:cNvSpPr>
            <a:spLocks noGrp="1"/>
          </p:cNvSpPr>
          <p:nvPr>
            <p:ph type="sldNum" sz="quarter" idx="10"/>
          </p:nvPr>
        </p:nvSpPr>
        <p:spPr/>
        <p:txBody>
          <a:bodyPr/>
          <a:lstStyle/>
          <a:p>
            <a:fld id="{6B3A7354-234C-4CCC-81BF-99AA053267F6}" type="slidenum">
              <a:rPr lang="en-GB" smtClean="0"/>
              <a:t>5</a:t>
            </a:fld>
            <a:endParaRPr lang="en-GB"/>
          </a:p>
        </p:txBody>
      </p:sp>
    </p:spTree>
    <p:extLst>
      <p:ext uri="{BB962C8B-B14F-4D97-AF65-F5344CB8AC3E}">
        <p14:creationId xmlns:p14="http://schemas.microsoft.com/office/powerpoint/2010/main" val="989746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B3A7354-234C-4CCC-81BF-99AA053267F6}" type="slidenum">
              <a:rPr lang="en-GB" smtClean="0"/>
              <a:t>8</a:t>
            </a:fld>
            <a:endParaRPr lang="en-GB"/>
          </a:p>
        </p:txBody>
      </p:sp>
    </p:spTree>
    <p:extLst>
      <p:ext uri="{BB962C8B-B14F-4D97-AF65-F5344CB8AC3E}">
        <p14:creationId xmlns:p14="http://schemas.microsoft.com/office/powerpoint/2010/main" val="92618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https://www.youtube.com/watch?v=889JSfIaPzs</a:t>
            </a:r>
            <a:endParaRPr lang="en-GB" dirty="0"/>
          </a:p>
        </p:txBody>
      </p:sp>
      <p:sp>
        <p:nvSpPr>
          <p:cNvPr id="4" name="Slide Number Placeholder 3"/>
          <p:cNvSpPr>
            <a:spLocks noGrp="1"/>
          </p:cNvSpPr>
          <p:nvPr>
            <p:ph type="sldNum" sz="quarter" idx="10"/>
          </p:nvPr>
        </p:nvSpPr>
        <p:spPr/>
        <p:txBody>
          <a:bodyPr/>
          <a:lstStyle/>
          <a:p>
            <a:fld id="{6B3A7354-234C-4CCC-81BF-99AA053267F6}" type="slidenum">
              <a:rPr lang="en-GB" smtClean="0"/>
              <a:t>10</a:t>
            </a:fld>
            <a:endParaRPr lang="en-GB"/>
          </a:p>
        </p:txBody>
      </p:sp>
    </p:spTree>
    <p:extLst>
      <p:ext uri="{BB962C8B-B14F-4D97-AF65-F5344CB8AC3E}">
        <p14:creationId xmlns:p14="http://schemas.microsoft.com/office/powerpoint/2010/main" val="934987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https://blog.otiumcapital.com/token-economy-101-or-why-blockchain-powered-decentralized-networks-are-important-310de1cc8bac</a:t>
            </a:r>
          </a:p>
          <a:p>
            <a:r>
              <a:rPr lang="en-GB" sz="1200" b="0" i="0" kern="1200" dirty="0" err="1" smtClean="0">
                <a:solidFill>
                  <a:schemeClr val="tx1"/>
                </a:solidFill>
                <a:effectLst/>
                <a:latin typeface="+mn-lt"/>
                <a:ea typeface="+mn-ea"/>
                <a:cs typeface="+mn-cs"/>
              </a:rPr>
              <a:t>Blockchains</a:t>
            </a:r>
            <a:r>
              <a:rPr lang="en-GB" sz="1200" b="0" i="0" kern="1200" dirty="0" smtClean="0">
                <a:solidFill>
                  <a:schemeClr val="tx1"/>
                </a:solidFill>
                <a:effectLst/>
                <a:latin typeface="+mn-lt"/>
                <a:ea typeface="+mn-ea"/>
                <a:cs typeface="+mn-cs"/>
              </a:rPr>
              <a:t> and Open Source undermine the role of the Operator:</a:t>
            </a:r>
          </a:p>
          <a:p>
            <a:r>
              <a:rPr lang="en-GB" sz="1200" b="1" i="0" kern="1200" dirty="0" smtClean="0">
                <a:solidFill>
                  <a:schemeClr val="tx1"/>
                </a:solidFill>
                <a:effectLst/>
                <a:latin typeface="+mn-lt"/>
                <a:ea typeface="+mn-ea"/>
                <a:cs typeface="+mn-cs"/>
              </a:rPr>
              <a:t>Rules enforcement control and computing power contribution</a:t>
            </a:r>
            <a:r>
              <a:rPr lang="en-GB" sz="1200" b="0" i="0" kern="1200" dirty="0" smtClean="0">
                <a:solidFill>
                  <a:schemeClr val="tx1"/>
                </a:solidFill>
                <a:effectLst/>
                <a:latin typeface="+mn-lt"/>
                <a:ea typeface="+mn-ea"/>
                <a:cs typeface="+mn-cs"/>
              </a:rPr>
              <a:t>: Helped by Users who provide it with computing power, the Infrastructure is able to enforce its own rules (the application code, which obeys only to itself, makes law and applies it), and therefore does not need an Operator for it. The Infrastructure then becomes an “</a:t>
            </a:r>
            <a:r>
              <a:rPr lang="en-GB" sz="1200" b="0" i="0" kern="1200" dirty="0" err="1" smtClean="0">
                <a:solidFill>
                  <a:schemeClr val="tx1"/>
                </a:solidFill>
                <a:effectLst/>
                <a:latin typeface="+mn-lt"/>
                <a:ea typeface="+mn-ea"/>
                <a:cs typeface="+mn-cs"/>
              </a:rPr>
              <a:t>Infrastructure+Application</a:t>
            </a:r>
            <a:r>
              <a:rPr lang="en-GB" sz="1200" b="0" i="0" kern="1200" dirty="0" smtClean="0">
                <a:solidFill>
                  <a:schemeClr val="tx1"/>
                </a:solidFill>
                <a:effectLst/>
                <a:latin typeface="+mn-lt"/>
                <a:ea typeface="+mn-ea"/>
                <a:cs typeface="+mn-cs"/>
              </a:rPr>
              <a:t>”, a </a:t>
            </a:r>
            <a:r>
              <a:rPr lang="en-GB" sz="1200" b="1" i="0" kern="1200" dirty="0" smtClean="0">
                <a:solidFill>
                  <a:schemeClr val="tx1"/>
                </a:solidFill>
                <a:effectLst/>
                <a:latin typeface="+mn-lt"/>
                <a:ea typeface="+mn-ea"/>
                <a:cs typeface="+mn-cs"/>
              </a:rPr>
              <a:t>Decentralized Application</a:t>
            </a:r>
            <a:r>
              <a:rPr lang="en-GB" sz="1200" b="0" i="0" kern="1200" dirty="0" smtClean="0">
                <a:solidFill>
                  <a:schemeClr val="tx1"/>
                </a:solidFill>
                <a:effectLst/>
                <a:latin typeface="+mn-lt"/>
                <a:ea typeface="+mn-ea"/>
                <a:cs typeface="+mn-cs"/>
              </a:rPr>
              <a:t> (called “</a:t>
            </a:r>
            <a:r>
              <a:rPr lang="en-GB" sz="1200" b="0" i="0" kern="1200" dirty="0" err="1" smtClean="0">
                <a:solidFill>
                  <a:schemeClr val="tx1"/>
                </a:solidFill>
                <a:effectLst/>
                <a:latin typeface="+mn-lt"/>
                <a:ea typeface="+mn-ea"/>
                <a:cs typeface="+mn-cs"/>
              </a:rPr>
              <a:t>Dapp</a:t>
            </a:r>
            <a:r>
              <a:rPr lang="en-GB" sz="1200" b="0" i="0" kern="1200" dirty="0" smtClean="0">
                <a:solidFill>
                  <a:schemeClr val="tx1"/>
                </a:solidFill>
                <a:effectLst/>
                <a:latin typeface="+mn-lt"/>
                <a:ea typeface="+mn-ea"/>
                <a:cs typeface="+mn-cs"/>
              </a:rPr>
              <a:t>”)</a:t>
            </a:r>
          </a:p>
          <a:p>
            <a:r>
              <a:rPr lang="en-GB" sz="1200" b="1" i="0" kern="1200" dirty="0" smtClean="0">
                <a:solidFill>
                  <a:schemeClr val="tx1"/>
                </a:solidFill>
                <a:effectLst/>
                <a:latin typeface="+mn-lt"/>
                <a:ea typeface="+mn-ea"/>
                <a:cs typeface="+mn-cs"/>
              </a:rPr>
              <a:t>Building the Infrastructure and defining Rules</a:t>
            </a:r>
            <a:r>
              <a:rPr lang="en-GB" sz="1200" b="0" i="0" kern="1200" dirty="0" smtClean="0">
                <a:solidFill>
                  <a:schemeClr val="tx1"/>
                </a:solidFill>
                <a:effectLst/>
                <a:latin typeface="+mn-lt"/>
                <a:ea typeface="+mn-ea"/>
                <a:cs typeface="+mn-cs"/>
              </a:rPr>
              <a:t>: All that remains is the role of rules definition and creation of the </a:t>
            </a:r>
            <a:r>
              <a:rPr lang="en-GB" sz="1200" b="0" i="0" kern="1200" dirty="0" err="1" smtClean="0">
                <a:solidFill>
                  <a:schemeClr val="tx1"/>
                </a:solidFill>
                <a:effectLst/>
                <a:latin typeface="+mn-lt"/>
                <a:ea typeface="+mn-ea"/>
                <a:cs typeface="+mn-cs"/>
              </a:rPr>
              <a:t>Dapp</a:t>
            </a:r>
            <a:r>
              <a:rPr lang="en-GB" sz="1200" b="0" i="0" kern="1200" dirty="0" smtClean="0">
                <a:solidFill>
                  <a:schemeClr val="tx1"/>
                </a:solidFill>
                <a:effectLst/>
                <a:latin typeface="+mn-lt"/>
                <a:ea typeface="+mn-ea"/>
                <a:cs typeface="+mn-cs"/>
              </a:rPr>
              <a:t>, which is supported by the application’s developers. The community of </a:t>
            </a:r>
            <a:r>
              <a:rPr lang="en-GB" sz="1200" b="1" i="0" kern="1200" dirty="0" smtClean="0">
                <a:solidFill>
                  <a:schemeClr val="tx1"/>
                </a:solidFill>
                <a:effectLst/>
                <a:latin typeface="+mn-lt"/>
                <a:ea typeface="+mn-ea"/>
                <a:cs typeface="+mn-cs"/>
              </a:rPr>
              <a:t>Developers</a:t>
            </a:r>
            <a:r>
              <a:rPr lang="en-GB" sz="1200" b="0" i="0" kern="1200" dirty="0" smtClean="0">
                <a:solidFill>
                  <a:schemeClr val="tx1"/>
                </a:solidFill>
                <a:effectLst/>
                <a:latin typeface="+mn-lt"/>
                <a:ea typeface="+mn-ea"/>
                <a:cs typeface="+mn-cs"/>
              </a:rPr>
              <a:t> (often gathered within one foundation) is thus all that remains of the Operator</a:t>
            </a:r>
          </a:p>
          <a:p>
            <a:endParaRPr lang="en-GB" dirty="0"/>
          </a:p>
        </p:txBody>
      </p:sp>
      <p:sp>
        <p:nvSpPr>
          <p:cNvPr id="4" name="Slide Number Placeholder 3"/>
          <p:cNvSpPr>
            <a:spLocks noGrp="1"/>
          </p:cNvSpPr>
          <p:nvPr>
            <p:ph type="sldNum" sz="quarter" idx="10"/>
          </p:nvPr>
        </p:nvSpPr>
        <p:spPr/>
        <p:txBody>
          <a:bodyPr/>
          <a:lstStyle/>
          <a:p>
            <a:fld id="{6B3A7354-234C-4CCC-81BF-99AA053267F6}" type="slidenum">
              <a:rPr lang="en-GB" smtClean="0"/>
              <a:t>15</a:t>
            </a:fld>
            <a:endParaRPr lang="en-GB"/>
          </a:p>
        </p:txBody>
      </p:sp>
    </p:spTree>
    <p:extLst>
      <p:ext uri="{BB962C8B-B14F-4D97-AF65-F5344CB8AC3E}">
        <p14:creationId xmlns:p14="http://schemas.microsoft.com/office/powerpoint/2010/main" val="352336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https://en.bitcoin.it/wiki/Proof_of_work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https://en.bitcoin.it/wiki/Proof_of_Stake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Proof of Stake sounds like a good idea, but ironically, there is the “Nothing at Stake” problem. Since mining Bitcoins is costly, it is not smart to waste your energy on a fork that won’t earn you any money, however with Proof of Stake, it is free to mine a fork</a:t>
            </a:r>
            <a:r>
              <a:rPr lang="en-GB" b="1" dirty="0" smtClean="0"/>
              <a:t>.</a:t>
            </a:r>
            <a:endParaRPr lang="en-GB" dirty="0" smtClean="0"/>
          </a:p>
          <a:p>
            <a:endParaRPr lang="en-GB" dirty="0"/>
          </a:p>
        </p:txBody>
      </p:sp>
      <p:sp>
        <p:nvSpPr>
          <p:cNvPr id="4" name="Slide Number Placeholder 3"/>
          <p:cNvSpPr>
            <a:spLocks noGrp="1"/>
          </p:cNvSpPr>
          <p:nvPr>
            <p:ph type="sldNum" sz="quarter" idx="10"/>
          </p:nvPr>
        </p:nvSpPr>
        <p:spPr/>
        <p:txBody>
          <a:bodyPr/>
          <a:lstStyle/>
          <a:p>
            <a:fld id="{6B3A7354-234C-4CCC-81BF-99AA053267F6}" type="slidenum">
              <a:rPr lang="en-GB" smtClean="0"/>
              <a:t>25</a:t>
            </a:fld>
            <a:endParaRPr lang="en-GB"/>
          </a:p>
        </p:txBody>
      </p:sp>
    </p:spTree>
    <p:extLst>
      <p:ext uri="{BB962C8B-B14F-4D97-AF65-F5344CB8AC3E}">
        <p14:creationId xmlns:p14="http://schemas.microsoft.com/office/powerpoint/2010/main" val="2810887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https://en.bitcoin.it/wiki/Proof_of_work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https://en.bitcoin.it/wiki/Proof_of_Stake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Proof of Stake sounds like a good idea, but ironically, there is the “Nothing at Stake” problem. Since mining Bitcoins is costly, it is not smart to waste your energy on a fork that won’t earn you any money, however with Proof of Stake, it is free to mine a fork</a:t>
            </a:r>
            <a:r>
              <a:rPr lang="en-GB" b="1" dirty="0" smtClean="0"/>
              <a:t>.</a:t>
            </a:r>
            <a:endParaRPr lang="en-GB" dirty="0" smtClean="0"/>
          </a:p>
          <a:p>
            <a:endParaRPr lang="en-GB" dirty="0"/>
          </a:p>
        </p:txBody>
      </p:sp>
      <p:sp>
        <p:nvSpPr>
          <p:cNvPr id="4" name="Slide Number Placeholder 3"/>
          <p:cNvSpPr>
            <a:spLocks noGrp="1"/>
          </p:cNvSpPr>
          <p:nvPr>
            <p:ph type="sldNum" sz="quarter" idx="10"/>
          </p:nvPr>
        </p:nvSpPr>
        <p:spPr/>
        <p:txBody>
          <a:bodyPr/>
          <a:lstStyle/>
          <a:p>
            <a:fld id="{6B3A7354-234C-4CCC-81BF-99AA053267F6}" type="slidenum">
              <a:rPr lang="en-GB" smtClean="0"/>
              <a:t>26</a:t>
            </a:fld>
            <a:endParaRPr lang="en-GB"/>
          </a:p>
        </p:txBody>
      </p:sp>
    </p:spTree>
    <p:extLst>
      <p:ext uri="{BB962C8B-B14F-4D97-AF65-F5344CB8AC3E}">
        <p14:creationId xmlns:p14="http://schemas.microsoft.com/office/powerpoint/2010/main" val="152253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https://themerkle.com/what-is-delegated-proof-of-stake/</a:t>
            </a:r>
            <a:endParaRPr lang="en-GB" dirty="0"/>
          </a:p>
        </p:txBody>
      </p:sp>
      <p:sp>
        <p:nvSpPr>
          <p:cNvPr id="4" name="Slide Number Placeholder 3"/>
          <p:cNvSpPr>
            <a:spLocks noGrp="1"/>
          </p:cNvSpPr>
          <p:nvPr>
            <p:ph type="sldNum" sz="quarter" idx="10"/>
          </p:nvPr>
        </p:nvSpPr>
        <p:spPr/>
        <p:txBody>
          <a:bodyPr/>
          <a:lstStyle/>
          <a:p>
            <a:fld id="{6B3A7354-234C-4CCC-81BF-99AA053267F6}" type="slidenum">
              <a:rPr lang="en-GB" smtClean="0"/>
              <a:t>27</a:t>
            </a:fld>
            <a:endParaRPr lang="en-GB"/>
          </a:p>
        </p:txBody>
      </p:sp>
    </p:spTree>
    <p:extLst>
      <p:ext uri="{BB962C8B-B14F-4D97-AF65-F5344CB8AC3E}">
        <p14:creationId xmlns:p14="http://schemas.microsoft.com/office/powerpoint/2010/main" val="226708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53E8EB1-1409-4E1E-81EB-A945F3868C20}" type="datetimeFigureOut">
              <a:rPr lang="en-GB" smtClean="0"/>
              <a:t>10/03/2019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18E005-7C6F-4BA2-A4EF-684CDDB38768}" type="slidenum">
              <a:rPr lang="en-GB" smtClean="0"/>
              <a:t>‹#›</a:t>
            </a:fld>
            <a:endParaRPr lang="en-GB"/>
          </a:p>
        </p:txBody>
      </p:sp>
    </p:spTree>
    <p:extLst>
      <p:ext uri="{BB962C8B-B14F-4D97-AF65-F5344CB8AC3E}">
        <p14:creationId xmlns:p14="http://schemas.microsoft.com/office/powerpoint/2010/main" val="3310116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53E8EB1-1409-4E1E-81EB-A945F3868C20}" type="datetimeFigureOut">
              <a:rPr lang="en-GB" smtClean="0"/>
              <a:t>10/03/2019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18E005-7C6F-4BA2-A4EF-684CDDB38768}" type="slidenum">
              <a:rPr lang="en-GB" smtClean="0"/>
              <a:t>‹#›</a:t>
            </a:fld>
            <a:endParaRPr lang="en-GB"/>
          </a:p>
        </p:txBody>
      </p:sp>
    </p:spTree>
    <p:extLst>
      <p:ext uri="{BB962C8B-B14F-4D97-AF65-F5344CB8AC3E}">
        <p14:creationId xmlns:p14="http://schemas.microsoft.com/office/powerpoint/2010/main" val="170583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53E8EB1-1409-4E1E-81EB-A945F3868C20}" type="datetimeFigureOut">
              <a:rPr lang="en-GB" smtClean="0"/>
              <a:t>10/03/2019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18E005-7C6F-4BA2-A4EF-684CDDB38768}" type="slidenum">
              <a:rPr lang="en-GB" smtClean="0"/>
              <a:t>‹#›</a:t>
            </a:fld>
            <a:endParaRPr lang="en-GB"/>
          </a:p>
        </p:txBody>
      </p:sp>
    </p:spTree>
    <p:extLst>
      <p:ext uri="{BB962C8B-B14F-4D97-AF65-F5344CB8AC3E}">
        <p14:creationId xmlns:p14="http://schemas.microsoft.com/office/powerpoint/2010/main" val="285378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53E8EB1-1409-4E1E-81EB-A945F3868C20}" type="datetimeFigureOut">
              <a:rPr lang="en-GB" smtClean="0"/>
              <a:t>10/03/2019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18E005-7C6F-4BA2-A4EF-684CDDB38768}" type="slidenum">
              <a:rPr lang="en-GB" smtClean="0"/>
              <a:t>‹#›</a:t>
            </a:fld>
            <a:endParaRPr lang="en-GB"/>
          </a:p>
        </p:txBody>
      </p:sp>
    </p:spTree>
    <p:extLst>
      <p:ext uri="{BB962C8B-B14F-4D97-AF65-F5344CB8AC3E}">
        <p14:creationId xmlns:p14="http://schemas.microsoft.com/office/powerpoint/2010/main" val="3115232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3E8EB1-1409-4E1E-81EB-A945F3868C20}" type="datetimeFigureOut">
              <a:rPr lang="en-GB" smtClean="0"/>
              <a:t>10/03/2019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18E005-7C6F-4BA2-A4EF-684CDDB38768}" type="slidenum">
              <a:rPr lang="en-GB" smtClean="0"/>
              <a:t>‹#›</a:t>
            </a:fld>
            <a:endParaRPr lang="en-GB"/>
          </a:p>
        </p:txBody>
      </p:sp>
    </p:spTree>
    <p:extLst>
      <p:ext uri="{BB962C8B-B14F-4D97-AF65-F5344CB8AC3E}">
        <p14:creationId xmlns:p14="http://schemas.microsoft.com/office/powerpoint/2010/main" val="2123934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53E8EB1-1409-4E1E-81EB-A945F3868C20}" type="datetimeFigureOut">
              <a:rPr lang="en-GB" smtClean="0"/>
              <a:t>10/03/2019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18E005-7C6F-4BA2-A4EF-684CDDB38768}" type="slidenum">
              <a:rPr lang="en-GB" smtClean="0"/>
              <a:t>‹#›</a:t>
            </a:fld>
            <a:endParaRPr lang="en-GB"/>
          </a:p>
        </p:txBody>
      </p:sp>
    </p:spTree>
    <p:extLst>
      <p:ext uri="{BB962C8B-B14F-4D97-AF65-F5344CB8AC3E}">
        <p14:creationId xmlns:p14="http://schemas.microsoft.com/office/powerpoint/2010/main" val="3128135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53E8EB1-1409-4E1E-81EB-A945F3868C20}" type="datetimeFigureOut">
              <a:rPr lang="en-GB" smtClean="0"/>
              <a:t>10/03/2019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618E005-7C6F-4BA2-A4EF-684CDDB38768}" type="slidenum">
              <a:rPr lang="en-GB" smtClean="0"/>
              <a:t>‹#›</a:t>
            </a:fld>
            <a:endParaRPr lang="en-GB"/>
          </a:p>
        </p:txBody>
      </p:sp>
    </p:spTree>
    <p:extLst>
      <p:ext uri="{BB962C8B-B14F-4D97-AF65-F5344CB8AC3E}">
        <p14:creationId xmlns:p14="http://schemas.microsoft.com/office/powerpoint/2010/main" val="3314357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53E8EB1-1409-4E1E-81EB-A945F3868C20}" type="datetimeFigureOut">
              <a:rPr lang="en-GB" smtClean="0"/>
              <a:t>10/03/2019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618E005-7C6F-4BA2-A4EF-684CDDB38768}" type="slidenum">
              <a:rPr lang="en-GB" smtClean="0"/>
              <a:t>‹#›</a:t>
            </a:fld>
            <a:endParaRPr lang="en-GB"/>
          </a:p>
        </p:txBody>
      </p:sp>
    </p:spTree>
    <p:extLst>
      <p:ext uri="{BB962C8B-B14F-4D97-AF65-F5344CB8AC3E}">
        <p14:creationId xmlns:p14="http://schemas.microsoft.com/office/powerpoint/2010/main" val="1938033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E8EB1-1409-4E1E-81EB-A945F3868C20}" type="datetimeFigureOut">
              <a:rPr lang="en-GB" smtClean="0"/>
              <a:t>10/03/2019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618E005-7C6F-4BA2-A4EF-684CDDB38768}" type="slidenum">
              <a:rPr lang="en-GB" smtClean="0"/>
              <a:t>‹#›</a:t>
            </a:fld>
            <a:endParaRPr lang="en-GB"/>
          </a:p>
        </p:txBody>
      </p:sp>
    </p:spTree>
    <p:extLst>
      <p:ext uri="{BB962C8B-B14F-4D97-AF65-F5344CB8AC3E}">
        <p14:creationId xmlns:p14="http://schemas.microsoft.com/office/powerpoint/2010/main" val="1102816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3E8EB1-1409-4E1E-81EB-A945F3868C20}" type="datetimeFigureOut">
              <a:rPr lang="en-GB" smtClean="0"/>
              <a:t>10/03/2019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18E005-7C6F-4BA2-A4EF-684CDDB38768}" type="slidenum">
              <a:rPr lang="en-GB" smtClean="0"/>
              <a:t>‹#›</a:t>
            </a:fld>
            <a:endParaRPr lang="en-GB"/>
          </a:p>
        </p:txBody>
      </p:sp>
    </p:spTree>
    <p:extLst>
      <p:ext uri="{BB962C8B-B14F-4D97-AF65-F5344CB8AC3E}">
        <p14:creationId xmlns:p14="http://schemas.microsoft.com/office/powerpoint/2010/main" val="4201246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3E8EB1-1409-4E1E-81EB-A945F3868C20}" type="datetimeFigureOut">
              <a:rPr lang="en-GB" smtClean="0"/>
              <a:t>10/03/2019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18E005-7C6F-4BA2-A4EF-684CDDB38768}" type="slidenum">
              <a:rPr lang="en-GB" smtClean="0"/>
              <a:t>‹#›</a:t>
            </a:fld>
            <a:endParaRPr lang="en-GB"/>
          </a:p>
        </p:txBody>
      </p:sp>
    </p:spTree>
    <p:extLst>
      <p:ext uri="{BB962C8B-B14F-4D97-AF65-F5344CB8AC3E}">
        <p14:creationId xmlns:p14="http://schemas.microsoft.com/office/powerpoint/2010/main" val="3871720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3E8EB1-1409-4E1E-81EB-A945F3868C20}" type="datetimeFigureOut">
              <a:rPr lang="en-GB" smtClean="0"/>
              <a:t>10/03/2019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18E005-7C6F-4BA2-A4EF-684CDDB38768}" type="slidenum">
              <a:rPr lang="en-GB" smtClean="0"/>
              <a:t>‹#›</a:t>
            </a:fld>
            <a:endParaRPr lang="en-GB"/>
          </a:p>
        </p:txBody>
      </p:sp>
    </p:spTree>
    <p:extLst>
      <p:ext uri="{BB962C8B-B14F-4D97-AF65-F5344CB8AC3E}">
        <p14:creationId xmlns:p14="http://schemas.microsoft.com/office/powerpoint/2010/main" val="1478451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Token Economies</a:t>
            </a:r>
            <a:endParaRPr lang="en-GB" dirty="0"/>
          </a:p>
        </p:txBody>
      </p:sp>
      <p:sp>
        <p:nvSpPr>
          <p:cNvPr id="3" name="Subtitle 2"/>
          <p:cNvSpPr>
            <a:spLocks noGrp="1"/>
          </p:cNvSpPr>
          <p:nvPr>
            <p:ph type="subTitle" idx="1"/>
          </p:nvPr>
        </p:nvSpPr>
        <p:spPr/>
        <p:txBody>
          <a:bodyPr/>
          <a:lstStyle/>
          <a:p>
            <a:r>
              <a:rPr lang="en-GB" dirty="0" smtClean="0"/>
              <a:t>COMP6212 Computational Finance</a:t>
            </a:r>
            <a:endParaRPr lang="en-GB" dirty="0"/>
          </a:p>
        </p:txBody>
      </p:sp>
    </p:spTree>
    <p:extLst>
      <p:ext uri="{BB962C8B-B14F-4D97-AF65-F5344CB8AC3E}">
        <p14:creationId xmlns:p14="http://schemas.microsoft.com/office/powerpoint/2010/main" val="2548405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endParaRPr lang="en-GB" dirty="0"/>
          </a:p>
        </p:txBody>
      </p:sp>
      <p:sp>
        <p:nvSpPr>
          <p:cNvPr id="3" name="Content Placeholder 2"/>
          <p:cNvSpPr>
            <a:spLocks noGrp="1"/>
          </p:cNvSpPr>
          <p:nvPr>
            <p:ph idx="1"/>
          </p:nvPr>
        </p:nvSpPr>
        <p:spPr/>
        <p:txBody>
          <a:bodyPr/>
          <a:lstStyle/>
          <a:p>
            <a:r>
              <a:rPr lang="en-GB" dirty="0" smtClean="0"/>
              <a:t>You run a restaurant, and every time a person pays for a meal the get a coloured coin, 10 coloured coins equals a free meal.</a:t>
            </a:r>
          </a:p>
          <a:p>
            <a:r>
              <a:rPr lang="en-GB" dirty="0" smtClean="0"/>
              <a:t>You have a store of gold, you can give colour coins that are redeemable for a certain amount of gold</a:t>
            </a:r>
          </a:p>
          <a:p>
            <a:pPr lvl="1"/>
            <a:r>
              <a:rPr lang="en-GB" dirty="0" smtClean="0"/>
              <a:t>this can be implemented for any type of asset from titles to stocks to IOU.</a:t>
            </a:r>
          </a:p>
          <a:p>
            <a:r>
              <a:rPr lang="en-GB" dirty="0" smtClean="0"/>
              <a:t>Does require it own special wallet to hold and manage the coloured coins.</a:t>
            </a:r>
            <a:endParaRPr lang="en-GB" dirty="0"/>
          </a:p>
        </p:txBody>
      </p:sp>
    </p:spTree>
    <p:extLst>
      <p:ext uri="{BB962C8B-B14F-4D97-AF65-F5344CB8AC3E}">
        <p14:creationId xmlns:p14="http://schemas.microsoft.com/office/powerpoint/2010/main" val="1736713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Tokens </a:t>
            </a:r>
            <a:endParaRPr lang="en-GB" dirty="0"/>
          </a:p>
        </p:txBody>
      </p:sp>
      <p:sp>
        <p:nvSpPr>
          <p:cNvPr id="3" name="Content Placeholder 2"/>
          <p:cNvSpPr>
            <a:spLocks noGrp="1"/>
          </p:cNvSpPr>
          <p:nvPr>
            <p:ph idx="1"/>
          </p:nvPr>
        </p:nvSpPr>
        <p:spPr/>
        <p:txBody>
          <a:bodyPr>
            <a:normAutofit/>
          </a:bodyPr>
          <a:lstStyle/>
          <a:p>
            <a:r>
              <a:rPr lang="en-GB" sz="3200" dirty="0" smtClean="0"/>
              <a:t>These </a:t>
            </a:r>
            <a:r>
              <a:rPr lang="en-GB" sz="3200" dirty="0"/>
              <a:t>distributed ledgers can account for and validate the exchange of any form of value</a:t>
            </a:r>
            <a:r>
              <a:rPr lang="en-GB" sz="3200" dirty="0" smtClean="0"/>
              <a:t>;</a:t>
            </a:r>
          </a:p>
          <a:p>
            <a:pPr lvl="1"/>
            <a:r>
              <a:rPr lang="en-GB" sz="2800" dirty="0" smtClean="0"/>
              <a:t>currency</a:t>
            </a:r>
            <a:r>
              <a:rPr lang="en-GB" sz="2800" dirty="0"/>
              <a:t>, it may be property, </a:t>
            </a:r>
            <a:r>
              <a:rPr lang="en-GB" sz="2800" dirty="0" smtClean="0"/>
              <a:t>a </a:t>
            </a:r>
            <a:r>
              <a:rPr lang="en-GB" sz="2800" dirty="0"/>
              <a:t>kilowatt-hour of energy, the usage of a parking </a:t>
            </a:r>
            <a:r>
              <a:rPr lang="en-GB" sz="2800" dirty="0" smtClean="0"/>
              <a:t>spot</a:t>
            </a:r>
          </a:p>
          <a:p>
            <a:pPr lvl="1"/>
            <a:r>
              <a:rPr lang="en-GB" sz="2800" dirty="0" smtClean="0"/>
              <a:t>A </a:t>
            </a:r>
            <a:r>
              <a:rPr lang="en-GB" sz="2800" dirty="0"/>
              <a:t>token is simply a quantified unit of value. </a:t>
            </a:r>
            <a:endParaRPr lang="en-GB" sz="2800" dirty="0" smtClean="0"/>
          </a:p>
          <a:p>
            <a:pPr lvl="1"/>
            <a:r>
              <a:rPr lang="en-GB" sz="2800" dirty="0" smtClean="0"/>
              <a:t>Generic - define </a:t>
            </a:r>
            <a:r>
              <a:rPr lang="en-GB" sz="2800" dirty="0"/>
              <a:t>any form of value </a:t>
            </a:r>
          </a:p>
          <a:p>
            <a:pPr lvl="1"/>
            <a:r>
              <a:rPr lang="en-GB" sz="2800" dirty="0" smtClean="0"/>
              <a:t>Fungible -it </a:t>
            </a:r>
            <a:r>
              <a:rPr lang="en-GB" sz="2800" dirty="0"/>
              <a:t>is exchangeable between different specific forms of value. </a:t>
            </a:r>
            <a:endParaRPr lang="en-GB" sz="2800" dirty="0" smtClean="0"/>
          </a:p>
          <a:p>
            <a:pPr lvl="1"/>
            <a:endParaRPr lang="en-GB" dirty="0" smtClean="0"/>
          </a:p>
        </p:txBody>
      </p:sp>
      <p:pic>
        <p:nvPicPr>
          <p:cNvPr id="4" name="Picture 3"/>
          <p:cNvPicPr>
            <a:picLocks noChangeAspect="1"/>
          </p:cNvPicPr>
          <p:nvPr/>
        </p:nvPicPr>
        <p:blipFill>
          <a:blip r:embed="rId2"/>
          <a:stretch>
            <a:fillRect/>
          </a:stretch>
        </p:blipFill>
        <p:spPr>
          <a:xfrm>
            <a:off x="8424758" y="100013"/>
            <a:ext cx="3019425" cy="1590675"/>
          </a:xfrm>
          <a:prstGeom prst="rect">
            <a:avLst/>
          </a:prstGeom>
        </p:spPr>
      </p:pic>
    </p:spTree>
    <p:extLst>
      <p:ext uri="{BB962C8B-B14F-4D97-AF65-F5344CB8AC3E}">
        <p14:creationId xmlns:p14="http://schemas.microsoft.com/office/powerpoint/2010/main" val="2859705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Tokens</a:t>
            </a:r>
            <a:endParaRPr lang="en-GB" dirty="0"/>
          </a:p>
        </p:txBody>
      </p:sp>
      <p:sp>
        <p:nvSpPr>
          <p:cNvPr id="3" name="Content Placeholder 2"/>
          <p:cNvSpPr>
            <a:spLocks noGrp="1"/>
          </p:cNvSpPr>
          <p:nvPr>
            <p:ph idx="1"/>
          </p:nvPr>
        </p:nvSpPr>
        <p:spPr>
          <a:xfrm>
            <a:off x="838200" y="1507253"/>
            <a:ext cx="10515600" cy="4669710"/>
          </a:xfrm>
        </p:spPr>
        <p:txBody>
          <a:bodyPr>
            <a:normAutofit lnSpcReduction="10000"/>
          </a:bodyPr>
          <a:lstStyle/>
          <a:p>
            <a:r>
              <a:rPr lang="en-GB" dirty="0"/>
              <a:t>A</a:t>
            </a:r>
            <a:r>
              <a:rPr lang="en-GB" dirty="0" smtClean="0"/>
              <a:t>re digital and programmable, </a:t>
            </a:r>
          </a:p>
          <a:p>
            <a:pPr lvl="1"/>
            <a:r>
              <a:rPr lang="en-GB" dirty="0" smtClean="0"/>
              <a:t>enables us to specify rules for exchange of that that token and enabling constraints in its usage. </a:t>
            </a:r>
          </a:p>
          <a:p>
            <a:pPr lvl="1"/>
            <a:r>
              <a:rPr lang="en-GB" dirty="0" smtClean="0"/>
              <a:t>We can give conditions that are not only technical, we can stop blood diamonds being spend  - expressing social values. </a:t>
            </a:r>
          </a:p>
          <a:p>
            <a:pPr lvl="1"/>
            <a:r>
              <a:rPr lang="en-GB" dirty="0" smtClean="0"/>
              <a:t>Automating these controls leads to a considerable decrease in bureaucracy.</a:t>
            </a:r>
          </a:p>
          <a:p>
            <a:r>
              <a:rPr lang="en-GB" dirty="0" smtClean="0"/>
              <a:t>Asset-backed tokens are the digital equivalent. </a:t>
            </a:r>
          </a:p>
          <a:p>
            <a:pPr lvl="1"/>
            <a:r>
              <a:rPr lang="en-GB" dirty="0" smtClean="0"/>
              <a:t>The claim is based on the underlying asset (gold), the specific issuer has (the goldsmith). </a:t>
            </a:r>
          </a:p>
          <a:p>
            <a:pPr lvl="1"/>
            <a:r>
              <a:rPr lang="en-GB" dirty="0" smtClean="0"/>
              <a:t>The transactions as tokens get passed between people are recorded on the blockchain, </a:t>
            </a:r>
          </a:p>
          <a:p>
            <a:pPr lvl="1"/>
            <a:r>
              <a:rPr lang="en-GB" dirty="0"/>
              <a:t>t</a:t>
            </a:r>
            <a:r>
              <a:rPr lang="en-GB" dirty="0" smtClean="0"/>
              <a:t>o claim the underlying asset, you redeem the token to the issuer, and the issuer gives you the underlying asset.</a:t>
            </a:r>
            <a:endParaRPr lang="en-GB" dirty="0"/>
          </a:p>
        </p:txBody>
      </p:sp>
    </p:spTree>
    <p:extLst>
      <p:ext uri="{BB962C8B-B14F-4D97-AF65-F5344CB8AC3E}">
        <p14:creationId xmlns:p14="http://schemas.microsoft.com/office/powerpoint/2010/main" val="1983235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stretch>
            <a:fillRect/>
          </a:stretch>
        </p:blipFill>
        <p:spPr>
          <a:xfrm>
            <a:off x="485251" y="93409"/>
            <a:ext cx="9663583" cy="6522918"/>
          </a:xfrm>
          <a:prstGeom prst="rect">
            <a:avLst/>
          </a:prstGeom>
        </p:spPr>
      </p:pic>
    </p:spTree>
    <p:extLst>
      <p:ext uri="{BB962C8B-B14F-4D97-AF65-F5344CB8AC3E}">
        <p14:creationId xmlns:p14="http://schemas.microsoft.com/office/powerpoint/2010/main" val="1754428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9314" y="143133"/>
            <a:ext cx="9013371" cy="6609806"/>
          </a:xfrm>
        </p:spPr>
      </p:pic>
    </p:spTree>
    <p:extLst>
      <p:ext uri="{BB962C8B-B14F-4D97-AF65-F5344CB8AC3E}">
        <p14:creationId xmlns:p14="http://schemas.microsoft.com/office/powerpoint/2010/main" val="674928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Tokens - Economies</a:t>
            </a:r>
            <a:endParaRPr lang="en-GB" dirty="0"/>
          </a:p>
        </p:txBody>
      </p:sp>
      <p:sp>
        <p:nvSpPr>
          <p:cNvPr id="3" name="Content Placeholder 2"/>
          <p:cNvSpPr>
            <a:spLocks noGrp="1"/>
          </p:cNvSpPr>
          <p:nvPr>
            <p:ph idx="1"/>
          </p:nvPr>
        </p:nvSpPr>
        <p:spPr>
          <a:xfrm>
            <a:off x="838200" y="1453836"/>
            <a:ext cx="10515600" cy="4351338"/>
          </a:xfrm>
        </p:spPr>
        <p:txBody>
          <a:bodyPr/>
          <a:lstStyle/>
          <a:p>
            <a:r>
              <a:rPr lang="en-GB" dirty="0" smtClean="0"/>
              <a:t>Been around since the 1990, but now on the blockchain</a:t>
            </a:r>
          </a:p>
          <a:p>
            <a:r>
              <a:rPr lang="en-GB" dirty="0" smtClean="0"/>
              <a:t>Decentralized </a:t>
            </a:r>
            <a:r>
              <a:rPr lang="en-GB" dirty="0"/>
              <a:t>Applications </a:t>
            </a:r>
            <a:r>
              <a:rPr lang="en-GB" dirty="0" smtClean="0"/>
              <a:t>are called “</a:t>
            </a:r>
            <a:r>
              <a:rPr lang="en-GB" dirty="0" err="1" smtClean="0"/>
              <a:t>Dapps</a:t>
            </a:r>
            <a:r>
              <a:rPr lang="en-GB" dirty="0" smtClean="0"/>
              <a:t>”</a:t>
            </a:r>
          </a:p>
          <a:p>
            <a:endParaRPr lang="en-GB" dirty="0"/>
          </a:p>
        </p:txBody>
      </p:sp>
      <p:pic>
        <p:nvPicPr>
          <p:cNvPr id="4" name="Picture 3"/>
          <p:cNvPicPr>
            <a:picLocks noChangeAspect="1"/>
          </p:cNvPicPr>
          <p:nvPr/>
        </p:nvPicPr>
        <p:blipFill>
          <a:blip r:embed="rId3"/>
          <a:stretch>
            <a:fillRect/>
          </a:stretch>
        </p:blipFill>
        <p:spPr>
          <a:xfrm>
            <a:off x="1320470" y="2371412"/>
            <a:ext cx="9069526" cy="4276126"/>
          </a:xfrm>
          <a:prstGeom prst="rect">
            <a:avLst/>
          </a:prstGeom>
        </p:spPr>
      </p:pic>
    </p:spTree>
    <p:extLst>
      <p:ext uri="{BB962C8B-B14F-4D97-AF65-F5344CB8AC3E}">
        <p14:creationId xmlns:p14="http://schemas.microsoft.com/office/powerpoint/2010/main" val="3718316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Token -legal</a:t>
            </a:r>
            <a:endParaRPr lang="en-GB" dirty="0"/>
          </a:p>
        </p:txBody>
      </p:sp>
      <p:sp>
        <p:nvSpPr>
          <p:cNvPr id="3" name="Content Placeholder 2"/>
          <p:cNvSpPr>
            <a:spLocks noGrp="1"/>
          </p:cNvSpPr>
          <p:nvPr>
            <p:ph idx="1"/>
          </p:nvPr>
        </p:nvSpPr>
        <p:spPr/>
        <p:txBody>
          <a:bodyPr>
            <a:normAutofit fontScale="92500"/>
          </a:bodyPr>
          <a:lstStyle/>
          <a:p>
            <a:r>
              <a:rPr lang="en-GB" dirty="0" smtClean="0"/>
              <a:t>There is a difference between tracking an exchange on a ledger and actually legally dematerialising the object.</a:t>
            </a:r>
          </a:p>
          <a:p>
            <a:pPr lvl="1"/>
            <a:r>
              <a:rPr lang="en-GB" dirty="0" smtClean="0"/>
              <a:t>For example paper share certificates have now mostly been replaced by ownership registers in databases. Some paper contracts have been replaced with pdf files.</a:t>
            </a:r>
          </a:p>
          <a:p>
            <a:pPr lvl="1"/>
            <a:r>
              <a:rPr lang="en-GB" dirty="0" smtClean="0"/>
              <a:t>you own the share because your name is on the share registry, the real legal share registry. </a:t>
            </a:r>
          </a:p>
          <a:p>
            <a:pPr lvl="1"/>
            <a:r>
              <a:rPr lang="en-GB" dirty="0" smtClean="0"/>
              <a:t>So while you can declare “this digital token represents a share of a company”, and you can send that to someone else, this has no legal bearing.  The token isn’t the share, even if you own the share in real life, and you issue the token on the back of it.  The token is something outside the law which you have invented.</a:t>
            </a:r>
          </a:p>
          <a:p>
            <a:pPr lvl="2"/>
            <a:r>
              <a:rPr lang="en-GB" dirty="0" smtClean="0"/>
              <a:t>You can give them certain privileges, for example if you own this token, I will pass any dividends I get (from really owning the share) to you.</a:t>
            </a:r>
          </a:p>
          <a:p>
            <a:pPr lvl="2"/>
            <a:r>
              <a:rPr lang="en-GB" dirty="0" smtClean="0"/>
              <a:t>The official register of shares is not yet on the blockchain- so be aware</a:t>
            </a:r>
            <a:endParaRPr lang="en-GB" dirty="0"/>
          </a:p>
        </p:txBody>
      </p:sp>
    </p:spTree>
    <p:extLst>
      <p:ext uri="{BB962C8B-B14F-4D97-AF65-F5344CB8AC3E}">
        <p14:creationId xmlns:p14="http://schemas.microsoft.com/office/powerpoint/2010/main" val="843801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Digital Tokens </a:t>
            </a:r>
            <a:endParaRPr lang="en-GB" dirty="0"/>
          </a:p>
        </p:txBody>
      </p:sp>
      <p:sp>
        <p:nvSpPr>
          <p:cNvPr id="3" name="Content Placeholder 2"/>
          <p:cNvSpPr>
            <a:spLocks noGrp="1"/>
          </p:cNvSpPr>
          <p:nvPr>
            <p:ph idx="1"/>
          </p:nvPr>
        </p:nvSpPr>
        <p:spPr/>
        <p:txBody>
          <a:bodyPr/>
          <a:lstStyle/>
          <a:p>
            <a:r>
              <a:rPr lang="en-GB" dirty="0" smtClean="0"/>
              <a:t>Tokens become the local currencies of decentralized applications</a:t>
            </a:r>
          </a:p>
          <a:p>
            <a:r>
              <a:rPr lang="en-GB" dirty="0"/>
              <a:t>They can be obtained in three ways:</a:t>
            </a:r>
          </a:p>
          <a:p>
            <a:pPr lvl="1"/>
            <a:r>
              <a:rPr lang="en-GB" dirty="0" smtClean="0"/>
              <a:t>User on </a:t>
            </a:r>
            <a:r>
              <a:rPr lang="en-GB" dirty="0"/>
              <a:t>the </a:t>
            </a:r>
            <a:r>
              <a:rPr lang="en-GB" dirty="0" err="1"/>
              <a:t>Dapp</a:t>
            </a:r>
            <a:r>
              <a:rPr lang="en-GB" dirty="0"/>
              <a:t>, </a:t>
            </a:r>
            <a:r>
              <a:rPr lang="en-GB" dirty="0" smtClean="0"/>
              <a:t>offering their services </a:t>
            </a:r>
            <a:r>
              <a:rPr lang="en-GB" dirty="0"/>
              <a:t>in exchange for Tokens</a:t>
            </a:r>
          </a:p>
          <a:p>
            <a:pPr lvl="1"/>
            <a:r>
              <a:rPr lang="en-GB" dirty="0"/>
              <a:t>By participating in </a:t>
            </a:r>
            <a:r>
              <a:rPr lang="en-GB" dirty="0" smtClean="0"/>
              <a:t>Initial Coin Offering “ICOs</a:t>
            </a:r>
            <a:r>
              <a:rPr lang="en-GB" dirty="0"/>
              <a:t>”, </a:t>
            </a:r>
            <a:r>
              <a:rPr lang="en-GB" dirty="0" smtClean="0"/>
              <a:t> 80% are sold, 20% stays for the developers and founders</a:t>
            </a:r>
          </a:p>
          <a:p>
            <a:pPr lvl="1"/>
            <a:r>
              <a:rPr lang="en-GB" dirty="0" smtClean="0"/>
              <a:t>By </a:t>
            </a:r>
            <a:r>
              <a:rPr lang="en-GB" dirty="0"/>
              <a:t>purchasing on </a:t>
            </a:r>
            <a:r>
              <a:rPr lang="en-GB" dirty="0" smtClean="0"/>
              <a:t>the </a:t>
            </a:r>
            <a:r>
              <a:rPr lang="en-GB" dirty="0"/>
              <a:t>secondary </a:t>
            </a:r>
            <a:r>
              <a:rPr lang="en-GB" dirty="0" smtClean="0"/>
              <a:t>market</a:t>
            </a:r>
          </a:p>
          <a:p>
            <a:r>
              <a:rPr lang="en-GB" dirty="0" smtClean="0"/>
              <a:t>Tokens are genuine, programmable assets, whose functioning is encoded in the </a:t>
            </a:r>
            <a:r>
              <a:rPr lang="en-GB" dirty="0" err="1" smtClean="0"/>
              <a:t>Dapp’s</a:t>
            </a:r>
            <a:r>
              <a:rPr lang="en-GB" dirty="0" smtClean="0"/>
              <a:t> mechanics. </a:t>
            </a:r>
            <a:endParaRPr lang="en-GB" dirty="0"/>
          </a:p>
        </p:txBody>
      </p:sp>
    </p:spTree>
    <p:extLst>
      <p:ext uri="{BB962C8B-B14F-4D97-AF65-F5344CB8AC3E}">
        <p14:creationId xmlns:p14="http://schemas.microsoft.com/office/powerpoint/2010/main" val="1097514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Dapp</a:t>
            </a:r>
            <a:r>
              <a:rPr lang="en-GB" dirty="0" smtClean="0"/>
              <a:t> ICO</a:t>
            </a:r>
            <a:endParaRPr lang="en-GB" dirty="0"/>
          </a:p>
        </p:txBody>
      </p:sp>
      <p:pic>
        <p:nvPicPr>
          <p:cNvPr id="6" name="Content Placeholder 5"/>
          <p:cNvPicPr>
            <a:picLocks noGrp="1" noChangeAspect="1"/>
          </p:cNvPicPr>
          <p:nvPr>
            <p:ph idx="1"/>
          </p:nvPr>
        </p:nvPicPr>
        <p:blipFill>
          <a:blip r:embed="rId2"/>
          <a:stretch>
            <a:fillRect/>
          </a:stretch>
        </p:blipFill>
        <p:spPr>
          <a:xfrm>
            <a:off x="3457268" y="365125"/>
            <a:ext cx="6892534" cy="6254610"/>
          </a:xfrm>
          <a:prstGeom prst="rect">
            <a:avLst/>
          </a:prstGeom>
        </p:spPr>
      </p:pic>
    </p:spTree>
    <p:extLst>
      <p:ext uri="{BB962C8B-B14F-4D97-AF65-F5344CB8AC3E}">
        <p14:creationId xmlns:p14="http://schemas.microsoft.com/office/powerpoint/2010/main" val="501469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a:t>
            </a:r>
            <a:endParaRPr lang="en-GB" dirty="0"/>
          </a:p>
        </p:txBody>
      </p:sp>
      <p:sp>
        <p:nvSpPr>
          <p:cNvPr id="3" name="Content Placeholder 2"/>
          <p:cNvSpPr>
            <a:spLocks noGrp="1"/>
          </p:cNvSpPr>
          <p:nvPr>
            <p:ph idx="1"/>
          </p:nvPr>
        </p:nvSpPr>
        <p:spPr>
          <a:xfrm>
            <a:off x="838200" y="1316334"/>
            <a:ext cx="10515600" cy="4860629"/>
          </a:xfrm>
        </p:spPr>
        <p:txBody>
          <a:bodyPr/>
          <a:lstStyle/>
          <a:p>
            <a:r>
              <a:rPr lang="en-GB" dirty="0" err="1" smtClean="0"/>
              <a:t>Storj</a:t>
            </a:r>
            <a:r>
              <a:rPr lang="en-GB" dirty="0" smtClean="0"/>
              <a:t> is a decentralized </a:t>
            </a:r>
            <a:r>
              <a:rPr lang="en-GB" dirty="0" err="1" smtClean="0"/>
              <a:t>DropBox</a:t>
            </a:r>
            <a:r>
              <a:rPr lang="en-GB" dirty="0" smtClean="0"/>
              <a:t>, Token is called the “</a:t>
            </a:r>
            <a:r>
              <a:rPr lang="en-GB" dirty="0" err="1" smtClean="0"/>
              <a:t>Storjcoin</a:t>
            </a:r>
            <a:r>
              <a:rPr lang="en-GB" dirty="0" smtClean="0"/>
              <a:t>”</a:t>
            </a:r>
          </a:p>
          <a:p>
            <a:pPr lvl="1"/>
            <a:r>
              <a:rPr lang="en-GB" dirty="0" smtClean="0"/>
              <a:t>platform takes payment, sends files to suppliers for encrypting and storing. Suppliers are paid in </a:t>
            </a:r>
            <a:r>
              <a:rPr lang="en-GB" dirty="0" err="1" smtClean="0"/>
              <a:t>Storjcoin</a:t>
            </a:r>
            <a:r>
              <a:rPr lang="en-GB" dirty="0"/>
              <a:t>.</a:t>
            </a:r>
            <a:r>
              <a:rPr lang="en-GB" dirty="0" smtClean="0"/>
              <a:t> </a:t>
            </a:r>
          </a:p>
          <a:p>
            <a:r>
              <a:rPr lang="en-GB" dirty="0" smtClean="0"/>
              <a:t>Golem is a decentralized form of Amazon Web Services, Token is “Golem”</a:t>
            </a:r>
          </a:p>
          <a:p>
            <a:pPr lvl="1"/>
            <a:r>
              <a:rPr lang="en-GB" dirty="0" smtClean="0"/>
              <a:t>System send calculation to supplier  and are paid in Golem on completion of the calculation.</a:t>
            </a:r>
          </a:p>
          <a:p>
            <a:r>
              <a:rPr lang="en-GB" dirty="0" smtClean="0"/>
              <a:t>Augur is a decentralized Bookmaker, make mutual bets, Token is “REP”</a:t>
            </a:r>
          </a:p>
          <a:p>
            <a:pPr lvl="1"/>
            <a:r>
              <a:rPr lang="en-GB" dirty="0" smtClean="0"/>
              <a:t>Bets are placed, the community votes on  the outcome, the majority wins.</a:t>
            </a:r>
          </a:p>
          <a:p>
            <a:pPr lvl="1"/>
            <a:r>
              <a:rPr lang="en-GB" dirty="0" smtClean="0"/>
              <a:t>Correct bets get a reward, the cheater (betting against the majority) get tokens confiscated.</a:t>
            </a:r>
            <a:endParaRPr lang="en-GB" dirty="0"/>
          </a:p>
        </p:txBody>
      </p:sp>
    </p:spTree>
    <p:extLst>
      <p:ext uri="{BB962C8B-B14F-4D97-AF65-F5344CB8AC3E}">
        <p14:creationId xmlns:p14="http://schemas.microsoft.com/office/powerpoint/2010/main" val="2517547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Recap on bitcoin advantages</a:t>
            </a:r>
            <a:endParaRPr lang="en-GB" dirty="0"/>
          </a:p>
        </p:txBody>
      </p:sp>
      <p:sp>
        <p:nvSpPr>
          <p:cNvPr id="3" name="Content Placeholder 2"/>
          <p:cNvSpPr>
            <a:spLocks noGrp="1"/>
          </p:cNvSpPr>
          <p:nvPr>
            <p:ph idx="1"/>
          </p:nvPr>
        </p:nvSpPr>
        <p:spPr>
          <a:xfrm>
            <a:off x="838200" y="1825625"/>
            <a:ext cx="10125808" cy="4351338"/>
          </a:xfrm>
        </p:spPr>
        <p:txBody>
          <a:bodyPr>
            <a:normAutofit fontScale="92500"/>
          </a:bodyPr>
          <a:lstStyle/>
          <a:p>
            <a:r>
              <a:rPr lang="en-GB" dirty="0" smtClean="0"/>
              <a:t>Decentralised peer to peer network of distributed ledgers</a:t>
            </a:r>
          </a:p>
          <a:p>
            <a:pPr lvl="1"/>
            <a:r>
              <a:rPr lang="en-GB" dirty="0" smtClean="0"/>
              <a:t>Each node has a copy of  the blockchain (full or partial (lightweight-SPV))</a:t>
            </a:r>
          </a:p>
          <a:p>
            <a:pPr lvl="2"/>
            <a:r>
              <a:rPr lang="en-GB" dirty="0" smtClean="0"/>
              <a:t>Full-node bottom up validation, from genius node to current node (160GB)</a:t>
            </a:r>
          </a:p>
          <a:p>
            <a:pPr lvl="2"/>
            <a:r>
              <a:rPr lang="en-GB" dirty="0" smtClean="0"/>
              <a:t>SPV- top down, headers only, 6 blocks on top to be valid</a:t>
            </a:r>
          </a:p>
          <a:p>
            <a:pPr lvl="2"/>
            <a:r>
              <a:rPr lang="en-GB" dirty="0" smtClean="0"/>
              <a:t>Wallets are lightweight nodes</a:t>
            </a:r>
          </a:p>
          <a:p>
            <a:pPr lvl="2"/>
            <a:r>
              <a:rPr lang="en-GB" dirty="0"/>
              <a:t>B</a:t>
            </a:r>
            <a:r>
              <a:rPr lang="en-GB" dirty="0" smtClean="0"/>
              <a:t>lockchain assures that the state of a ledger is persistent and trustworthy at all times.</a:t>
            </a:r>
          </a:p>
          <a:p>
            <a:pPr lvl="2"/>
            <a:r>
              <a:rPr lang="en-GB" dirty="0" smtClean="0"/>
              <a:t>Does not require a third party authority to tell what in a ledger is true or false.</a:t>
            </a:r>
          </a:p>
          <a:p>
            <a:pPr lvl="1"/>
            <a:r>
              <a:rPr lang="en-GB" dirty="0"/>
              <a:t>N</a:t>
            </a:r>
            <a:r>
              <a:rPr lang="en-GB" dirty="0" smtClean="0"/>
              <a:t>o central point of failure, so fault tolerance </a:t>
            </a:r>
          </a:p>
          <a:p>
            <a:pPr lvl="1"/>
            <a:r>
              <a:rPr lang="en-GB" dirty="0" smtClean="0"/>
              <a:t>Nodes –verify transaction data, send and receive transaction data</a:t>
            </a:r>
          </a:p>
          <a:p>
            <a:pPr lvl="1"/>
            <a:r>
              <a:rPr lang="en-GB" dirty="0" smtClean="0"/>
              <a:t>Difficult to attack- cost much more resourced to attack a </a:t>
            </a:r>
            <a:r>
              <a:rPr lang="en-GB" dirty="0" err="1" smtClean="0"/>
              <a:t>decentialised</a:t>
            </a:r>
            <a:r>
              <a:rPr lang="en-GB" dirty="0" smtClean="0"/>
              <a:t> system.</a:t>
            </a:r>
          </a:p>
          <a:p>
            <a:pPr lvl="1"/>
            <a:r>
              <a:rPr lang="en-GB" dirty="0" smtClean="0"/>
              <a:t>Collusion Resistant, much harder for participants collude and act in ways that benefit them at the expense of other participants, </a:t>
            </a:r>
          </a:p>
        </p:txBody>
      </p:sp>
      <p:pic>
        <p:nvPicPr>
          <p:cNvPr id="4" name="Picture 3"/>
          <p:cNvPicPr>
            <a:picLocks noChangeAspect="1"/>
          </p:cNvPicPr>
          <p:nvPr/>
        </p:nvPicPr>
        <p:blipFill>
          <a:blip r:embed="rId3"/>
          <a:stretch>
            <a:fillRect/>
          </a:stretch>
        </p:blipFill>
        <p:spPr>
          <a:xfrm>
            <a:off x="9881856" y="164183"/>
            <a:ext cx="1734876" cy="1593973"/>
          </a:xfrm>
          <a:prstGeom prst="rect">
            <a:avLst/>
          </a:prstGeom>
        </p:spPr>
      </p:pic>
    </p:spTree>
    <p:extLst>
      <p:ext uri="{BB962C8B-B14F-4D97-AF65-F5344CB8AC3E}">
        <p14:creationId xmlns:p14="http://schemas.microsoft.com/office/powerpoint/2010/main" val="3747438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Token</a:t>
            </a:r>
            <a:endParaRPr lang="en-GB" dirty="0"/>
          </a:p>
        </p:txBody>
      </p:sp>
      <p:sp>
        <p:nvSpPr>
          <p:cNvPr id="3" name="Content Placeholder 2"/>
          <p:cNvSpPr>
            <a:spLocks noGrp="1"/>
          </p:cNvSpPr>
          <p:nvPr>
            <p:ph idx="1"/>
          </p:nvPr>
        </p:nvSpPr>
        <p:spPr/>
        <p:txBody>
          <a:bodyPr>
            <a:normAutofit fontScale="92500" lnSpcReduction="20000"/>
          </a:bodyPr>
          <a:lstStyle/>
          <a:p>
            <a:r>
              <a:rPr lang="en-GB" b="1" dirty="0" smtClean="0"/>
              <a:t>A Decentralized </a:t>
            </a:r>
            <a:r>
              <a:rPr lang="en-GB" b="1" dirty="0"/>
              <a:t>A</a:t>
            </a:r>
            <a:r>
              <a:rPr lang="en-GB" b="1" dirty="0" smtClean="0"/>
              <a:t>utonomous </a:t>
            </a:r>
            <a:r>
              <a:rPr lang="en-GB" b="1" dirty="0"/>
              <a:t>O</a:t>
            </a:r>
            <a:r>
              <a:rPr lang="en-GB" b="1" dirty="0" smtClean="0"/>
              <a:t>rganization</a:t>
            </a:r>
            <a:r>
              <a:rPr lang="en-GB" dirty="0" smtClean="0"/>
              <a:t> (DAO)</a:t>
            </a:r>
          </a:p>
          <a:p>
            <a:pPr lvl="1"/>
            <a:r>
              <a:rPr lang="en-GB" dirty="0" smtClean="0"/>
              <a:t>Not a legal entity or formal contracts</a:t>
            </a:r>
          </a:p>
          <a:p>
            <a:pPr lvl="1"/>
            <a:r>
              <a:rPr lang="en-GB" dirty="0" smtClean="0"/>
              <a:t>A group of people bound together by cryptographic tokens (incentives) and fully transparent rules that are written into the software.</a:t>
            </a:r>
          </a:p>
          <a:p>
            <a:r>
              <a:rPr lang="en-GB" b="1" dirty="0"/>
              <a:t>Usage tokens: </a:t>
            </a:r>
            <a:r>
              <a:rPr lang="en-GB" dirty="0"/>
              <a:t>A token that is required to use a </a:t>
            </a:r>
            <a:r>
              <a:rPr lang="en-GB" dirty="0" smtClean="0"/>
              <a:t>service </a:t>
            </a:r>
          </a:p>
          <a:p>
            <a:pPr lvl="1"/>
            <a:r>
              <a:rPr lang="en-GB" dirty="0" smtClean="0"/>
              <a:t>Token ownership does not give you any specialized rights within the network, but it does give you access to the service </a:t>
            </a:r>
          </a:p>
          <a:p>
            <a:pPr lvl="1"/>
            <a:r>
              <a:rPr lang="en-GB" dirty="0" smtClean="0"/>
              <a:t>Scarce tokens combined with a useful service can create value for token holders and entrepreneurs.</a:t>
            </a:r>
          </a:p>
          <a:p>
            <a:r>
              <a:rPr lang="en-GB" b="1" dirty="0" smtClean="0"/>
              <a:t>Work </a:t>
            </a:r>
            <a:r>
              <a:rPr lang="en-GB" b="1" dirty="0"/>
              <a:t>tokens: </a:t>
            </a:r>
            <a:r>
              <a:rPr lang="en-GB" dirty="0"/>
              <a:t>A token that gives users the right to contribute work to a DAO and earn in exchange for their </a:t>
            </a:r>
            <a:r>
              <a:rPr lang="en-GB" dirty="0" smtClean="0"/>
              <a:t>work</a:t>
            </a:r>
          </a:p>
          <a:p>
            <a:r>
              <a:rPr lang="en-GB" dirty="0" smtClean="0"/>
              <a:t>Not </a:t>
            </a:r>
            <a:r>
              <a:rPr lang="en-GB" dirty="0"/>
              <a:t>mutually exclusive </a:t>
            </a:r>
            <a:endParaRPr lang="en-GB" dirty="0" smtClean="0"/>
          </a:p>
          <a:p>
            <a:pPr lvl="1"/>
            <a:r>
              <a:rPr lang="en-GB" dirty="0" smtClean="0"/>
              <a:t>For example the </a:t>
            </a:r>
            <a:r>
              <a:rPr lang="en-GB" dirty="0"/>
              <a:t>ETH when Ethereum transitions from proof of work to proof of stake.</a:t>
            </a:r>
          </a:p>
          <a:p>
            <a:pPr lvl="1"/>
            <a:endParaRPr lang="en-GB" dirty="0"/>
          </a:p>
        </p:txBody>
      </p:sp>
    </p:spTree>
    <p:extLst>
      <p:ext uri="{BB962C8B-B14F-4D97-AF65-F5344CB8AC3E}">
        <p14:creationId xmlns:p14="http://schemas.microsoft.com/office/powerpoint/2010/main" val="1788888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Token</a:t>
            </a:r>
            <a:endParaRPr lang="en-GB" dirty="0"/>
          </a:p>
        </p:txBody>
      </p:sp>
      <p:sp>
        <p:nvSpPr>
          <p:cNvPr id="3" name="Content Placeholder 2"/>
          <p:cNvSpPr>
            <a:spLocks noGrp="1"/>
          </p:cNvSpPr>
          <p:nvPr>
            <p:ph idx="1"/>
          </p:nvPr>
        </p:nvSpPr>
        <p:spPr>
          <a:xfrm>
            <a:off x="703385" y="1825625"/>
            <a:ext cx="10650415" cy="4351338"/>
          </a:xfrm>
        </p:spPr>
        <p:txBody>
          <a:bodyPr>
            <a:normAutofit/>
          </a:bodyPr>
          <a:lstStyle/>
          <a:p>
            <a:pPr fontAlgn="base"/>
            <a:r>
              <a:rPr lang="en-GB" b="1" dirty="0"/>
              <a:t>Intrinsic, Native or Built-in </a:t>
            </a:r>
            <a:r>
              <a:rPr lang="en-GB" b="1" dirty="0" smtClean="0"/>
              <a:t>Tokens</a:t>
            </a:r>
          </a:p>
          <a:p>
            <a:pPr lvl="1" fontAlgn="base"/>
            <a:r>
              <a:rPr lang="en-GB" dirty="0" smtClean="0"/>
              <a:t>block </a:t>
            </a:r>
            <a:r>
              <a:rPr lang="en-GB" dirty="0"/>
              <a:t>validation incentives (‘miner </a:t>
            </a:r>
            <a:r>
              <a:rPr lang="en-GB" dirty="0" smtClean="0"/>
              <a:t>rewards and  </a:t>
            </a:r>
            <a:r>
              <a:rPr lang="en-GB" dirty="0"/>
              <a:t>transaction spam </a:t>
            </a:r>
            <a:r>
              <a:rPr lang="en-GB" dirty="0" smtClean="0"/>
              <a:t>prevention). </a:t>
            </a:r>
          </a:p>
          <a:p>
            <a:pPr lvl="1" fontAlgn="base"/>
            <a:r>
              <a:rPr lang="en-GB" dirty="0" smtClean="0"/>
              <a:t>The </a:t>
            </a:r>
            <a:r>
              <a:rPr lang="en-GB" dirty="0"/>
              <a:t>logic behind this is that if all transactions are paid, it limits the ability to spam.</a:t>
            </a:r>
          </a:p>
          <a:p>
            <a:pPr fontAlgn="base"/>
            <a:r>
              <a:rPr lang="en-GB" b="1" dirty="0"/>
              <a:t>Application </a:t>
            </a:r>
            <a:r>
              <a:rPr lang="en-GB" b="1" dirty="0" smtClean="0"/>
              <a:t>Tokens</a:t>
            </a:r>
            <a:endParaRPr lang="en-GB" dirty="0" smtClean="0"/>
          </a:p>
          <a:p>
            <a:pPr lvl="1" fontAlgn="base"/>
            <a:r>
              <a:rPr lang="en-GB" dirty="0" smtClean="0"/>
              <a:t>Ethereum </a:t>
            </a:r>
            <a:r>
              <a:rPr lang="en-GB" dirty="0"/>
              <a:t>tokens </a:t>
            </a:r>
            <a:r>
              <a:rPr lang="en-GB" dirty="0" smtClean="0"/>
              <a:t>issued </a:t>
            </a:r>
            <a:r>
              <a:rPr lang="en-GB" dirty="0"/>
              <a:t>on the application layer through smart contracts </a:t>
            </a:r>
            <a:r>
              <a:rPr lang="en-GB" dirty="0" smtClean="0"/>
              <a:t>-</a:t>
            </a:r>
            <a:r>
              <a:rPr lang="en-GB" dirty="0" err="1" smtClean="0"/>
              <a:t>dApp</a:t>
            </a:r>
            <a:r>
              <a:rPr lang="en-GB" dirty="0" smtClean="0"/>
              <a:t> </a:t>
            </a:r>
            <a:r>
              <a:rPr lang="en-GB" dirty="0"/>
              <a:t>tokens or complex DAO tokens.</a:t>
            </a:r>
          </a:p>
          <a:p>
            <a:pPr fontAlgn="base"/>
            <a:r>
              <a:rPr lang="en-GB" b="1" dirty="0"/>
              <a:t>Asset-backed </a:t>
            </a:r>
            <a:r>
              <a:rPr lang="en-GB" b="1" dirty="0" smtClean="0"/>
              <a:t>tokens</a:t>
            </a:r>
          </a:p>
          <a:p>
            <a:pPr lvl="1" fontAlgn="base"/>
            <a:r>
              <a:rPr lang="en-GB" dirty="0" smtClean="0"/>
              <a:t>that </a:t>
            </a:r>
            <a:r>
              <a:rPr lang="en-GB" dirty="0"/>
              <a:t>are issued by a party onto a blockchain for later redemption. </a:t>
            </a:r>
            <a:endParaRPr lang="en-GB" dirty="0" smtClean="0"/>
          </a:p>
          <a:p>
            <a:pPr lvl="1" fontAlgn="base"/>
            <a:r>
              <a:rPr lang="en-GB" dirty="0" smtClean="0"/>
              <a:t>They </a:t>
            </a:r>
            <a:r>
              <a:rPr lang="en-GB" dirty="0"/>
              <a:t>are the digital equivalent to physical assets. </a:t>
            </a:r>
            <a:endParaRPr lang="en-GB" dirty="0" smtClean="0"/>
          </a:p>
          <a:p>
            <a:endParaRPr lang="en-GB" dirty="0"/>
          </a:p>
        </p:txBody>
      </p:sp>
    </p:spTree>
    <p:extLst>
      <p:ext uri="{BB962C8B-B14F-4D97-AF65-F5344CB8AC3E}">
        <p14:creationId xmlns:p14="http://schemas.microsoft.com/office/powerpoint/2010/main" val="3640704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5279412"/>
            <a:ext cx="10515600" cy="1056904"/>
          </a:xfrm>
        </p:spPr>
        <p:txBody>
          <a:bodyPr/>
          <a:lstStyle/>
          <a:p>
            <a:r>
              <a:rPr lang="en-GB" dirty="0" smtClean="0"/>
              <a:t>Consensus Rules </a:t>
            </a:r>
            <a:endParaRPr lang="en-GB" dirty="0"/>
          </a:p>
        </p:txBody>
      </p:sp>
      <p:pic>
        <p:nvPicPr>
          <p:cNvPr id="6" name="Picture 5"/>
          <p:cNvPicPr>
            <a:picLocks noChangeAspect="1"/>
          </p:cNvPicPr>
          <p:nvPr/>
        </p:nvPicPr>
        <p:blipFill>
          <a:blip r:embed="rId2"/>
          <a:stretch>
            <a:fillRect/>
          </a:stretch>
        </p:blipFill>
        <p:spPr>
          <a:xfrm>
            <a:off x="172428" y="0"/>
            <a:ext cx="11085380" cy="5279412"/>
          </a:xfrm>
          <a:prstGeom prst="rect">
            <a:avLst/>
          </a:prstGeom>
        </p:spPr>
      </p:pic>
    </p:spTree>
    <p:extLst>
      <p:ext uri="{BB962C8B-B14F-4D97-AF65-F5344CB8AC3E}">
        <p14:creationId xmlns:p14="http://schemas.microsoft.com/office/powerpoint/2010/main" val="2066036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Consensus Rules overview</a:t>
            </a:r>
            <a:endParaRPr lang="en-GB" dirty="0"/>
          </a:p>
        </p:txBody>
      </p:sp>
      <p:sp>
        <p:nvSpPr>
          <p:cNvPr id="3" name="Content Placeholder 2"/>
          <p:cNvSpPr>
            <a:spLocks noGrp="1"/>
          </p:cNvSpPr>
          <p:nvPr>
            <p:ph idx="1"/>
          </p:nvPr>
        </p:nvSpPr>
        <p:spPr>
          <a:xfrm>
            <a:off x="838200" y="1597688"/>
            <a:ext cx="10515600" cy="4579275"/>
          </a:xfrm>
        </p:spPr>
        <p:txBody>
          <a:bodyPr>
            <a:normAutofit/>
          </a:bodyPr>
          <a:lstStyle/>
          <a:p>
            <a:r>
              <a:rPr lang="en-GB" dirty="0" smtClean="0"/>
              <a:t>All participants have to reach consensus over the order of all transactions that have taken place, </a:t>
            </a:r>
          </a:p>
          <a:p>
            <a:pPr lvl="1"/>
            <a:r>
              <a:rPr lang="en-GB" dirty="0" smtClean="0"/>
              <a:t>irrespectively of whether a participant has taken part in a particular transaction or not. </a:t>
            </a:r>
          </a:p>
          <a:p>
            <a:r>
              <a:rPr lang="en-GB" dirty="0" smtClean="0"/>
              <a:t>All participants have to agree upon a common ledger and all participants have access to all entries ever recorded.</a:t>
            </a:r>
          </a:p>
          <a:p>
            <a:pPr lvl="1"/>
            <a:r>
              <a:rPr lang="en-GB" dirty="0" smtClean="0"/>
              <a:t>Concerning the data stored on the ledger, even though records are anonymized, they are nevertheless accessible to all participants, which is problematic for applications that require a higher degree of privacy.</a:t>
            </a:r>
          </a:p>
          <a:p>
            <a:endParaRPr lang="en-GB" dirty="0"/>
          </a:p>
        </p:txBody>
      </p:sp>
    </p:spTree>
    <p:extLst>
      <p:ext uri="{BB962C8B-B14F-4D97-AF65-F5344CB8AC3E}">
        <p14:creationId xmlns:p14="http://schemas.microsoft.com/office/powerpoint/2010/main" val="122537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Consensus Rules overview</a:t>
            </a:r>
          </a:p>
        </p:txBody>
      </p:sp>
      <p:sp>
        <p:nvSpPr>
          <p:cNvPr id="3" name="Content Placeholder 2"/>
          <p:cNvSpPr>
            <a:spLocks noGrp="1"/>
          </p:cNvSpPr>
          <p:nvPr>
            <p:ph idx="1"/>
          </p:nvPr>
        </p:nvSpPr>
        <p:spPr/>
        <p:txBody>
          <a:bodyPr/>
          <a:lstStyle/>
          <a:p>
            <a:r>
              <a:rPr lang="en-GB" dirty="0"/>
              <a:t>As the blockchain network might involve mutually distrusting and anonymous parties, a consensus mechanism has to be employed that protects the ledger against fraudulent or adverse participants that attempt double-spends. </a:t>
            </a:r>
          </a:p>
          <a:p>
            <a:r>
              <a:rPr lang="en-GB" dirty="0"/>
              <a:t>For example a consensus mechanism could be established by mining based on the proof-of-work (</a:t>
            </a:r>
            <a:r>
              <a:rPr lang="en-GB" dirty="0" err="1"/>
              <a:t>PoW</a:t>
            </a:r>
            <a:r>
              <a:rPr lang="en-GB" dirty="0"/>
              <a:t>). </a:t>
            </a:r>
          </a:p>
          <a:p>
            <a:endParaRPr lang="en-GB" dirty="0"/>
          </a:p>
        </p:txBody>
      </p:sp>
    </p:spTree>
    <p:extLst>
      <p:ext uri="{BB962C8B-B14F-4D97-AF65-F5344CB8AC3E}">
        <p14:creationId xmlns:p14="http://schemas.microsoft.com/office/powerpoint/2010/main" val="1206513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Consensus Rules overview</a:t>
            </a:r>
            <a:endParaRPr lang="en-GB" dirty="0"/>
          </a:p>
        </p:txBody>
      </p:sp>
      <p:sp>
        <p:nvSpPr>
          <p:cNvPr id="3" name="Content Placeholder 2"/>
          <p:cNvSpPr>
            <a:spLocks noGrp="1"/>
          </p:cNvSpPr>
          <p:nvPr>
            <p:ph idx="1"/>
          </p:nvPr>
        </p:nvSpPr>
        <p:spPr/>
        <p:txBody>
          <a:bodyPr>
            <a:normAutofit/>
          </a:bodyPr>
          <a:lstStyle/>
          <a:p>
            <a:endParaRPr lang="en-GB" dirty="0" smtClean="0"/>
          </a:p>
          <a:p>
            <a:r>
              <a:rPr lang="en-GB" dirty="0" smtClean="0"/>
              <a:t>Proof of Work: You participate you need to solve a crypto puzzle by spending  money on dedicated equipment and use a lot electricity </a:t>
            </a:r>
          </a:p>
          <a:p>
            <a:pPr lvl="1"/>
            <a:r>
              <a:rPr lang="en-GB" dirty="0" smtClean="0"/>
              <a:t>You get a reward if you solve the puzzle.</a:t>
            </a:r>
          </a:p>
          <a:p>
            <a:pPr lvl="1"/>
            <a:r>
              <a:rPr lang="en-GB" dirty="0" smtClean="0"/>
              <a:t>It does not pay to cheat</a:t>
            </a:r>
          </a:p>
          <a:p>
            <a:pPr lvl="1"/>
            <a:r>
              <a:rPr lang="en-GB" dirty="0" smtClean="0"/>
              <a:t>The majority of Altcoins are software forks of the Bitcoin protocol  and minor changes to the proof of work (</a:t>
            </a:r>
            <a:r>
              <a:rPr lang="en-GB" dirty="0" err="1" smtClean="0"/>
              <a:t>PoW</a:t>
            </a:r>
            <a:r>
              <a:rPr lang="en-GB" dirty="0" smtClean="0"/>
              <a:t>) algorithm.</a:t>
            </a:r>
          </a:p>
        </p:txBody>
      </p:sp>
      <p:pic>
        <p:nvPicPr>
          <p:cNvPr id="5" name="Picture 4"/>
          <p:cNvPicPr>
            <a:picLocks noChangeAspect="1"/>
          </p:cNvPicPr>
          <p:nvPr/>
        </p:nvPicPr>
        <p:blipFill>
          <a:blip r:embed="rId3"/>
          <a:stretch>
            <a:fillRect/>
          </a:stretch>
        </p:blipFill>
        <p:spPr>
          <a:xfrm>
            <a:off x="9025742" y="111125"/>
            <a:ext cx="2667000" cy="1714500"/>
          </a:xfrm>
          <a:prstGeom prst="rect">
            <a:avLst/>
          </a:prstGeom>
        </p:spPr>
      </p:pic>
    </p:spTree>
    <p:extLst>
      <p:ext uri="{BB962C8B-B14F-4D97-AF65-F5344CB8AC3E}">
        <p14:creationId xmlns:p14="http://schemas.microsoft.com/office/powerpoint/2010/main" val="871511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Consensus Rules overview</a:t>
            </a:r>
            <a:endParaRPr lang="en-GB" dirty="0"/>
          </a:p>
        </p:txBody>
      </p:sp>
      <p:sp>
        <p:nvSpPr>
          <p:cNvPr id="3" name="Content Placeholder 2"/>
          <p:cNvSpPr>
            <a:spLocks noGrp="1"/>
          </p:cNvSpPr>
          <p:nvPr>
            <p:ph idx="1"/>
          </p:nvPr>
        </p:nvSpPr>
        <p:spPr/>
        <p:txBody>
          <a:bodyPr>
            <a:normAutofit/>
          </a:bodyPr>
          <a:lstStyle/>
          <a:p>
            <a:endParaRPr lang="en-GB" dirty="0" smtClean="0"/>
          </a:p>
          <a:p>
            <a:r>
              <a:rPr lang="en-GB" dirty="0" smtClean="0"/>
              <a:t>Proof of Stake (</a:t>
            </a:r>
            <a:r>
              <a:rPr lang="en-GB" dirty="0" err="1" smtClean="0"/>
              <a:t>PoS</a:t>
            </a:r>
            <a:r>
              <a:rPr lang="en-GB" dirty="0" smtClean="0"/>
              <a:t>): the miner has to give prove they own a certain amount of currency, their ‘stake‘ to take part. </a:t>
            </a:r>
          </a:p>
          <a:p>
            <a:pPr lvl="1"/>
            <a:r>
              <a:rPr lang="en-GB" dirty="0" smtClean="0"/>
              <a:t>the resource that’s compared is the amount of Bitcoin a miner holds – someone holding 1% of the Bitcoin can mine 1% of the “Proof of Stake blocks”. </a:t>
            </a:r>
          </a:p>
          <a:p>
            <a:pPr lvl="1"/>
            <a:r>
              <a:rPr lang="en-GB" dirty="0" smtClean="0"/>
              <a:t>The higher stake you have, the more likely you are to generate a block. </a:t>
            </a:r>
          </a:p>
          <a:p>
            <a:pPr lvl="1"/>
            <a:r>
              <a:rPr lang="en-GB" dirty="0" smtClean="0"/>
              <a:t>Prevent users from creating forks because it will devalue their stake.</a:t>
            </a:r>
          </a:p>
        </p:txBody>
      </p:sp>
      <p:pic>
        <p:nvPicPr>
          <p:cNvPr id="4" name="Picture 3"/>
          <p:cNvPicPr>
            <a:picLocks noChangeAspect="1"/>
          </p:cNvPicPr>
          <p:nvPr/>
        </p:nvPicPr>
        <p:blipFill>
          <a:blip r:embed="rId3"/>
          <a:stretch>
            <a:fillRect/>
          </a:stretch>
        </p:blipFill>
        <p:spPr>
          <a:xfrm>
            <a:off x="8786317" y="365125"/>
            <a:ext cx="2314575" cy="1971675"/>
          </a:xfrm>
          <a:prstGeom prst="rect">
            <a:avLst/>
          </a:prstGeom>
        </p:spPr>
      </p:pic>
    </p:spTree>
    <p:extLst>
      <p:ext uri="{BB962C8B-B14F-4D97-AF65-F5344CB8AC3E}">
        <p14:creationId xmlns:p14="http://schemas.microsoft.com/office/powerpoint/2010/main" val="1763090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0537"/>
          </a:xfrm>
        </p:spPr>
        <p:txBody>
          <a:bodyPr/>
          <a:lstStyle/>
          <a:p>
            <a:r>
              <a:rPr lang="en-GB" dirty="0" smtClean="0"/>
              <a:t>Consensus Rules overview</a:t>
            </a:r>
            <a:endParaRPr lang="en-GB" dirty="0"/>
          </a:p>
        </p:txBody>
      </p:sp>
      <p:sp>
        <p:nvSpPr>
          <p:cNvPr id="3" name="Content Placeholder 2"/>
          <p:cNvSpPr>
            <a:spLocks noGrp="1"/>
          </p:cNvSpPr>
          <p:nvPr>
            <p:ph idx="1"/>
          </p:nvPr>
        </p:nvSpPr>
        <p:spPr>
          <a:xfrm>
            <a:off x="838200" y="1187532"/>
            <a:ext cx="6690756" cy="4989431"/>
          </a:xfrm>
        </p:spPr>
        <p:txBody>
          <a:bodyPr>
            <a:normAutofit/>
          </a:bodyPr>
          <a:lstStyle/>
          <a:p>
            <a:r>
              <a:rPr lang="en-GB" dirty="0" smtClean="0"/>
              <a:t>Delegated Proof of Stake </a:t>
            </a:r>
            <a:r>
              <a:rPr lang="en-GB" dirty="0"/>
              <a:t>uses a reputation system and real-time voting to achieve </a:t>
            </a:r>
            <a:r>
              <a:rPr lang="en-GB" dirty="0" smtClean="0"/>
              <a:t>consensus</a:t>
            </a:r>
          </a:p>
          <a:p>
            <a:pPr lvl="1"/>
            <a:r>
              <a:rPr lang="en-GB" dirty="0" smtClean="0"/>
              <a:t>a panel of trusted parties has to be established, with all of its members eligible to create blocks and prevent non-trusted parties from participating. </a:t>
            </a:r>
          </a:p>
          <a:p>
            <a:pPr lvl="1"/>
            <a:r>
              <a:rPr lang="en-GB" dirty="0" smtClean="0"/>
              <a:t>They are unable to change transaction details. </a:t>
            </a:r>
          </a:p>
          <a:p>
            <a:pPr lvl="1"/>
            <a:r>
              <a:rPr lang="en-GB" dirty="0" smtClean="0"/>
              <a:t>Anyone who behaves in a nefarious way will have their behaviour exposed to the public.</a:t>
            </a:r>
          </a:p>
          <a:p>
            <a:pPr lvl="1"/>
            <a:r>
              <a:rPr lang="en-GB" dirty="0" smtClean="0"/>
              <a:t>Community members of the </a:t>
            </a:r>
            <a:r>
              <a:rPr lang="en-GB" dirty="0" err="1" smtClean="0"/>
              <a:t>DPoS</a:t>
            </a:r>
            <a:r>
              <a:rPr lang="en-GB" dirty="0" smtClean="0"/>
              <a:t>-capable currencies can vote to have said person removed as a delegate altogether. </a:t>
            </a:r>
          </a:p>
        </p:txBody>
      </p:sp>
      <p:pic>
        <p:nvPicPr>
          <p:cNvPr id="4" name="Picture 3"/>
          <p:cNvPicPr>
            <a:picLocks noChangeAspect="1"/>
          </p:cNvPicPr>
          <p:nvPr/>
        </p:nvPicPr>
        <p:blipFill>
          <a:blip r:embed="rId3"/>
          <a:stretch>
            <a:fillRect/>
          </a:stretch>
        </p:blipFill>
        <p:spPr>
          <a:xfrm>
            <a:off x="7793799" y="1805049"/>
            <a:ext cx="3717556" cy="2795155"/>
          </a:xfrm>
          <a:prstGeom prst="rect">
            <a:avLst/>
          </a:prstGeom>
        </p:spPr>
      </p:pic>
    </p:spTree>
    <p:extLst>
      <p:ext uri="{BB962C8B-B14F-4D97-AF65-F5344CB8AC3E}">
        <p14:creationId xmlns:p14="http://schemas.microsoft.com/office/powerpoint/2010/main" val="698403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Consensus Rules overview</a:t>
            </a:r>
            <a:endParaRPr lang="en-GB" dirty="0"/>
          </a:p>
        </p:txBody>
      </p:sp>
      <p:sp>
        <p:nvSpPr>
          <p:cNvPr id="3" name="Content Placeholder 2"/>
          <p:cNvSpPr>
            <a:spLocks noGrp="1"/>
          </p:cNvSpPr>
          <p:nvPr>
            <p:ph idx="1"/>
          </p:nvPr>
        </p:nvSpPr>
        <p:spPr/>
        <p:txBody>
          <a:bodyPr/>
          <a:lstStyle/>
          <a:p>
            <a:r>
              <a:rPr lang="en-GB" dirty="0" smtClean="0"/>
              <a:t>Proof of burn, miners shows that they have burned some coins, this sent them to a verifiable </a:t>
            </a:r>
            <a:r>
              <a:rPr lang="en-GB" dirty="0" err="1" smtClean="0"/>
              <a:t>unspendable</a:t>
            </a:r>
            <a:r>
              <a:rPr lang="en-GB" dirty="0" smtClean="0"/>
              <a:t> address</a:t>
            </a:r>
          </a:p>
          <a:p>
            <a:pPr lvl="1"/>
            <a:r>
              <a:rPr lang="en-GB" dirty="0" smtClean="0"/>
              <a:t>Cost the miner to do this but does not does not consume recourses</a:t>
            </a:r>
            <a:endParaRPr lang="en-GB" dirty="0"/>
          </a:p>
          <a:p>
            <a:r>
              <a:rPr lang="en-GB" dirty="0"/>
              <a:t>Proof of Authority (</a:t>
            </a:r>
            <a:r>
              <a:rPr lang="en-GB" dirty="0" err="1"/>
              <a:t>PoA</a:t>
            </a:r>
            <a:r>
              <a:rPr lang="en-GB" dirty="0"/>
              <a:t>) </a:t>
            </a:r>
            <a:r>
              <a:rPr lang="en-GB" dirty="0" smtClean="0"/>
              <a:t>used in a private blockchain which essentially gives one client (or a specific number of clients) with one particular private key the right to make all of the blocks in the blockchain.</a:t>
            </a:r>
            <a:br>
              <a:rPr lang="en-GB" dirty="0" smtClean="0"/>
            </a:br>
            <a:r>
              <a:rPr lang="en-GB" dirty="0" smtClean="0"/>
              <a:t> </a:t>
            </a:r>
            <a:endParaRPr lang="en-GB" dirty="0"/>
          </a:p>
        </p:txBody>
      </p:sp>
      <p:pic>
        <p:nvPicPr>
          <p:cNvPr id="4" name="Picture 3"/>
          <p:cNvPicPr>
            <a:picLocks noChangeAspect="1"/>
          </p:cNvPicPr>
          <p:nvPr/>
        </p:nvPicPr>
        <p:blipFill>
          <a:blip r:embed="rId3"/>
          <a:stretch>
            <a:fillRect/>
          </a:stretch>
        </p:blipFill>
        <p:spPr>
          <a:xfrm>
            <a:off x="2428980" y="4374789"/>
            <a:ext cx="6061877" cy="2259059"/>
          </a:xfrm>
          <a:prstGeom prst="rect">
            <a:avLst/>
          </a:prstGeom>
        </p:spPr>
      </p:pic>
    </p:spTree>
    <p:extLst>
      <p:ext uri="{BB962C8B-B14F-4D97-AF65-F5344CB8AC3E}">
        <p14:creationId xmlns:p14="http://schemas.microsoft.com/office/powerpoint/2010/main" val="1149800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Consensus Rules overview</a:t>
            </a:r>
            <a:endParaRPr lang="en-GB" dirty="0"/>
          </a:p>
        </p:txBody>
      </p:sp>
      <p:sp>
        <p:nvSpPr>
          <p:cNvPr id="3" name="Content Placeholder 2"/>
          <p:cNvSpPr>
            <a:spLocks noGrp="1"/>
          </p:cNvSpPr>
          <p:nvPr>
            <p:ph idx="1"/>
          </p:nvPr>
        </p:nvSpPr>
        <p:spPr/>
        <p:txBody>
          <a:bodyPr>
            <a:normAutofit/>
          </a:bodyPr>
          <a:lstStyle/>
          <a:p>
            <a:r>
              <a:rPr lang="en-GB" sz="3200" dirty="0"/>
              <a:t>Byzantine Fault Tolerance (BFT</a:t>
            </a:r>
            <a:r>
              <a:rPr lang="en-GB" sz="3200" dirty="0" smtClean="0"/>
              <a:t>) is </a:t>
            </a:r>
            <a:r>
              <a:rPr lang="en-GB" sz="3200" dirty="0"/>
              <a:t>known to work fast.</a:t>
            </a:r>
          </a:p>
          <a:p>
            <a:pPr lvl="1"/>
            <a:r>
              <a:rPr lang="en-GB" sz="2800" b="1" dirty="0"/>
              <a:t>Practical Byzantine Fault Tolerance (</a:t>
            </a:r>
            <a:r>
              <a:rPr lang="en-GB" sz="2800" dirty="0"/>
              <a:t>PBFT) used in </a:t>
            </a:r>
            <a:r>
              <a:rPr lang="en-GB" sz="2800" dirty="0" err="1"/>
              <a:t>Hyperledger</a:t>
            </a:r>
            <a:r>
              <a:rPr lang="en-GB" sz="2800" dirty="0"/>
              <a:t> (pluggable). It’s fast but it can only be used in private, permissioned networks</a:t>
            </a:r>
          </a:p>
          <a:p>
            <a:pPr lvl="1"/>
            <a:r>
              <a:rPr lang="en-GB" sz="2800" b="1" dirty="0"/>
              <a:t>Federated Byzantine Agreement</a:t>
            </a:r>
            <a:r>
              <a:rPr lang="en-GB" sz="2800" dirty="0"/>
              <a:t> (FBA). This one is used by Stellar and Ripple</a:t>
            </a:r>
            <a:r>
              <a:rPr lang="en-GB" sz="2800" dirty="0" smtClean="0"/>
              <a:t>.</a:t>
            </a:r>
            <a:endParaRPr lang="en-GB" sz="2800" dirty="0"/>
          </a:p>
        </p:txBody>
      </p:sp>
    </p:spTree>
    <p:extLst>
      <p:ext uri="{BB962C8B-B14F-4D97-AF65-F5344CB8AC3E}">
        <p14:creationId xmlns:p14="http://schemas.microsoft.com/office/powerpoint/2010/main" val="374433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Recap on bitcoin advantages</a:t>
            </a:r>
            <a:endParaRPr lang="en-GB" dirty="0"/>
          </a:p>
        </p:txBody>
      </p:sp>
      <p:sp>
        <p:nvSpPr>
          <p:cNvPr id="3" name="Content Placeholder 2"/>
          <p:cNvSpPr>
            <a:spLocks noGrp="1"/>
          </p:cNvSpPr>
          <p:nvPr>
            <p:ph idx="1"/>
          </p:nvPr>
        </p:nvSpPr>
        <p:spPr/>
        <p:txBody>
          <a:bodyPr>
            <a:normAutofit/>
          </a:bodyPr>
          <a:lstStyle/>
          <a:p>
            <a:r>
              <a:rPr lang="en-GB" dirty="0" smtClean="0"/>
              <a:t>Consensus algorithms -Mining nodes  </a:t>
            </a:r>
          </a:p>
          <a:p>
            <a:pPr lvl="1"/>
            <a:r>
              <a:rPr lang="en-GB" dirty="0" smtClean="0"/>
              <a:t>Verify transactions: ensures the rules are followed </a:t>
            </a:r>
          </a:p>
          <a:p>
            <a:pPr lvl="1"/>
            <a:r>
              <a:rPr lang="en-GB" dirty="0" smtClean="0"/>
              <a:t>Build the block of transaction and distribute</a:t>
            </a:r>
          </a:p>
          <a:p>
            <a:pPr lvl="1"/>
            <a:r>
              <a:rPr lang="en-GB" dirty="0" smtClean="0"/>
              <a:t>Timestamped</a:t>
            </a:r>
          </a:p>
          <a:p>
            <a:pPr lvl="1"/>
            <a:r>
              <a:rPr lang="en-GB" dirty="0" smtClean="0"/>
              <a:t>Chained together</a:t>
            </a:r>
          </a:p>
          <a:p>
            <a:pPr lvl="1"/>
            <a:r>
              <a:rPr lang="en-GB" dirty="0" smtClean="0"/>
              <a:t>Proof of work</a:t>
            </a:r>
          </a:p>
        </p:txBody>
      </p:sp>
    </p:spTree>
    <p:extLst>
      <p:ext uri="{BB962C8B-B14F-4D97-AF65-F5344CB8AC3E}">
        <p14:creationId xmlns:p14="http://schemas.microsoft.com/office/powerpoint/2010/main" val="988297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Consensus Rules overview</a:t>
            </a:r>
          </a:p>
        </p:txBody>
      </p:sp>
      <p:sp>
        <p:nvSpPr>
          <p:cNvPr id="3" name="Content Placeholder 2"/>
          <p:cNvSpPr>
            <a:spLocks noGrp="1"/>
          </p:cNvSpPr>
          <p:nvPr>
            <p:ph idx="1"/>
          </p:nvPr>
        </p:nvSpPr>
        <p:spPr/>
        <p:txBody>
          <a:bodyPr/>
          <a:lstStyle/>
          <a:p>
            <a:r>
              <a:rPr lang="en-GB" dirty="0"/>
              <a:t>Raft an algorithm is based on choosing a leader who is followed by followers. The leader determines validity. Raft is a very fast.</a:t>
            </a:r>
          </a:p>
          <a:p>
            <a:endParaRPr lang="en-GB" dirty="0"/>
          </a:p>
        </p:txBody>
      </p:sp>
      <p:pic>
        <p:nvPicPr>
          <p:cNvPr id="6" name="Picture 5"/>
          <p:cNvPicPr>
            <a:picLocks noChangeAspect="1"/>
          </p:cNvPicPr>
          <p:nvPr/>
        </p:nvPicPr>
        <p:blipFill>
          <a:blip r:embed="rId2"/>
          <a:stretch>
            <a:fillRect/>
          </a:stretch>
        </p:blipFill>
        <p:spPr>
          <a:xfrm>
            <a:off x="1825336" y="2823065"/>
            <a:ext cx="8043059" cy="4034935"/>
          </a:xfrm>
          <a:prstGeom prst="rect">
            <a:avLst/>
          </a:prstGeom>
        </p:spPr>
      </p:pic>
    </p:spTree>
    <p:extLst>
      <p:ext uri="{BB962C8B-B14F-4D97-AF65-F5344CB8AC3E}">
        <p14:creationId xmlns:p14="http://schemas.microsoft.com/office/powerpoint/2010/main" val="1567469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75225"/>
            <a:ext cx="5063836" cy="1325563"/>
          </a:xfrm>
        </p:spPr>
        <p:txBody>
          <a:bodyPr>
            <a:normAutofit fontScale="90000"/>
          </a:bodyPr>
          <a:lstStyle/>
          <a:p>
            <a:r>
              <a:rPr lang="en-GB" dirty="0" smtClean="0"/>
              <a:t>Consensus Rules – Upgrading or changing</a:t>
            </a:r>
            <a:endParaRPr lang="en-GB" dirty="0"/>
          </a:p>
        </p:txBody>
      </p:sp>
      <p:sp>
        <p:nvSpPr>
          <p:cNvPr id="3" name="Content Placeholder 2"/>
          <p:cNvSpPr>
            <a:spLocks noGrp="1"/>
          </p:cNvSpPr>
          <p:nvPr>
            <p:ph idx="1"/>
          </p:nvPr>
        </p:nvSpPr>
        <p:spPr>
          <a:xfrm>
            <a:off x="838200" y="2434442"/>
            <a:ext cx="10515600" cy="4027529"/>
          </a:xfrm>
        </p:spPr>
        <p:txBody>
          <a:bodyPr/>
          <a:lstStyle/>
          <a:p>
            <a:r>
              <a:rPr lang="en-GB" dirty="0" smtClean="0"/>
              <a:t>Blockchain protocols  open sourced auto-enforce predefined consensus rules in distributed networks without centralized management</a:t>
            </a:r>
          </a:p>
          <a:p>
            <a:pPr lvl="1"/>
            <a:r>
              <a:rPr lang="en-GB" dirty="0" smtClean="0"/>
              <a:t>over time, there is a need to upgrade – forks (hard or soft)</a:t>
            </a:r>
            <a:endParaRPr lang="en-GB" dirty="0"/>
          </a:p>
          <a:p>
            <a:pPr lvl="1"/>
            <a:r>
              <a:rPr lang="en-GB" dirty="0" smtClean="0"/>
              <a:t>Requires need majority consensus by all stakeholders in the network. </a:t>
            </a:r>
          </a:p>
          <a:p>
            <a:r>
              <a:rPr lang="en-GB" dirty="0" smtClean="0"/>
              <a:t>Forks: an open-source code modification.</a:t>
            </a:r>
          </a:p>
          <a:p>
            <a:pPr lvl="1"/>
            <a:r>
              <a:rPr lang="en-GB" dirty="0"/>
              <a:t>The record of transactions on each of the chains (old and new) is identical prior to the split</a:t>
            </a:r>
            <a:r>
              <a:rPr lang="en-GB" dirty="0" smtClean="0"/>
              <a:t>.</a:t>
            </a:r>
          </a:p>
        </p:txBody>
      </p:sp>
      <p:pic>
        <p:nvPicPr>
          <p:cNvPr id="4" name="Picture 3"/>
          <p:cNvPicPr>
            <a:picLocks noChangeAspect="1"/>
          </p:cNvPicPr>
          <p:nvPr/>
        </p:nvPicPr>
        <p:blipFill>
          <a:blip r:embed="rId3"/>
          <a:stretch>
            <a:fillRect/>
          </a:stretch>
        </p:blipFill>
        <p:spPr>
          <a:xfrm>
            <a:off x="6433457" y="558087"/>
            <a:ext cx="4727157" cy="1759838"/>
          </a:xfrm>
          <a:prstGeom prst="rect">
            <a:avLst/>
          </a:prstGeom>
        </p:spPr>
      </p:pic>
    </p:spTree>
    <p:extLst>
      <p:ext uri="{BB962C8B-B14F-4D97-AF65-F5344CB8AC3E}">
        <p14:creationId xmlns:p14="http://schemas.microsoft.com/office/powerpoint/2010/main" val="29797073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Consensus Rules – Soft Fork</a:t>
            </a:r>
            <a:endParaRPr lang="en-GB" dirty="0"/>
          </a:p>
        </p:txBody>
      </p:sp>
      <p:sp>
        <p:nvSpPr>
          <p:cNvPr id="3" name="Content Placeholder 2"/>
          <p:cNvSpPr>
            <a:spLocks noGrp="1"/>
          </p:cNvSpPr>
          <p:nvPr>
            <p:ph idx="1"/>
          </p:nvPr>
        </p:nvSpPr>
        <p:spPr/>
        <p:txBody>
          <a:bodyPr>
            <a:normAutofit lnSpcReduction="10000"/>
          </a:bodyPr>
          <a:lstStyle/>
          <a:p>
            <a:r>
              <a:rPr lang="en-GB" dirty="0" smtClean="0"/>
              <a:t>an still work with older versions, as not all nodes need updating.</a:t>
            </a:r>
          </a:p>
          <a:p>
            <a:pPr lvl="1"/>
            <a:r>
              <a:rPr lang="en-GB" dirty="0" err="1" smtClean="0"/>
              <a:t>Eg</a:t>
            </a:r>
            <a:r>
              <a:rPr lang="en-GB" dirty="0" smtClean="0"/>
              <a:t>.  A modification to the rules but not effecting the structure, say change the limit of a block size</a:t>
            </a:r>
          </a:p>
          <a:p>
            <a:pPr lvl="1"/>
            <a:r>
              <a:rPr lang="en-GB" dirty="0" smtClean="0"/>
              <a:t>A old-miner might realise that a block has been reject so will upgrade.</a:t>
            </a:r>
          </a:p>
          <a:p>
            <a:pPr lvl="1"/>
            <a:r>
              <a:rPr lang="en-GB" dirty="0" smtClean="0"/>
              <a:t>Merchants  can read both the old and new nodes. Since all blocks with the new </a:t>
            </a:r>
            <a:r>
              <a:rPr lang="en-GB" dirty="0" err="1" smtClean="0"/>
              <a:t>softforked</a:t>
            </a:r>
            <a:r>
              <a:rPr lang="en-GB" dirty="0" smtClean="0"/>
              <a:t> in rules also follow the old rules. </a:t>
            </a:r>
          </a:p>
          <a:p>
            <a:pPr lvl="1"/>
            <a:r>
              <a:rPr lang="en-GB" dirty="0" smtClean="0"/>
              <a:t>Requires a </a:t>
            </a:r>
            <a:r>
              <a:rPr lang="en-GB" dirty="0" err="1" smtClean="0"/>
              <a:t>hardfolk</a:t>
            </a:r>
            <a:r>
              <a:rPr lang="en-GB" dirty="0" smtClean="0"/>
              <a:t> to change back, as the new nodes are  proper subset of what was valid pre-fork.</a:t>
            </a:r>
          </a:p>
          <a:p>
            <a:pPr lvl="1"/>
            <a:r>
              <a:rPr lang="en-GB" dirty="0" smtClean="0"/>
              <a:t>For this to work only a majority </a:t>
            </a:r>
            <a:r>
              <a:rPr lang="en-GB" dirty="0"/>
              <a:t>of the mining power needs to be running a client recognizing the fork</a:t>
            </a:r>
            <a:r>
              <a:rPr lang="en-GB" dirty="0" smtClean="0"/>
              <a:t>.</a:t>
            </a:r>
          </a:p>
          <a:p>
            <a:pPr lvl="1"/>
            <a:r>
              <a:rPr lang="en-GB" dirty="0" smtClean="0"/>
              <a:t> </a:t>
            </a:r>
            <a:r>
              <a:rPr lang="en-GB" dirty="0"/>
              <a:t>The more miners that accept the new rules, the more secure the network is post-fork. </a:t>
            </a:r>
          </a:p>
        </p:txBody>
      </p:sp>
    </p:spTree>
    <p:extLst>
      <p:ext uri="{BB962C8B-B14F-4D97-AF65-F5344CB8AC3E}">
        <p14:creationId xmlns:p14="http://schemas.microsoft.com/office/powerpoint/2010/main" val="1532929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Consensus Rules – Hard Fork</a:t>
            </a:r>
            <a:endParaRPr lang="en-GB" dirty="0"/>
          </a:p>
        </p:txBody>
      </p:sp>
      <p:sp>
        <p:nvSpPr>
          <p:cNvPr id="3" name="Content Placeholder 2"/>
          <p:cNvSpPr>
            <a:spLocks noGrp="1"/>
          </p:cNvSpPr>
          <p:nvPr>
            <p:ph idx="1"/>
          </p:nvPr>
        </p:nvSpPr>
        <p:spPr/>
        <p:txBody>
          <a:bodyPr>
            <a:normAutofit/>
          </a:bodyPr>
          <a:lstStyle/>
          <a:p>
            <a:r>
              <a:rPr lang="en-GB" dirty="0" smtClean="0"/>
              <a:t>a radical change to the protocol that makes previously invalid blocks/transactions valid (or vice-versa).</a:t>
            </a:r>
          </a:p>
          <a:p>
            <a:pPr lvl="1"/>
            <a:r>
              <a:rPr lang="en-GB" dirty="0"/>
              <a:t>all nodes or users to upgrade to the latest version of the protocol </a:t>
            </a:r>
            <a:endParaRPr lang="en-GB" dirty="0" smtClean="0"/>
          </a:p>
          <a:p>
            <a:pPr lvl="1"/>
            <a:r>
              <a:rPr lang="en-GB" dirty="0" smtClean="0"/>
              <a:t>invalidating </a:t>
            </a:r>
            <a:r>
              <a:rPr lang="en-GB" dirty="0"/>
              <a:t>transactions confirmed by nodes that have not been upgraded to the new version of the protocol software. </a:t>
            </a:r>
            <a:endParaRPr lang="en-GB" dirty="0" smtClean="0"/>
          </a:p>
          <a:p>
            <a:pPr lvl="1"/>
            <a:r>
              <a:rPr lang="en-GB" dirty="0" smtClean="0"/>
              <a:t>Similar to a database roll-back</a:t>
            </a:r>
          </a:p>
          <a:p>
            <a:pPr lvl="1"/>
            <a:endParaRPr lang="en-GB" dirty="0"/>
          </a:p>
        </p:txBody>
      </p:sp>
    </p:spTree>
    <p:extLst>
      <p:ext uri="{BB962C8B-B14F-4D97-AF65-F5344CB8AC3E}">
        <p14:creationId xmlns:p14="http://schemas.microsoft.com/office/powerpoint/2010/main" val="1987125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80720" y="142102"/>
            <a:ext cx="11617629" cy="6537192"/>
          </a:xfrm>
          <a:prstGeom prst="rect">
            <a:avLst/>
          </a:prstGeom>
        </p:spPr>
      </p:pic>
    </p:spTree>
    <p:extLst>
      <p:ext uri="{BB962C8B-B14F-4D97-AF65-F5344CB8AC3E}">
        <p14:creationId xmlns:p14="http://schemas.microsoft.com/office/powerpoint/2010/main" val="2054845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Platforms</a:t>
            </a:r>
            <a:endParaRPr lang="en-GB" dirty="0"/>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2970806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 platforms- overview</a:t>
            </a:r>
            <a:endParaRPr lang="en-GB" dirty="0"/>
          </a:p>
        </p:txBody>
      </p:sp>
      <p:sp>
        <p:nvSpPr>
          <p:cNvPr id="3" name="Content Placeholder 2"/>
          <p:cNvSpPr>
            <a:spLocks noGrp="1"/>
          </p:cNvSpPr>
          <p:nvPr>
            <p:ph idx="1"/>
          </p:nvPr>
        </p:nvSpPr>
        <p:spPr/>
        <p:txBody>
          <a:bodyPr/>
          <a:lstStyle/>
          <a:p>
            <a:r>
              <a:rPr lang="en-GB" dirty="0" smtClean="0"/>
              <a:t>Three main platforms other than bitcoin</a:t>
            </a:r>
          </a:p>
          <a:p>
            <a:pPr lvl="1"/>
            <a:r>
              <a:rPr lang="en-GB" sz="3200" dirty="0" smtClean="0"/>
              <a:t>Ethereum generic platform for all kinds of transactions and applications</a:t>
            </a:r>
          </a:p>
          <a:p>
            <a:pPr lvl="1"/>
            <a:r>
              <a:rPr lang="en-GB" sz="3200" dirty="0" err="1" smtClean="0"/>
              <a:t>Hyperledger</a:t>
            </a:r>
            <a:r>
              <a:rPr lang="en-GB" sz="3200" dirty="0" smtClean="0"/>
              <a:t> </a:t>
            </a:r>
            <a:r>
              <a:rPr lang="en-GB" sz="3200" b="1" dirty="0" smtClean="0"/>
              <a:t>Fabric</a:t>
            </a:r>
            <a:r>
              <a:rPr lang="en-GB" sz="3200" dirty="0" smtClean="0"/>
              <a:t> developed with a </a:t>
            </a:r>
            <a:r>
              <a:rPr lang="en-GB" sz="3200" dirty="0"/>
              <a:t>modular and extendable architecture </a:t>
            </a:r>
            <a:r>
              <a:rPr lang="en-GB" sz="3200" dirty="0" smtClean="0"/>
              <a:t>for various industries</a:t>
            </a:r>
          </a:p>
          <a:p>
            <a:pPr lvl="1"/>
            <a:r>
              <a:rPr lang="en-GB" sz="3200" dirty="0" smtClean="0"/>
              <a:t>R3 </a:t>
            </a:r>
            <a:r>
              <a:rPr lang="en-GB" sz="3200" b="1" dirty="0" err="1" smtClean="0"/>
              <a:t>Corda</a:t>
            </a:r>
            <a:r>
              <a:rPr lang="en-GB" sz="3200" dirty="0" smtClean="0"/>
              <a:t> developed for the financial services industry</a:t>
            </a:r>
          </a:p>
          <a:p>
            <a:pPr lvl="1"/>
            <a:endParaRPr lang="en-GB" sz="3200" dirty="0"/>
          </a:p>
          <a:p>
            <a:pPr lvl="1"/>
            <a:r>
              <a:rPr lang="en-GB" sz="3200" dirty="0" smtClean="0"/>
              <a:t>Ripple a digital currency</a:t>
            </a:r>
          </a:p>
          <a:p>
            <a:pPr lvl="1"/>
            <a:endParaRPr lang="en-GB" dirty="0" smtClean="0"/>
          </a:p>
          <a:p>
            <a:pPr lvl="1"/>
            <a:endParaRPr lang="en-GB" dirty="0"/>
          </a:p>
        </p:txBody>
      </p:sp>
    </p:spTree>
    <p:extLst>
      <p:ext uri="{BB962C8B-B14F-4D97-AF65-F5344CB8AC3E}">
        <p14:creationId xmlns:p14="http://schemas.microsoft.com/office/powerpoint/2010/main" val="41716628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838200" y="196378"/>
            <a:ext cx="9451312" cy="6519026"/>
          </a:xfrm>
          <a:prstGeom prst="rect">
            <a:avLst/>
          </a:prstGeom>
        </p:spPr>
      </p:pic>
    </p:spTree>
    <p:extLst>
      <p:ext uri="{BB962C8B-B14F-4D97-AF65-F5344CB8AC3E}">
        <p14:creationId xmlns:p14="http://schemas.microsoft.com/office/powerpoint/2010/main" val="3315476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 platforms- Bitcoins </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Public </a:t>
            </a:r>
            <a:r>
              <a:rPr lang="en-GB" dirty="0"/>
              <a:t>blockchain, </a:t>
            </a:r>
            <a:r>
              <a:rPr lang="en-GB" dirty="0" smtClean="0"/>
              <a:t>permission-less</a:t>
            </a:r>
            <a:r>
              <a:rPr lang="en-GB" dirty="0"/>
              <a:t>, where anyone can join.</a:t>
            </a:r>
          </a:p>
          <a:p>
            <a:r>
              <a:rPr lang="en-GB" dirty="0"/>
              <a:t>The underlying technology components are cryptographic hash function, digital signature, private-and-public key encryption, peer-to-peer (P2P) network, and proof of work (POW) consensus algorithm.</a:t>
            </a:r>
          </a:p>
          <a:p>
            <a:r>
              <a:rPr lang="en-GB" dirty="0" smtClean="0"/>
              <a:t>A decentralized network, </a:t>
            </a:r>
            <a:r>
              <a:rPr lang="en-GB" dirty="0"/>
              <a:t>e</a:t>
            </a:r>
            <a:r>
              <a:rPr lang="en-GB" dirty="0" smtClean="0"/>
              <a:t>very </a:t>
            </a:r>
            <a:r>
              <a:rPr lang="en-GB" dirty="0"/>
              <a:t>node has </a:t>
            </a:r>
            <a:r>
              <a:rPr lang="en-GB" dirty="0" smtClean="0"/>
              <a:t>a copy of the </a:t>
            </a:r>
            <a:r>
              <a:rPr lang="en-GB" dirty="0" err="1" smtClean="0"/>
              <a:t>blockcahin</a:t>
            </a:r>
            <a:r>
              <a:rPr lang="en-GB" dirty="0" smtClean="0"/>
              <a:t> (complete or partial),  without having to explicitly trust a third-party</a:t>
            </a:r>
            <a:endParaRPr lang="en-GB" dirty="0"/>
          </a:p>
          <a:p>
            <a:r>
              <a:rPr lang="en-GB" dirty="0" smtClean="0"/>
              <a:t>non-reversible transactions each with a unique </a:t>
            </a:r>
            <a:r>
              <a:rPr lang="en-GB" dirty="0"/>
              <a:t>transaction ID, input Bitcoin address, the number of Bitcoins to be transferred, and the output Bitcoin address of the recipient.</a:t>
            </a:r>
          </a:p>
          <a:p>
            <a:r>
              <a:rPr lang="en-GB" dirty="0" smtClean="0"/>
              <a:t>The </a:t>
            </a:r>
            <a:r>
              <a:rPr lang="en-GB" dirty="0"/>
              <a:t>transaction initiator pays transaction fees to the miner, who tries to include the transaction in the next block. A block is processed in every 10 minutes, </a:t>
            </a:r>
            <a:r>
              <a:rPr lang="en-GB" dirty="0" smtClean="0"/>
              <a:t>then recorded in the blockchain.</a:t>
            </a:r>
            <a:r>
              <a:rPr lang="en-GB" dirty="0"/>
              <a:t> </a:t>
            </a:r>
          </a:p>
          <a:p>
            <a:endParaRPr lang="en-GB" sz="3200" dirty="0" smtClean="0"/>
          </a:p>
          <a:p>
            <a:pPr lvl="1"/>
            <a:endParaRPr lang="en-GB" dirty="0" smtClean="0"/>
          </a:p>
          <a:p>
            <a:pPr lvl="1"/>
            <a:endParaRPr lang="en-GB" dirty="0"/>
          </a:p>
        </p:txBody>
      </p:sp>
    </p:spTree>
    <p:extLst>
      <p:ext uri="{BB962C8B-B14F-4D97-AF65-F5344CB8AC3E}">
        <p14:creationId xmlns:p14="http://schemas.microsoft.com/office/powerpoint/2010/main" val="2061333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 platforms- Bitcoins </a:t>
            </a:r>
            <a:endParaRPr lang="en-GB" dirty="0"/>
          </a:p>
        </p:txBody>
      </p:sp>
      <p:sp>
        <p:nvSpPr>
          <p:cNvPr id="3" name="Content Placeholder 2"/>
          <p:cNvSpPr>
            <a:spLocks noGrp="1"/>
          </p:cNvSpPr>
          <p:nvPr>
            <p:ph idx="1"/>
          </p:nvPr>
        </p:nvSpPr>
        <p:spPr/>
        <p:txBody>
          <a:bodyPr>
            <a:normAutofit/>
          </a:bodyPr>
          <a:lstStyle/>
          <a:p>
            <a:r>
              <a:rPr lang="en-GB" dirty="0" smtClean="0"/>
              <a:t>It is not possible for anyone to capture majority of the computing power on the network, thus making the network very secure. </a:t>
            </a:r>
          </a:p>
          <a:p>
            <a:pPr lvl="1"/>
            <a:r>
              <a:rPr lang="en-GB" dirty="0" smtClean="0"/>
              <a:t>POW mining ensures high security of blockchain, it’s also computing-power-intensive, and requires high amount of energy.</a:t>
            </a:r>
          </a:p>
          <a:p>
            <a:r>
              <a:rPr lang="en-GB" dirty="0" smtClean="0"/>
              <a:t> </a:t>
            </a:r>
            <a:r>
              <a:rPr lang="en-GB" dirty="0"/>
              <a:t>the consensus mechanism requiring majority approval </a:t>
            </a:r>
            <a:r>
              <a:rPr lang="en-GB" dirty="0" smtClean="0"/>
              <a:t>which could cause  scalability issues if every node had to load </a:t>
            </a:r>
            <a:r>
              <a:rPr lang="en-GB" dirty="0"/>
              <a:t>entire information on blockchain and participate in the transaction validation process</a:t>
            </a:r>
            <a:r>
              <a:rPr lang="en-GB" dirty="0" smtClean="0"/>
              <a:t>.</a:t>
            </a:r>
          </a:p>
          <a:p>
            <a:pPr lvl="1"/>
            <a:r>
              <a:rPr lang="en-GB" dirty="0" smtClean="0"/>
              <a:t>Digital signature accounts for 65% of the space in a given transaction.</a:t>
            </a:r>
          </a:p>
          <a:p>
            <a:pPr lvl="1"/>
            <a:r>
              <a:rPr lang="en-GB" dirty="0" smtClean="0"/>
              <a:t> </a:t>
            </a:r>
            <a:r>
              <a:rPr lang="en-GB" dirty="0"/>
              <a:t>‘</a:t>
            </a:r>
            <a:r>
              <a:rPr lang="en-GB" i="1" dirty="0"/>
              <a:t>Segregated Witness</a:t>
            </a:r>
            <a:r>
              <a:rPr lang="en-GB" dirty="0"/>
              <a:t>’ (</a:t>
            </a:r>
            <a:r>
              <a:rPr lang="en-GB" i="1" dirty="0" err="1"/>
              <a:t>SegWit</a:t>
            </a:r>
            <a:r>
              <a:rPr lang="en-GB" dirty="0"/>
              <a:t>) technology, </a:t>
            </a:r>
            <a:r>
              <a:rPr lang="en-GB" dirty="0" smtClean="0"/>
              <a:t>bypasses </a:t>
            </a:r>
            <a:r>
              <a:rPr lang="en-GB" dirty="0"/>
              <a:t>the limitation on block size, and separates signature information from the transaction data, to improve scalability of the network.</a:t>
            </a:r>
          </a:p>
          <a:p>
            <a:endParaRPr lang="en-GB" dirty="0"/>
          </a:p>
        </p:txBody>
      </p:sp>
      <p:pic>
        <p:nvPicPr>
          <p:cNvPr id="4" name="Picture 3"/>
          <p:cNvPicPr>
            <a:picLocks noChangeAspect="1"/>
          </p:cNvPicPr>
          <p:nvPr/>
        </p:nvPicPr>
        <p:blipFill>
          <a:blip r:embed="rId3"/>
          <a:stretch>
            <a:fillRect/>
          </a:stretch>
        </p:blipFill>
        <p:spPr>
          <a:xfrm>
            <a:off x="9486377" y="106554"/>
            <a:ext cx="1597119" cy="1584134"/>
          </a:xfrm>
          <a:prstGeom prst="rect">
            <a:avLst/>
          </a:prstGeom>
        </p:spPr>
      </p:pic>
    </p:spTree>
    <p:extLst>
      <p:ext uri="{BB962C8B-B14F-4D97-AF65-F5344CB8AC3E}">
        <p14:creationId xmlns:p14="http://schemas.microsoft.com/office/powerpoint/2010/main" val="1459810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Recap on bitcoin advantages</a:t>
            </a:r>
            <a:endParaRPr lang="en-GB" dirty="0"/>
          </a:p>
        </p:txBody>
      </p:sp>
      <p:sp>
        <p:nvSpPr>
          <p:cNvPr id="3" name="Content Placeholder 2"/>
          <p:cNvSpPr>
            <a:spLocks noGrp="1"/>
          </p:cNvSpPr>
          <p:nvPr>
            <p:ph idx="1"/>
          </p:nvPr>
        </p:nvSpPr>
        <p:spPr>
          <a:xfrm>
            <a:off x="838200" y="1573823"/>
            <a:ext cx="10515600" cy="4603140"/>
          </a:xfrm>
        </p:spPr>
        <p:txBody>
          <a:bodyPr>
            <a:normAutofit lnSpcReduction="10000"/>
          </a:bodyPr>
          <a:lstStyle/>
          <a:p>
            <a:r>
              <a:rPr lang="en-GB" dirty="0" smtClean="0"/>
              <a:t>Code</a:t>
            </a:r>
          </a:p>
          <a:p>
            <a:pPr lvl="1"/>
            <a:r>
              <a:rPr lang="en-GB" dirty="0" smtClean="0"/>
              <a:t>Bitcoin protocol; on top of the internet</a:t>
            </a:r>
          </a:p>
          <a:p>
            <a:pPr lvl="1"/>
            <a:r>
              <a:rPr lang="en-GB" dirty="0" smtClean="0"/>
              <a:t>Bitcoin core (open source)</a:t>
            </a:r>
          </a:p>
          <a:p>
            <a:pPr lvl="1"/>
            <a:r>
              <a:rPr lang="en-GB" dirty="0" smtClean="0"/>
              <a:t>Wallets storing private keys  (can be cold storage hardware or paper)</a:t>
            </a:r>
          </a:p>
          <a:p>
            <a:pPr lvl="1"/>
            <a:r>
              <a:rPr lang="en-GB" dirty="0" smtClean="0"/>
              <a:t>Explorer:  tracks transactions, addresses and activity.</a:t>
            </a:r>
          </a:p>
          <a:p>
            <a:pPr lvl="1"/>
            <a:r>
              <a:rPr lang="en-GB" dirty="0" smtClean="0"/>
              <a:t>SCRIPT</a:t>
            </a:r>
          </a:p>
          <a:p>
            <a:pPr lvl="2"/>
            <a:r>
              <a:rPr lang="en-GB" dirty="0" smtClean="0"/>
              <a:t>Automates exudations of commands</a:t>
            </a:r>
          </a:p>
          <a:p>
            <a:pPr lvl="2"/>
            <a:r>
              <a:rPr lang="en-GB" dirty="0" smtClean="0"/>
              <a:t>Limited functionality, works on simple devices</a:t>
            </a:r>
          </a:p>
          <a:p>
            <a:pPr lvl="2"/>
            <a:r>
              <a:rPr lang="en-GB" dirty="0" smtClean="0"/>
              <a:t>Locks (</a:t>
            </a:r>
            <a:r>
              <a:rPr lang="en-GB" dirty="0" err="1" smtClean="0"/>
              <a:t>publickey</a:t>
            </a:r>
            <a:r>
              <a:rPr lang="en-GB" dirty="0" smtClean="0"/>
              <a:t>) unlocks (</a:t>
            </a:r>
            <a:r>
              <a:rPr lang="en-GB" dirty="0" err="1" smtClean="0"/>
              <a:t>privatekey</a:t>
            </a:r>
            <a:r>
              <a:rPr lang="en-GB" dirty="0" smtClean="0"/>
              <a:t>)</a:t>
            </a:r>
          </a:p>
          <a:p>
            <a:pPr lvl="2"/>
            <a:r>
              <a:rPr lang="en-GB" dirty="0" smtClean="0"/>
              <a:t>Can be </a:t>
            </a:r>
            <a:r>
              <a:rPr lang="en-GB" dirty="0" err="1" smtClean="0"/>
              <a:t>timebound</a:t>
            </a:r>
            <a:endParaRPr lang="en-GB" dirty="0" smtClean="0"/>
          </a:p>
          <a:p>
            <a:pPr lvl="2"/>
            <a:r>
              <a:rPr lang="en-GB" dirty="0" smtClean="0"/>
              <a:t>Conditional Clauses If, Then, Else</a:t>
            </a:r>
          </a:p>
          <a:p>
            <a:r>
              <a:rPr lang="en-GB" dirty="0" smtClean="0"/>
              <a:t>Cryptographic security</a:t>
            </a:r>
            <a:endParaRPr lang="en-GB" dirty="0"/>
          </a:p>
        </p:txBody>
      </p:sp>
      <p:pic>
        <p:nvPicPr>
          <p:cNvPr id="4" name="Picture 3"/>
          <p:cNvPicPr>
            <a:picLocks noChangeAspect="1"/>
          </p:cNvPicPr>
          <p:nvPr/>
        </p:nvPicPr>
        <p:blipFill>
          <a:blip r:embed="rId3"/>
          <a:stretch>
            <a:fillRect/>
          </a:stretch>
        </p:blipFill>
        <p:spPr>
          <a:xfrm>
            <a:off x="6970468" y="3613639"/>
            <a:ext cx="4962652" cy="2224454"/>
          </a:xfrm>
          <a:prstGeom prst="rect">
            <a:avLst/>
          </a:prstGeom>
        </p:spPr>
      </p:pic>
    </p:spTree>
    <p:extLst>
      <p:ext uri="{BB962C8B-B14F-4D97-AF65-F5344CB8AC3E}">
        <p14:creationId xmlns:p14="http://schemas.microsoft.com/office/powerpoint/2010/main" val="37262115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Ethereum</a:t>
            </a:r>
            <a:endParaRPr lang="en-GB" dirty="0"/>
          </a:p>
        </p:txBody>
      </p:sp>
      <p:sp>
        <p:nvSpPr>
          <p:cNvPr id="3" name="Content Placeholder 2"/>
          <p:cNvSpPr>
            <a:spLocks noGrp="1"/>
          </p:cNvSpPr>
          <p:nvPr>
            <p:ph idx="1"/>
          </p:nvPr>
        </p:nvSpPr>
        <p:spPr/>
        <p:txBody>
          <a:bodyPr/>
          <a:lstStyle/>
          <a:p>
            <a:r>
              <a:rPr lang="en-GB" dirty="0" smtClean="0"/>
              <a:t>It’s a public, permission-less blockchain</a:t>
            </a:r>
          </a:p>
          <a:p>
            <a:r>
              <a:rPr lang="en-GB" dirty="0" smtClean="0"/>
              <a:t>It uses </a:t>
            </a:r>
            <a:r>
              <a:rPr lang="en-GB" dirty="0"/>
              <a:t> </a:t>
            </a:r>
            <a:r>
              <a:rPr lang="en-GB" dirty="0" smtClean="0"/>
              <a:t>similar technological backbones, for e.g. cryptographic hash function, private-and-public key encryption, P2P network, </a:t>
            </a:r>
            <a:r>
              <a:rPr lang="en-GB" dirty="0" err="1" smtClean="0"/>
              <a:t>etc</a:t>
            </a:r>
            <a:endParaRPr lang="en-GB" dirty="0" smtClean="0"/>
          </a:p>
          <a:p>
            <a:r>
              <a:rPr lang="en-GB" dirty="0" smtClean="0"/>
              <a:t>Proof-of-Work consensus algorithm</a:t>
            </a:r>
          </a:p>
          <a:p>
            <a:r>
              <a:rPr lang="en-GB" dirty="0" smtClean="0"/>
              <a:t>Its native cryptocurrency, is called Ether. </a:t>
            </a:r>
          </a:p>
          <a:p>
            <a:r>
              <a:rPr lang="en-GB" i="1" dirty="0"/>
              <a:t>Ethereum</a:t>
            </a:r>
            <a:r>
              <a:rPr lang="en-GB" dirty="0"/>
              <a:t> provides a blockchain platform, </a:t>
            </a:r>
            <a:endParaRPr lang="en-GB" dirty="0" smtClean="0"/>
          </a:p>
          <a:p>
            <a:pPr lvl="1"/>
            <a:r>
              <a:rPr lang="en-GB" dirty="0" smtClean="0"/>
              <a:t>Developers </a:t>
            </a:r>
            <a:r>
              <a:rPr lang="en-GB" dirty="0"/>
              <a:t>can launch their own blockchain </a:t>
            </a:r>
            <a:r>
              <a:rPr lang="en-GB" dirty="0" smtClean="0"/>
              <a:t>projects (</a:t>
            </a:r>
            <a:r>
              <a:rPr lang="en-GB" dirty="0" err="1" smtClean="0"/>
              <a:t>DApps</a:t>
            </a:r>
            <a:r>
              <a:rPr lang="en-GB" dirty="0" smtClean="0"/>
              <a:t>), </a:t>
            </a:r>
            <a:r>
              <a:rPr lang="en-GB" dirty="0"/>
              <a:t>including </a:t>
            </a:r>
            <a:r>
              <a:rPr lang="en-GB" dirty="0" smtClean="0"/>
              <a:t>cryptocurrencies (</a:t>
            </a:r>
            <a:r>
              <a:rPr lang="en-GB" i="1" dirty="0" err="1"/>
              <a:t>VeChain</a:t>
            </a:r>
            <a:r>
              <a:rPr lang="en-GB" dirty="0"/>
              <a:t> and </a:t>
            </a:r>
            <a:r>
              <a:rPr lang="en-GB" i="1" dirty="0" err="1" smtClean="0"/>
              <a:t>OmiseGo</a:t>
            </a:r>
            <a:r>
              <a:rPr lang="en-GB" dirty="0" smtClean="0"/>
              <a:t>).</a:t>
            </a:r>
          </a:p>
          <a:p>
            <a:pPr lvl="1"/>
            <a:r>
              <a:rPr lang="en-GB" i="1" dirty="0" smtClean="0"/>
              <a:t>Ethereum </a:t>
            </a:r>
            <a:r>
              <a:rPr lang="en-GB" i="1" dirty="0"/>
              <a:t>Virtual </a:t>
            </a:r>
            <a:r>
              <a:rPr lang="en-GB" i="1" dirty="0" smtClean="0"/>
              <a:t>Machine</a:t>
            </a:r>
            <a:r>
              <a:rPr lang="en-GB" dirty="0" smtClean="0"/>
              <a:t> </a:t>
            </a:r>
            <a:r>
              <a:rPr lang="en-GB" dirty="0"/>
              <a:t>(</a:t>
            </a:r>
            <a:r>
              <a:rPr lang="en-GB" i="1" dirty="0"/>
              <a:t>EVM</a:t>
            </a:r>
            <a:r>
              <a:rPr lang="en-GB" dirty="0" smtClean="0"/>
              <a:t>), </a:t>
            </a:r>
            <a:endParaRPr lang="en-GB" dirty="0"/>
          </a:p>
        </p:txBody>
      </p:sp>
      <p:pic>
        <p:nvPicPr>
          <p:cNvPr id="4" name="Picture 3"/>
          <p:cNvPicPr>
            <a:picLocks noChangeAspect="1"/>
          </p:cNvPicPr>
          <p:nvPr/>
        </p:nvPicPr>
        <p:blipFill>
          <a:blip r:embed="rId3"/>
          <a:stretch>
            <a:fillRect/>
          </a:stretch>
        </p:blipFill>
        <p:spPr>
          <a:xfrm>
            <a:off x="9637102" y="76409"/>
            <a:ext cx="1763554" cy="1749216"/>
          </a:xfrm>
          <a:prstGeom prst="rect">
            <a:avLst/>
          </a:prstGeom>
        </p:spPr>
      </p:pic>
    </p:spTree>
    <p:extLst>
      <p:ext uri="{BB962C8B-B14F-4D97-AF65-F5344CB8AC3E}">
        <p14:creationId xmlns:p14="http://schemas.microsoft.com/office/powerpoint/2010/main" val="2697130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Ethereum</a:t>
            </a:r>
            <a:endParaRPr lang="en-GB" dirty="0"/>
          </a:p>
        </p:txBody>
      </p:sp>
      <p:sp>
        <p:nvSpPr>
          <p:cNvPr id="3" name="Content Placeholder 2"/>
          <p:cNvSpPr>
            <a:spLocks noGrp="1"/>
          </p:cNvSpPr>
          <p:nvPr>
            <p:ph idx="1"/>
          </p:nvPr>
        </p:nvSpPr>
        <p:spPr/>
        <p:txBody>
          <a:bodyPr/>
          <a:lstStyle/>
          <a:p>
            <a:r>
              <a:rPr lang="en-GB" dirty="0" smtClean="0"/>
              <a:t>Smart contracts are pieces of code, which allows execution of legal functions</a:t>
            </a:r>
          </a:p>
          <a:p>
            <a:pPr lvl="1"/>
            <a:r>
              <a:rPr lang="en-GB" dirty="0" smtClean="0"/>
              <a:t>taking control of an entity based on certain conditions, and transferring crypto tokens based on fulfilling required conditions. </a:t>
            </a:r>
          </a:p>
          <a:p>
            <a:pPr lvl="1"/>
            <a:r>
              <a:rPr lang="en-GB" dirty="0" smtClean="0"/>
              <a:t>Smart contracts on the Ethereum platform are codes using a proprietary language </a:t>
            </a:r>
            <a:r>
              <a:rPr lang="en-GB" b="1" dirty="0" smtClean="0"/>
              <a:t>Solidity</a:t>
            </a:r>
            <a:r>
              <a:rPr lang="en-GB" dirty="0" smtClean="0"/>
              <a:t>.</a:t>
            </a:r>
          </a:p>
          <a:p>
            <a:pPr lvl="1"/>
            <a:r>
              <a:rPr lang="en-GB" dirty="0"/>
              <a:t>Deployment and each execution of a smart contract written to the blockchain will cost </a:t>
            </a:r>
            <a:r>
              <a:rPr lang="en-GB" dirty="0" smtClean="0"/>
              <a:t>you </a:t>
            </a:r>
            <a:r>
              <a:rPr lang="en-GB" b="1" dirty="0"/>
              <a:t>G</a:t>
            </a:r>
            <a:r>
              <a:rPr lang="en-GB" b="1" dirty="0" smtClean="0"/>
              <a:t>as</a:t>
            </a:r>
            <a:r>
              <a:rPr lang="en-GB" dirty="0"/>
              <a:t>, which in turn exchanged into </a:t>
            </a:r>
            <a:r>
              <a:rPr lang="en-GB" b="1" dirty="0" smtClean="0"/>
              <a:t>Ether</a:t>
            </a:r>
            <a:r>
              <a:rPr lang="en-GB" b="1" dirty="0"/>
              <a:t>.</a:t>
            </a:r>
            <a:r>
              <a:rPr lang="en-GB" dirty="0"/>
              <a:t> </a:t>
            </a:r>
            <a:endParaRPr lang="en-GB" dirty="0" smtClean="0"/>
          </a:p>
          <a:p>
            <a:r>
              <a:rPr lang="en-GB" dirty="0" err="1" smtClean="0"/>
              <a:t>DApps</a:t>
            </a:r>
            <a:r>
              <a:rPr lang="en-GB" dirty="0" smtClean="0"/>
              <a:t> are applications runs on a decentralized blockchain, using smart contracts. </a:t>
            </a:r>
          </a:p>
          <a:p>
            <a:pPr lvl="1"/>
            <a:r>
              <a:rPr lang="en-GB" dirty="0" smtClean="0"/>
              <a:t>The frontend code can be written in any language.</a:t>
            </a:r>
            <a:endParaRPr lang="en-GB" dirty="0"/>
          </a:p>
        </p:txBody>
      </p:sp>
      <p:pic>
        <p:nvPicPr>
          <p:cNvPr id="4" name="Picture 3"/>
          <p:cNvPicPr>
            <a:picLocks noChangeAspect="1"/>
          </p:cNvPicPr>
          <p:nvPr/>
        </p:nvPicPr>
        <p:blipFill>
          <a:blip r:embed="rId3"/>
          <a:stretch>
            <a:fillRect/>
          </a:stretch>
        </p:blipFill>
        <p:spPr>
          <a:xfrm>
            <a:off x="10201275" y="80648"/>
            <a:ext cx="1513279" cy="1744977"/>
          </a:xfrm>
          <a:prstGeom prst="rect">
            <a:avLst/>
          </a:prstGeom>
        </p:spPr>
      </p:pic>
    </p:spTree>
    <p:extLst>
      <p:ext uri="{BB962C8B-B14F-4D97-AF65-F5344CB8AC3E}">
        <p14:creationId xmlns:p14="http://schemas.microsoft.com/office/powerpoint/2010/main" val="1350022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Ethereum</a:t>
            </a:r>
            <a:endParaRPr lang="en-GB" dirty="0"/>
          </a:p>
        </p:txBody>
      </p:sp>
      <p:sp>
        <p:nvSpPr>
          <p:cNvPr id="3" name="Content Placeholder 2"/>
          <p:cNvSpPr>
            <a:spLocks noGrp="1"/>
          </p:cNvSpPr>
          <p:nvPr>
            <p:ph idx="1"/>
          </p:nvPr>
        </p:nvSpPr>
        <p:spPr/>
        <p:txBody>
          <a:bodyPr>
            <a:normAutofit/>
          </a:bodyPr>
          <a:lstStyle/>
          <a:p>
            <a:r>
              <a:rPr lang="en-GB" dirty="0" err="1" smtClean="0"/>
              <a:t>DApps</a:t>
            </a:r>
            <a:r>
              <a:rPr lang="en-GB" dirty="0" smtClean="0"/>
              <a:t> can be built for Ethereum that allow monetary transactions. </a:t>
            </a:r>
          </a:p>
          <a:p>
            <a:r>
              <a:rPr lang="en-GB" dirty="0" err="1" smtClean="0"/>
              <a:t>DApp</a:t>
            </a:r>
            <a:r>
              <a:rPr lang="en-GB" dirty="0"/>
              <a:t>, </a:t>
            </a:r>
            <a:r>
              <a:rPr lang="en-GB" dirty="0" smtClean="0"/>
              <a:t>must </a:t>
            </a:r>
            <a:r>
              <a:rPr lang="en-GB" dirty="0"/>
              <a:t>meet the following conditions:</a:t>
            </a:r>
          </a:p>
          <a:p>
            <a:pPr lvl="1"/>
            <a:r>
              <a:rPr lang="en-GB" dirty="0"/>
              <a:t>Fully </a:t>
            </a:r>
            <a:r>
              <a:rPr lang="en-GB" dirty="0" smtClean="0"/>
              <a:t>open-source</a:t>
            </a:r>
            <a:endParaRPr lang="en-GB" dirty="0"/>
          </a:p>
          <a:p>
            <a:pPr lvl="1"/>
            <a:r>
              <a:rPr lang="en-GB" dirty="0"/>
              <a:t>It must operate </a:t>
            </a:r>
            <a:r>
              <a:rPr lang="en-GB" dirty="0" smtClean="0"/>
              <a:t>autonomously</a:t>
            </a:r>
            <a:endParaRPr lang="en-GB" dirty="0"/>
          </a:p>
          <a:p>
            <a:pPr lvl="1"/>
            <a:r>
              <a:rPr lang="en-GB" dirty="0"/>
              <a:t>The app must use a crypto token, and no one entity can control majority of the crypto </a:t>
            </a:r>
            <a:r>
              <a:rPr lang="en-GB" dirty="0" smtClean="0"/>
              <a:t>tokens</a:t>
            </a:r>
            <a:endParaRPr lang="en-GB" dirty="0"/>
          </a:p>
          <a:p>
            <a:pPr lvl="1"/>
            <a:r>
              <a:rPr lang="en-GB" dirty="0"/>
              <a:t>A consensus of the users determines future changes to the </a:t>
            </a:r>
            <a:r>
              <a:rPr lang="en-GB" dirty="0" smtClean="0"/>
              <a:t>app</a:t>
            </a:r>
            <a:endParaRPr lang="en-GB" dirty="0"/>
          </a:p>
          <a:p>
            <a:pPr lvl="1"/>
            <a:r>
              <a:rPr lang="en-GB" dirty="0"/>
              <a:t>Data must be </a:t>
            </a:r>
            <a:r>
              <a:rPr lang="en-GB" dirty="0" smtClean="0"/>
              <a:t>cryptographically stored </a:t>
            </a:r>
            <a:r>
              <a:rPr lang="en-GB" dirty="0"/>
              <a:t>in a decentralized </a:t>
            </a:r>
            <a:r>
              <a:rPr lang="en-GB" dirty="0" smtClean="0"/>
              <a:t>blockchain</a:t>
            </a:r>
            <a:endParaRPr lang="en-GB" dirty="0"/>
          </a:p>
          <a:p>
            <a:pPr lvl="1"/>
            <a:r>
              <a:rPr lang="en-GB" dirty="0"/>
              <a:t>A standard cryptographic algorithm </a:t>
            </a:r>
            <a:r>
              <a:rPr lang="en-GB" dirty="0" smtClean="0"/>
              <a:t>must </a:t>
            </a:r>
            <a:r>
              <a:rPr lang="en-GB" dirty="0"/>
              <a:t>be </a:t>
            </a:r>
            <a:r>
              <a:rPr lang="en-GB" dirty="0" smtClean="0"/>
              <a:t>used </a:t>
            </a:r>
            <a:r>
              <a:rPr lang="en-GB" dirty="0"/>
              <a:t>to generate the crypto </a:t>
            </a:r>
            <a:r>
              <a:rPr lang="en-GB" dirty="0" smtClean="0"/>
              <a:t>tokens (i.e. </a:t>
            </a:r>
            <a:r>
              <a:rPr lang="en-GB" dirty="0" err="1"/>
              <a:t>P</a:t>
            </a:r>
            <a:r>
              <a:rPr lang="en-GB" dirty="0" err="1" smtClean="0"/>
              <a:t>oW</a:t>
            </a:r>
            <a:r>
              <a:rPr lang="en-GB" dirty="0" smtClean="0"/>
              <a:t>).</a:t>
            </a:r>
          </a:p>
          <a:p>
            <a:endParaRPr lang="en-GB" dirty="0"/>
          </a:p>
          <a:p>
            <a:endParaRPr lang="en-GB" dirty="0"/>
          </a:p>
        </p:txBody>
      </p:sp>
      <p:pic>
        <p:nvPicPr>
          <p:cNvPr id="4" name="Picture 3"/>
          <p:cNvPicPr>
            <a:picLocks noChangeAspect="1"/>
          </p:cNvPicPr>
          <p:nvPr/>
        </p:nvPicPr>
        <p:blipFill>
          <a:blip r:embed="rId2"/>
          <a:stretch>
            <a:fillRect/>
          </a:stretch>
        </p:blipFill>
        <p:spPr>
          <a:xfrm>
            <a:off x="10461642" y="82018"/>
            <a:ext cx="1518036" cy="1743607"/>
          </a:xfrm>
          <a:prstGeom prst="rect">
            <a:avLst/>
          </a:prstGeom>
        </p:spPr>
      </p:pic>
    </p:spTree>
    <p:extLst>
      <p:ext uri="{BB962C8B-B14F-4D97-AF65-F5344CB8AC3E}">
        <p14:creationId xmlns:p14="http://schemas.microsoft.com/office/powerpoint/2010/main" val="4502019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Ethereum</a:t>
            </a:r>
            <a:endParaRPr lang="en-GB" dirty="0"/>
          </a:p>
        </p:txBody>
      </p:sp>
      <p:sp>
        <p:nvSpPr>
          <p:cNvPr id="3" name="Content Placeholder 2"/>
          <p:cNvSpPr>
            <a:spLocks noGrp="1"/>
          </p:cNvSpPr>
          <p:nvPr>
            <p:ph idx="1"/>
          </p:nvPr>
        </p:nvSpPr>
        <p:spPr/>
        <p:txBody>
          <a:bodyPr>
            <a:normAutofit/>
          </a:bodyPr>
          <a:lstStyle/>
          <a:p>
            <a:r>
              <a:rPr lang="en-GB" i="1" dirty="0" smtClean="0"/>
              <a:t>Ethereum</a:t>
            </a:r>
            <a:r>
              <a:rPr lang="en-GB" dirty="0"/>
              <a:t> also provides a way for the user to specify how much computing power will be expended for a transaction, by using a measure of processing power, called </a:t>
            </a:r>
            <a:r>
              <a:rPr lang="en-GB" dirty="0" smtClean="0"/>
              <a:t>Gas</a:t>
            </a:r>
          </a:p>
          <a:p>
            <a:pPr lvl="1"/>
            <a:r>
              <a:rPr lang="en-GB" dirty="0" smtClean="0"/>
              <a:t>Can </a:t>
            </a:r>
            <a:r>
              <a:rPr lang="en-GB" dirty="0"/>
              <a:t>specify a gas </a:t>
            </a:r>
            <a:r>
              <a:rPr lang="en-GB" dirty="0" smtClean="0"/>
              <a:t>limit.</a:t>
            </a:r>
          </a:p>
          <a:p>
            <a:pPr lvl="1"/>
            <a:r>
              <a:rPr lang="en-GB" dirty="0" smtClean="0"/>
              <a:t>If </a:t>
            </a:r>
            <a:r>
              <a:rPr lang="en-GB" dirty="0"/>
              <a:t>a transaction remains within that limit then it’s executed, </a:t>
            </a:r>
          </a:p>
          <a:p>
            <a:pPr lvl="1"/>
            <a:r>
              <a:rPr lang="en-GB" dirty="0"/>
              <a:t>I</a:t>
            </a:r>
            <a:r>
              <a:rPr lang="en-GB" dirty="0" smtClean="0"/>
              <a:t>f </a:t>
            </a:r>
            <a:r>
              <a:rPr lang="en-GB" dirty="0"/>
              <a:t>it exceeds the limit, then the changes are reverted. </a:t>
            </a:r>
            <a:r>
              <a:rPr lang="en-GB" dirty="0" smtClean="0"/>
              <a:t>S</a:t>
            </a:r>
          </a:p>
          <a:p>
            <a:pPr lvl="1"/>
            <a:r>
              <a:rPr lang="en-GB" dirty="0" smtClean="0"/>
              <a:t>Simple </a:t>
            </a:r>
            <a:r>
              <a:rPr lang="en-GB" dirty="0"/>
              <a:t>payment transactions require less gas, whereas </a:t>
            </a:r>
            <a:r>
              <a:rPr lang="en-GB" dirty="0" smtClean="0"/>
              <a:t>deployment </a:t>
            </a:r>
            <a:r>
              <a:rPr lang="en-GB" dirty="0"/>
              <a:t>of smart contracts, require </a:t>
            </a:r>
            <a:r>
              <a:rPr lang="en-GB" dirty="0" smtClean="0"/>
              <a:t>more </a:t>
            </a:r>
            <a:r>
              <a:rPr lang="en-GB" dirty="0"/>
              <a:t>gas</a:t>
            </a:r>
            <a:r>
              <a:rPr lang="en-GB" dirty="0" smtClean="0"/>
              <a:t>.</a:t>
            </a:r>
          </a:p>
        </p:txBody>
      </p:sp>
      <p:pic>
        <p:nvPicPr>
          <p:cNvPr id="4" name="Picture 3"/>
          <p:cNvPicPr>
            <a:picLocks noChangeAspect="1"/>
          </p:cNvPicPr>
          <p:nvPr/>
        </p:nvPicPr>
        <p:blipFill>
          <a:blip r:embed="rId2"/>
          <a:stretch>
            <a:fillRect/>
          </a:stretch>
        </p:blipFill>
        <p:spPr>
          <a:xfrm>
            <a:off x="10381255" y="0"/>
            <a:ext cx="1518036" cy="1743607"/>
          </a:xfrm>
          <a:prstGeom prst="rect">
            <a:avLst/>
          </a:prstGeom>
        </p:spPr>
      </p:pic>
    </p:spTree>
    <p:extLst>
      <p:ext uri="{BB962C8B-B14F-4D97-AF65-F5344CB8AC3E}">
        <p14:creationId xmlns:p14="http://schemas.microsoft.com/office/powerpoint/2010/main" val="1412543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Hyperledger</a:t>
            </a:r>
            <a:r>
              <a:rPr lang="en-GB" dirty="0" smtClean="0"/>
              <a:t> Fabric</a:t>
            </a:r>
            <a:endParaRPr lang="en-GB" dirty="0"/>
          </a:p>
        </p:txBody>
      </p:sp>
      <p:sp>
        <p:nvSpPr>
          <p:cNvPr id="3" name="Content Placeholder 2"/>
          <p:cNvSpPr>
            <a:spLocks noGrp="1"/>
          </p:cNvSpPr>
          <p:nvPr>
            <p:ph idx="1"/>
          </p:nvPr>
        </p:nvSpPr>
        <p:spPr/>
        <p:txBody>
          <a:bodyPr>
            <a:normAutofit lnSpcReduction="10000"/>
          </a:bodyPr>
          <a:lstStyle/>
          <a:p>
            <a:r>
              <a:rPr lang="en-GB" dirty="0" err="1" smtClean="0"/>
              <a:t>Hyperledger</a:t>
            </a:r>
            <a:r>
              <a:rPr lang="en-GB" dirty="0" smtClean="0"/>
              <a:t> consortium was formed by the Linux foundation, and many other partners such as IBM, Intel, SAP, Cisco, Daimler, and American Express, to design and develop enterprise </a:t>
            </a:r>
            <a:r>
              <a:rPr lang="en-GB" dirty="0" err="1" smtClean="0"/>
              <a:t>blockchains</a:t>
            </a:r>
            <a:r>
              <a:rPr lang="en-GB" dirty="0" smtClean="0"/>
              <a:t>.</a:t>
            </a:r>
          </a:p>
          <a:p>
            <a:r>
              <a:rPr lang="en-GB" dirty="0" smtClean="0"/>
              <a:t>A permissioned blockchain, only the entities explicitly trusted by the organization(s) can join it. </a:t>
            </a:r>
          </a:p>
          <a:p>
            <a:r>
              <a:rPr lang="en-GB" dirty="0" smtClean="0"/>
              <a:t>While </a:t>
            </a:r>
            <a:r>
              <a:rPr lang="en-GB" dirty="0"/>
              <a:t>this enterprise blockchain can be used in any industry, </a:t>
            </a:r>
            <a:r>
              <a:rPr lang="en-GB" b="1" dirty="0" smtClean="0"/>
              <a:t>not </a:t>
            </a:r>
            <a:r>
              <a:rPr lang="en-GB" b="1" dirty="0"/>
              <a:t>suitable for cryptocurrencies</a:t>
            </a:r>
            <a:r>
              <a:rPr lang="en-GB" b="1" dirty="0" smtClean="0"/>
              <a:t>.</a:t>
            </a:r>
          </a:p>
          <a:p>
            <a:r>
              <a:rPr lang="en-GB" dirty="0" err="1" smtClean="0"/>
              <a:t>Hyperledger</a:t>
            </a:r>
            <a:r>
              <a:rPr lang="en-GB" dirty="0" smtClean="0"/>
              <a:t> </a:t>
            </a:r>
            <a:r>
              <a:rPr lang="en-GB" dirty="0"/>
              <a:t>has a </a:t>
            </a:r>
            <a:r>
              <a:rPr lang="en-GB" dirty="0" err="1"/>
              <a:t>multimodular</a:t>
            </a:r>
            <a:r>
              <a:rPr lang="en-GB" dirty="0"/>
              <a:t> architecture and any domain can be implemented </a:t>
            </a:r>
            <a:endParaRPr lang="en-GB" dirty="0" smtClean="0"/>
          </a:p>
          <a:p>
            <a:pPr lvl="1"/>
            <a:r>
              <a:rPr lang="en-GB" dirty="0" smtClean="0"/>
              <a:t> </a:t>
            </a:r>
            <a:r>
              <a:rPr lang="en-GB" dirty="0"/>
              <a:t>it also has a </a:t>
            </a:r>
            <a:r>
              <a:rPr lang="en-GB" dirty="0" smtClean="0"/>
              <a:t>framework </a:t>
            </a:r>
            <a:r>
              <a:rPr lang="en-GB" dirty="0"/>
              <a:t>for developing </a:t>
            </a:r>
            <a:r>
              <a:rPr lang="en-GB" dirty="0" err="1"/>
              <a:t>blockchains</a:t>
            </a:r>
            <a:r>
              <a:rPr lang="en-GB" dirty="0"/>
              <a:t> called Composer. </a:t>
            </a:r>
            <a:endParaRPr lang="en-GB" dirty="0" smtClean="0"/>
          </a:p>
          <a:p>
            <a:pPr lvl="1"/>
            <a:r>
              <a:rPr lang="en-GB" dirty="0" smtClean="0"/>
              <a:t>Also connect to legacy IT infrastructure</a:t>
            </a:r>
            <a:endParaRPr lang="en-GB" dirty="0"/>
          </a:p>
          <a:p>
            <a:pPr lvl="1"/>
            <a:endParaRPr lang="en-GB" dirty="0"/>
          </a:p>
        </p:txBody>
      </p:sp>
      <p:pic>
        <p:nvPicPr>
          <p:cNvPr id="4" name="Picture 3"/>
          <p:cNvPicPr>
            <a:picLocks noChangeAspect="1"/>
          </p:cNvPicPr>
          <p:nvPr/>
        </p:nvPicPr>
        <p:blipFill>
          <a:blip r:embed="rId3"/>
          <a:stretch>
            <a:fillRect/>
          </a:stretch>
        </p:blipFill>
        <p:spPr>
          <a:xfrm>
            <a:off x="10366375" y="0"/>
            <a:ext cx="1825625" cy="1825625"/>
          </a:xfrm>
          <a:prstGeom prst="rect">
            <a:avLst/>
          </a:prstGeom>
        </p:spPr>
      </p:pic>
    </p:spTree>
    <p:extLst>
      <p:ext uri="{BB962C8B-B14F-4D97-AF65-F5344CB8AC3E}">
        <p14:creationId xmlns:p14="http://schemas.microsoft.com/office/powerpoint/2010/main" val="30071455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Hyperledger</a:t>
            </a:r>
            <a:r>
              <a:rPr lang="en-GB" dirty="0" smtClean="0"/>
              <a:t> Fabric</a:t>
            </a:r>
            <a:endParaRPr lang="en-GB" dirty="0"/>
          </a:p>
        </p:txBody>
      </p:sp>
      <p:sp>
        <p:nvSpPr>
          <p:cNvPr id="3" name="Content Placeholder 2"/>
          <p:cNvSpPr>
            <a:spLocks noGrp="1"/>
          </p:cNvSpPr>
          <p:nvPr>
            <p:ph idx="1"/>
          </p:nvPr>
        </p:nvSpPr>
        <p:spPr/>
        <p:txBody>
          <a:bodyPr>
            <a:normAutofit lnSpcReduction="10000"/>
          </a:bodyPr>
          <a:lstStyle/>
          <a:p>
            <a:r>
              <a:rPr lang="en-GB" dirty="0" err="1" smtClean="0"/>
              <a:t>Hyperledger</a:t>
            </a:r>
            <a:r>
              <a:rPr lang="en-GB" dirty="0" smtClean="0"/>
              <a:t> Fabric supports private transactions by creating multiple ledgers called channels.</a:t>
            </a:r>
          </a:p>
          <a:p>
            <a:pPr lvl="1"/>
            <a:r>
              <a:rPr lang="en-GB" dirty="0" smtClean="0"/>
              <a:t>By default, a network will run without any consensus algorithm, can plug in Practical Byzantine Fault Tolerance or even a custom-made one.</a:t>
            </a:r>
          </a:p>
          <a:p>
            <a:r>
              <a:rPr lang="en-GB" dirty="0" smtClean="0"/>
              <a:t>Smart contracts (called </a:t>
            </a:r>
            <a:r>
              <a:rPr lang="en-GB" dirty="0" err="1" smtClean="0"/>
              <a:t>Chaincode</a:t>
            </a:r>
            <a:r>
              <a:rPr lang="en-GB" dirty="0" smtClean="0"/>
              <a:t>) are written using </a:t>
            </a:r>
            <a:r>
              <a:rPr lang="en-GB" dirty="0" err="1" smtClean="0"/>
              <a:t>Golang</a:t>
            </a:r>
            <a:r>
              <a:rPr lang="en-GB" dirty="0" smtClean="0"/>
              <a:t> or Node.js. </a:t>
            </a:r>
          </a:p>
          <a:p>
            <a:r>
              <a:rPr lang="en-GB" dirty="0" err="1" smtClean="0"/>
              <a:t>Chaincode</a:t>
            </a:r>
            <a:r>
              <a:rPr lang="en-GB" dirty="0" smtClean="0"/>
              <a:t> is running in the Docker container </a:t>
            </a:r>
          </a:p>
          <a:p>
            <a:pPr lvl="1"/>
            <a:r>
              <a:rPr lang="en-GB" dirty="0" smtClean="0"/>
              <a:t> so i isolated from any other processes. </a:t>
            </a:r>
          </a:p>
          <a:p>
            <a:pPr lvl="1"/>
            <a:r>
              <a:rPr lang="en-GB" dirty="0" smtClean="0"/>
              <a:t>If you want the </a:t>
            </a:r>
            <a:r>
              <a:rPr lang="en-GB" dirty="0" err="1" smtClean="0"/>
              <a:t>chaincode</a:t>
            </a:r>
            <a:r>
              <a:rPr lang="en-GB" dirty="0" smtClean="0"/>
              <a:t> on two channels, then you must deploy it twice. </a:t>
            </a:r>
          </a:p>
          <a:p>
            <a:pPr lvl="1"/>
            <a:r>
              <a:rPr lang="en-GB" dirty="0" smtClean="0"/>
              <a:t>In some cases, </a:t>
            </a:r>
            <a:r>
              <a:rPr lang="en-GB" dirty="0" err="1" smtClean="0"/>
              <a:t>Hyperledger</a:t>
            </a:r>
            <a:r>
              <a:rPr lang="en-GB" dirty="0" smtClean="0"/>
              <a:t> might be the best blockchain platform for in company business use. </a:t>
            </a:r>
          </a:p>
          <a:p>
            <a:endParaRPr lang="en-GB" dirty="0"/>
          </a:p>
          <a:p>
            <a:pPr marL="457200" lvl="1" indent="0">
              <a:buNone/>
            </a:pPr>
            <a:endParaRPr lang="en-GB" dirty="0" smtClean="0"/>
          </a:p>
          <a:p>
            <a:endParaRPr lang="en-GB" dirty="0"/>
          </a:p>
        </p:txBody>
      </p:sp>
      <p:pic>
        <p:nvPicPr>
          <p:cNvPr id="4" name="Picture 3"/>
          <p:cNvPicPr>
            <a:picLocks noChangeAspect="1"/>
          </p:cNvPicPr>
          <p:nvPr/>
        </p:nvPicPr>
        <p:blipFill>
          <a:blip r:embed="rId2"/>
          <a:stretch>
            <a:fillRect/>
          </a:stretch>
        </p:blipFill>
        <p:spPr>
          <a:xfrm>
            <a:off x="10178599" y="2763"/>
            <a:ext cx="1822862" cy="1822862"/>
          </a:xfrm>
          <a:prstGeom prst="rect">
            <a:avLst/>
          </a:prstGeom>
        </p:spPr>
      </p:pic>
    </p:spTree>
    <p:extLst>
      <p:ext uri="{BB962C8B-B14F-4D97-AF65-F5344CB8AC3E}">
        <p14:creationId xmlns:p14="http://schemas.microsoft.com/office/powerpoint/2010/main" val="23961015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Hyperledger</a:t>
            </a:r>
            <a:r>
              <a:rPr lang="en-GB" dirty="0" smtClean="0"/>
              <a:t> Fabric</a:t>
            </a:r>
            <a:endParaRPr lang="en-GB" dirty="0"/>
          </a:p>
        </p:txBody>
      </p:sp>
      <p:sp>
        <p:nvSpPr>
          <p:cNvPr id="3" name="Content Placeholder 2"/>
          <p:cNvSpPr>
            <a:spLocks noGrp="1"/>
          </p:cNvSpPr>
          <p:nvPr>
            <p:ph idx="1"/>
          </p:nvPr>
        </p:nvSpPr>
        <p:spPr>
          <a:xfrm>
            <a:off x="838200" y="1537398"/>
            <a:ext cx="10515600" cy="4639565"/>
          </a:xfrm>
        </p:spPr>
        <p:txBody>
          <a:bodyPr>
            <a:normAutofit lnSpcReduction="10000"/>
          </a:bodyPr>
          <a:lstStyle/>
          <a:p>
            <a:r>
              <a:rPr lang="en-GB" dirty="0" smtClean="0"/>
              <a:t>Consensus mechanism looks </a:t>
            </a:r>
            <a:r>
              <a:rPr lang="en-GB" dirty="0"/>
              <a:t>at the entire transaction flow, and nodes have different roles, with different tasks</a:t>
            </a:r>
            <a:r>
              <a:rPr lang="en-GB" dirty="0" smtClean="0"/>
              <a:t>.</a:t>
            </a:r>
          </a:p>
          <a:p>
            <a:r>
              <a:rPr lang="en-GB" dirty="0" smtClean="0"/>
              <a:t>Differentiated nodes </a:t>
            </a:r>
            <a:r>
              <a:rPr lang="en-GB" dirty="0"/>
              <a:t>based on whether they are clients, peers or </a:t>
            </a:r>
            <a:r>
              <a:rPr lang="en-GB" dirty="0" err="1"/>
              <a:t>orderers</a:t>
            </a:r>
            <a:r>
              <a:rPr lang="en-GB" dirty="0" smtClean="0"/>
              <a:t>.</a:t>
            </a:r>
          </a:p>
          <a:p>
            <a:pPr lvl="1"/>
            <a:r>
              <a:rPr lang="en-GB" dirty="0" smtClean="0"/>
              <a:t> A </a:t>
            </a:r>
            <a:r>
              <a:rPr lang="en-GB" dirty="0"/>
              <a:t>client creates and invokes transactions</a:t>
            </a:r>
            <a:r>
              <a:rPr lang="en-GB" dirty="0" smtClean="0"/>
              <a:t>.</a:t>
            </a:r>
          </a:p>
          <a:p>
            <a:pPr lvl="1"/>
            <a:r>
              <a:rPr lang="en-GB" dirty="0" smtClean="0"/>
              <a:t> </a:t>
            </a:r>
            <a:r>
              <a:rPr lang="en-GB" dirty="0"/>
              <a:t>Peers maintain the ledger, receive ordered updates from </a:t>
            </a:r>
            <a:r>
              <a:rPr lang="en-GB" dirty="0" err="1"/>
              <a:t>orderers</a:t>
            </a:r>
            <a:r>
              <a:rPr lang="en-GB" dirty="0"/>
              <a:t>, upon which they commit the transaction into the ledger. </a:t>
            </a:r>
            <a:endParaRPr lang="en-GB" dirty="0" smtClean="0"/>
          </a:p>
          <a:p>
            <a:pPr lvl="1"/>
            <a:r>
              <a:rPr lang="en-GB" dirty="0" smtClean="0"/>
              <a:t>Special Peer type- Endorsers</a:t>
            </a:r>
            <a:r>
              <a:rPr lang="en-GB" dirty="0"/>
              <a:t>, check whether the transactions meet necessary </a:t>
            </a:r>
            <a:r>
              <a:rPr lang="en-GB" dirty="0" smtClean="0"/>
              <a:t>and sufficient conditions </a:t>
            </a:r>
            <a:r>
              <a:rPr lang="en-GB" dirty="0"/>
              <a:t>(for e.g. required signatures) and endorse them</a:t>
            </a:r>
            <a:r>
              <a:rPr lang="en-GB" dirty="0" smtClean="0"/>
              <a:t>.</a:t>
            </a:r>
          </a:p>
          <a:p>
            <a:pPr lvl="1"/>
            <a:r>
              <a:rPr lang="en-GB" dirty="0" err="1"/>
              <a:t>Orderers</a:t>
            </a:r>
            <a:r>
              <a:rPr lang="en-GB" dirty="0"/>
              <a:t> provide a communication channel to clients and peers over which messages containing transactions can be broadcasted. </a:t>
            </a:r>
            <a:endParaRPr lang="en-GB" dirty="0" smtClean="0"/>
          </a:p>
          <a:p>
            <a:pPr lvl="2"/>
            <a:r>
              <a:rPr lang="en-GB" dirty="0"/>
              <a:t>the channels ensure that all connected peers are delivered exactly the same messages with exactly the same logical order.</a:t>
            </a:r>
          </a:p>
        </p:txBody>
      </p:sp>
      <p:pic>
        <p:nvPicPr>
          <p:cNvPr id="4" name="Picture 3"/>
          <p:cNvPicPr>
            <a:picLocks noChangeAspect="1"/>
          </p:cNvPicPr>
          <p:nvPr/>
        </p:nvPicPr>
        <p:blipFill>
          <a:blip r:embed="rId2"/>
          <a:stretch>
            <a:fillRect/>
          </a:stretch>
        </p:blipFill>
        <p:spPr>
          <a:xfrm>
            <a:off x="10629546" y="88890"/>
            <a:ext cx="1448508" cy="1448508"/>
          </a:xfrm>
          <a:prstGeom prst="rect">
            <a:avLst/>
          </a:prstGeom>
        </p:spPr>
      </p:pic>
    </p:spTree>
    <p:extLst>
      <p:ext uri="{BB962C8B-B14F-4D97-AF65-F5344CB8AC3E}">
        <p14:creationId xmlns:p14="http://schemas.microsoft.com/office/powerpoint/2010/main" val="34204173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Hyperledger</a:t>
            </a:r>
            <a:r>
              <a:rPr lang="en-GB" dirty="0" smtClean="0"/>
              <a:t> Fabric</a:t>
            </a:r>
            <a:endParaRPr lang="en-GB" dirty="0"/>
          </a:p>
        </p:txBody>
      </p:sp>
      <p:sp>
        <p:nvSpPr>
          <p:cNvPr id="3" name="Content Placeholder 2"/>
          <p:cNvSpPr>
            <a:spLocks noGrp="1"/>
          </p:cNvSpPr>
          <p:nvPr>
            <p:ph idx="1"/>
          </p:nvPr>
        </p:nvSpPr>
        <p:spPr>
          <a:xfrm>
            <a:off x="838200" y="1690688"/>
            <a:ext cx="10515600" cy="4619677"/>
          </a:xfrm>
        </p:spPr>
        <p:txBody>
          <a:bodyPr>
            <a:normAutofit fontScale="92500"/>
          </a:bodyPr>
          <a:lstStyle/>
          <a:p>
            <a:r>
              <a:rPr lang="en-GB" dirty="0" smtClean="0"/>
              <a:t>Consensus algorithm is “pluggable”, </a:t>
            </a:r>
          </a:p>
          <a:p>
            <a:pPr lvl="1"/>
            <a:r>
              <a:rPr lang="en-GB" dirty="0" smtClean="0"/>
              <a:t>application-specific requirements various algorithms can be used. </a:t>
            </a:r>
          </a:p>
          <a:p>
            <a:pPr lvl="1"/>
            <a:r>
              <a:rPr lang="en-GB" dirty="0" smtClean="0"/>
              <a:t>For example, in order to deal with random or malicious replication faults as a variant of the Byzantine fault-tolerant (BFT) algorithms could be used. </a:t>
            </a:r>
          </a:p>
          <a:p>
            <a:r>
              <a:rPr lang="en-GB" dirty="0" smtClean="0"/>
              <a:t>Channels partition message flows,</a:t>
            </a:r>
          </a:p>
          <a:p>
            <a:pPr lvl="1"/>
            <a:r>
              <a:rPr lang="en-GB" dirty="0" smtClean="0"/>
              <a:t>so that clients only see the messages and associated transactions of the channels they are connected to and are unaware of other channels. </a:t>
            </a:r>
          </a:p>
          <a:p>
            <a:pPr lvl="1"/>
            <a:r>
              <a:rPr lang="en-GB" dirty="0" smtClean="0"/>
              <a:t>This way, access to transactions is restricted to involved parties only with the consequence that consensus has only to be reached at transaction level and not at ledger level as with Ethereum.</a:t>
            </a:r>
          </a:p>
          <a:p>
            <a:r>
              <a:rPr lang="en-GB" dirty="0" smtClean="0"/>
              <a:t>Fabric allows fine-grained control over consensus and restricted access to transactions which results in improved performance scalability and privacy.</a:t>
            </a:r>
          </a:p>
        </p:txBody>
      </p:sp>
      <p:pic>
        <p:nvPicPr>
          <p:cNvPr id="4" name="Picture 3"/>
          <p:cNvPicPr>
            <a:picLocks noChangeAspect="1"/>
          </p:cNvPicPr>
          <p:nvPr/>
        </p:nvPicPr>
        <p:blipFill>
          <a:blip r:embed="rId3"/>
          <a:stretch>
            <a:fillRect/>
          </a:stretch>
        </p:blipFill>
        <p:spPr>
          <a:xfrm>
            <a:off x="10198697" y="116476"/>
            <a:ext cx="1822862" cy="1822862"/>
          </a:xfrm>
          <a:prstGeom prst="rect">
            <a:avLst/>
          </a:prstGeom>
        </p:spPr>
      </p:pic>
    </p:spTree>
    <p:extLst>
      <p:ext uri="{BB962C8B-B14F-4D97-AF65-F5344CB8AC3E}">
        <p14:creationId xmlns:p14="http://schemas.microsoft.com/office/powerpoint/2010/main" val="33302931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Hyperledger</a:t>
            </a:r>
            <a:endParaRPr lang="en-GB" dirty="0"/>
          </a:p>
        </p:txBody>
      </p:sp>
      <p:sp>
        <p:nvSpPr>
          <p:cNvPr id="3" name="Content Placeholder 2"/>
          <p:cNvSpPr>
            <a:spLocks noGrp="1"/>
          </p:cNvSpPr>
          <p:nvPr>
            <p:ph idx="1"/>
          </p:nvPr>
        </p:nvSpPr>
        <p:spPr/>
        <p:txBody>
          <a:bodyPr>
            <a:normAutofit/>
          </a:bodyPr>
          <a:lstStyle/>
          <a:p>
            <a:r>
              <a:rPr lang="en-GB" dirty="0" smtClean="0"/>
              <a:t>The </a:t>
            </a:r>
            <a:r>
              <a:rPr lang="en-GB" dirty="0"/>
              <a:t>overarching </a:t>
            </a:r>
            <a:r>
              <a:rPr lang="en-GB" dirty="0" err="1" smtClean="0"/>
              <a:t>Hyperledger</a:t>
            </a:r>
            <a:r>
              <a:rPr lang="en-GB" dirty="0" smtClean="0"/>
              <a:t> </a:t>
            </a:r>
            <a:r>
              <a:rPr lang="en-GB" dirty="0"/>
              <a:t>design philosophy </a:t>
            </a:r>
            <a:r>
              <a:rPr lang="en-GB" dirty="0" smtClean="0"/>
              <a:t>is a </a:t>
            </a:r>
            <a:r>
              <a:rPr lang="en-GB" dirty="0"/>
              <a:t>permission block chain </a:t>
            </a:r>
            <a:r>
              <a:rPr lang="en-GB" dirty="0" smtClean="0"/>
              <a:t>made of modules hat </a:t>
            </a:r>
            <a:r>
              <a:rPr lang="en-GB" dirty="0"/>
              <a:t>enables extensibility and flexibility.</a:t>
            </a:r>
          </a:p>
          <a:p>
            <a:r>
              <a:rPr lang="en-GB" dirty="0" smtClean="0"/>
              <a:t>The </a:t>
            </a:r>
            <a:r>
              <a:rPr lang="en-GB" dirty="0"/>
              <a:t>reference architecture of </a:t>
            </a:r>
            <a:r>
              <a:rPr lang="en-GB" dirty="0" err="1" smtClean="0"/>
              <a:t>hyperledger</a:t>
            </a:r>
            <a:r>
              <a:rPr lang="en-GB" dirty="0" smtClean="0"/>
              <a:t> </a:t>
            </a:r>
            <a:r>
              <a:rPr lang="en-GB" dirty="0"/>
              <a:t>identifies several key layers of </a:t>
            </a:r>
            <a:r>
              <a:rPr lang="en-GB" dirty="0" smtClean="0"/>
              <a:t>components (not packed in the same protocol)</a:t>
            </a:r>
            <a:endParaRPr lang="en-GB" dirty="0"/>
          </a:p>
          <a:p>
            <a:pPr lvl="1"/>
            <a:r>
              <a:rPr lang="en-GB" dirty="0" smtClean="0"/>
              <a:t>Consensus</a:t>
            </a:r>
            <a:r>
              <a:rPr lang="en-GB" dirty="0"/>
              <a:t>.</a:t>
            </a:r>
          </a:p>
          <a:p>
            <a:pPr lvl="1"/>
            <a:r>
              <a:rPr lang="en-GB" dirty="0" smtClean="0"/>
              <a:t>Smart </a:t>
            </a:r>
            <a:r>
              <a:rPr lang="en-GB" dirty="0"/>
              <a:t>contracts.</a:t>
            </a:r>
          </a:p>
          <a:p>
            <a:pPr lvl="1"/>
            <a:r>
              <a:rPr lang="en-GB" dirty="0" smtClean="0"/>
              <a:t>Communication </a:t>
            </a:r>
            <a:r>
              <a:rPr lang="en-GB" dirty="0"/>
              <a:t>protocol.</a:t>
            </a:r>
          </a:p>
          <a:p>
            <a:pPr lvl="1"/>
            <a:r>
              <a:rPr lang="en-GB" dirty="0" smtClean="0"/>
              <a:t>Data </a:t>
            </a:r>
            <a:r>
              <a:rPr lang="en-GB" dirty="0"/>
              <a:t>storage cryptography.</a:t>
            </a:r>
          </a:p>
          <a:p>
            <a:pPr lvl="1"/>
            <a:r>
              <a:rPr lang="en-GB" dirty="0" smtClean="0"/>
              <a:t>Id </a:t>
            </a:r>
            <a:r>
              <a:rPr lang="en-GB" dirty="0"/>
              <a:t>management governance API eyes and interconnectivity</a:t>
            </a:r>
            <a:r>
              <a:rPr lang="en-GB" dirty="0" smtClean="0"/>
              <a:t>.</a:t>
            </a:r>
            <a:endParaRPr lang="en-GB" dirty="0"/>
          </a:p>
        </p:txBody>
      </p:sp>
      <p:pic>
        <p:nvPicPr>
          <p:cNvPr id="4" name="Picture 3"/>
          <p:cNvPicPr>
            <a:picLocks noChangeAspect="1"/>
          </p:cNvPicPr>
          <p:nvPr/>
        </p:nvPicPr>
        <p:blipFill>
          <a:blip r:embed="rId2"/>
          <a:stretch>
            <a:fillRect/>
          </a:stretch>
        </p:blipFill>
        <p:spPr>
          <a:xfrm>
            <a:off x="10289132" y="2763"/>
            <a:ext cx="1822862" cy="1822862"/>
          </a:xfrm>
          <a:prstGeom prst="rect">
            <a:avLst/>
          </a:prstGeom>
        </p:spPr>
      </p:pic>
    </p:spTree>
    <p:extLst>
      <p:ext uri="{BB962C8B-B14F-4D97-AF65-F5344CB8AC3E}">
        <p14:creationId xmlns:p14="http://schemas.microsoft.com/office/powerpoint/2010/main" val="8561535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stretch>
            <a:fillRect/>
          </a:stretch>
        </p:blipFill>
        <p:spPr>
          <a:xfrm>
            <a:off x="475098" y="251209"/>
            <a:ext cx="11361860" cy="6393272"/>
          </a:xfrm>
          <a:prstGeom prst="rect">
            <a:avLst/>
          </a:prstGeom>
        </p:spPr>
      </p:pic>
    </p:spTree>
    <p:extLst>
      <p:ext uri="{BB962C8B-B14F-4D97-AF65-F5344CB8AC3E}">
        <p14:creationId xmlns:p14="http://schemas.microsoft.com/office/powerpoint/2010/main" val="2892812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Bitcoin as an alternative platform</a:t>
            </a:r>
            <a:endParaRPr lang="en-GB" dirty="0"/>
          </a:p>
        </p:txBody>
      </p:sp>
      <p:sp>
        <p:nvSpPr>
          <p:cNvPr id="3" name="Content Placeholder 2"/>
          <p:cNvSpPr>
            <a:spLocks noGrp="1"/>
          </p:cNvSpPr>
          <p:nvPr>
            <p:ph idx="1"/>
          </p:nvPr>
        </p:nvSpPr>
        <p:spPr>
          <a:xfrm>
            <a:off x="838200" y="1467059"/>
            <a:ext cx="10515600" cy="4709904"/>
          </a:xfrm>
        </p:spPr>
        <p:txBody>
          <a:bodyPr>
            <a:normAutofit lnSpcReduction="10000"/>
          </a:bodyPr>
          <a:lstStyle/>
          <a:p>
            <a:r>
              <a:rPr lang="en-GB" dirty="0" smtClean="0"/>
              <a:t>The bitcoin open source platform gives us a </a:t>
            </a:r>
          </a:p>
          <a:p>
            <a:pPr lvl="1"/>
            <a:r>
              <a:rPr lang="en-GB" dirty="0" smtClean="0"/>
              <a:t>programmable, transparent, immutable, integrity, accountable , auditable de-centralized, consensus, </a:t>
            </a:r>
            <a:r>
              <a:rPr lang="en-GB" dirty="0"/>
              <a:t>timestamping  </a:t>
            </a:r>
            <a:r>
              <a:rPr lang="en-GB" dirty="0" smtClean="0"/>
              <a:t>and secure peer </a:t>
            </a:r>
            <a:r>
              <a:rPr lang="en-GB" dirty="0"/>
              <a:t>to peer </a:t>
            </a:r>
            <a:r>
              <a:rPr lang="en-GB" dirty="0" smtClean="0"/>
              <a:t>interactive platform</a:t>
            </a:r>
          </a:p>
          <a:p>
            <a:r>
              <a:rPr lang="en-GB" dirty="0" smtClean="0"/>
              <a:t>Can be used to record legal ownership of assets</a:t>
            </a:r>
          </a:p>
          <a:p>
            <a:pPr lvl="1"/>
            <a:r>
              <a:rPr lang="en-GB" dirty="0" smtClean="0"/>
              <a:t>Hence external assists can be traded on the bock chain</a:t>
            </a:r>
          </a:p>
          <a:p>
            <a:r>
              <a:rPr lang="en-GB" dirty="0" smtClean="0"/>
              <a:t>Example shipping goods from China to EU</a:t>
            </a:r>
          </a:p>
          <a:p>
            <a:pPr lvl="1"/>
            <a:r>
              <a:rPr lang="en-GB" dirty="0" smtClean="0"/>
              <a:t>Ensure the vendor gets paid,  Merchant wants good to arrive safely first</a:t>
            </a:r>
          </a:p>
          <a:p>
            <a:pPr lvl="1"/>
            <a:r>
              <a:rPr lang="en-GB" dirty="0" smtClean="0"/>
              <a:t>Takes a month to sail across the ocean, so money held in escrow accounts</a:t>
            </a:r>
          </a:p>
          <a:p>
            <a:pPr lvl="1"/>
            <a:r>
              <a:rPr lang="en-GB" dirty="0" smtClean="0"/>
              <a:t>middlemen become gatekeepers at strategic points in the  value chain controlling trade channels - in economics as rent seeking.</a:t>
            </a:r>
          </a:p>
          <a:p>
            <a:pPr lvl="1"/>
            <a:r>
              <a:rPr lang="en-GB" dirty="0" smtClean="0"/>
              <a:t>Replaced by a smart contract.</a:t>
            </a:r>
            <a:endParaRPr lang="en-GB" dirty="0"/>
          </a:p>
          <a:p>
            <a:endParaRPr lang="en-GB" dirty="0"/>
          </a:p>
        </p:txBody>
      </p:sp>
    </p:spTree>
    <p:extLst>
      <p:ext uri="{BB962C8B-B14F-4D97-AF65-F5344CB8AC3E}">
        <p14:creationId xmlns:p14="http://schemas.microsoft.com/office/powerpoint/2010/main" val="39832355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Finaincial</a:t>
            </a:r>
            <a:r>
              <a:rPr lang="en-GB" dirty="0" smtClean="0"/>
              <a:t> Example.</a:t>
            </a:r>
            <a:endParaRPr lang="en-GB" dirty="0"/>
          </a:p>
        </p:txBody>
      </p:sp>
      <p:sp>
        <p:nvSpPr>
          <p:cNvPr id="3" name="Content Placeholder 2"/>
          <p:cNvSpPr>
            <a:spLocks noGrp="1"/>
          </p:cNvSpPr>
          <p:nvPr>
            <p:ph idx="1"/>
          </p:nvPr>
        </p:nvSpPr>
        <p:spPr/>
        <p:txBody>
          <a:bodyPr>
            <a:normAutofit/>
          </a:bodyPr>
          <a:lstStyle/>
          <a:p>
            <a:r>
              <a:rPr lang="en-GB" dirty="0"/>
              <a:t>The important shared facts between financial institutions are financial agreements </a:t>
            </a:r>
            <a:endParaRPr lang="en-GB" dirty="0" smtClean="0"/>
          </a:p>
          <a:p>
            <a:pPr lvl="1"/>
            <a:r>
              <a:rPr lang="en-GB" dirty="0" smtClean="0"/>
              <a:t>such </a:t>
            </a:r>
            <a:r>
              <a:rPr lang="en-GB" dirty="0"/>
              <a:t>as bank </a:t>
            </a:r>
            <a:r>
              <a:rPr lang="en-GB" dirty="0" smtClean="0"/>
              <a:t>A and bank </a:t>
            </a:r>
            <a:r>
              <a:rPr lang="en-GB" dirty="0"/>
              <a:t>B agree that bank </a:t>
            </a:r>
            <a:r>
              <a:rPr lang="en-GB" dirty="0" smtClean="0"/>
              <a:t>A </a:t>
            </a:r>
            <a:r>
              <a:rPr lang="en-GB" dirty="0"/>
              <a:t>owes one million U.S. dollars to bank B payable on demand</a:t>
            </a:r>
            <a:r>
              <a:rPr lang="en-GB" dirty="0" smtClean="0"/>
              <a:t>. This </a:t>
            </a:r>
            <a:r>
              <a:rPr lang="en-GB" dirty="0"/>
              <a:t>is a cash demand deposit </a:t>
            </a:r>
            <a:r>
              <a:rPr lang="en-GB" dirty="0" smtClean="0"/>
              <a:t>bank</a:t>
            </a:r>
          </a:p>
          <a:p>
            <a:pPr lvl="1"/>
            <a:r>
              <a:rPr lang="en-GB" dirty="0" smtClean="0"/>
              <a:t>bank </a:t>
            </a:r>
            <a:r>
              <a:rPr lang="en-GB" dirty="0"/>
              <a:t>B agreed that they are parties to a credit default </a:t>
            </a:r>
            <a:r>
              <a:rPr lang="en-GB" dirty="0" smtClean="0"/>
              <a:t>swap with </a:t>
            </a:r>
            <a:r>
              <a:rPr lang="en-GB" dirty="0"/>
              <a:t>the following characteristics</a:t>
            </a:r>
            <a:r>
              <a:rPr lang="en-GB" dirty="0" smtClean="0"/>
              <a:t>. This </a:t>
            </a:r>
            <a:r>
              <a:rPr lang="en-GB" dirty="0"/>
              <a:t>is a derivative contract </a:t>
            </a:r>
            <a:r>
              <a:rPr lang="en-GB" dirty="0" smtClean="0"/>
              <a:t>.</a:t>
            </a:r>
          </a:p>
          <a:p>
            <a:pPr lvl="1"/>
            <a:r>
              <a:rPr lang="en-GB" dirty="0" smtClean="0"/>
              <a:t>bank A </a:t>
            </a:r>
            <a:r>
              <a:rPr lang="en-GB" dirty="0"/>
              <a:t>and bank B agree that bank is obligated to deliver 1000 units </a:t>
            </a:r>
            <a:r>
              <a:rPr lang="en-GB" dirty="0" smtClean="0"/>
              <a:t>of common </a:t>
            </a:r>
            <a:r>
              <a:rPr lang="en-GB" dirty="0"/>
              <a:t>stock to bank B in three days time in exchange for a cash payment of 150000 U.S. </a:t>
            </a:r>
            <a:r>
              <a:rPr lang="en-GB" dirty="0" smtClean="0"/>
              <a:t>dollars. This </a:t>
            </a:r>
            <a:r>
              <a:rPr lang="en-GB" dirty="0"/>
              <a:t>is a delivery versus payment </a:t>
            </a:r>
            <a:r>
              <a:rPr lang="en-GB" dirty="0" smtClean="0"/>
              <a:t>agreement.</a:t>
            </a:r>
          </a:p>
          <a:p>
            <a:pPr lvl="1"/>
            <a:r>
              <a:rPr lang="en-GB" dirty="0" smtClean="0"/>
              <a:t>The </a:t>
            </a:r>
            <a:r>
              <a:rPr lang="en-GB" dirty="0"/>
              <a:t>financial industry is pretty much defined by the agreements that exist between its firms and </a:t>
            </a:r>
            <a:r>
              <a:rPr lang="en-GB" dirty="0" smtClean="0"/>
              <a:t>these firms </a:t>
            </a:r>
            <a:r>
              <a:rPr lang="en-GB" dirty="0"/>
              <a:t>share a common problem.</a:t>
            </a:r>
          </a:p>
          <a:p>
            <a:endParaRPr lang="en-GB" dirty="0"/>
          </a:p>
        </p:txBody>
      </p:sp>
    </p:spTree>
    <p:extLst>
      <p:ext uri="{BB962C8B-B14F-4D97-AF65-F5344CB8AC3E}">
        <p14:creationId xmlns:p14="http://schemas.microsoft.com/office/powerpoint/2010/main" val="11690866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Financial Example</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These </a:t>
            </a:r>
            <a:r>
              <a:rPr lang="en-GB" dirty="0"/>
              <a:t>systems typically communicate by exchanging messages </a:t>
            </a:r>
            <a:endParaRPr lang="en-GB" dirty="0" smtClean="0"/>
          </a:p>
          <a:p>
            <a:pPr lvl="1"/>
            <a:r>
              <a:rPr lang="en-GB" dirty="0" smtClean="0"/>
              <a:t>I sent </a:t>
            </a:r>
            <a:r>
              <a:rPr lang="en-GB" dirty="0"/>
              <a:t>an update to </a:t>
            </a:r>
            <a:r>
              <a:rPr lang="en-GB" dirty="0" smtClean="0"/>
              <a:t>you about </a:t>
            </a:r>
            <a:r>
              <a:rPr lang="en-GB" dirty="0"/>
              <a:t>the new sale of the </a:t>
            </a:r>
            <a:r>
              <a:rPr lang="en-GB" dirty="0" smtClean="0"/>
              <a:t>agreement.</a:t>
            </a:r>
            <a:endParaRPr lang="en-GB" dirty="0"/>
          </a:p>
          <a:p>
            <a:r>
              <a:rPr lang="en-GB" dirty="0" smtClean="0"/>
              <a:t>Financial </a:t>
            </a:r>
            <a:r>
              <a:rPr lang="en-GB" dirty="0"/>
              <a:t>institutions spend a lot of money on reconciling their books to check if all parties are </a:t>
            </a:r>
            <a:r>
              <a:rPr lang="en-GB" dirty="0" smtClean="0"/>
              <a:t>on </a:t>
            </a:r>
            <a:r>
              <a:rPr lang="en-GB" dirty="0"/>
              <a:t>the same page</a:t>
            </a:r>
            <a:r>
              <a:rPr lang="en-GB" dirty="0" smtClean="0"/>
              <a:t>. And </a:t>
            </a:r>
            <a:r>
              <a:rPr lang="en-GB" dirty="0"/>
              <a:t>if not they have to spend even more money to fix any inconsistencies or other issues </a:t>
            </a:r>
            <a:r>
              <a:rPr lang="en-GB" dirty="0" smtClean="0"/>
              <a:t>uncovered.</a:t>
            </a:r>
            <a:endParaRPr lang="en-GB" dirty="0"/>
          </a:p>
          <a:p>
            <a:r>
              <a:rPr lang="en-GB" dirty="0" smtClean="0"/>
              <a:t>So what is needed is a system </a:t>
            </a:r>
            <a:r>
              <a:rPr lang="en-GB" dirty="0"/>
              <a:t>for recording and managing financial agreements that </a:t>
            </a:r>
            <a:r>
              <a:rPr lang="en-GB" dirty="0" smtClean="0"/>
              <a:t>is </a:t>
            </a:r>
            <a:r>
              <a:rPr lang="en-GB" dirty="0"/>
              <a:t>shared across </a:t>
            </a:r>
            <a:r>
              <a:rPr lang="en-GB" dirty="0" smtClean="0"/>
              <a:t>firms  that </a:t>
            </a:r>
            <a:r>
              <a:rPr lang="en-GB" dirty="0"/>
              <a:t>recorded the agreement consistently and identically.</a:t>
            </a:r>
          </a:p>
          <a:p>
            <a:r>
              <a:rPr lang="en-GB" dirty="0" smtClean="0"/>
              <a:t> That </a:t>
            </a:r>
            <a:r>
              <a:rPr lang="en-GB" dirty="0"/>
              <a:t>was visible to the appropriate regulators and which was built on industry standard tools with </a:t>
            </a:r>
            <a:r>
              <a:rPr lang="en-GB" dirty="0" smtClean="0"/>
              <a:t>a  focus </a:t>
            </a:r>
            <a:r>
              <a:rPr lang="en-GB" dirty="0"/>
              <a:t>on interoperability and incremental deployment and which didn't leak confidential </a:t>
            </a:r>
            <a:r>
              <a:rPr lang="en-GB" dirty="0" smtClean="0"/>
              <a:t>information  to </a:t>
            </a:r>
            <a:r>
              <a:rPr lang="en-GB" dirty="0"/>
              <a:t>third parties.</a:t>
            </a:r>
          </a:p>
        </p:txBody>
      </p:sp>
    </p:spTree>
    <p:extLst>
      <p:ext uri="{BB962C8B-B14F-4D97-AF65-F5344CB8AC3E}">
        <p14:creationId xmlns:p14="http://schemas.microsoft.com/office/powerpoint/2010/main" val="28118995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R3’s </a:t>
            </a:r>
            <a:r>
              <a:rPr lang="en-GB" dirty="0" err="1" smtClean="0"/>
              <a:t>Corda</a:t>
            </a:r>
            <a:endParaRPr lang="en-GB" dirty="0"/>
          </a:p>
        </p:txBody>
      </p:sp>
      <p:sp>
        <p:nvSpPr>
          <p:cNvPr id="3" name="Content Placeholder 2"/>
          <p:cNvSpPr>
            <a:spLocks noGrp="1"/>
          </p:cNvSpPr>
          <p:nvPr>
            <p:ph idx="1"/>
          </p:nvPr>
        </p:nvSpPr>
        <p:spPr>
          <a:xfrm>
            <a:off x="838200" y="1690688"/>
            <a:ext cx="10515600" cy="4486275"/>
          </a:xfrm>
        </p:spPr>
        <p:txBody>
          <a:bodyPr>
            <a:normAutofit lnSpcReduction="10000"/>
          </a:bodyPr>
          <a:lstStyle/>
          <a:p>
            <a:r>
              <a:rPr lang="en-GB" dirty="0" smtClean="0"/>
              <a:t>Designed specifically for financial services sector, and to operate under stringent regulatory requirements prevalent in this industry</a:t>
            </a:r>
          </a:p>
          <a:p>
            <a:pPr lvl="1"/>
            <a:r>
              <a:rPr lang="en-GB" dirty="0" smtClean="0"/>
              <a:t>Started in 2015 with 9 banks, 2018 over 200 banks</a:t>
            </a:r>
          </a:p>
          <a:p>
            <a:pPr lvl="1"/>
            <a:r>
              <a:rPr lang="en-GB" dirty="0" smtClean="0"/>
              <a:t>save banks money by making their operations faster more efficient and transparent.</a:t>
            </a:r>
          </a:p>
          <a:p>
            <a:pPr lvl="1"/>
            <a:r>
              <a:rPr lang="en-GB" dirty="0"/>
              <a:t>Each network has a doorman service that has a set of KYC </a:t>
            </a:r>
            <a:r>
              <a:rPr lang="en-GB" dirty="0" smtClean="0"/>
              <a:t>rules to join. </a:t>
            </a:r>
          </a:p>
          <a:p>
            <a:pPr lvl="1"/>
            <a:r>
              <a:rPr lang="en-GB" dirty="0" smtClean="0"/>
              <a:t>If </a:t>
            </a:r>
            <a:r>
              <a:rPr lang="en-GB" dirty="0"/>
              <a:t>a peer is accepted, a certificate is granted that will help </a:t>
            </a:r>
            <a:r>
              <a:rPr lang="en-GB" dirty="0" smtClean="0"/>
              <a:t>identification</a:t>
            </a:r>
            <a:r>
              <a:rPr lang="en-GB" dirty="0"/>
              <a:t> inside the network.</a:t>
            </a:r>
            <a:endParaRPr lang="en-GB" dirty="0" smtClean="0"/>
          </a:p>
          <a:p>
            <a:r>
              <a:rPr lang="en-GB" dirty="0" smtClean="0"/>
              <a:t>By default, information about transactions is only shared with those who participate in the transaction (not the rest of the network).</a:t>
            </a:r>
          </a:p>
          <a:p>
            <a:pPr lvl="1"/>
            <a:r>
              <a:rPr lang="en-GB" dirty="0"/>
              <a:t> each peer only sees a subset of facts on the ledger, and no peer is aware of all the facts in a ledger</a:t>
            </a:r>
            <a:endParaRPr lang="en-GB" dirty="0" smtClean="0"/>
          </a:p>
        </p:txBody>
      </p:sp>
      <p:pic>
        <p:nvPicPr>
          <p:cNvPr id="4" name="Picture 3"/>
          <p:cNvPicPr>
            <a:picLocks noChangeAspect="1"/>
          </p:cNvPicPr>
          <p:nvPr/>
        </p:nvPicPr>
        <p:blipFill>
          <a:blip r:embed="rId3"/>
          <a:stretch>
            <a:fillRect/>
          </a:stretch>
        </p:blipFill>
        <p:spPr>
          <a:xfrm>
            <a:off x="9157398" y="365125"/>
            <a:ext cx="2438400" cy="1200150"/>
          </a:xfrm>
          <a:prstGeom prst="rect">
            <a:avLst/>
          </a:prstGeom>
        </p:spPr>
      </p:pic>
    </p:spTree>
    <p:extLst>
      <p:ext uri="{BB962C8B-B14F-4D97-AF65-F5344CB8AC3E}">
        <p14:creationId xmlns:p14="http://schemas.microsoft.com/office/powerpoint/2010/main" val="24385507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R3’s </a:t>
            </a:r>
            <a:r>
              <a:rPr lang="en-GB" dirty="0" err="1" smtClean="0"/>
              <a:t>Corda</a:t>
            </a:r>
            <a:endParaRPr lang="en-GB" dirty="0"/>
          </a:p>
        </p:txBody>
      </p:sp>
      <p:sp>
        <p:nvSpPr>
          <p:cNvPr id="3" name="Content Placeholder 2"/>
          <p:cNvSpPr>
            <a:spLocks noGrp="1"/>
          </p:cNvSpPr>
          <p:nvPr>
            <p:ph idx="1"/>
          </p:nvPr>
        </p:nvSpPr>
        <p:spPr/>
        <p:txBody>
          <a:bodyPr>
            <a:normAutofit lnSpcReduction="10000"/>
          </a:bodyPr>
          <a:lstStyle/>
          <a:p>
            <a:r>
              <a:rPr lang="en-GB" dirty="0" smtClean="0"/>
              <a:t>Uses a java virtual machine</a:t>
            </a:r>
          </a:p>
          <a:p>
            <a:r>
              <a:rPr lang="en-GB" dirty="0" smtClean="0"/>
              <a:t>Consensus mechanism requires transaction </a:t>
            </a:r>
            <a:r>
              <a:rPr lang="en-GB" u="sng" dirty="0" smtClean="0"/>
              <a:t>validity</a:t>
            </a:r>
            <a:r>
              <a:rPr lang="en-GB" dirty="0" smtClean="0"/>
              <a:t> </a:t>
            </a:r>
            <a:r>
              <a:rPr lang="en-GB" b="1" dirty="0" smtClean="0"/>
              <a:t>and</a:t>
            </a:r>
            <a:r>
              <a:rPr lang="en-GB" dirty="0" smtClean="0"/>
              <a:t> </a:t>
            </a:r>
            <a:r>
              <a:rPr lang="en-GB" u="sng" dirty="0" smtClean="0"/>
              <a:t>uniqueness</a:t>
            </a:r>
            <a:r>
              <a:rPr lang="en-GB" dirty="0" smtClean="0"/>
              <a:t>.</a:t>
            </a:r>
          </a:p>
          <a:p>
            <a:pPr lvl="1"/>
            <a:r>
              <a:rPr lang="en-GB" dirty="0" smtClean="0"/>
              <a:t>Notaries Nodes are centralized nodes or distributed using a pluggable consensus algorithm like RAFT or BFT (or similar)</a:t>
            </a:r>
          </a:p>
          <a:p>
            <a:pPr lvl="1"/>
            <a:r>
              <a:rPr lang="en-GB" dirty="0" smtClean="0"/>
              <a:t>Notaries can also validate a transaction.</a:t>
            </a:r>
          </a:p>
          <a:p>
            <a:r>
              <a:rPr lang="en-GB" dirty="0" smtClean="0"/>
              <a:t>Oracle services provide the data from the outside world to the ledger. </a:t>
            </a:r>
          </a:p>
          <a:p>
            <a:r>
              <a:rPr lang="en-GB" dirty="0" smtClean="0"/>
              <a:t>Smart contracts contain specific legal expressions, in addition to the code, to give it legitimacy</a:t>
            </a:r>
          </a:p>
          <a:p>
            <a:r>
              <a:rPr lang="en-GB" dirty="0" smtClean="0"/>
              <a:t> Smart contracts ensure validity, and if there is no other transaction that consumes any of the input states for this transaction in question, then it’s unique</a:t>
            </a:r>
          </a:p>
          <a:p>
            <a:endParaRPr lang="en-GB" dirty="0"/>
          </a:p>
        </p:txBody>
      </p:sp>
      <p:pic>
        <p:nvPicPr>
          <p:cNvPr id="4" name="Picture 3"/>
          <p:cNvPicPr>
            <a:picLocks noChangeAspect="1"/>
          </p:cNvPicPr>
          <p:nvPr/>
        </p:nvPicPr>
        <p:blipFill>
          <a:blip r:embed="rId2"/>
          <a:stretch>
            <a:fillRect/>
          </a:stretch>
        </p:blipFill>
        <p:spPr>
          <a:xfrm>
            <a:off x="9157398" y="365125"/>
            <a:ext cx="2438400" cy="1200150"/>
          </a:xfrm>
          <a:prstGeom prst="rect">
            <a:avLst/>
          </a:prstGeom>
        </p:spPr>
      </p:pic>
    </p:spTree>
    <p:extLst>
      <p:ext uri="{BB962C8B-B14F-4D97-AF65-F5344CB8AC3E}">
        <p14:creationId xmlns:p14="http://schemas.microsoft.com/office/powerpoint/2010/main" val="2759850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R3’s </a:t>
            </a:r>
            <a:r>
              <a:rPr lang="en-GB" dirty="0" err="1" smtClean="0"/>
              <a:t>Corda</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Smart contracts in </a:t>
            </a:r>
            <a:r>
              <a:rPr lang="en-GB" dirty="0" err="1" smtClean="0"/>
              <a:t>Corda</a:t>
            </a:r>
            <a:r>
              <a:rPr lang="en-GB" dirty="0" smtClean="0"/>
              <a:t> consist of three elements:</a:t>
            </a:r>
          </a:p>
          <a:p>
            <a:pPr lvl="1"/>
            <a:r>
              <a:rPr lang="en-GB" dirty="0" smtClean="0"/>
              <a:t>State objects – stores the data that are checked by the contract. Represent state of a ledger. Exist in output and input.</a:t>
            </a:r>
          </a:p>
          <a:p>
            <a:pPr lvl="1"/>
            <a:r>
              <a:rPr lang="en-GB" dirty="0" smtClean="0"/>
              <a:t>Commands – additional data for transaction they are parametrizing the contract. Passed as input to contract.</a:t>
            </a:r>
          </a:p>
          <a:p>
            <a:pPr lvl="1"/>
            <a:r>
              <a:rPr lang="en-GB" dirty="0" smtClean="0"/>
              <a:t>Verify function – validation function as it validates the transaction. If the transaction is returned then it’s successful if exception occurs we have failure</a:t>
            </a:r>
          </a:p>
          <a:p>
            <a:r>
              <a:rPr lang="en-GB" dirty="0"/>
              <a:t>Contracts are packaged to </a:t>
            </a:r>
            <a:r>
              <a:rPr lang="en-GB" dirty="0" err="1"/>
              <a:t>CorrDapp</a:t>
            </a:r>
            <a:r>
              <a:rPr lang="en-GB" dirty="0"/>
              <a:t> (</a:t>
            </a:r>
            <a:r>
              <a:rPr lang="en-GB" dirty="0" err="1"/>
              <a:t>Corda</a:t>
            </a:r>
            <a:r>
              <a:rPr lang="en-GB" dirty="0"/>
              <a:t> distributed application) with other objects. </a:t>
            </a:r>
            <a:endParaRPr lang="en-GB" dirty="0" smtClean="0"/>
          </a:p>
          <a:p>
            <a:pPr lvl="1"/>
            <a:r>
              <a:rPr lang="en-GB" dirty="0" smtClean="0"/>
              <a:t>Other </a:t>
            </a:r>
            <a:r>
              <a:rPr lang="en-GB" dirty="0"/>
              <a:t>objects that </a:t>
            </a:r>
            <a:r>
              <a:rPr lang="en-GB" dirty="0" err="1"/>
              <a:t>CorDapp</a:t>
            </a:r>
            <a:r>
              <a:rPr lang="en-GB" dirty="0"/>
              <a:t> can consists are Services (Oracles and Notaries) and Flows</a:t>
            </a:r>
            <a:r>
              <a:rPr lang="en-GB" dirty="0" smtClean="0"/>
              <a:t>.</a:t>
            </a:r>
          </a:p>
          <a:p>
            <a:pPr lvl="1"/>
            <a:r>
              <a:rPr lang="en-GB" dirty="0" smtClean="0"/>
              <a:t>Flows </a:t>
            </a:r>
            <a:r>
              <a:rPr lang="en-GB" dirty="0"/>
              <a:t>are contained in the so called </a:t>
            </a:r>
            <a:r>
              <a:rPr lang="en-GB" dirty="0" err="1"/>
              <a:t>FlowLogic</a:t>
            </a:r>
            <a:r>
              <a:rPr lang="en-GB" dirty="0"/>
              <a:t> class and are used for handling business flow scenarios.</a:t>
            </a:r>
          </a:p>
        </p:txBody>
      </p:sp>
      <p:pic>
        <p:nvPicPr>
          <p:cNvPr id="4" name="Picture 3"/>
          <p:cNvPicPr>
            <a:picLocks noChangeAspect="1"/>
          </p:cNvPicPr>
          <p:nvPr/>
        </p:nvPicPr>
        <p:blipFill>
          <a:blip r:embed="rId2"/>
          <a:stretch>
            <a:fillRect/>
          </a:stretch>
        </p:blipFill>
        <p:spPr>
          <a:xfrm>
            <a:off x="9107156" y="365125"/>
            <a:ext cx="2438400" cy="1200150"/>
          </a:xfrm>
          <a:prstGeom prst="rect">
            <a:avLst/>
          </a:prstGeom>
        </p:spPr>
      </p:pic>
    </p:spTree>
    <p:extLst>
      <p:ext uri="{BB962C8B-B14F-4D97-AF65-F5344CB8AC3E}">
        <p14:creationId xmlns:p14="http://schemas.microsoft.com/office/powerpoint/2010/main" val="40495447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R3’s </a:t>
            </a:r>
            <a:r>
              <a:rPr lang="en-GB" dirty="0" err="1" smtClean="0"/>
              <a:t>Corda</a:t>
            </a:r>
            <a:endParaRPr lang="en-GB" dirty="0"/>
          </a:p>
        </p:txBody>
      </p:sp>
      <p:sp>
        <p:nvSpPr>
          <p:cNvPr id="3" name="Content Placeholder 2"/>
          <p:cNvSpPr>
            <a:spLocks noGrp="1"/>
          </p:cNvSpPr>
          <p:nvPr>
            <p:ph idx="1"/>
          </p:nvPr>
        </p:nvSpPr>
        <p:spPr/>
        <p:txBody>
          <a:bodyPr>
            <a:normAutofit lnSpcReduction="10000"/>
          </a:bodyPr>
          <a:lstStyle/>
          <a:p>
            <a:r>
              <a:rPr lang="en-GB" dirty="0" smtClean="0"/>
              <a:t>Subject to consensus is transaction validity and transaction uniqueness. </a:t>
            </a:r>
          </a:p>
          <a:p>
            <a:pPr lvl="1"/>
            <a:r>
              <a:rPr lang="en-GB" dirty="0" smtClean="0"/>
              <a:t>Validity is ensured by running the smart contract associated with a transaction, by checking for all required signatures and by assuring that any transactions that are referred to are also valid.</a:t>
            </a:r>
          </a:p>
          <a:p>
            <a:pPr lvl="1"/>
            <a:r>
              <a:rPr lang="en-GB" dirty="0" smtClean="0"/>
              <a:t> Uniqueness concerns the input states of a transaction. Specifically, it has to be ensured that the transaction in question is the unique consumer of all its input states. In other words, there exists no other transaction that consumes any of the same states. The reason for this is to avoid double-spends. </a:t>
            </a:r>
          </a:p>
          <a:p>
            <a:r>
              <a:rPr lang="en-GB" dirty="0" smtClean="0"/>
              <a:t>Immutability in enforces by the systems, other </a:t>
            </a:r>
            <a:r>
              <a:rPr lang="en-GB" dirty="0"/>
              <a:t>network participants will not accept a block chain with past transaction </a:t>
            </a:r>
            <a:r>
              <a:rPr lang="en-GB" dirty="0" smtClean="0"/>
              <a:t>history different </a:t>
            </a:r>
            <a:r>
              <a:rPr lang="en-GB" dirty="0"/>
              <a:t>than the one they </a:t>
            </a:r>
            <a:r>
              <a:rPr lang="en-GB" dirty="0" smtClean="0"/>
              <a:t>have </a:t>
            </a:r>
            <a:r>
              <a:rPr lang="en-GB" dirty="0"/>
              <a:t>store.</a:t>
            </a:r>
          </a:p>
        </p:txBody>
      </p:sp>
      <p:pic>
        <p:nvPicPr>
          <p:cNvPr id="4" name="Picture 3"/>
          <p:cNvPicPr>
            <a:picLocks noChangeAspect="1"/>
          </p:cNvPicPr>
          <p:nvPr/>
        </p:nvPicPr>
        <p:blipFill>
          <a:blip r:embed="rId2"/>
          <a:stretch>
            <a:fillRect/>
          </a:stretch>
        </p:blipFill>
        <p:spPr>
          <a:xfrm>
            <a:off x="9227737" y="230188"/>
            <a:ext cx="2438400" cy="1200150"/>
          </a:xfrm>
          <a:prstGeom prst="rect">
            <a:avLst/>
          </a:prstGeom>
        </p:spPr>
      </p:pic>
    </p:spTree>
    <p:extLst>
      <p:ext uri="{BB962C8B-B14F-4D97-AF65-F5344CB8AC3E}">
        <p14:creationId xmlns:p14="http://schemas.microsoft.com/office/powerpoint/2010/main" val="41553322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Ripple</a:t>
            </a:r>
            <a:endParaRPr lang="en-GB" dirty="0"/>
          </a:p>
        </p:txBody>
      </p:sp>
      <p:sp>
        <p:nvSpPr>
          <p:cNvPr id="3" name="Content Placeholder 2"/>
          <p:cNvSpPr>
            <a:spLocks noGrp="1"/>
          </p:cNvSpPr>
          <p:nvPr>
            <p:ph idx="1"/>
          </p:nvPr>
        </p:nvSpPr>
        <p:spPr>
          <a:xfrm>
            <a:off x="838200" y="1446963"/>
            <a:ext cx="10515600" cy="4730000"/>
          </a:xfrm>
        </p:spPr>
        <p:txBody>
          <a:bodyPr>
            <a:normAutofit fontScale="92500" lnSpcReduction="10000"/>
          </a:bodyPr>
          <a:lstStyle/>
          <a:p>
            <a:r>
              <a:rPr lang="en-GB" dirty="0" smtClean="0"/>
              <a:t>While Ripple protocol uses many of the features we know, such as decentralized design, cryptographic hash functions, P2P network, and private-and-public key encryption.</a:t>
            </a:r>
          </a:p>
          <a:p>
            <a:r>
              <a:rPr lang="en-GB" dirty="0" smtClean="0"/>
              <a:t> has unique features specifically designed to </a:t>
            </a:r>
            <a:r>
              <a:rPr lang="en-GB" dirty="0"/>
              <a:t>facilitate fast and cheap global transfer of </a:t>
            </a:r>
            <a:r>
              <a:rPr lang="en-GB" dirty="0" smtClean="0"/>
              <a:t>money.</a:t>
            </a:r>
          </a:p>
          <a:p>
            <a:r>
              <a:rPr lang="en-GB" i="1" dirty="0"/>
              <a:t>Ripple</a:t>
            </a:r>
            <a:r>
              <a:rPr lang="en-GB" dirty="0"/>
              <a:t>’s native cryptocurrency </a:t>
            </a:r>
            <a:r>
              <a:rPr lang="en-GB" i="1" dirty="0" smtClean="0"/>
              <a:t>XRP</a:t>
            </a:r>
          </a:p>
          <a:p>
            <a:r>
              <a:rPr lang="en-GB" dirty="0" smtClean="0"/>
              <a:t>‘Ripple Protocol Consensus Algorithm’ (RPCA), which uses a ‘proof of correctness’ concept.</a:t>
            </a:r>
          </a:p>
          <a:p>
            <a:pPr lvl="1"/>
            <a:r>
              <a:rPr lang="en-GB" dirty="0" smtClean="0"/>
              <a:t>All nodes apply RPCA every few seconds;</a:t>
            </a:r>
          </a:p>
          <a:p>
            <a:pPr lvl="1"/>
            <a:r>
              <a:rPr lang="en-GB" dirty="0" smtClean="0"/>
              <a:t>Upon reaching consensus, a ledger is considered ‘closed’, and then it’s the last-closed ledger;</a:t>
            </a:r>
          </a:p>
          <a:p>
            <a:pPr lvl="1"/>
            <a:r>
              <a:rPr lang="en-GB" dirty="0" smtClean="0"/>
              <a:t>All nodes will have identical last-closed ledger</a:t>
            </a:r>
          </a:p>
          <a:p>
            <a:pPr lvl="1"/>
            <a:r>
              <a:rPr lang="en-GB" dirty="0"/>
              <a:t>RPCA happens in </a:t>
            </a:r>
            <a:r>
              <a:rPr lang="en-GB" dirty="0" smtClean="0"/>
              <a:t>rounds</a:t>
            </a:r>
          </a:p>
        </p:txBody>
      </p:sp>
      <p:pic>
        <p:nvPicPr>
          <p:cNvPr id="4" name="Picture 3"/>
          <p:cNvPicPr>
            <a:picLocks noChangeAspect="1"/>
          </p:cNvPicPr>
          <p:nvPr/>
        </p:nvPicPr>
        <p:blipFill>
          <a:blip r:embed="rId2"/>
          <a:stretch>
            <a:fillRect/>
          </a:stretch>
        </p:blipFill>
        <p:spPr>
          <a:xfrm>
            <a:off x="10935956" y="1"/>
            <a:ext cx="1256044" cy="1256044"/>
          </a:xfrm>
          <a:prstGeom prst="rect">
            <a:avLst/>
          </a:prstGeom>
        </p:spPr>
      </p:pic>
    </p:spTree>
    <p:extLst>
      <p:ext uri="{BB962C8B-B14F-4D97-AF65-F5344CB8AC3E}">
        <p14:creationId xmlns:p14="http://schemas.microsoft.com/office/powerpoint/2010/main" val="2361495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Rippple</a:t>
            </a:r>
            <a:endParaRPr lang="en-GB" dirty="0"/>
          </a:p>
        </p:txBody>
      </p:sp>
      <p:sp>
        <p:nvSpPr>
          <p:cNvPr id="3" name="Content Placeholder 2"/>
          <p:cNvSpPr>
            <a:spLocks noGrp="1"/>
          </p:cNvSpPr>
          <p:nvPr>
            <p:ph idx="1"/>
          </p:nvPr>
        </p:nvSpPr>
        <p:spPr/>
        <p:txBody>
          <a:bodyPr>
            <a:normAutofit fontScale="92500"/>
          </a:bodyPr>
          <a:lstStyle/>
          <a:p>
            <a:r>
              <a:rPr lang="en-GB" dirty="0" smtClean="0"/>
              <a:t>RPCA happens in rounds, and in each round:</a:t>
            </a:r>
          </a:p>
          <a:p>
            <a:pPr lvl="1"/>
            <a:r>
              <a:rPr lang="en-GB" dirty="0" smtClean="0"/>
              <a:t>a ‘candidate set’ of all valid but unapplied transactions is put into public list </a:t>
            </a:r>
          </a:p>
          <a:p>
            <a:pPr lvl="1"/>
            <a:r>
              <a:rPr lang="en-GB" dirty="0" smtClean="0"/>
              <a:t>Each server has a unique node list (UNL), of other servers queried by this server</a:t>
            </a:r>
          </a:p>
          <a:p>
            <a:pPr lvl="1"/>
            <a:r>
              <a:rPr lang="en-GB" dirty="0" smtClean="0"/>
              <a:t>Each </a:t>
            </a:r>
            <a:r>
              <a:rPr lang="en-GB" dirty="0"/>
              <a:t>server takes all candidate sets of all servers in its UNL, and makes a combined list, before voting on that </a:t>
            </a:r>
            <a:r>
              <a:rPr lang="en-GB" dirty="0" smtClean="0"/>
              <a:t>list;</a:t>
            </a:r>
          </a:p>
          <a:p>
            <a:pPr lvl="1"/>
            <a:r>
              <a:rPr lang="en-GB" dirty="0" smtClean="0"/>
              <a:t>Transactions </a:t>
            </a:r>
            <a:r>
              <a:rPr lang="en-GB" dirty="0"/>
              <a:t>that receive more than the threshold of ‘yes’ votes are taken to the next round, and the others are either discarded or moved to the candidate list for the next round</a:t>
            </a:r>
            <a:r>
              <a:rPr lang="en-GB" dirty="0" smtClean="0"/>
              <a:t>;</a:t>
            </a:r>
          </a:p>
          <a:p>
            <a:pPr lvl="1"/>
            <a:r>
              <a:rPr lang="en-GB" dirty="0" smtClean="0"/>
              <a:t> </a:t>
            </a:r>
            <a:r>
              <a:rPr lang="en-GB" dirty="0"/>
              <a:t>The final round requires 80% of the servers on a servers UNL to agree on the transaction, before being applied to the </a:t>
            </a:r>
            <a:r>
              <a:rPr lang="en-GB" dirty="0" smtClean="0"/>
              <a:t>ledger</a:t>
            </a:r>
          </a:p>
          <a:p>
            <a:r>
              <a:rPr lang="en-GB" dirty="0" smtClean="0"/>
              <a:t>After applying all the approved transactions in the ledger, the ledger is closed, and becomes the new last-closed ledger</a:t>
            </a:r>
            <a:endParaRPr lang="en-GB" dirty="0"/>
          </a:p>
          <a:p>
            <a:pPr lvl="1"/>
            <a:endParaRPr lang="en-GB" dirty="0"/>
          </a:p>
        </p:txBody>
      </p:sp>
      <p:pic>
        <p:nvPicPr>
          <p:cNvPr id="4" name="Picture 3"/>
          <p:cNvPicPr>
            <a:picLocks noChangeAspect="1"/>
          </p:cNvPicPr>
          <p:nvPr/>
        </p:nvPicPr>
        <p:blipFill>
          <a:blip r:embed="rId2"/>
          <a:stretch>
            <a:fillRect/>
          </a:stretch>
        </p:blipFill>
        <p:spPr>
          <a:xfrm>
            <a:off x="10864022" y="88002"/>
            <a:ext cx="1255885" cy="1255885"/>
          </a:xfrm>
          <a:prstGeom prst="rect">
            <a:avLst/>
          </a:prstGeom>
        </p:spPr>
      </p:pic>
    </p:spTree>
    <p:extLst>
      <p:ext uri="{BB962C8B-B14F-4D97-AF65-F5344CB8AC3E}">
        <p14:creationId xmlns:p14="http://schemas.microsoft.com/office/powerpoint/2010/main" val="21885741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Ripple’s XRP</a:t>
            </a:r>
            <a:endParaRPr lang="en-GB" dirty="0"/>
          </a:p>
        </p:txBody>
      </p:sp>
      <p:sp>
        <p:nvSpPr>
          <p:cNvPr id="3" name="Content Placeholder 2"/>
          <p:cNvSpPr>
            <a:spLocks noGrp="1"/>
          </p:cNvSpPr>
          <p:nvPr>
            <p:ph idx="1"/>
          </p:nvPr>
        </p:nvSpPr>
        <p:spPr/>
        <p:txBody>
          <a:bodyPr/>
          <a:lstStyle/>
          <a:p>
            <a:r>
              <a:rPr lang="en-GB" dirty="0" smtClean="0"/>
              <a:t>While similar to bitcoin, XRP much faster than bitcoin and can scale to provide a similar number </a:t>
            </a:r>
            <a:r>
              <a:rPr lang="en-GB" dirty="0" smtClean="0"/>
              <a:t>of transactions </a:t>
            </a:r>
            <a:r>
              <a:rPr lang="en-GB" dirty="0" smtClean="0"/>
              <a:t>per second to that of Visa. </a:t>
            </a:r>
          </a:p>
          <a:p>
            <a:pPr lvl="1"/>
            <a:r>
              <a:rPr lang="en-GB" dirty="0" smtClean="0"/>
              <a:t>Each lasts about 4 seconds per </a:t>
            </a:r>
            <a:r>
              <a:rPr lang="en-GB" dirty="0" smtClean="0"/>
              <a:t>transaction and </a:t>
            </a:r>
            <a:r>
              <a:rPr lang="en-GB" dirty="0" smtClean="0"/>
              <a:t>is deterministic. </a:t>
            </a:r>
          </a:p>
          <a:p>
            <a:pPr lvl="1"/>
            <a:r>
              <a:rPr lang="en-GB" dirty="0" smtClean="0"/>
              <a:t>Each transaction in XRP is validated by validators </a:t>
            </a:r>
          </a:p>
          <a:p>
            <a:pPr lvl="2"/>
            <a:r>
              <a:rPr lang="en-GB" dirty="0" smtClean="0"/>
              <a:t> everybody can become a validator.</a:t>
            </a:r>
          </a:p>
          <a:p>
            <a:pPr lvl="1"/>
            <a:r>
              <a:rPr lang="en-GB" dirty="0" smtClean="0"/>
              <a:t>It’s also saved in the blockchain ledger. </a:t>
            </a:r>
          </a:p>
          <a:p>
            <a:r>
              <a:rPr lang="en-GB" dirty="0" smtClean="0"/>
              <a:t>Ripple has a decentralized exchange and arbitrary assets. </a:t>
            </a:r>
          </a:p>
          <a:p>
            <a:r>
              <a:rPr lang="en-GB" dirty="0" smtClean="0"/>
              <a:t>Ripple has been criticized for not being truly decentralized, and for using only a few core validation nodes.</a:t>
            </a:r>
            <a:endParaRPr lang="en-GB" dirty="0"/>
          </a:p>
        </p:txBody>
      </p:sp>
      <p:pic>
        <p:nvPicPr>
          <p:cNvPr id="4" name="Picture 3"/>
          <p:cNvPicPr>
            <a:picLocks noChangeAspect="1"/>
          </p:cNvPicPr>
          <p:nvPr/>
        </p:nvPicPr>
        <p:blipFill>
          <a:blip r:embed="rId2"/>
          <a:stretch>
            <a:fillRect/>
          </a:stretch>
        </p:blipFill>
        <p:spPr>
          <a:xfrm>
            <a:off x="10351556" y="365125"/>
            <a:ext cx="1255885" cy="1255885"/>
          </a:xfrm>
          <a:prstGeom prst="rect">
            <a:avLst/>
          </a:prstGeom>
        </p:spPr>
      </p:pic>
    </p:spTree>
    <p:extLst>
      <p:ext uri="{BB962C8B-B14F-4D97-AF65-F5344CB8AC3E}">
        <p14:creationId xmlns:p14="http://schemas.microsoft.com/office/powerpoint/2010/main" val="19823583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Ripple</a:t>
            </a:r>
            <a:endParaRPr lang="en-GB" dirty="0"/>
          </a:p>
        </p:txBody>
      </p:sp>
      <p:sp>
        <p:nvSpPr>
          <p:cNvPr id="3" name="Content Placeholder 2"/>
          <p:cNvSpPr>
            <a:spLocks noGrp="1"/>
          </p:cNvSpPr>
          <p:nvPr>
            <p:ph idx="1"/>
          </p:nvPr>
        </p:nvSpPr>
        <p:spPr/>
        <p:txBody>
          <a:bodyPr>
            <a:normAutofit/>
          </a:bodyPr>
          <a:lstStyle/>
          <a:p>
            <a:r>
              <a:rPr lang="en-GB" dirty="0" smtClean="0"/>
              <a:t>Ripple’s aim is that XRP will become a “bridge currency” </a:t>
            </a:r>
          </a:p>
          <a:p>
            <a:pPr lvl="1"/>
            <a:r>
              <a:rPr lang="en-GB" dirty="0" smtClean="0"/>
              <a:t>use to settle cross-border payments faster and more cheaply than using current global payment networks with its fees and slower process.</a:t>
            </a:r>
          </a:p>
          <a:p>
            <a:pPr lvl="1"/>
            <a:r>
              <a:rPr lang="en-GB" dirty="0" smtClean="0"/>
              <a:t>Bitcoin can also do cross-border payments, but it can only settle 7 transactions per second. </a:t>
            </a:r>
          </a:p>
          <a:p>
            <a:pPr lvl="1"/>
            <a:r>
              <a:rPr lang="en-GB" dirty="0" smtClean="0"/>
              <a:t>Ethereum can settle around 150 smart contracts per second. </a:t>
            </a:r>
          </a:p>
          <a:p>
            <a:pPr lvl="1"/>
            <a:r>
              <a:rPr lang="en-GB" dirty="0" smtClean="0"/>
              <a:t>Ripple, on the other hand, claims it can settle 1,500 transactions per second: 24 hours a day, seven days a week, 52 weeks a year.</a:t>
            </a:r>
          </a:p>
          <a:p>
            <a:r>
              <a:rPr lang="en-GB" dirty="0" smtClean="0"/>
              <a:t>Ripple is recognized as a legal tender by several governments, which gives it instant liquidity via financial institution, as well as purchasing power over material goods.</a:t>
            </a:r>
            <a:endParaRPr lang="en-GB" dirty="0"/>
          </a:p>
        </p:txBody>
      </p:sp>
      <p:pic>
        <p:nvPicPr>
          <p:cNvPr id="4" name="Picture 3"/>
          <p:cNvPicPr>
            <a:picLocks noChangeAspect="1"/>
          </p:cNvPicPr>
          <p:nvPr/>
        </p:nvPicPr>
        <p:blipFill>
          <a:blip r:embed="rId2"/>
          <a:stretch>
            <a:fillRect/>
          </a:stretch>
        </p:blipFill>
        <p:spPr>
          <a:xfrm>
            <a:off x="10864021" y="128195"/>
            <a:ext cx="1255885" cy="1255885"/>
          </a:xfrm>
          <a:prstGeom prst="rect">
            <a:avLst/>
          </a:prstGeom>
        </p:spPr>
      </p:pic>
    </p:spTree>
    <p:extLst>
      <p:ext uri="{BB962C8B-B14F-4D97-AF65-F5344CB8AC3E}">
        <p14:creationId xmlns:p14="http://schemas.microsoft.com/office/powerpoint/2010/main" val="255029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Meta Coins</a:t>
            </a:r>
            <a:endParaRPr lang="en-GB" dirty="0"/>
          </a:p>
        </p:txBody>
      </p:sp>
      <p:sp>
        <p:nvSpPr>
          <p:cNvPr id="3" name="Content Placeholder 2"/>
          <p:cNvSpPr>
            <a:spLocks noGrp="1"/>
          </p:cNvSpPr>
          <p:nvPr>
            <p:ph idx="1"/>
          </p:nvPr>
        </p:nvSpPr>
        <p:spPr>
          <a:xfrm>
            <a:off x="838200" y="1318161"/>
            <a:ext cx="10515600" cy="4858802"/>
          </a:xfrm>
        </p:spPr>
        <p:txBody>
          <a:bodyPr>
            <a:normAutofit fontScale="92500" lnSpcReduction="10000"/>
          </a:bodyPr>
          <a:lstStyle/>
          <a:p>
            <a:r>
              <a:rPr lang="en-GB" dirty="0" smtClean="0"/>
              <a:t>We can extend the Bitcoin </a:t>
            </a:r>
            <a:r>
              <a:rPr lang="en-GB" dirty="0"/>
              <a:t>protocol </a:t>
            </a:r>
            <a:endParaRPr lang="en-GB" dirty="0" smtClean="0"/>
          </a:p>
          <a:p>
            <a:pPr lvl="1"/>
            <a:r>
              <a:rPr lang="en-GB" dirty="0" smtClean="0"/>
              <a:t>use </a:t>
            </a:r>
            <a:r>
              <a:rPr lang="en-GB" dirty="0"/>
              <a:t>either a new blockchain or ties into Bitcoin’s blockchain whilst adding more features.</a:t>
            </a:r>
          </a:p>
          <a:p>
            <a:r>
              <a:rPr lang="en-GB" dirty="0" smtClean="0"/>
              <a:t>The idea </a:t>
            </a:r>
            <a:r>
              <a:rPr lang="en-GB" dirty="0"/>
              <a:t>of MetaCoins is to add additional functionality to the Bitcoin protocol </a:t>
            </a:r>
            <a:endParaRPr lang="en-GB" dirty="0" smtClean="0"/>
          </a:p>
          <a:p>
            <a:pPr lvl="1"/>
            <a:r>
              <a:rPr lang="en-GB" dirty="0" smtClean="0"/>
              <a:t>MetaCoins </a:t>
            </a:r>
            <a:r>
              <a:rPr lang="en-GB" dirty="0"/>
              <a:t>that use the Bitcoin blockchain benefit from the high level of security in the system due to its high network hashing power with the downside that they have to use space and memory in Bitcoin’s blockchain. </a:t>
            </a:r>
            <a:endParaRPr lang="en-GB" dirty="0" smtClean="0"/>
          </a:p>
          <a:p>
            <a:r>
              <a:rPr lang="en-GB" dirty="0"/>
              <a:t>The Bitcoin team came up with a compromise </a:t>
            </a:r>
            <a:endParaRPr lang="en-GB" dirty="0" smtClean="0"/>
          </a:p>
          <a:p>
            <a:pPr lvl="1"/>
            <a:r>
              <a:rPr lang="en-GB" dirty="0" smtClean="0"/>
              <a:t> </a:t>
            </a:r>
            <a:r>
              <a:rPr lang="en-GB" dirty="0"/>
              <a:t>allow developers to use the security of the blockchain as well as reducing the burden on the network and bloating of the </a:t>
            </a:r>
            <a:r>
              <a:rPr lang="en-GB" dirty="0" smtClean="0"/>
              <a:t>blockchain.</a:t>
            </a:r>
            <a:endParaRPr lang="en-GB" dirty="0"/>
          </a:p>
          <a:p>
            <a:pPr lvl="1"/>
            <a:r>
              <a:rPr lang="en-GB" dirty="0"/>
              <a:t>They did this by adding the OP_RETURN function which allows a 40 byte field where data can be stored as a transaction in the blockchain but </a:t>
            </a:r>
            <a:r>
              <a:rPr lang="en-GB" dirty="0" smtClean="0"/>
              <a:t>not effecting the balance.</a:t>
            </a:r>
          </a:p>
          <a:p>
            <a:pPr lvl="1"/>
            <a:r>
              <a:rPr lang="en-GB" dirty="0"/>
              <a:t>As such a Bitcoin can be given colour</a:t>
            </a:r>
          </a:p>
          <a:p>
            <a:pPr lvl="1"/>
            <a:endParaRPr lang="en-GB" dirty="0"/>
          </a:p>
          <a:p>
            <a:endParaRPr lang="en-GB" dirty="0"/>
          </a:p>
        </p:txBody>
      </p:sp>
    </p:spTree>
    <p:extLst>
      <p:ext uri="{BB962C8B-B14F-4D97-AF65-F5344CB8AC3E}">
        <p14:creationId xmlns:p14="http://schemas.microsoft.com/office/powerpoint/2010/main" val="41479734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Ripple</a:t>
            </a:r>
            <a:endParaRPr lang="en-GB" dirty="0"/>
          </a:p>
        </p:txBody>
      </p:sp>
      <p:sp>
        <p:nvSpPr>
          <p:cNvPr id="3" name="Content Placeholder 2"/>
          <p:cNvSpPr>
            <a:spLocks noGrp="1"/>
          </p:cNvSpPr>
          <p:nvPr>
            <p:ph idx="1"/>
          </p:nvPr>
        </p:nvSpPr>
        <p:spPr/>
        <p:txBody>
          <a:bodyPr/>
          <a:lstStyle/>
          <a:p>
            <a:r>
              <a:rPr lang="en-GB" dirty="0" smtClean="0"/>
              <a:t>In </a:t>
            </a:r>
            <a:r>
              <a:rPr lang="en-GB" dirty="0"/>
              <a:t>Jan, 2018</a:t>
            </a:r>
            <a:r>
              <a:rPr lang="en-GB" dirty="0" smtClean="0"/>
              <a:t>, Ripple partnered with MoneyGram who are now using XRP to speed up and reduce the cost of transferring money.</a:t>
            </a:r>
            <a:endParaRPr lang="en-GB" dirty="0"/>
          </a:p>
        </p:txBody>
      </p:sp>
      <p:pic>
        <p:nvPicPr>
          <p:cNvPr id="4" name="Picture 3"/>
          <p:cNvPicPr>
            <a:picLocks noChangeAspect="1"/>
          </p:cNvPicPr>
          <p:nvPr/>
        </p:nvPicPr>
        <p:blipFill>
          <a:blip r:embed="rId3"/>
          <a:stretch>
            <a:fillRect/>
          </a:stretch>
        </p:blipFill>
        <p:spPr>
          <a:xfrm>
            <a:off x="1524470" y="2848768"/>
            <a:ext cx="8503785" cy="3447095"/>
          </a:xfrm>
          <a:prstGeom prst="rect">
            <a:avLst/>
          </a:prstGeom>
        </p:spPr>
      </p:pic>
    </p:spTree>
    <p:extLst>
      <p:ext uri="{BB962C8B-B14F-4D97-AF65-F5344CB8AC3E}">
        <p14:creationId xmlns:p14="http://schemas.microsoft.com/office/powerpoint/2010/main" val="41161116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Ripple</a:t>
            </a:r>
            <a:endParaRPr lang="en-GB" dirty="0"/>
          </a:p>
        </p:txBody>
      </p:sp>
      <p:sp>
        <p:nvSpPr>
          <p:cNvPr id="3" name="Content Placeholder 2"/>
          <p:cNvSpPr>
            <a:spLocks noGrp="1"/>
          </p:cNvSpPr>
          <p:nvPr>
            <p:ph idx="1"/>
          </p:nvPr>
        </p:nvSpPr>
        <p:spPr>
          <a:xfrm>
            <a:off x="767862" y="1343304"/>
            <a:ext cx="10515600" cy="2635843"/>
          </a:xfrm>
        </p:spPr>
        <p:txBody>
          <a:bodyPr>
            <a:normAutofit lnSpcReduction="10000"/>
          </a:bodyPr>
          <a:lstStyle/>
          <a:p>
            <a:r>
              <a:rPr lang="en-GB" dirty="0" smtClean="0"/>
              <a:t>The status quo when you send money (in one currency) to another currency using a banks, this conversion takes several business days and involves multiple stakeholders who get paid a fee.</a:t>
            </a:r>
          </a:p>
          <a:p>
            <a:r>
              <a:rPr lang="en-GB" dirty="0" smtClean="0"/>
              <a:t>Ripple acts as a central currency, XRP.</a:t>
            </a:r>
          </a:p>
          <a:p>
            <a:r>
              <a:rPr lang="en-GB" dirty="0" smtClean="0"/>
              <a:t>So now if you were to send USD to your friend in India (INR), the US bank would trade USD for XRP and then trade XRP for INR.</a:t>
            </a:r>
            <a:endParaRPr lang="en-GB" dirty="0"/>
          </a:p>
        </p:txBody>
      </p:sp>
      <p:pic>
        <p:nvPicPr>
          <p:cNvPr id="4" name="Picture 3"/>
          <p:cNvPicPr>
            <a:picLocks noChangeAspect="1"/>
          </p:cNvPicPr>
          <p:nvPr/>
        </p:nvPicPr>
        <p:blipFill>
          <a:blip r:embed="rId2"/>
          <a:stretch>
            <a:fillRect/>
          </a:stretch>
        </p:blipFill>
        <p:spPr>
          <a:xfrm>
            <a:off x="2030185" y="3700025"/>
            <a:ext cx="8460293" cy="3002039"/>
          </a:xfrm>
          <a:prstGeom prst="rect">
            <a:avLst/>
          </a:prstGeom>
        </p:spPr>
      </p:pic>
    </p:spTree>
    <p:extLst>
      <p:ext uri="{BB962C8B-B14F-4D97-AF65-F5344CB8AC3E}">
        <p14:creationId xmlns:p14="http://schemas.microsoft.com/office/powerpoint/2010/main" val="14845622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411900381"/>
              </p:ext>
            </p:extLst>
          </p:nvPr>
        </p:nvGraphicFramePr>
        <p:xfrm>
          <a:off x="251209" y="261257"/>
          <a:ext cx="11676185" cy="6499266"/>
        </p:xfrm>
        <a:graphic>
          <a:graphicData uri="http://schemas.openxmlformats.org/drawingml/2006/table">
            <a:tbl>
              <a:tblPr/>
              <a:tblGrid>
                <a:gridCol w="2736259">
                  <a:extLst>
                    <a:ext uri="{9D8B030D-6E8A-4147-A177-3AD203B41FA5}">
                      <a16:colId xmlns:a16="http://schemas.microsoft.com/office/drawing/2014/main" val="3638981837"/>
                    </a:ext>
                  </a:extLst>
                </a:gridCol>
                <a:gridCol w="1934215">
                  <a:extLst>
                    <a:ext uri="{9D8B030D-6E8A-4147-A177-3AD203B41FA5}">
                      <a16:colId xmlns:a16="http://schemas.microsoft.com/office/drawing/2014/main" val="3805730299"/>
                    </a:ext>
                  </a:extLst>
                </a:gridCol>
                <a:gridCol w="2335237">
                  <a:extLst>
                    <a:ext uri="{9D8B030D-6E8A-4147-A177-3AD203B41FA5}">
                      <a16:colId xmlns:a16="http://schemas.microsoft.com/office/drawing/2014/main" val="952431119"/>
                    </a:ext>
                  </a:extLst>
                </a:gridCol>
                <a:gridCol w="2335237">
                  <a:extLst>
                    <a:ext uri="{9D8B030D-6E8A-4147-A177-3AD203B41FA5}">
                      <a16:colId xmlns:a16="http://schemas.microsoft.com/office/drawing/2014/main" val="2317356869"/>
                    </a:ext>
                  </a:extLst>
                </a:gridCol>
                <a:gridCol w="2335237">
                  <a:extLst>
                    <a:ext uri="{9D8B030D-6E8A-4147-A177-3AD203B41FA5}">
                      <a16:colId xmlns:a16="http://schemas.microsoft.com/office/drawing/2014/main" val="3394230842"/>
                    </a:ext>
                  </a:extLst>
                </a:gridCol>
              </a:tblGrid>
              <a:tr h="579963">
                <a:tc>
                  <a:txBody>
                    <a:bodyPr/>
                    <a:lstStyle/>
                    <a:p>
                      <a:endParaRPr lang="en-GB" sz="2400" dirty="0"/>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2400" b="0" dirty="0">
                          <a:solidFill>
                            <a:srgbClr val="000080"/>
                          </a:solidFill>
                          <a:effectLst/>
                        </a:rPr>
                        <a:t/>
                      </a:r>
                      <a:br>
                        <a:rPr lang="en-GB" sz="2400" b="0" dirty="0">
                          <a:solidFill>
                            <a:srgbClr val="000080"/>
                          </a:solidFill>
                          <a:effectLst/>
                        </a:rPr>
                      </a:br>
                      <a:r>
                        <a:rPr lang="en-GB" sz="2400" b="0" dirty="0">
                          <a:solidFill>
                            <a:srgbClr val="000080"/>
                          </a:solidFill>
                          <a:effectLst/>
                        </a:rPr>
                        <a:t>Ethereum</a:t>
                      </a:r>
                      <a:endParaRPr lang="en-GB" sz="2400" dirty="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2400" b="0" dirty="0">
                          <a:solidFill>
                            <a:srgbClr val="000080"/>
                          </a:solidFill>
                          <a:effectLst/>
                        </a:rPr>
                        <a:t>R3 </a:t>
                      </a:r>
                      <a:r>
                        <a:rPr lang="en-GB" sz="2400" b="0" dirty="0" err="1">
                          <a:solidFill>
                            <a:srgbClr val="000080"/>
                          </a:solidFill>
                          <a:effectLst/>
                        </a:rPr>
                        <a:t>Corda</a:t>
                      </a:r>
                      <a:endParaRPr lang="en-GB" sz="2400" dirty="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2400" b="0" dirty="0" err="1">
                          <a:solidFill>
                            <a:srgbClr val="000080"/>
                          </a:solidFill>
                          <a:effectLst/>
                        </a:rPr>
                        <a:t>Hyperledger</a:t>
                      </a:r>
                      <a:r>
                        <a:rPr lang="en-GB" sz="2400" b="0" dirty="0">
                          <a:solidFill>
                            <a:srgbClr val="000080"/>
                          </a:solidFill>
                          <a:effectLst/>
                        </a:rPr>
                        <a:t> Fabric</a:t>
                      </a:r>
                      <a:endParaRPr lang="en-GB" sz="2400" dirty="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2400" b="0" dirty="0">
                          <a:solidFill>
                            <a:srgbClr val="000080"/>
                          </a:solidFill>
                          <a:effectLst/>
                        </a:rPr>
                        <a:t>Ripple</a:t>
                      </a:r>
                      <a:endParaRPr lang="en-GB" sz="2400" dirty="0">
                        <a:effectLst/>
                      </a:endParaRPr>
                    </a:p>
                  </a:txBody>
                  <a:tcPr marL="53065" marR="53065" marT="26533" marB="26533" anchor="ctr">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2383850"/>
                  </a:ext>
                </a:extLst>
              </a:tr>
              <a:tr h="786631">
                <a:tc>
                  <a:txBody>
                    <a:bodyPr/>
                    <a:lstStyle/>
                    <a:p>
                      <a:r>
                        <a:rPr lang="en-GB" sz="2400" b="0" dirty="0">
                          <a:effectLst/>
                        </a:rPr>
                        <a:t>Private / public network</a:t>
                      </a:r>
                      <a:endParaRPr lang="en-GB" sz="2400" dirty="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2400" b="0" dirty="0">
                          <a:effectLst/>
                        </a:rPr>
                        <a:t>public</a:t>
                      </a:r>
                      <a:endParaRPr lang="en-GB" sz="2400" dirty="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2400" b="0" dirty="0">
                          <a:effectLst/>
                        </a:rPr>
                        <a:t>private</a:t>
                      </a:r>
                      <a:endParaRPr lang="en-GB" sz="2400" dirty="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2400" b="0">
                          <a:effectLst/>
                        </a:rPr>
                        <a:t>private</a:t>
                      </a:r>
                      <a:endParaRPr lang="en-GB" sz="240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2400" b="0">
                          <a:effectLst/>
                        </a:rPr>
                        <a:t>public</a:t>
                      </a:r>
                      <a:endParaRPr lang="en-GB" sz="240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6696713"/>
                  </a:ext>
                </a:extLst>
              </a:tr>
              <a:tr h="1730588">
                <a:tc>
                  <a:txBody>
                    <a:bodyPr/>
                    <a:lstStyle/>
                    <a:p>
                      <a:r>
                        <a:rPr lang="en-GB" sz="2400" b="0" dirty="0">
                          <a:effectLst/>
                        </a:rPr>
                        <a:t>Consensus protocol</a:t>
                      </a:r>
                      <a:endParaRPr lang="en-GB" sz="2400" dirty="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2400" b="0" dirty="0" err="1" smtClean="0">
                          <a:effectLst/>
                        </a:rPr>
                        <a:t>PoS</a:t>
                      </a:r>
                      <a:r>
                        <a:rPr lang="en-GB" sz="2400" b="0" dirty="0" smtClean="0">
                          <a:effectLst/>
                        </a:rPr>
                        <a:t> could also be </a:t>
                      </a:r>
                      <a:r>
                        <a:rPr lang="en-GB" sz="2400" b="0" dirty="0" err="1" smtClean="0">
                          <a:effectLst/>
                        </a:rPr>
                        <a:t>PoW</a:t>
                      </a:r>
                      <a:endParaRPr lang="en-GB" sz="2400" dirty="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2400" b="0" dirty="0">
                          <a:effectLst/>
                        </a:rPr>
                        <a:t>Pluggable</a:t>
                      </a:r>
                      <a:endParaRPr lang="en-GB" sz="2400" dirty="0">
                        <a:effectLst/>
                      </a:endParaRPr>
                    </a:p>
                    <a:p>
                      <a:r>
                        <a:rPr lang="en-GB" sz="2400" b="0" dirty="0">
                          <a:effectLst/>
                        </a:rPr>
                        <a:t>(RAFT or BFT or custom)</a:t>
                      </a:r>
                      <a:endParaRPr lang="en-GB" sz="2400" dirty="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2400" b="0" dirty="0">
                          <a:effectLst/>
                        </a:rPr>
                        <a:t>Pluggable (No-op or Practical Byzantine Fault Tolerance or custom)</a:t>
                      </a:r>
                      <a:endParaRPr lang="en-GB" sz="2400" dirty="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2400" b="0" dirty="0">
                          <a:effectLst/>
                        </a:rPr>
                        <a:t>Ripple Protocol Consensus (variation of FBA)</a:t>
                      </a:r>
                      <a:endParaRPr lang="en-GB" sz="2400" dirty="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1969457"/>
                  </a:ext>
                </a:extLst>
              </a:tr>
              <a:tr h="475822">
                <a:tc>
                  <a:txBody>
                    <a:bodyPr/>
                    <a:lstStyle/>
                    <a:p>
                      <a:r>
                        <a:rPr lang="en-GB" sz="2400" b="0">
                          <a:effectLst/>
                        </a:rPr>
                        <a:t>Smart contracts supported</a:t>
                      </a:r>
                      <a:endParaRPr lang="en-GB" sz="240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2400" b="0">
                          <a:effectLst/>
                        </a:rPr>
                        <a:t>yes</a:t>
                      </a:r>
                      <a:endParaRPr lang="en-GB" sz="240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2400" b="0" dirty="0">
                          <a:effectLst/>
                        </a:rPr>
                        <a:t>yes</a:t>
                      </a:r>
                      <a:endParaRPr lang="en-GB" sz="2400" dirty="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2400" b="0" dirty="0">
                          <a:effectLst/>
                        </a:rPr>
                        <a:t>yes</a:t>
                      </a:r>
                      <a:endParaRPr lang="en-GB" sz="2400" dirty="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2400" b="0">
                          <a:effectLst/>
                        </a:rPr>
                        <a:t>no</a:t>
                      </a:r>
                      <a:endParaRPr lang="en-GB" sz="240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5945114"/>
                  </a:ext>
                </a:extLst>
              </a:tr>
              <a:tr h="786631">
                <a:tc>
                  <a:txBody>
                    <a:bodyPr/>
                    <a:lstStyle/>
                    <a:p>
                      <a:r>
                        <a:rPr lang="en-GB" sz="2400" b="0">
                          <a:effectLst/>
                        </a:rPr>
                        <a:t>Smart contracts language</a:t>
                      </a:r>
                      <a:endParaRPr lang="en-GB" sz="240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2400" b="0">
                          <a:effectLst/>
                        </a:rPr>
                        <a:t>solidity</a:t>
                      </a:r>
                      <a:endParaRPr lang="en-GB" sz="240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2400" b="0">
                          <a:effectLst/>
                        </a:rPr>
                        <a:t>java/kotlin</a:t>
                      </a:r>
                      <a:endParaRPr lang="en-GB" sz="240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2400" b="0" dirty="0" err="1">
                          <a:effectLst/>
                        </a:rPr>
                        <a:t>Golang</a:t>
                      </a:r>
                      <a:r>
                        <a:rPr lang="en-GB" sz="2400" b="0" dirty="0">
                          <a:effectLst/>
                        </a:rPr>
                        <a:t> or node.js</a:t>
                      </a:r>
                      <a:endParaRPr lang="en-GB" sz="2400" dirty="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2400" b="0" dirty="0">
                          <a:effectLst/>
                        </a:rPr>
                        <a:t>–</a:t>
                      </a:r>
                      <a:endParaRPr lang="en-GB" sz="2400" dirty="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6902481"/>
                  </a:ext>
                </a:extLst>
              </a:tr>
              <a:tr h="924324">
                <a:tc>
                  <a:txBody>
                    <a:bodyPr/>
                    <a:lstStyle/>
                    <a:p>
                      <a:r>
                        <a:rPr lang="en-GB" sz="2400" b="0">
                          <a:effectLst/>
                        </a:rPr>
                        <a:t>Cryptocurrency</a:t>
                      </a:r>
                      <a:endParaRPr lang="en-GB" sz="240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2400" b="0">
                          <a:effectLst/>
                        </a:rPr>
                        <a:t>Ether</a:t>
                      </a:r>
                      <a:endParaRPr lang="en-GB" sz="240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2400" b="0">
                          <a:effectLst/>
                        </a:rPr>
                        <a:t>–</a:t>
                      </a:r>
                      <a:endParaRPr lang="en-GB" sz="240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2400" b="0" dirty="0" smtClean="0">
                          <a:effectLst/>
                        </a:rPr>
                        <a:t>(</a:t>
                      </a:r>
                      <a:r>
                        <a:rPr lang="en-GB" sz="2400" b="0" dirty="0">
                          <a:effectLst/>
                        </a:rPr>
                        <a:t>can be </a:t>
                      </a:r>
                      <a:r>
                        <a:rPr lang="en-GB" sz="2400" b="0" dirty="0" err="1">
                          <a:effectLst/>
                        </a:rPr>
                        <a:t>modeled</a:t>
                      </a:r>
                      <a:r>
                        <a:rPr lang="en-GB" sz="2400" b="0" dirty="0">
                          <a:effectLst/>
                        </a:rPr>
                        <a:t> in </a:t>
                      </a:r>
                      <a:r>
                        <a:rPr lang="en-GB" sz="2400" b="0" dirty="0" err="1">
                          <a:effectLst/>
                        </a:rPr>
                        <a:t>chaincode</a:t>
                      </a:r>
                      <a:r>
                        <a:rPr lang="en-GB" sz="2400" b="0" dirty="0">
                          <a:effectLst/>
                        </a:rPr>
                        <a:t>)</a:t>
                      </a:r>
                      <a:endParaRPr lang="en-GB" sz="2400" dirty="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2400" b="0" dirty="0">
                          <a:effectLst/>
                        </a:rPr>
                        <a:t>XRP</a:t>
                      </a:r>
                      <a:endParaRPr lang="en-GB" sz="2400" dirty="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6551"/>
                  </a:ext>
                </a:extLst>
              </a:tr>
              <a:tr h="550642">
                <a:tc>
                  <a:txBody>
                    <a:bodyPr/>
                    <a:lstStyle/>
                    <a:p>
                      <a:r>
                        <a:rPr lang="en-GB" sz="2400" b="0">
                          <a:effectLst/>
                        </a:rPr>
                        <a:t>Transaction cost</a:t>
                      </a:r>
                      <a:endParaRPr lang="en-GB" sz="240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2400" b="0">
                          <a:effectLst/>
                        </a:rPr>
                        <a:t>Yes (high)</a:t>
                      </a:r>
                      <a:endParaRPr lang="en-GB" sz="240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2400" b="0">
                          <a:effectLst/>
                        </a:rPr>
                        <a:t>No</a:t>
                      </a:r>
                      <a:endParaRPr lang="en-GB" sz="240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2400" b="0">
                          <a:effectLst/>
                        </a:rPr>
                        <a:t>no</a:t>
                      </a:r>
                      <a:endParaRPr lang="en-GB" sz="240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GB" sz="2400" b="0" dirty="0">
                          <a:effectLst/>
                        </a:rPr>
                        <a:t>Yes (low)</a:t>
                      </a:r>
                      <a:endParaRPr lang="en-GB" sz="2400" dirty="0">
                        <a:effectLst/>
                      </a:endParaRPr>
                    </a:p>
                  </a:txBody>
                  <a:tcPr marL="53065" marR="53065" marT="26533" marB="2653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447837"/>
                  </a:ext>
                </a:extLst>
              </a:tr>
            </a:tbl>
          </a:graphicData>
        </a:graphic>
      </p:graphicFrame>
    </p:spTree>
    <p:extLst>
      <p:ext uri="{BB962C8B-B14F-4D97-AF65-F5344CB8AC3E}">
        <p14:creationId xmlns:p14="http://schemas.microsoft.com/office/powerpoint/2010/main" val="8570333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Issues</a:t>
            </a:r>
            <a:endParaRPr lang="en-GB" dirty="0"/>
          </a:p>
        </p:txBody>
      </p:sp>
      <p:sp>
        <p:nvSpPr>
          <p:cNvPr id="3" name="Content Placeholder 2"/>
          <p:cNvSpPr>
            <a:spLocks noGrp="1"/>
          </p:cNvSpPr>
          <p:nvPr>
            <p:ph idx="1"/>
          </p:nvPr>
        </p:nvSpPr>
        <p:spPr>
          <a:xfrm>
            <a:off x="838200" y="1386673"/>
            <a:ext cx="10515600" cy="4790290"/>
          </a:xfrm>
        </p:spPr>
        <p:txBody>
          <a:bodyPr>
            <a:normAutofit/>
          </a:bodyPr>
          <a:lstStyle/>
          <a:p>
            <a:r>
              <a:rPr lang="en-GB" dirty="0" smtClean="0"/>
              <a:t>scalability matters - how many transactions can the network handle at a given time, can it grow</a:t>
            </a:r>
          </a:p>
          <a:p>
            <a:pPr lvl="1"/>
            <a:r>
              <a:rPr lang="en-GB" dirty="0" smtClean="0"/>
              <a:t>Scalability of blockchain largely depends on the consensus mechanism.</a:t>
            </a:r>
          </a:p>
          <a:p>
            <a:pPr lvl="1"/>
            <a:r>
              <a:rPr lang="en-GB" dirty="0"/>
              <a:t>Ethereum, R3 </a:t>
            </a:r>
            <a:r>
              <a:rPr lang="en-GB" dirty="0" err="1"/>
              <a:t>Corda</a:t>
            </a:r>
            <a:r>
              <a:rPr lang="en-GB" dirty="0"/>
              <a:t>, Quorum, </a:t>
            </a:r>
            <a:r>
              <a:rPr lang="en-GB" dirty="0" err="1"/>
              <a:t>Hyperledger</a:t>
            </a:r>
            <a:r>
              <a:rPr lang="en-GB" dirty="0"/>
              <a:t> Fabric each have a mechanism for implementing Turing-complete Smart contracts. </a:t>
            </a:r>
            <a:endParaRPr lang="en-GB" dirty="0" smtClean="0"/>
          </a:p>
          <a:p>
            <a:pPr lvl="1"/>
            <a:r>
              <a:rPr lang="en-GB" dirty="0" err="1" smtClean="0"/>
              <a:t>Corda</a:t>
            </a:r>
            <a:r>
              <a:rPr lang="en-GB" dirty="0" smtClean="0"/>
              <a:t> </a:t>
            </a:r>
            <a:r>
              <a:rPr lang="en-GB" dirty="0"/>
              <a:t>contracts are set of stateless functions and only verify the transactions. </a:t>
            </a:r>
            <a:endParaRPr lang="en-GB" dirty="0" smtClean="0"/>
          </a:p>
          <a:p>
            <a:pPr lvl="1"/>
            <a:r>
              <a:rPr lang="en-GB" dirty="0" smtClean="0"/>
              <a:t>Ripple </a:t>
            </a:r>
            <a:r>
              <a:rPr lang="en-GB" dirty="0"/>
              <a:t>has no notion of smart contracts</a:t>
            </a:r>
            <a:r>
              <a:rPr lang="en-GB" dirty="0" smtClean="0"/>
              <a:t>.</a:t>
            </a:r>
          </a:p>
          <a:p>
            <a:pPr lvl="1"/>
            <a:endParaRPr lang="en-GB" dirty="0"/>
          </a:p>
          <a:p>
            <a:pPr lvl="1"/>
            <a:r>
              <a:rPr lang="en-GB" dirty="0" smtClean="0"/>
              <a:t>Note</a:t>
            </a:r>
          </a:p>
          <a:p>
            <a:pPr lvl="2"/>
            <a:r>
              <a:rPr lang="en-GB" dirty="0" smtClean="0"/>
              <a:t>Visa </a:t>
            </a:r>
            <a:r>
              <a:rPr lang="en-GB" dirty="0"/>
              <a:t>handles about 2000 transactions per second. </a:t>
            </a:r>
          </a:p>
          <a:p>
            <a:pPr lvl="2"/>
            <a:r>
              <a:rPr lang="en-GB" dirty="0"/>
              <a:t>Amazon has around 600 transactions per second in its peek, bitcoin handles 7 transactions per second, Ethereum handles around 20 transactions per second. </a:t>
            </a:r>
          </a:p>
          <a:p>
            <a:pPr lvl="1"/>
            <a:endParaRPr lang="en-GB" dirty="0"/>
          </a:p>
        </p:txBody>
      </p:sp>
    </p:spTree>
    <p:extLst>
      <p:ext uri="{BB962C8B-B14F-4D97-AF65-F5344CB8AC3E}">
        <p14:creationId xmlns:p14="http://schemas.microsoft.com/office/powerpoint/2010/main" val="24282537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issues</a:t>
            </a:r>
            <a:endParaRPr lang="en-GB" dirty="0"/>
          </a:p>
        </p:txBody>
      </p:sp>
      <p:sp>
        <p:nvSpPr>
          <p:cNvPr id="3" name="Content Placeholder 2"/>
          <p:cNvSpPr>
            <a:spLocks noGrp="1"/>
          </p:cNvSpPr>
          <p:nvPr>
            <p:ph idx="1"/>
          </p:nvPr>
        </p:nvSpPr>
        <p:spPr/>
        <p:txBody>
          <a:bodyPr/>
          <a:lstStyle/>
          <a:p>
            <a:r>
              <a:rPr lang="en-GB" b="1" dirty="0"/>
              <a:t>Private or public</a:t>
            </a:r>
          </a:p>
          <a:p>
            <a:pPr lvl="1"/>
            <a:r>
              <a:rPr lang="en-GB" sz="2800" dirty="0"/>
              <a:t>Public </a:t>
            </a:r>
            <a:r>
              <a:rPr lang="en-GB" sz="2800" dirty="0" err="1" smtClean="0"/>
              <a:t>Blockchains</a:t>
            </a:r>
            <a:r>
              <a:rPr lang="en-GB" sz="2800" dirty="0" smtClean="0"/>
              <a:t> (</a:t>
            </a:r>
            <a:r>
              <a:rPr lang="en-GB" sz="2800" i="1" dirty="0" err="1"/>
              <a:t>permissionless</a:t>
            </a:r>
            <a:r>
              <a:rPr lang="en-GB" sz="2800" dirty="0"/>
              <a:t> </a:t>
            </a:r>
            <a:r>
              <a:rPr lang="en-GB" sz="2800" dirty="0" smtClean="0"/>
              <a:t>) have proven security mechanisms, but all transaction can be seen by everyone.</a:t>
            </a:r>
            <a:r>
              <a:rPr lang="en-GB" sz="2800" dirty="0"/>
              <a:t> </a:t>
            </a:r>
            <a:endParaRPr lang="en-GB" sz="2800" dirty="0" smtClean="0"/>
          </a:p>
          <a:p>
            <a:pPr lvl="1"/>
            <a:r>
              <a:rPr lang="en-GB" sz="2800" dirty="0" smtClean="0"/>
              <a:t>Private </a:t>
            </a:r>
            <a:r>
              <a:rPr lang="en-GB" sz="2800" dirty="0" err="1" smtClean="0"/>
              <a:t>Blockchains</a:t>
            </a:r>
            <a:r>
              <a:rPr lang="en-GB" sz="2800" dirty="0" smtClean="0"/>
              <a:t> (</a:t>
            </a:r>
            <a:r>
              <a:rPr lang="en-GB" sz="2800" i="1" dirty="0" smtClean="0"/>
              <a:t> permissioned)</a:t>
            </a:r>
            <a:r>
              <a:rPr lang="en-GB" sz="2800" dirty="0" smtClean="0"/>
              <a:t>, confident that sensitive information is realised to selected partners. </a:t>
            </a:r>
          </a:p>
          <a:p>
            <a:pPr lvl="2"/>
            <a:r>
              <a:rPr lang="en-GB" sz="2400" dirty="0" smtClean="0"/>
              <a:t>Do not have the advantage of a thousand eyes looking at the code as with open source code. </a:t>
            </a:r>
          </a:p>
          <a:p>
            <a:pPr lvl="2"/>
            <a:r>
              <a:rPr lang="en-GB" sz="2400" dirty="0" smtClean="0"/>
              <a:t>Tend </a:t>
            </a:r>
            <a:r>
              <a:rPr lang="en-GB" sz="2400" dirty="0"/>
              <a:t>to be faster as </a:t>
            </a:r>
            <a:r>
              <a:rPr lang="en-GB" sz="2400" dirty="0" smtClean="0"/>
              <a:t>the </a:t>
            </a:r>
            <a:r>
              <a:rPr lang="en-GB" sz="2400" dirty="0"/>
              <a:t>consensus algorithm works in a </a:t>
            </a:r>
            <a:r>
              <a:rPr lang="en-GB" sz="2400" dirty="0" smtClean="0"/>
              <a:t>friendly </a:t>
            </a:r>
            <a:r>
              <a:rPr lang="en-GB" sz="2400" dirty="0"/>
              <a:t>environment with a limited number of users</a:t>
            </a:r>
            <a:r>
              <a:rPr lang="en-GB" sz="2400" b="1" dirty="0"/>
              <a:t>.</a:t>
            </a:r>
            <a:endParaRPr lang="en-GB" sz="2400" dirty="0"/>
          </a:p>
          <a:p>
            <a:endParaRPr lang="en-GB" dirty="0"/>
          </a:p>
        </p:txBody>
      </p:sp>
    </p:spTree>
    <p:extLst>
      <p:ext uri="{BB962C8B-B14F-4D97-AF65-F5344CB8AC3E}">
        <p14:creationId xmlns:p14="http://schemas.microsoft.com/office/powerpoint/2010/main" val="11907139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issues</a:t>
            </a:r>
            <a:endParaRPr lang="en-GB" dirty="0"/>
          </a:p>
        </p:txBody>
      </p:sp>
      <p:sp>
        <p:nvSpPr>
          <p:cNvPr id="3" name="Content Placeholder 2"/>
          <p:cNvSpPr>
            <a:spLocks noGrp="1"/>
          </p:cNvSpPr>
          <p:nvPr>
            <p:ph idx="1"/>
          </p:nvPr>
        </p:nvSpPr>
        <p:spPr/>
        <p:txBody>
          <a:bodyPr/>
          <a:lstStyle/>
          <a:p>
            <a:r>
              <a:rPr lang="en-GB" dirty="0" smtClean="0"/>
              <a:t>Ethereum – Ether is used to pay rewards to nodes that contribute to reach consensus by mining blocks as well as to pay transaction fees. </a:t>
            </a:r>
          </a:p>
          <a:p>
            <a:pPr lvl="1"/>
            <a:r>
              <a:rPr lang="en-GB" dirty="0" smtClean="0"/>
              <a:t>Can create a custom currencies or assets </a:t>
            </a:r>
          </a:p>
          <a:p>
            <a:pPr lvl="1"/>
            <a:r>
              <a:rPr lang="en-GB" dirty="0" smtClean="0"/>
              <a:t>A digital token can be created by deploying a smart contract</a:t>
            </a:r>
          </a:p>
          <a:p>
            <a:r>
              <a:rPr lang="en-GB" dirty="0" smtClean="0"/>
              <a:t>Fabric </a:t>
            </a:r>
            <a:r>
              <a:rPr lang="en-GB" dirty="0"/>
              <a:t>and </a:t>
            </a:r>
            <a:r>
              <a:rPr lang="en-GB" dirty="0" err="1"/>
              <a:t>Corda</a:t>
            </a:r>
            <a:r>
              <a:rPr lang="en-GB" dirty="0"/>
              <a:t> do not require a build-in cryptocurrency as consensus is not reached via mining. </a:t>
            </a:r>
            <a:endParaRPr lang="en-GB" dirty="0" smtClean="0"/>
          </a:p>
          <a:p>
            <a:r>
              <a:rPr lang="en-GB" dirty="0" smtClean="0"/>
              <a:t> Fabric  can develop </a:t>
            </a:r>
            <a:r>
              <a:rPr lang="en-GB" dirty="0"/>
              <a:t>a native currency or a digital token with </a:t>
            </a:r>
            <a:r>
              <a:rPr lang="en-GB" dirty="0" err="1"/>
              <a:t>chaincode</a:t>
            </a:r>
            <a:r>
              <a:rPr lang="en-GB" dirty="0"/>
              <a:t>.</a:t>
            </a:r>
          </a:p>
        </p:txBody>
      </p:sp>
    </p:spTree>
    <p:extLst>
      <p:ext uri="{BB962C8B-B14F-4D97-AF65-F5344CB8AC3E}">
        <p14:creationId xmlns:p14="http://schemas.microsoft.com/office/powerpoint/2010/main" val="33137700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lstStyle/>
          <a:p>
            <a:r>
              <a:rPr lang="en-GB" dirty="0" smtClean="0"/>
              <a:t>We looked at how the concept of bitcoin could be taken further to other forms of economies.</a:t>
            </a:r>
          </a:p>
          <a:p>
            <a:r>
              <a:rPr lang="en-GB" dirty="0" smtClean="0"/>
              <a:t>The we examined how the different types of consensus algorithms are used on the blockchain with cryptocurrencies.</a:t>
            </a:r>
          </a:p>
          <a:p>
            <a:r>
              <a:rPr lang="en-GB" dirty="0" smtClean="0"/>
              <a:t>The we had a brief description on  the common platforms available </a:t>
            </a:r>
          </a:p>
          <a:p>
            <a:endParaRPr lang="en-GB" dirty="0"/>
          </a:p>
        </p:txBody>
      </p:sp>
    </p:spTree>
    <p:extLst>
      <p:ext uri="{BB962C8B-B14F-4D97-AF65-F5344CB8AC3E}">
        <p14:creationId xmlns:p14="http://schemas.microsoft.com/office/powerpoint/2010/main" val="1741560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5033" y="191953"/>
            <a:ext cx="9518947" cy="6345964"/>
          </a:xfrm>
        </p:spPr>
      </p:pic>
    </p:spTree>
    <p:extLst>
      <p:ext uri="{BB962C8B-B14F-4D97-AF65-F5344CB8AC3E}">
        <p14:creationId xmlns:p14="http://schemas.microsoft.com/office/powerpoint/2010/main" val="4031813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Coloured Coins</a:t>
            </a:r>
            <a:endParaRPr lang="en-GB" dirty="0"/>
          </a:p>
        </p:txBody>
      </p:sp>
      <p:sp>
        <p:nvSpPr>
          <p:cNvPr id="3" name="Content Placeholder 2"/>
          <p:cNvSpPr>
            <a:spLocks noGrp="1"/>
          </p:cNvSpPr>
          <p:nvPr>
            <p:ph idx="1"/>
          </p:nvPr>
        </p:nvSpPr>
        <p:spPr/>
        <p:txBody>
          <a:bodyPr>
            <a:normAutofit/>
          </a:bodyPr>
          <a:lstStyle/>
          <a:p>
            <a:r>
              <a:rPr lang="en-GB" dirty="0" smtClean="0"/>
              <a:t>Not literal but a concept.</a:t>
            </a:r>
          </a:p>
          <a:p>
            <a:r>
              <a:rPr lang="en-GB" dirty="0"/>
              <a:t>Embedding a </a:t>
            </a:r>
            <a:r>
              <a:rPr lang="en-GB" dirty="0" smtClean="0"/>
              <a:t>piece </a:t>
            </a:r>
            <a:r>
              <a:rPr lang="en-GB" dirty="0"/>
              <a:t>of metadata  that identifying these as belonging to a particular group – when </a:t>
            </a:r>
            <a:r>
              <a:rPr lang="en-GB" dirty="0" smtClean="0"/>
              <a:t>coloured </a:t>
            </a:r>
            <a:r>
              <a:rPr lang="en-GB" dirty="0"/>
              <a:t>coins are </a:t>
            </a:r>
            <a:r>
              <a:rPr lang="en-GB" dirty="0" smtClean="0"/>
              <a:t>created the relevant piece of code  is inserted in </a:t>
            </a:r>
            <a:r>
              <a:rPr lang="en-GB" dirty="0"/>
              <a:t>a bitcoin transaction </a:t>
            </a:r>
            <a:endParaRPr lang="en-GB" dirty="0" smtClean="0"/>
          </a:p>
          <a:p>
            <a:pPr lvl="1"/>
            <a:r>
              <a:rPr lang="en-GB" dirty="0" smtClean="0"/>
              <a:t>can serve as a certificate of ownership of any kind of asset commodity or property on the Bitcoin block chain and creates an asset ID with time stamp.</a:t>
            </a:r>
          </a:p>
          <a:p>
            <a:pPr lvl="1"/>
            <a:r>
              <a:rPr lang="en-GB" dirty="0" smtClean="0"/>
              <a:t>When transacted </a:t>
            </a:r>
            <a:r>
              <a:rPr lang="en-GB" dirty="0"/>
              <a:t>on the Bitcoin block chain this effectively transfers the </a:t>
            </a:r>
            <a:r>
              <a:rPr lang="en-GB" dirty="0" smtClean="0"/>
              <a:t>value and </a:t>
            </a:r>
            <a:r>
              <a:rPr lang="en-GB" dirty="0"/>
              <a:t>ownership of the external assets associated with the </a:t>
            </a:r>
            <a:r>
              <a:rPr lang="en-GB" dirty="0" smtClean="0"/>
              <a:t>coloured </a:t>
            </a:r>
            <a:r>
              <a:rPr lang="en-GB" dirty="0"/>
              <a:t>coins.</a:t>
            </a:r>
            <a:endParaRPr lang="en-GB" sz="2400" dirty="0"/>
          </a:p>
          <a:p>
            <a:r>
              <a:rPr lang="en-GB" dirty="0" smtClean="0"/>
              <a:t>An extremely small amount of nominal bitcoin value- A </a:t>
            </a:r>
            <a:r>
              <a:rPr lang="en-GB" dirty="0" err="1" smtClean="0"/>
              <a:t>satoshi</a:t>
            </a:r>
            <a:r>
              <a:rPr lang="en-GB" dirty="0" smtClean="0"/>
              <a:t> one hundred millionth of a single bitcoin (0.00000001 BTC)</a:t>
            </a:r>
          </a:p>
          <a:p>
            <a:endParaRPr lang="en-GB" dirty="0"/>
          </a:p>
        </p:txBody>
      </p:sp>
      <p:pic>
        <p:nvPicPr>
          <p:cNvPr id="4" name="Picture 3"/>
          <p:cNvPicPr>
            <a:picLocks noChangeAspect="1"/>
          </p:cNvPicPr>
          <p:nvPr/>
        </p:nvPicPr>
        <p:blipFill>
          <a:blip r:embed="rId3"/>
          <a:stretch>
            <a:fillRect/>
          </a:stretch>
        </p:blipFill>
        <p:spPr>
          <a:xfrm>
            <a:off x="9413545" y="146276"/>
            <a:ext cx="2152650" cy="2124075"/>
          </a:xfrm>
          <a:prstGeom prst="rect">
            <a:avLst/>
          </a:prstGeom>
        </p:spPr>
      </p:pic>
    </p:spTree>
    <p:extLst>
      <p:ext uri="{BB962C8B-B14F-4D97-AF65-F5344CB8AC3E}">
        <p14:creationId xmlns:p14="http://schemas.microsoft.com/office/powerpoint/2010/main" val="2053136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382324" y="1027906"/>
            <a:ext cx="11427351" cy="5299434"/>
          </a:xfrm>
          <a:prstGeom prst="rect">
            <a:avLst/>
          </a:prstGeom>
        </p:spPr>
      </p:pic>
    </p:spTree>
    <p:extLst>
      <p:ext uri="{BB962C8B-B14F-4D97-AF65-F5344CB8AC3E}">
        <p14:creationId xmlns:p14="http://schemas.microsoft.com/office/powerpoint/2010/main" val="577947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3577</TotalTime>
  <Words>5307</Words>
  <Application>Microsoft Office PowerPoint</Application>
  <PresentationFormat>Widescreen</PresentationFormat>
  <Paragraphs>484</Paragraphs>
  <Slides>66</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Calibri</vt:lpstr>
      <vt:lpstr>Calibri Light</vt:lpstr>
      <vt:lpstr>Office Theme</vt:lpstr>
      <vt:lpstr>Token Economies</vt:lpstr>
      <vt:lpstr>Recap on bitcoin advantages</vt:lpstr>
      <vt:lpstr>Recap on bitcoin advantages</vt:lpstr>
      <vt:lpstr>Recap on bitcoin advantages</vt:lpstr>
      <vt:lpstr>Bitcoin as an alternative platform</vt:lpstr>
      <vt:lpstr>Meta Coins</vt:lpstr>
      <vt:lpstr>PowerPoint Presentation</vt:lpstr>
      <vt:lpstr>Coloured Coins</vt:lpstr>
      <vt:lpstr>PowerPoint Presentation</vt:lpstr>
      <vt:lpstr>Example </vt:lpstr>
      <vt:lpstr>Tokens </vt:lpstr>
      <vt:lpstr>Tokens</vt:lpstr>
      <vt:lpstr>PowerPoint Presentation</vt:lpstr>
      <vt:lpstr>PowerPoint Presentation</vt:lpstr>
      <vt:lpstr>Tokens - Economies</vt:lpstr>
      <vt:lpstr>Token -legal</vt:lpstr>
      <vt:lpstr>Digital Tokens </vt:lpstr>
      <vt:lpstr>Dapp ICO</vt:lpstr>
      <vt:lpstr>Examples</vt:lpstr>
      <vt:lpstr>Token</vt:lpstr>
      <vt:lpstr>Token</vt:lpstr>
      <vt:lpstr>Consensus Rules </vt:lpstr>
      <vt:lpstr>Consensus Rules overview</vt:lpstr>
      <vt:lpstr>Consensus Rules overview</vt:lpstr>
      <vt:lpstr>Consensus Rules overview</vt:lpstr>
      <vt:lpstr>Consensus Rules overview</vt:lpstr>
      <vt:lpstr>Consensus Rules overview</vt:lpstr>
      <vt:lpstr>Consensus Rules overview</vt:lpstr>
      <vt:lpstr>Consensus Rules overview</vt:lpstr>
      <vt:lpstr>Consensus Rules overview</vt:lpstr>
      <vt:lpstr>Consensus Rules – Upgrading or changing</vt:lpstr>
      <vt:lpstr>Consensus Rules – Soft Fork</vt:lpstr>
      <vt:lpstr>Consensus Rules – Hard Fork</vt:lpstr>
      <vt:lpstr>PowerPoint Presentation</vt:lpstr>
      <vt:lpstr>Platforms</vt:lpstr>
      <vt:lpstr>Different platforms- overview</vt:lpstr>
      <vt:lpstr>PowerPoint Presentation</vt:lpstr>
      <vt:lpstr>Different platforms- Bitcoins </vt:lpstr>
      <vt:lpstr>Different platforms- Bitcoins </vt:lpstr>
      <vt:lpstr>Ethereum</vt:lpstr>
      <vt:lpstr>Ethereum</vt:lpstr>
      <vt:lpstr>Ethereum</vt:lpstr>
      <vt:lpstr>Ethereum</vt:lpstr>
      <vt:lpstr>Hyperledger Fabric</vt:lpstr>
      <vt:lpstr>Hyperledger Fabric</vt:lpstr>
      <vt:lpstr>Hyperledger Fabric</vt:lpstr>
      <vt:lpstr>Hyperledger Fabric</vt:lpstr>
      <vt:lpstr>Hyperledger</vt:lpstr>
      <vt:lpstr>PowerPoint Presentation</vt:lpstr>
      <vt:lpstr>Finaincial Example.</vt:lpstr>
      <vt:lpstr>Financial Example</vt:lpstr>
      <vt:lpstr>R3’s Corda</vt:lpstr>
      <vt:lpstr>R3’s Corda</vt:lpstr>
      <vt:lpstr>R3’s Corda</vt:lpstr>
      <vt:lpstr>R3’s Corda</vt:lpstr>
      <vt:lpstr>Ripple</vt:lpstr>
      <vt:lpstr>Rippple</vt:lpstr>
      <vt:lpstr>Ripple’s XRP</vt:lpstr>
      <vt:lpstr>Ripple</vt:lpstr>
      <vt:lpstr>Ripple</vt:lpstr>
      <vt:lpstr>Ripple</vt:lpstr>
      <vt:lpstr>PowerPoint Presentation</vt:lpstr>
      <vt:lpstr>Issues</vt:lpstr>
      <vt:lpstr>issues</vt:lpstr>
      <vt:lpstr>issues</vt:lpstr>
      <vt:lpstr>Summary</vt:lpstr>
    </vt:vector>
  </TitlesOfParts>
  <Company>University of Southampton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Economies</dc:title>
  <dc:creator>Gary Wills</dc:creator>
  <cp:lastModifiedBy>Gary Wills</cp:lastModifiedBy>
  <cp:revision>75</cp:revision>
  <dcterms:created xsi:type="dcterms:W3CDTF">2019-01-17T18:38:13Z</dcterms:created>
  <dcterms:modified xsi:type="dcterms:W3CDTF">2019-03-10T13:11:29Z</dcterms:modified>
</cp:coreProperties>
</file>