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3"/>
  </p:notesMasterIdLst>
  <p:sldIdLst>
    <p:sldId id="257" r:id="rId2"/>
    <p:sldId id="263" r:id="rId3"/>
    <p:sldId id="264" r:id="rId4"/>
    <p:sldId id="265" r:id="rId5"/>
    <p:sldId id="286" r:id="rId6"/>
    <p:sldId id="266" r:id="rId7"/>
    <p:sldId id="267" r:id="rId8"/>
    <p:sldId id="292" r:id="rId9"/>
    <p:sldId id="293" r:id="rId10"/>
    <p:sldId id="268" r:id="rId11"/>
    <p:sldId id="287" r:id="rId12"/>
    <p:sldId id="28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9" r:id="rId30"/>
    <p:sldId id="290" r:id="rId31"/>
    <p:sldId id="29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203F6-89A3-4CFC-B607-123053328A55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2A80C-0D8F-4171-A695-7EE169D9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7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452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C65D059-57D4-48F1-A700-971E3896921B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85037E0-951F-429B-9BE8-7B80CEB8806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936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D059-57D4-48F1-A700-971E3896921B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37E0-951F-429B-9BE8-7B80CEB88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1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D059-57D4-48F1-A700-971E3896921B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37E0-951F-429B-9BE8-7B80CEB88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1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D059-57D4-48F1-A700-971E3896921B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37E0-951F-429B-9BE8-7B80CEB88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65D059-57D4-48F1-A700-971E3896921B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5037E0-951F-429B-9BE8-7B80CEB8806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41150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D059-57D4-48F1-A700-971E3896921B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37E0-951F-429B-9BE8-7B80CEB88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592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D059-57D4-48F1-A700-971E3896921B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37E0-951F-429B-9BE8-7B80CEB88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374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D059-57D4-48F1-A700-971E3896921B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37E0-951F-429B-9BE8-7B80CEB88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D059-57D4-48F1-A700-971E3896921B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37E0-951F-429B-9BE8-7B80CEB88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C65D059-57D4-48F1-A700-971E3896921B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85037E0-951F-429B-9BE8-7B80CEB880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10789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C65D059-57D4-48F1-A700-971E3896921B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85037E0-951F-429B-9BE8-7B80CEB88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C65D059-57D4-48F1-A700-971E3896921B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85037E0-951F-429B-9BE8-7B80CEB880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958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443" y="2587862"/>
            <a:ext cx="7303145" cy="609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5382"/>
              </a:lnSpc>
            </a:pPr>
            <a:r>
              <a:rPr lang="en-US" sz="3094" i="1" spc="-49" dirty="0">
                <a:latin typeface="Arial"/>
                <a:cs typeface="Arial"/>
              </a:rPr>
              <a:t>STARK</a:t>
            </a:r>
            <a:r>
              <a:rPr lang="en-US" sz="3094" spc="-49" dirty="0">
                <a:latin typeface="Arial"/>
                <a:cs typeface="Arial"/>
              </a:rPr>
              <a:t> Programming Language</a:t>
            </a:r>
            <a:endParaRPr sz="3094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6359" y="4418118"/>
            <a:ext cx="4875609" cy="1212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969" dirty="0" err="1"/>
              <a:t>Debarati</a:t>
            </a:r>
            <a:r>
              <a:rPr lang="en-US" sz="1969" dirty="0"/>
              <a:t> Bhattacharyya (ASU ID : 1207688959)</a:t>
            </a:r>
          </a:p>
          <a:p>
            <a:pPr algn="ctr"/>
            <a:r>
              <a:rPr lang="en-US" sz="1969" dirty="0"/>
              <a:t>Janani </a:t>
            </a:r>
            <a:r>
              <a:rPr lang="en-US" sz="1969" dirty="0" err="1"/>
              <a:t>Thiagarajan</a:t>
            </a:r>
            <a:r>
              <a:rPr lang="en-US" sz="1969" dirty="0"/>
              <a:t>(ASU ID : 1213296368)</a:t>
            </a:r>
          </a:p>
          <a:p>
            <a:pPr algn="ctr"/>
            <a:r>
              <a:rPr lang="en-US" sz="1969" dirty="0"/>
              <a:t>Shilpa Bhat (ASU ID: 1212901948)</a:t>
            </a:r>
          </a:p>
          <a:p>
            <a:pPr algn="ctr"/>
            <a:r>
              <a:rPr lang="en-US" sz="1969" dirty="0" err="1"/>
              <a:t>Vivek</a:t>
            </a:r>
            <a:r>
              <a:rPr lang="en-US" sz="1969" dirty="0"/>
              <a:t> </a:t>
            </a:r>
            <a:r>
              <a:rPr lang="en-US" sz="1969" dirty="0" err="1"/>
              <a:t>Faldu</a:t>
            </a:r>
            <a:r>
              <a:rPr lang="en-US" sz="1969" dirty="0"/>
              <a:t> (ASU ID : 1214392296)</a:t>
            </a:r>
            <a:endParaRPr lang="en-US" sz="3094" spc="-49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F7CA1-E58F-455B-9D57-7DE101870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535782"/>
            <a:ext cx="4018359" cy="9443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1261AB-493B-45EE-8E2A-2ABC4E3F8BBA}"/>
              </a:ext>
            </a:extLst>
          </p:cNvPr>
          <p:cNvSpPr txBox="1"/>
          <p:nvPr/>
        </p:nvSpPr>
        <p:spPr>
          <a:xfrm>
            <a:off x="3514979" y="3576984"/>
            <a:ext cx="65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3501491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F70C-AA7F-47F9-854C-4F09281D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37853"/>
          </a:xfrm>
        </p:spPr>
        <p:txBody>
          <a:bodyPr/>
          <a:lstStyle/>
          <a:p>
            <a:r>
              <a:rPr lang="en-US" dirty="0"/>
              <a:t>Datatypes Supported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F205-A678-40B5-A470-67E104345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92613"/>
            <a:ext cx="10178322" cy="4250987"/>
          </a:xfrm>
        </p:spPr>
        <p:txBody>
          <a:bodyPr/>
          <a:lstStyle/>
          <a:p>
            <a:r>
              <a:rPr lang="en-US" dirty="0"/>
              <a:t> Stark supports </a:t>
            </a:r>
            <a:r>
              <a:rPr lang="en-US" b="1" dirty="0"/>
              <a:t>integer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 and </a:t>
            </a:r>
            <a:r>
              <a:rPr lang="en-US" b="1" dirty="0" err="1"/>
              <a:t>boolean</a:t>
            </a:r>
            <a:r>
              <a:rPr lang="en-US" dirty="0"/>
              <a:t>(bool) datatypes.</a:t>
            </a:r>
          </a:p>
          <a:p>
            <a:r>
              <a:rPr lang="en-US" dirty="0"/>
              <a:t>Operations related to these datatypes are supported as well</a:t>
            </a:r>
          </a:p>
          <a:p>
            <a:pPr lvl="1"/>
            <a:r>
              <a:rPr lang="en-US" dirty="0"/>
              <a:t>Operations supported for </a:t>
            </a:r>
            <a:r>
              <a:rPr lang="en-US" dirty="0" err="1"/>
              <a:t>int</a:t>
            </a:r>
            <a:endParaRPr lang="en-US" dirty="0"/>
          </a:p>
          <a:p>
            <a:pPr lvl="2"/>
            <a:r>
              <a:rPr lang="en-US" dirty="0"/>
              <a:t>Addition, Subtraction, Multiplication, Division and Modulus operator (</a:t>
            </a:r>
            <a:r>
              <a:rPr lang="en-US" b="1" dirty="0"/>
              <a:t>+ - * / %) </a:t>
            </a:r>
            <a:endParaRPr lang="en-US" dirty="0"/>
          </a:p>
          <a:p>
            <a:pPr lvl="2"/>
            <a:r>
              <a:rPr lang="en-US" dirty="0"/>
              <a:t>Stark also supports relational operator like </a:t>
            </a:r>
            <a:r>
              <a:rPr lang="en-US" b="1" dirty="0"/>
              <a:t>&gt; , &lt;, &gt;=, &lt;=, ==, != </a:t>
            </a:r>
            <a:r>
              <a:rPr lang="en-US" dirty="0"/>
              <a:t>to compare two integer values</a:t>
            </a:r>
          </a:p>
          <a:p>
            <a:pPr lvl="1"/>
            <a:r>
              <a:rPr lang="en-US" dirty="0"/>
              <a:t>Operations supported for bool</a:t>
            </a:r>
          </a:p>
          <a:p>
            <a:pPr lvl="2"/>
            <a:r>
              <a:rPr lang="en-US" dirty="0"/>
              <a:t>Logical operators like </a:t>
            </a:r>
            <a:r>
              <a:rPr lang="en-US" b="1" dirty="0"/>
              <a:t>&amp;&amp;</a:t>
            </a:r>
            <a:r>
              <a:rPr lang="en-US" dirty="0"/>
              <a:t> (logical AND), </a:t>
            </a:r>
            <a:r>
              <a:rPr lang="en-US" b="1" dirty="0"/>
              <a:t>||</a:t>
            </a:r>
            <a:r>
              <a:rPr lang="en-US" dirty="0"/>
              <a:t> (Logical OR),  </a:t>
            </a:r>
            <a:r>
              <a:rPr lang="en-US" b="1" dirty="0"/>
              <a:t>!</a:t>
            </a:r>
            <a:r>
              <a:rPr lang="en-US" dirty="0"/>
              <a:t> (Logical NOT)</a:t>
            </a:r>
          </a:p>
        </p:txBody>
      </p:sp>
    </p:spTree>
    <p:extLst>
      <p:ext uri="{BB962C8B-B14F-4D97-AF65-F5344CB8AC3E}">
        <p14:creationId xmlns:p14="http://schemas.microsoft.com/office/powerpoint/2010/main" val="15869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D5D6-F022-4E04-8688-65807CB7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54393"/>
            <a:ext cx="9254591" cy="793272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OPERATORS IN </a:t>
            </a:r>
            <a:r>
              <a:rPr lang="en-US" i="1" dirty="0">
                <a:solidFill>
                  <a:srgbClr val="990000"/>
                </a:solidFill>
              </a:rPr>
              <a:t>STARK</a:t>
            </a:r>
            <a:r>
              <a:rPr lang="en-US" dirty="0">
                <a:solidFill>
                  <a:srgbClr val="990000"/>
                </a:solidFill>
              </a:rPr>
              <a:t> :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AC90CF-6702-4965-A2E6-E13EB354ED9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29004" y="2202025"/>
          <a:ext cx="10347652" cy="3032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913">
                  <a:extLst>
                    <a:ext uri="{9D8B030D-6E8A-4147-A177-3AD203B41FA5}">
                      <a16:colId xmlns:a16="http://schemas.microsoft.com/office/drawing/2014/main" val="1313591047"/>
                    </a:ext>
                  </a:extLst>
                </a:gridCol>
                <a:gridCol w="2586913">
                  <a:extLst>
                    <a:ext uri="{9D8B030D-6E8A-4147-A177-3AD203B41FA5}">
                      <a16:colId xmlns:a16="http://schemas.microsoft.com/office/drawing/2014/main" val="2371926199"/>
                    </a:ext>
                  </a:extLst>
                </a:gridCol>
                <a:gridCol w="2586913">
                  <a:extLst>
                    <a:ext uri="{9D8B030D-6E8A-4147-A177-3AD203B41FA5}">
                      <a16:colId xmlns:a16="http://schemas.microsoft.com/office/drawing/2014/main" val="3972972466"/>
                    </a:ext>
                  </a:extLst>
                </a:gridCol>
                <a:gridCol w="2586913">
                  <a:extLst>
                    <a:ext uri="{9D8B030D-6E8A-4147-A177-3AD203B41FA5}">
                      <a16:colId xmlns:a16="http://schemas.microsoft.com/office/drawing/2014/main" val="26715688"/>
                    </a:ext>
                  </a:extLst>
                </a:gridCol>
              </a:tblGrid>
              <a:tr h="4492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962597"/>
                  </a:ext>
                </a:extLst>
              </a:tr>
              <a:tr h="4492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+ 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Adds two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47604"/>
                  </a:ext>
                </a:extLst>
              </a:tr>
              <a:tr h="4492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Subtracts two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970954"/>
                  </a:ext>
                </a:extLst>
              </a:tr>
              <a:tr h="4492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/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Divides two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24488"/>
                  </a:ext>
                </a:extLst>
              </a:tr>
              <a:tr h="4492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Multiplies two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70041"/>
                  </a:ext>
                </a:extLst>
              </a:tr>
              <a:tr h="7861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%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Returns the remainder when a is divided by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764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D3DC568-0C63-4205-8A7A-6D7ACB00374A}"/>
              </a:ext>
            </a:extLst>
          </p:cNvPr>
          <p:cNvSpPr txBox="1"/>
          <p:nvPr/>
        </p:nvSpPr>
        <p:spPr>
          <a:xfrm flipH="1">
            <a:off x="1251678" y="1382457"/>
            <a:ext cx="3707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Arithmetic :</a:t>
            </a:r>
          </a:p>
        </p:txBody>
      </p:sp>
    </p:spTree>
    <p:extLst>
      <p:ext uri="{BB962C8B-B14F-4D97-AF65-F5344CB8AC3E}">
        <p14:creationId xmlns:p14="http://schemas.microsoft.com/office/powerpoint/2010/main" val="4550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D5D6-F022-4E04-8688-65807CB7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54393"/>
            <a:ext cx="9254591" cy="793272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OPERATORS IN </a:t>
            </a:r>
            <a:r>
              <a:rPr lang="en-US" i="1" dirty="0">
                <a:solidFill>
                  <a:srgbClr val="990000"/>
                </a:solidFill>
              </a:rPr>
              <a:t>STARK</a:t>
            </a:r>
            <a:r>
              <a:rPr lang="en-US" dirty="0">
                <a:solidFill>
                  <a:srgbClr val="990000"/>
                </a:solidFill>
              </a:rPr>
              <a:t> :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AC90CF-6702-4965-A2E6-E13EB354ED9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63689" y="2080730"/>
          <a:ext cx="10730204" cy="3676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72">
                  <a:extLst>
                    <a:ext uri="{9D8B030D-6E8A-4147-A177-3AD203B41FA5}">
                      <a16:colId xmlns:a16="http://schemas.microsoft.com/office/drawing/2014/main" val="1313591047"/>
                    </a:ext>
                  </a:extLst>
                </a:gridCol>
                <a:gridCol w="3069771">
                  <a:extLst>
                    <a:ext uri="{9D8B030D-6E8A-4147-A177-3AD203B41FA5}">
                      <a16:colId xmlns:a16="http://schemas.microsoft.com/office/drawing/2014/main" val="2371926199"/>
                    </a:ext>
                  </a:extLst>
                </a:gridCol>
                <a:gridCol w="2463282">
                  <a:extLst>
                    <a:ext uri="{9D8B030D-6E8A-4147-A177-3AD203B41FA5}">
                      <a16:colId xmlns:a16="http://schemas.microsoft.com/office/drawing/2014/main" val="3972972466"/>
                    </a:ext>
                  </a:extLst>
                </a:gridCol>
                <a:gridCol w="3498979">
                  <a:extLst>
                    <a:ext uri="{9D8B030D-6E8A-4147-A177-3AD203B41FA5}">
                      <a16:colId xmlns:a16="http://schemas.microsoft.com/office/drawing/2014/main" val="26715688"/>
                    </a:ext>
                  </a:extLst>
                </a:gridCol>
              </a:tblGrid>
              <a:tr h="352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Returns True 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962597"/>
                  </a:ext>
                </a:extLst>
              </a:tr>
              <a:tr h="352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&lt; 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is less than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47604"/>
                  </a:ext>
                </a:extLst>
              </a:tr>
              <a:tr h="352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is greater than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970954"/>
                  </a:ext>
                </a:extLst>
              </a:tr>
              <a:tr h="352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or equal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is less than or equal to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24488"/>
                  </a:ext>
                </a:extLst>
              </a:tr>
              <a:tr h="352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is greater than or equal to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70041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equal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is equal to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76495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is not equal to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607134"/>
                  </a:ext>
                </a:extLst>
              </a:tr>
              <a:tr h="4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&amp;&amp;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 a and b are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99642"/>
                  </a:ext>
                </a:extLst>
              </a:tr>
              <a:tr h="5305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||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Either a or b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966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D3DC568-0C63-4205-8A7A-6D7ACB00374A}"/>
              </a:ext>
            </a:extLst>
          </p:cNvPr>
          <p:cNvSpPr txBox="1"/>
          <p:nvPr/>
        </p:nvSpPr>
        <p:spPr>
          <a:xfrm flipH="1">
            <a:off x="1251678" y="1382457"/>
            <a:ext cx="439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Relational and Logical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D27A9-6B2B-4694-B3E5-DB011C3D1BD6}"/>
              </a:ext>
            </a:extLst>
          </p:cNvPr>
          <p:cNvSpPr txBox="1"/>
          <p:nvPr/>
        </p:nvSpPr>
        <p:spPr>
          <a:xfrm>
            <a:off x="1105677" y="5870525"/>
            <a:ext cx="1068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Besides this, we also support ‘!’ which is the logical NOT operator. For </a:t>
            </a:r>
            <a:r>
              <a:rPr lang="en-US" dirty="0" err="1"/>
              <a:t>eg</a:t>
            </a:r>
            <a:r>
              <a:rPr lang="en-US" dirty="0"/>
              <a:t>: !a will compliment the value stored in a.</a:t>
            </a:r>
          </a:p>
        </p:txBody>
      </p:sp>
    </p:spTree>
    <p:extLst>
      <p:ext uri="{BB962C8B-B14F-4D97-AF65-F5344CB8AC3E}">
        <p14:creationId xmlns:p14="http://schemas.microsoft.com/office/powerpoint/2010/main" val="357336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8A76-77A2-42FF-9C76-F3376F8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11394"/>
          </a:xfrm>
        </p:spPr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F0CC-FE8C-408D-92AA-8275E8691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63" y="1896894"/>
            <a:ext cx="10178322" cy="4206434"/>
          </a:xfrm>
        </p:spPr>
        <p:txBody>
          <a:bodyPr/>
          <a:lstStyle/>
          <a:p>
            <a:r>
              <a:rPr lang="en-US" dirty="0"/>
              <a:t>Identifiers are a sequence of one or more characters. Consecutive characters in the identifiers are optional and could comprise of </a:t>
            </a:r>
            <a:r>
              <a:rPr lang="en-US" b="1" dirty="0"/>
              <a:t>alphanumeric characters </a:t>
            </a:r>
            <a:r>
              <a:rPr lang="en-US" dirty="0"/>
              <a:t>but should </a:t>
            </a:r>
            <a:r>
              <a:rPr lang="en-US" b="1" dirty="0"/>
              <a:t>begin with an alphabet. </a:t>
            </a:r>
          </a:p>
          <a:p>
            <a:pPr lvl="1"/>
            <a:r>
              <a:rPr lang="en-US" dirty="0"/>
              <a:t>IDENTIFIER : [a-</a:t>
            </a:r>
            <a:r>
              <a:rPr lang="en-US" dirty="0" err="1"/>
              <a:t>zA</a:t>
            </a:r>
            <a:r>
              <a:rPr lang="en-US" dirty="0"/>
              <a:t>-Z][a-zA-Z0-9]*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: a, sum, num2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8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9122-D8CC-4F80-B535-7E3F6A05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B3892-1AD7-4307-953A-2CC07686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9695"/>
            <a:ext cx="10178322" cy="4439898"/>
          </a:xfrm>
        </p:spPr>
        <p:txBody>
          <a:bodyPr/>
          <a:lstStyle/>
          <a:p>
            <a:r>
              <a:rPr lang="en-US" dirty="0"/>
              <a:t>Variables are used to store data values of a certain type- </a:t>
            </a:r>
            <a:r>
              <a:rPr lang="en-US" b="1" dirty="0" err="1"/>
              <a:t>int</a:t>
            </a:r>
            <a:r>
              <a:rPr lang="en-US" b="1" dirty="0"/>
              <a:t> or bool values</a:t>
            </a:r>
          </a:p>
          <a:p>
            <a:r>
              <a:rPr lang="en-US" dirty="0"/>
              <a:t>The stored value of variables can change during program execution. </a:t>
            </a:r>
          </a:p>
          <a:p>
            <a:r>
              <a:rPr lang="en-US" dirty="0"/>
              <a:t>Stark supports variable </a:t>
            </a:r>
            <a:r>
              <a:rPr lang="en-US" b="1" dirty="0"/>
              <a:t>declarations , initialization and assignments operations</a:t>
            </a:r>
            <a:endParaRPr lang="en-US" dirty="0"/>
          </a:p>
          <a:p>
            <a:r>
              <a:rPr lang="en-US" dirty="0"/>
              <a:t>Variables should be declared or initialized before they can be used. Else Stark gives </a:t>
            </a:r>
            <a:r>
              <a:rPr lang="en-US" b="1" dirty="0"/>
              <a:t>compiler error</a:t>
            </a:r>
          </a:p>
          <a:p>
            <a:pPr lvl="1"/>
            <a:r>
              <a:rPr lang="en-US" dirty="0"/>
              <a:t>Sample usage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a; a=10; 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a=10; </a:t>
            </a:r>
          </a:p>
          <a:p>
            <a:pPr lvl="2"/>
            <a:r>
              <a:rPr lang="en-US" dirty="0"/>
              <a:t>bool b = true;</a:t>
            </a:r>
          </a:p>
          <a:p>
            <a:pPr lvl="2"/>
            <a:r>
              <a:rPr lang="en-US" dirty="0"/>
              <a:t>bool b; </a:t>
            </a:r>
          </a:p>
        </p:txBody>
      </p:sp>
    </p:spTree>
    <p:extLst>
      <p:ext uri="{BB962C8B-B14F-4D97-AF65-F5344CB8AC3E}">
        <p14:creationId xmlns:p14="http://schemas.microsoft.com/office/powerpoint/2010/main" val="152075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9B98-DB43-4CD8-98AF-82E8C777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9215"/>
          </a:xfrm>
        </p:spPr>
        <p:txBody>
          <a:bodyPr/>
          <a:lstStyle/>
          <a:p>
            <a:r>
              <a:rPr lang="en-US" dirty="0"/>
              <a:t>Expressions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D10D-55A7-4BA8-A72D-BFA0238A8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71601"/>
            <a:ext cx="10178322" cy="4507992"/>
          </a:xfrm>
        </p:spPr>
        <p:txBody>
          <a:bodyPr/>
          <a:lstStyle/>
          <a:p>
            <a:r>
              <a:rPr lang="en-US" dirty="0"/>
              <a:t>Stark supports the following types of expression</a:t>
            </a:r>
          </a:p>
          <a:p>
            <a:pPr lvl="2"/>
            <a:r>
              <a:rPr lang="en-US" b="1" dirty="0"/>
              <a:t>Numeric expressions </a:t>
            </a:r>
          </a:p>
          <a:p>
            <a:pPr lvl="2"/>
            <a:r>
              <a:rPr lang="en-US" b="1" dirty="0"/>
              <a:t>Relational expressions</a:t>
            </a:r>
          </a:p>
          <a:p>
            <a:pPr lvl="2"/>
            <a:r>
              <a:rPr lang="en-US" b="1" dirty="0"/>
              <a:t>Logical expressions</a:t>
            </a:r>
          </a:p>
          <a:p>
            <a:pPr marL="914400" lvl="2" indent="0">
              <a:buNone/>
            </a:pPr>
            <a:r>
              <a:rPr lang="en-US" dirty="0"/>
              <a:t>Relational and logical expressions together form </a:t>
            </a:r>
            <a:r>
              <a:rPr lang="en-US" dirty="0" err="1"/>
              <a:t>boolean</a:t>
            </a:r>
            <a:r>
              <a:rPr lang="en-US" dirty="0"/>
              <a:t> expressions i.e. they return a </a:t>
            </a:r>
            <a:r>
              <a:rPr lang="en-US" dirty="0" err="1"/>
              <a:t>boolean</a:t>
            </a:r>
            <a:r>
              <a:rPr lang="en-US" dirty="0"/>
              <a:t> value based on the operation </a:t>
            </a:r>
          </a:p>
          <a:p>
            <a:r>
              <a:rPr lang="en-US" dirty="0"/>
              <a:t>Numeric expressions handle </a:t>
            </a:r>
            <a:r>
              <a:rPr lang="en-US" b="1" dirty="0"/>
              <a:t>precedence</a:t>
            </a:r>
            <a:r>
              <a:rPr lang="en-US" dirty="0"/>
              <a:t> in the following order</a:t>
            </a:r>
          </a:p>
          <a:p>
            <a:pPr lvl="2"/>
            <a:r>
              <a:rPr lang="en-US" b="1" dirty="0"/>
              <a:t>*, /, %</a:t>
            </a:r>
          </a:p>
          <a:p>
            <a:pPr lvl="2"/>
            <a:r>
              <a:rPr lang="en-US" b="1" dirty="0"/>
              <a:t>+, -</a:t>
            </a:r>
          </a:p>
          <a:p>
            <a:pPr marL="914400" lvl="2" indent="0">
              <a:buNone/>
            </a:pPr>
            <a:r>
              <a:rPr lang="en-US" dirty="0"/>
              <a:t>They are </a:t>
            </a:r>
            <a:r>
              <a:rPr lang="en-US" b="1" dirty="0"/>
              <a:t>left associative </a:t>
            </a:r>
            <a:r>
              <a:rPr lang="en-US" dirty="0"/>
              <a:t>as well.</a:t>
            </a:r>
          </a:p>
        </p:txBody>
      </p:sp>
    </p:spTree>
    <p:extLst>
      <p:ext uri="{BB962C8B-B14F-4D97-AF65-F5344CB8AC3E}">
        <p14:creationId xmlns:p14="http://schemas.microsoft.com/office/powerpoint/2010/main" val="1869351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1EC9-B0F8-4B93-AA99-04D46824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2211"/>
          </a:xfrm>
        </p:spPr>
        <p:txBody>
          <a:bodyPr>
            <a:normAutofit fontScale="90000"/>
          </a:bodyPr>
          <a:lstStyle/>
          <a:p>
            <a:r>
              <a:rPr lang="en-US" dirty="0"/>
              <a:t>STATEMENTs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7A195-CF95-461E-B4EB-901AA8052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56427"/>
            <a:ext cx="10178322" cy="4323166"/>
          </a:xfrm>
        </p:spPr>
        <p:txBody>
          <a:bodyPr>
            <a:normAutofit/>
          </a:bodyPr>
          <a:lstStyle/>
          <a:p>
            <a:r>
              <a:rPr lang="en-US" dirty="0"/>
              <a:t>Stark statements could be any of the following :-</a:t>
            </a:r>
          </a:p>
          <a:p>
            <a:pPr lvl="2"/>
            <a:r>
              <a:rPr lang="en-US" dirty="0"/>
              <a:t>Declaration statement</a:t>
            </a:r>
          </a:p>
          <a:p>
            <a:pPr lvl="2"/>
            <a:r>
              <a:rPr lang="en-US" dirty="0"/>
              <a:t>Assignment statement</a:t>
            </a:r>
          </a:p>
          <a:p>
            <a:pPr lvl="2"/>
            <a:r>
              <a:rPr lang="en-US" dirty="0"/>
              <a:t>Initialization statement</a:t>
            </a:r>
          </a:p>
          <a:p>
            <a:pPr lvl="2"/>
            <a:r>
              <a:rPr lang="en-US" dirty="0"/>
              <a:t>If Statement (Also </a:t>
            </a:r>
            <a:r>
              <a:rPr lang="en-US" b="1" dirty="0"/>
              <a:t>Nested IF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– Else Statement (Also </a:t>
            </a:r>
            <a:r>
              <a:rPr lang="en-US" b="1" dirty="0"/>
              <a:t>Nested IF-ELSE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While Statement (Also </a:t>
            </a:r>
            <a:r>
              <a:rPr lang="en-US" b="1" dirty="0"/>
              <a:t>Nested WHILE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Display Statement</a:t>
            </a:r>
          </a:p>
          <a:p>
            <a:pPr lvl="2"/>
            <a:r>
              <a:rPr lang="en-US" b="1" dirty="0"/>
              <a:t>Function call </a:t>
            </a:r>
          </a:p>
          <a:p>
            <a:r>
              <a:rPr lang="en-US" b="1" dirty="0"/>
              <a:t>Single</a:t>
            </a:r>
            <a:r>
              <a:rPr lang="en-US" dirty="0"/>
              <a:t> </a:t>
            </a:r>
            <a:r>
              <a:rPr lang="en-US" b="1" dirty="0"/>
              <a:t>line and multi-line comments </a:t>
            </a:r>
            <a:r>
              <a:rPr lang="en-US" dirty="0"/>
              <a:t>are also supported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21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2270-218F-486D-92D4-5C03D264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96DF2-77B7-4D00-97F6-B436DE2A0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 should be in the following format :</a:t>
            </a:r>
          </a:p>
          <a:p>
            <a:pPr lvl="1"/>
            <a:r>
              <a:rPr lang="en-US" b="1" dirty="0"/>
              <a:t>Datatype &lt;</a:t>
            </a:r>
            <a:r>
              <a:rPr lang="en-US" b="1" dirty="0" err="1"/>
              <a:t>varName</a:t>
            </a:r>
            <a:r>
              <a:rPr lang="en-US" b="1" dirty="0"/>
              <a:t>&gt;;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Example – </a:t>
            </a:r>
          </a:p>
          <a:p>
            <a:pPr marL="457200" lvl="1" indent="0">
              <a:buNone/>
            </a:pPr>
            <a:r>
              <a:rPr lang="en-US" b="1" dirty="0" err="1"/>
              <a:t>int</a:t>
            </a:r>
            <a:r>
              <a:rPr lang="en-US" b="1" dirty="0"/>
              <a:t> count;</a:t>
            </a:r>
          </a:p>
          <a:p>
            <a:pPr marL="457200" lvl="1" indent="0">
              <a:buNone/>
            </a:pPr>
            <a:r>
              <a:rPr lang="en-US" b="1" dirty="0"/>
              <a:t>bool </a:t>
            </a:r>
            <a:r>
              <a:rPr lang="en-US" b="1" dirty="0" err="1"/>
              <a:t>isZero</a:t>
            </a:r>
            <a:r>
              <a:rPr lang="en-US" b="1" dirty="0"/>
              <a:t>;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80372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121F-4B24-4CD4-8138-5E344330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ADD8B-0E96-4D73-9EAD-C48051D8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initialize a variable , the following format has to be followed</a:t>
            </a:r>
          </a:p>
          <a:p>
            <a:pPr lvl="1"/>
            <a:r>
              <a:rPr lang="en-US" b="1" dirty="0" err="1"/>
              <a:t>dataType</a:t>
            </a:r>
            <a:r>
              <a:rPr lang="en-US" b="1" dirty="0"/>
              <a:t> </a:t>
            </a:r>
            <a:r>
              <a:rPr lang="en-US" b="1" dirty="0" err="1"/>
              <a:t>variableName</a:t>
            </a:r>
            <a:r>
              <a:rPr lang="en-US" b="1" dirty="0"/>
              <a:t> = Value ;</a:t>
            </a:r>
          </a:p>
          <a:p>
            <a:r>
              <a:rPr lang="en-US" dirty="0"/>
              <a:t>Example –</a:t>
            </a:r>
          </a:p>
          <a:p>
            <a:pPr marL="457200" lvl="1" indent="0">
              <a:buNone/>
            </a:pPr>
            <a:r>
              <a:rPr lang="en-US" b="1" dirty="0" err="1"/>
              <a:t>int</a:t>
            </a:r>
            <a:r>
              <a:rPr lang="en-US" b="1" dirty="0"/>
              <a:t> count = 0;</a:t>
            </a:r>
          </a:p>
          <a:p>
            <a:pPr marL="457200" lvl="1" indent="0">
              <a:buNone/>
            </a:pPr>
            <a:r>
              <a:rPr lang="en-US" b="1" dirty="0"/>
              <a:t>bool </a:t>
            </a:r>
            <a:r>
              <a:rPr lang="en-US" b="1" dirty="0" err="1"/>
              <a:t>isZero</a:t>
            </a:r>
            <a:r>
              <a:rPr lang="en-US" b="1" dirty="0"/>
              <a:t> = false;</a:t>
            </a:r>
          </a:p>
          <a:p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2222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B1FA-E624-460E-BD7A-5D4E0D16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5A857-B282-4F2A-80F2-FFE06745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statement helps assign a value to a variable. It can be used in the following format</a:t>
            </a:r>
          </a:p>
          <a:p>
            <a:pPr lvl="2"/>
            <a:r>
              <a:rPr lang="en-US" b="1" dirty="0" err="1"/>
              <a:t>variableName</a:t>
            </a:r>
            <a:r>
              <a:rPr lang="en-US" b="1" dirty="0"/>
              <a:t> = Value ;</a:t>
            </a:r>
          </a:p>
          <a:p>
            <a:r>
              <a:rPr lang="en-US" dirty="0"/>
              <a:t>Example –</a:t>
            </a:r>
          </a:p>
          <a:p>
            <a:pPr marL="457200" lvl="1" indent="0">
              <a:buNone/>
            </a:pPr>
            <a:r>
              <a:rPr lang="en-US" b="1" dirty="0"/>
              <a:t>count = 0;</a:t>
            </a:r>
          </a:p>
          <a:p>
            <a:pPr marL="457200" lvl="1" indent="0">
              <a:buNone/>
            </a:pPr>
            <a:r>
              <a:rPr lang="en-US" b="1" dirty="0" err="1"/>
              <a:t>isZero</a:t>
            </a:r>
            <a:r>
              <a:rPr lang="en-US" b="1" dirty="0"/>
              <a:t> = false;</a:t>
            </a:r>
          </a:p>
          <a:p>
            <a:pPr lvl="2"/>
            <a:endParaRPr lang="en-US" b="1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0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059C-AFE3-4792-AC35-FCFF7D57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90000"/>
                </a:solidFill>
              </a:rPr>
              <a:t>Contents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2CA3DB-3583-451E-983A-D233781CA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SzPct val="80000"/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latin typeface="Book Antiqua" panose="02040602050305030304" pitchFamily="18" charset="0"/>
              </a:rPr>
              <a:t>Introduction</a:t>
            </a:r>
          </a:p>
          <a:p>
            <a:pPr algn="just"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latin typeface="Book Antiqua" panose="02040602050305030304" pitchFamily="18" charset="0"/>
              </a:rPr>
              <a:t> Getting Started</a:t>
            </a:r>
          </a:p>
          <a:p>
            <a:pPr algn="just"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latin typeface="Book Antiqua" panose="02040602050305030304" pitchFamily="18" charset="0"/>
              </a:rPr>
              <a:t> Grammar Rules</a:t>
            </a:r>
          </a:p>
          <a:p>
            <a:pPr algn="just"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latin typeface="Book Antiqua" panose="02040602050305030304" pitchFamily="18" charset="0"/>
              </a:rPr>
              <a:t> Features &amp; Design</a:t>
            </a:r>
          </a:p>
          <a:p>
            <a:pPr algn="just"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latin typeface="Book Antiqua" panose="02040602050305030304" pitchFamily="18" charset="0"/>
              </a:rPr>
              <a:t> Sample Programs</a:t>
            </a:r>
          </a:p>
          <a:p>
            <a:pPr algn="just"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latin typeface="Book Antiqua" panose="02040602050305030304" pitchFamily="18" charset="0"/>
              </a:rPr>
              <a:t> Intermediate Code</a:t>
            </a:r>
          </a:p>
          <a:p>
            <a:pPr algn="just"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latin typeface="Book Antiqua" panose="02040602050305030304" pitchFamily="18" charset="0"/>
              </a:rPr>
              <a:t> Runtime Generation</a:t>
            </a:r>
          </a:p>
          <a:p>
            <a:pPr algn="just"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latin typeface="Book Antiqua" panose="02040602050305030304" pitchFamily="18" charset="0"/>
              </a:rPr>
              <a:t> Development Process</a:t>
            </a:r>
          </a:p>
          <a:p>
            <a:pPr algn="just"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latin typeface="Book Antiqua" panose="02040602050305030304" pitchFamily="18" charset="0"/>
              </a:rPr>
              <a:t> Future Improvements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26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DA43-3DC5-4ADF-982A-3F7EF324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7076-A26A-4DC6-A835-B407F5D43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52537"/>
            <a:ext cx="10178322" cy="3827056"/>
          </a:xfrm>
        </p:spPr>
        <p:txBody>
          <a:bodyPr/>
          <a:lstStyle/>
          <a:p>
            <a:r>
              <a:rPr lang="en-US" dirty="0"/>
              <a:t>Value of an expression or a variable can be displayed using the display statement</a:t>
            </a:r>
          </a:p>
          <a:p>
            <a:pPr lvl="1"/>
            <a:r>
              <a:rPr lang="en-US" b="1" dirty="0"/>
              <a:t>display expression</a:t>
            </a:r>
            <a:r>
              <a:rPr lang="en-US" dirty="0"/>
              <a:t>;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Example –</a:t>
            </a:r>
          </a:p>
          <a:p>
            <a:pPr marL="457200" lvl="1" indent="0">
              <a:buNone/>
            </a:pPr>
            <a:r>
              <a:rPr lang="en-US" b="1" dirty="0"/>
              <a:t> display sum;</a:t>
            </a:r>
          </a:p>
          <a:p>
            <a:pPr marL="457200" lvl="1" indent="0">
              <a:buNone/>
            </a:pPr>
            <a:r>
              <a:rPr lang="en-US" b="1" dirty="0"/>
              <a:t> display </a:t>
            </a:r>
            <a:r>
              <a:rPr lang="en-US" b="1" dirty="0" err="1"/>
              <a:t>a+b</a:t>
            </a:r>
            <a:r>
              <a:rPr lang="en-US" b="1" dirty="0"/>
              <a:t>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82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9534-F085-40E5-A539-63D88EF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0071-8591-4457-B645-CD1D3E4E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20239"/>
            <a:ext cx="10178322" cy="52334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Stark supports if condition in the following format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if(condition) {</a:t>
            </a:r>
          </a:p>
          <a:p>
            <a:pPr marL="0" indent="0">
              <a:buNone/>
            </a:pPr>
            <a:r>
              <a:rPr lang="en-US" b="1" dirty="0"/>
              <a:t>Statement list;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en-US" dirty="0"/>
              <a:t>Example : if(count&gt;10) {</a:t>
            </a:r>
          </a:p>
          <a:p>
            <a:pPr marL="0" indent="0">
              <a:buNone/>
            </a:pPr>
            <a:r>
              <a:rPr lang="en-US" dirty="0"/>
              <a:t>	count = count – 1;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r>
              <a:rPr lang="en-US" dirty="0"/>
              <a:t>Nested If is supported. </a:t>
            </a:r>
          </a:p>
          <a:p>
            <a:r>
              <a:rPr lang="en-US" dirty="0"/>
              <a:t>Example – if(count&gt;10) { </a:t>
            </a:r>
          </a:p>
          <a:p>
            <a:pPr marL="914400" lvl="2" indent="0">
              <a:buNone/>
            </a:pPr>
            <a:r>
              <a:rPr lang="en-US" dirty="0"/>
              <a:t>        	count = count -1;</a:t>
            </a:r>
          </a:p>
          <a:p>
            <a:pPr marL="914400" lvl="2" indent="0">
              <a:buNone/>
            </a:pPr>
            <a:r>
              <a:rPr lang="en-US" dirty="0"/>
              <a:t>        if(count&gt;5) {</a:t>
            </a:r>
          </a:p>
          <a:p>
            <a:pPr marL="914400" lvl="2" indent="0">
              <a:buNone/>
            </a:pPr>
            <a:r>
              <a:rPr lang="en-US" dirty="0"/>
              <a:t>	display count;</a:t>
            </a:r>
          </a:p>
          <a:p>
            <a:pPr marL="914400" lvl="2" indent="0">
              <a:buNone/>
            </a:pPr>
            <a:r>
              <a:rPr lang="en-US" dirty="0"/>
              <a:t>        }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4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E0E5-BCE7-4944-A7B4-18DA1543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7981B-E9D3-44E3-AC45-7A8ECEDB4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15957"/>
            <a:ext cx="10178322" cy="52918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else can be used in the following format.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if(condition) {</a:t>
            </a:r>
          </a:p>
          <a:p>
            <a:pPr marL="0" indent="0">
              <a:buNone/>
            </a:pPr>
            <a:r>
              <a:rPr lang="en-US" b="1" dirty="0"/>
              <a:t>	    </a:t>
            </a:r>
            <a:r>
              <a:rPr lang="en-US" b="1" dirty="0" err="1"/>
              <a:t>statementlist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	} else {</a:t>
            </a:r>
          </a:p>
          <a:p>
            <a:pPr marL="0" indent="0">
              <a:buNone/>
            </a:pPr>
            <a:r>
              <a:rPr lang="en-US" b="1" dirty="0"/>
              <a:t>	 </a:t>
            </a:r>
            <a:r>
              <a:rPr lang="en-US" b="1" dirty="0" err="1"/>
              <a:t>statementlist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	}</a:t>
            </a:r>
          </a:p>
          <a:p>
            <a:pPr marL="0" indent="0">
              <a:buNone/>
            </a:pPr>
            <a:r>
              <a:rPr lang="en-US" b="1" dirty="0"/>
              <a:t>Example</a:t>
            </a:r>
          </a:p>
          <a:p>
            <a:pPr marL="0" indent="0">
              <a:buNone/>
            </a:pPr>
            <a:r>
              <a:rPr lang="en-US" dirty="0"/>
              <a:t>	if(count&gt;10) {</a:t>
            </a:r>
          </a:p>
          <a:p>
            <a:pPr marL="0" indent="0">
              <a:buNone/>
            </a:pPr>
            <a:r>
              <a:rPr lang="en-US" dirty="0"/>
              <a:t>	     count = count – 1;</a:t>
            </a:r>
          </a:p>
          <a:p>
            <a:pPr marL="0" indent="0">
              <a:buNone/>
            </a:pPr>
            <a:r>
              <a:rPr lang="en-US" dirty="0"/>
              <a:t>	} else {</a:t>
            </a:r>
          </a:p>
          <a:p>
            <a:pPr marL="0" indent="0">
              <a:buNone/>
            </a:pPr>
            <a:r>
              <a:rPr lang="en-US" dirty="0"/>
              <a:t>	     display count;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b="1" dirty="0"/>
              <a:t>Nested if-else is also supported.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08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C9C8-F6D2-42D1-9AEE-7566C81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C9D6-9192-43C7-BE8A-4417768B8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2218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While statement can be used in the following format.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while(condition) {</a:t>
            </a:r>
          </a:p>
          <a:p>
            <a:pPr marL="0" indent="0">
              <a:buNone/>
            </a:pPr>
            <a:r>
              <a:rPr lang="en-US" b="1" dirty="0"/>
              <a:t>	    </a:t>
            </a:r>
            <a:r>
              <a:rPr lang="en-US" b="1" dirty="0" err="1"/>
              <a:t>statementlist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	}</a:t>
            </a:r>
          </a:p>
          <a:p>
            <a:pPr marL="0" indent="0">
              <a:buNone/>
            </a:pPr>
            <a:r>
              <a:rPr lang="en-US" dirty="0"/>
              <a:t>   Example</a:t>
            </a:r>
          </a:p>
          <a:p>
            <a:pPr marL="0" indent="0">
              <a:buNone/>
            </a:pPr>
            <a:r>
              <a:rPr lang="en-US" dirty="0"/>
              <a:t>	while(a&gt;5) {</a:t>
            </a:r>
          </a:p>
          <a:p>
            <a:pPr marL="0" indent="0">
              <a:buNone/>
            </a:pPr>
            <a:r>
              <a:rPr lang="en-US" dirty="0"/>
              <a:t>	    display a;</a:t>
            </a:r>
          </a:p>
          <a:p>
            <a:pPr marL="0" indent="0">
              <a:buNone/>
            </a:pPr>
            <a:r>
              <a:rPr lang="en-US" dirty="0"/>
              <a:t>                 a = a-1;	     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b="1" dirty="0"/>
              <a:t>Nested while is also supported.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38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6AE8-47C9-4D0D-801F-03E27DD1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F7B7-3956-4D4D-AF8E-C14874674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68877"/>
            <a:ext cx="10178322" cy="4649821"/>
          </a:xfrm>
        </p:spPr>
        <p:txBody>
          <a:bodyPr>
            <a:normAutofit/>
          </a:bodyPr>
          <a:lstStyle/>
          <a:p>
            <a:r>
              <a:rPr lang="en-US" dirty="0"/>
              <a:t>Function call can be used in the following format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identifier = </a:t>
            </a:r>
            <a:r>
              <a:rPr lang="en-US" b="1" dirty="0" err="1"/>
              <a:t>functionName</a:t>
            </a:r>
            <a:r>
              <a:rPr lang="en-US" b="1" dirty="0"/>
              <a:t>(arguments)     </a:t>
            </a:r>
            <a:r>
              <a:rPr lang="en-US" dirty="0"/>
              <a:t>*arguments are optional</a:t>
            </a:r>
          </a:p>
          <a:p>
            <a:pPr marL="0" indent="0">
              <a:buNone/>
            </a:pPr>
            <a:r>
              <a:rPr lang="en-US" dirty="0"/>
              <a:t>		or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functionName</a:t>
            </a:r>
            <a:r>
              <a:rPr lang="en-US" b="1" dirty="0"/>
              <a:t>(arguments)     </a:t>
            </a:r>
            <a:r>
              <a:rPr lang="en-US" dirty="0"/>
              <a:t>*arguments are optional</a:t>
            </a:r>
          </a:p>
          <a:p>
            <a:r>
              <a:rPr lang="en-US" dirty="0"/>
              <a:t>Functions may or may not return a value. Function returning a value should be assigned to a variable of appropriate data type</a:t>
            </a:r>
          </a:p>
          <a:p>
            <a:r>
              <a:rPr lang="en-US" dirty="0"/>
              <a:t>Example: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sum; sum=add(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add(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add(5,10);</a:t>
            </a:r>
          </a:p>
          <a:p>
            <a:r>
              <a:rPr lang="en-US" dirty="0"/>
              <a:t>Arguments can be of same or different data types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66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17E2-6F40-4882-9FA9-FA27F956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41FBE-6DBE-4F5D-AFD5-5810CA73A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22963"/>
            <a:ext cx="10178322" cy="4556630"/>
          </a:xfrm>
        </p:spPr>
        <p:txBody>
          <a:bodyPr/>
          <a:lstStyle/>
          <a:p>
            <a:r>
              <a:rPr lang="en-US" dirty="0"/>
              <a:t>Function definition can be used in the following format</a:t>
            </a:r>
          </a:p>
          <a:p>
            <a:pPr lvl="1"/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functionName</a:t>
            </a:r>
            <a:r>
              <a:rPr lang="en-US" dirty="0"/>
              <a:t>(parameters) { </a:t>
            </a:r>
            <a:r>
              <a:rPr lang="en-US" dirty="0" err="1"/>
              <a:t>statementList</a:t>
            </a:r>
            <a:r>
              <a:rPr lang="en-US" dirty="0"/>
              <a:t>; </a:t>
            </a:r>
            <a:r>
              <a:rPr lang="en-US" dirty="0" err="1"/>
              <a:t>returnStatement</a:t>
            </a:r>
            <a:r>
              <a:rPr lang="en-US" dirty="0"/>
              <a:t> }</a:t>
            </a:r>
          </a:p>
          <a:p>
            <a:pPr marL="914400" lvl="2" indent="0">
              <a:buNone/>
            </a:pPr>
            <a:r>
              <a:rPr lang="en-US" dirty="0"/>
              <a:t>	or 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functionName</a:t>
            </a:r>
            <a:r>
              <a:rPr lang="en-US" dirty="0"/>
              <a:t>(parameters) { </a:t>
            </a:r>
            <a:r>
              <a:rPr lang="en-US" dirty="0" err="1"/>
              <a:t>returnStatement</a:t>
            </a:r>
            <a:r>
              <a:rPr lang="en-US" dirty="0"/>
              <a:t> }   	*parameters are optional</a:t>
            </a:r>
          </a:p>
          <a:p>
            <a:r>
              <a:rPr lang="en-US" dirty="0"/>
              <a:t>Example:</a:t>
            </a:r>
          </a:p>
          <a:p>
            <a:pPr lvl="2"/>
            <a:r>
              <a:rPr lang="en-US" dirty="0" err="1"/>
              <a:t>func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a,int</a:t>
            </a:r>
            <a:r>
              <a:rPr lang="en-US" dirty="0"/>
              <a:t> b){</a:t>
            </a:r>
          </a:p>
          <a:p>
            <a:pPr marL="1371600" lvl="3" indent="0">
              <a:buNone/>
            </a:pPr>
            <a:r>
              <a:rPr lang="en-US" dirty="0" err="1"/>
              <a:t>int</a:t>
            </a:r>
            <a:r>
              <a:rPr lang="en-US" dirty="0"/>
              <a:t> c =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1371600" lvl="3" indent="0">
              <a:buNone/>
            </a:pPr>
            <a:r>
              <a:rPr lang="en-US" dirty="0"/>
              <a:t>return c;</a:t>
            </a:r>
          </a:p>
          <a:p>
            <a:pPr marL="1371600" lvl="3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All the variables in the functions are </a:t>
            </a:r>
            <a:r>
              <a:rPr lang="en-US" b="1" dirty="0"/>
              <a:t>locally scoped</a:t>
            </a:r>
          </a:p>
          <a:p>
            <a:r>
              <a:rPr lang="en-US" dirty="0"/>
              <a:t>Parameters can be of same or different data types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65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566A-1A6C-4525-B2F5-D4E974A5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35F0-74AB-4830-99FC-FCEDA54FC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statement can be used in the following format to return value from a function</a:t>
            </a:r>
          </a:p>
          <a:p>
            <a:pPr lvl="1"/>
            <a:r>
              <a:rPr lang="en-US" b="1" dirty="0"/>
              <a:t>return expression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Example –</a:t>
            </a:r>
          </a:p>
          <a:p>
            <a:pPr marL="457200" lvl="1" indent="0">
              <a:buNone/>
            </a:pPr>
            <a:r>
              <a:rPr lang="en-US" dirty="0"/>
              <a:t>return count;</a:t>
            </a:r>
          </a:p>
          <a:p>
            <a:pPr marL="457200" lvl="1" indent="0">
              <a:buNone/>
            </a:pPr>
            <a:r>
              <a:rPr lang="en-US" dirty="0"/>
              <a:t>return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10189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C207-B5C1-4125-8B88-16E1B129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01047"/>
            <a:ext cx="10178322" cy="1281045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program with intermediate code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AC36C7-80D8-4386-9ECF-06F213DBE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872" y="2166347"/>
            <a:ext cx="4315742" cy="35367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074140-EC56-4A21-AED2-15BA34664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143" y="1420239"/>
            <a:ext cx="2525364" cy="529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27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BEB3-736B-4B5F-8413-BF611621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4037F2-B50B-4AA5-BB7A-E3BD3D7C7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770" y="1874517"/>
            <a:ext cx="10547668" cy="421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78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5DEE-8B96-4376-A41B-08CF5E01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756F2-FEBF-4C67-BF66-7289916A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24743"/>
            <a:ext cx="10178322" cy="46373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popularity of a programming language depends to some extent, on its designer’s willingness to extend its features. On this note, we would like to improve the following for </a:t>
            </a:r>
            <a:r>
              <a:rPr lang="en-US" i="1" dirty="0"/>
              <a:t>STARK </a:t>
            </a:r>
            <a:r>
              <a:rPr lang="en-US" dirty="0"/>
              <a:t>in future :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/>
              <a:t> Support more data types and unary operators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/>
              <a:t> Support additional looping constructs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/>
              <a:t> Support data structures like array and stack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/>
              <a:t> Support recursion for user-defined functions</a:t>
            </a:r>
          </a:p>
          <a:p>
            <a:pPr marL="0" indent="0">
              <a:buSzPct val="80000"/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0118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C726AF-19A5-4459-8EE1-EB047868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990000"/>
                </a:solidFill>
              </a:rPr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44273D-3BB7-4083-A414-18129AB26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931" y="1541537"/>
            <a:ext cx="10535816" cy="468406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US" i="1" dirty="0"/>
          </a:p>
          <a:p>
            <a:pPr marL="0" indent="0" algn="just">
              <a:buNone/>
            </a:pPr>
            <a:r>
              <a:rPr lang="en-US" i="1" dirty="0"/>
              <a:t>STARK</a:t>
            </a:r>
            <a:r>
              <a:rPr lang="en-US" dirty="0"/>
              <a:t> is a static, strongly typed imperative programming language. The word “Stark” means simple and powerful which are the main design goals. It is easy to learn and provides all the major features of a high level language.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3300" dirty="0"/>
              <a:t>Tools: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i="1" dirty="0"/>
              <a:t> ANTLR 4</a:t>
            </a:r>
          </a:p>
          <a:p>
            <a:pPr marL="0" indent="0" algn="just">
              <a:buNone/>
            </a:pPr>
            <a:r>
              <a:rPr lang="en-US" dirty="0"/>
              <a:t>Lexical analysis – tokenization</a:t>
            </a:r>
          </a:p>
          <a:p>
            <a:pPr marL="0" indent="0" algn="just">
              <a:buNone/>
            </a:pPr>
            <a:r>
              <a:rPr lang="en-US" dirty="0"/>
              <a:t>Parser generation – parse tree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Java 8</a:t>
            </a:r>
          </a:p>
          <a:p>
            <a:pPr marL="0" indent="0" algn="just">
              <a:buNone/>
            </a:pPr>
            <a:r>
              <a:rPr lang="en-US" dirty="0"/>
              <a:t>Compiler is written in Java </a:t>
            </a:r>
          </a:p>
          <a:p>
            <a:pPr marL="0" indent="0" algn="just">
              <a:buNone/>
            </a:pPr>
            <a:r>
              <a:rPr lang="fr-FR" dirty="0"/>
              <a:t>Interpréter and Runtime </a:t>
            </a:r>
            <a:r>
              <a:rPr lang="fr-FR" dirty="0" err="1"/>
              <a:t>environment</a:t>
            </a:r>
            <a:r>
              <a:rPr lang="fr-FR" dirty="0"/>
              <a:t> use </a:t>
            </a:r>
            <a:r>
              <a:rPr lang="fr-FR" i="1" dirty="0"/>
              <a:t>JRE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Data Structures used : Stack and </a:t>
            </a:r>
            <a:r>
              <a:rPr lang="en-US" dirty="0" err="1"/>
              <a:t>Hashmap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27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1255-E6E4-4811-8EC1-9496E303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5FCF-E3E7-4233-985E-8F280C7A6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35495"/>
            <a:ext cx="10178322" cy="4144098"/>
          </a:xfrm>
        </p:spPr>
        <p:txBody>
          <a:bodyPr/>
          <a:lstStyle/>
          <a:p>
            <a:r>
              <a:rPr lang="en-US" dirty="0"/>
              <a:t>Kenneth C. Louden and Kenneth A. Lambert, Programming Languages Principles and Practice, Third edition, Boston. Cengage Learning, 2011</a:t>
            </a:r>
          </a:p>
          <a:p>
            <a:r>
              <a:rPr lang="en-US" dirty="0"/>
              <a:t>Alfred V. </a:t>
            </a:r>
            <a:r>
              <a:rPr lang="en-US" dirty="0" err="1"/>
              <a:t>Aho</a:t>
            </a:r>
            <a:r>
              <a:rPr lang="en-US" dirty="0"/>
              <a:t> and Ravi </a:t>
            </a:r>
            <a:r>
              <a:rPr lang="en-US" dirty="0" err="1"/>
              <a:t>Sethi</a:t>
            </a:r>
            <a:r>
              <a:rPr lang="en-US" dirty="0"/>
              <a:t>, Compilers Principles, Techniques and Tools</a:t>
            </a:r>
          </a:p>
          <a:p>
            <a:r>
              <a:rPr lang="en-US" dirty="0"/>
              <a:t>Antlr4 documentations</a:t>
            </a:r>
          </a:p>
          <a:p>
            <a:r>
              <a:rPr lang="en-US" dirty="0"/>
              <a:t>SER502 Spring2018 lecture slides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60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2E16-AE8E-44DD-BFFF-9062C991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15675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A5F8-0641-4DDA-ADE0-84DF660DA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We express our sincere thanks to our professor Mr.  Ajay Bansal and his teaching assistant  </a:t>
            </a:r>
            <a:r>
              <a:rPr lang="en-US" dirty="0" err="1"/>
              <a:t>Xiangyu</a:t>
            </a:r>
            <a:r>
              <a:rPr lang="en-US" dirty="0"/>
              <a:t> Guo for their continued support and encouragement. We appreciate the learning opportunities they provided to us.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B68BE-04CA-4398-9811-B9D759E3E038}"/>
              </a:ext>
            </a:extLst>
          </p:cNvPr>
          <p:cNvSpPr txBox="1"/>
          <p:nvPr/>
        </p:nvSpPr>
        <p:spPr>
          <a:xfrm>
            <a:off x="3758681" y="4572001"/>
            <a:ext cx="4674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99000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5489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C568-6952-48E2-A3C7-0A03B2D0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90000"/>
                </a:solidFill>
              </a:rPr>
              <a:t>Getting Started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0ED98-69D2-4278-84D1-4A2F8B3A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43974"/>
            <a:ext cx="10178322" cy="42356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We will first take a look at the processing of a </a:t>
            </a:r>
            <a:r>
              <a:rPr lang="en-US" i="1" dirty="0"/>
              <a:t>STARK</a:t>
            </a:r>
            <a:r>
              <a:rPr lang="en-US" dirty="0"/>
              <a:t> program.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spcBef>
                <a:spcPts val="0"/>
              </a:spcBef>
            </a:pPr>
            <a:r>
              <a:rPr lang="en-US" dirty="0"/>
              <a:t>The source code will be given to lexical analyzer to generate the tokens </a:t>
            </a:r>
          </a:p>
          <a:p>
            <a:pPr algn="just">
              <a:spcBef>
                <a:spcPts val="0"/>
              </a:spcBef>
            </a:pPr>
            <a:r>
              <a:rPr lang="en-US" dirty="0"/>
              <a:t>The generated tokens are then given to parser to build a parse tree  </a:t>
            </a:r>
          </a:p>
          <a:p>
            <a:pPr algn="just">
              <a:spcBef>
                <a:spcPts val="0"/>
              </a:spcBef>
            </a:pPr>
            <a:r>
              <a:rPr lang="en-US" dirty="0"/>
              <a:t>The parse tree would be given semantics to generate an intermediate code</a:t>
            </a:r>
          </a:p>
          <a:p>
            <a:pPr algn="just">
              <a:spcBef>
                <a:spcPts val="0"/>
              </a:spcBef>
            </a:pPr>
            <a:r>
              <a:rPr lang="en-US" dirty="0"/>
              <a:t>The intermediate code is then interpreted by the runtime environment to generate an output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source code in </a:t>
            </a:r>
            <a:r>
              <a:rPr lang="en-US" i="1" dirty="0"/>
              <a:t>STARK</a:t>
            </a:r>
            <a:r>
              <a:rPr lang="en-US" dirty="0"/>
              <a:t> will be compiled and executed in two steps : </a:t>
            </a:r>
          </a:p>
          <a:p>
            <a:pPr algn="just" fontAlgn="base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Compile the source code to generate the intermediate code </a:t>
            </a:r>
          </a:p>
          <a:p>
            <a:pPr algn="just" fontAlgn="base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Interpret the intermediate code to produce the final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5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C357-F708-4E06-8BC1-3C1F8CA1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RUN </a:t>
            </a:r>
            <a:r>
              <a:rPr lang="en-US" i="1" dirty="0"/>
              <a:t>STARK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034F9-EDA1-4559-94DD-FF67F70C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15957"/>
            <a:ext cx="10178322" cy="46636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STARK programs can be written and saved with any standard editor such as Notepad etc.</a:t>
            </a:r>
          </a:p>
          <a:p>
            <a:r>
              <a:rPr lang="en-US" dirty="0"/>
              <a:t>Download STARK.jar from the git repository </a:t>
            </a:r>
          </a:p>
          <a:p>
            <a:r>
              <a:rPr lang="en-US" dirty="0"/>
              <a:t>Follow the below steps to compile and execute your </a:t>
            </a:r>
            <a:r>
              <a:rPr lang="en-US" i="1" dirty="0"/>
              <a:t>STARK </a:t>
            </a:r>
            <a:r>
              <a:rPr lang="en-US" dirty="0"/>
              <a:t>programs</a:t>
            </a:r>
            <a:r>
              <a:rPr lang="en-US" i="1" dirty="0"/>
              <a:t>:</a:t>
            </a:r>
            <a:endParaRPr lang="en-US" dirty="0"/>
          </a:p>
          <a:p>
            <a:r>
              <a:rPr lang="en-US" dirty="0"/>
              <a:t>Windows Users :</a:t>
            </a:r>
          </a:p>
          <a:p>
            <a:pPr lvl="1" fontAlgn="base"/>
            <a:r>
              <a:rPr lang="en-US" dirty="0"/>
              <a:t>Use Windows Command Prompt from the location of stark.jar</a:t>
            </a:r>
          </a:p>
          <a:p>
            <a:pPr lvl="1" fontAlgn="base"/>
            <a:r>
              <a:rPr lang="en-US" dirty="0"/>
              <a:t>Use the command for compiling your </a:t>
            </a:r>
            <a:r>
              <a:rPr lang="en-US" i="1" dirty="0"/>
              <a:t>STARK </a:t>
            </a:r>
            <a:r>
              <a:rPr lang="en-US" dirty="0"/>
              <a:t>source code: </a:t>
            </a:r>
          </a:p>
          <a:p>
            <a:pPr lvl="1"/>
            <a:r>
              <a:rPr lang="en-US" b="1" i="1" dirty="0"/>
              <a:t>java -jar stark.jar -c </a:t>
            </a:r>
            <a:r>
              <a:rPr lang="en-US" b="1" i="1" dirty="0" err="1"/>
              <a:t>sourcePath</a:t>
            </a:r>
            <a:r>
              <a:rPr lang="en-US" b="1" i="1" dirty="0"/>
              <a:t> </a:t>
            </a:r>
            <a:r>
              <a:rPr lang="en-US" b="1" i="1" dirty="0" err="1"/>
              <a:t>intermediateCodePath</a:t>
            </a:r>
            <a:endParaRPr lang="en-US" b="1" dirty="0"/>
          </a:p>
          <a:p>
            <a:pPr lvl="1"/>
            <a:r>
              <a:rPr lang="en-US" dirty="0"/>
              <a:t>This will generate and display the intermediate code path with Intermediate code file name</a:t>
            </a:r>
          </a:p>
          <a:p>
            <a:pPr lvl="2"/>
            <a:r>
              <a:rPr lang="en-US" b="1" i="1" dirty="0" err="1"/>
              <a:t>intermediateCodePath</a:t>
            </a:r>
            <a:r>
              <a:rPr lang="en-US" b="1" i="1" dirty="0"/>
              <a:t> </a:t>
            </a:r>
            <a:r>
              <a:rPr lang="en-US" b="1" i="1" dirty="0" err="1"/>
              <a:t>programName.iark</a:t>
            </a:r>
            <a:endParaRPr lang="en-US" dirty="0"/>
          </a:p>
          <a:p>
            <a:pPr lvl="1" fontAlgn="base"/>
            <a:r>
              <a:rPr lang="en-US" dirty="0"/>
              <a:t>Use the command for executing your </a:t>
            </a:r>
            <a:r>
              <a:rPr lang="en-US" i="1" dirty="0"/>
              <a:t>STARK </a:t>
            </a:r>
            <a:r>
              <a:rPr lang="en-US" dirty="0"/>
              <a:t>intermediate code:</a:t>
            </a:r>
          </a:p>
          <a:p>
            <a:pPr lvl="1"/>
            <a:r>
              <a:rPr lang="en-US" b="1" i="1" dirty="0"/>
              <a:t>java  -jar stark.jar -e </a:t>
            </a:r>
            <a:r>
              <a:rPr lang="en-US" b="1" i="1" dirty="0" err="1"/>
              <a:t>intermediateCodePath</a:t>
            </a:r>
            <a:r>
              <a:rPr lang="en-US" b="1" i="1" dirty="0"/>
              <a:t> </a:t>
            </a:r>
            <a:r>
              <a:rPr lang="en-US" b="1" i="1" dirty="0" err="1"/>
              <a:t>programName</a:t>
            </a:r>
            <a:r>
              <a:rPr lang="en-US" b="1" i="1" err="1"/>
              <a:t>.</a:t>
            </a:r>
            <a:r>
              <a:rPr lang="en-US" b="1" i="1"/>
              <a:t>iark</a:t>
            </a: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0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ECD3-ED00-4CDE-9F4B-99E61280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990000"/>
                </a:solidFill>
              </a:rPr>
              <a:t>BLOCK DIAGRAM FOR SOURCE CODE PROCESSING</a:t>
            </a:r>
            <a:endParaRPr lang="en-US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1FE9E268-3FF0-4B67-9B53-AB8154EEB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97" y="1750979"/>
            <a:ext cx="5620560" cy="35941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B0B3A5-5306-4F1D-8C4A-976DB03F11ED}"/>
              </a:ext>
            </a:extLst>
          </p:cNvPr>
          <p:cNvSpPr txBox="1"/>
          <p:nvPr/>
        </p:nvSpPr>
        <p:spPr>
          <a:xfrm>
            <a:off x="1022595" y="1904629"/>
            <a:ext cx="526246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Lexical Analysis: </a:t>
            </a:r>
          </a:p>
          <a:p>
            <a:r>
              <a:rPr lang="en-US" sz="2000" dirty="0"/>
              <a:t>Input : source code</a:t>
            </a:r>
          </a:p>
          <a:p>
            <a:r>
              <a:rPr lang="en-US" sz="2000" dirty="0"/>
              <a:t>Output : lexical units or tokens </a:t>
            </a:r>
          </a:p>
          <a:p>
            <a:endParaRPr lang="en-US" sz="2000" dirty="0"/>
          </a:p>
          <a:p>
            <a:r>
              <a:rPr lang="en-US" sz="2000" dirty="0"/>
              <a:t>2. Parser:</a:t>
            </a:r>
          </a:p>
          <a:p>
            <a:r>
              <a:rPr lang="en-US" sz="2000" dirty="0"/>
              <a:t>Input : token string </a:t>
            </a:r>
          </a:p>
          <a:p>
            <a:r>
              <a:rPr lang="en-US" sz="2000" dirty="0"/>
              <a:t>Output : parse tree</a:t>
            </a:r>
          </a:p>
          <a:p>
            <a:endParaRPr lang="en-US" sz="2000" dirty="0"/>
          </a:p>
          <a:p>
            <a:r>
              <a:rPr lang="en-US" sz="2000" dirty="0"/>
              <a:t>3. Bytecode:</a:t>
            </a:r>
          </a:p>
          <a:p>
            <a:r>
              <a:rPr lang="en-US" sz="2000" dirty="0"/>
              <a:t>Input : parsing tree</a:t>
            </a:r>
          </a:p>
          <a:p>
            <a:r>
              <a:rPr lang="en-US" sz="2000" dirty="0"/>
              <a:t>Output : generate intermediate code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6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708EA7-4425-419B-ADC7-3230ACB1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2267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990000"/>
                </a:solidFill>
              </a:rPr>
              <a:t>GRAMMAR FOR </a:t>
            </a:r>
            <a:r>
              <a:rPr lang="en-US" sz="4000" b="1" i="1" dirty="0">
                <a:solidFill>
                  <a:srgbClr val="990000"/>
                </a:solidFill>
              </a:rPr>
              <a:t>STARK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0E974-74CB-4728-AC2A-CE02721A7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68878"/>
            <a:ext cx="10178322" cy="473172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i="1" dirty="0"/>
              <a:t>STARK </a:t>
            </a:r>
            <a:r>
              <a:rPr lang="en-US" dirty="0"/>
              <a:t>supports a wide range of arithmetic and relational operators. Besides this, it also supports logical operators.</a:t>
            </a:r>
            <a:endParaRPr lang="en-US" i="1" dirty="0"/>
          </a:p>
          <a:p>
            <a:pPr fontAlgn="base"/>
            <a:r>
              <a:rPr lang="en-US" i="1" dirty="0"/>
              <a:t>STARK </a:t>
            </a:r>
            <a:r>
              <a:rPr lang="en-US" dirty="0"/>
              <a:t>has two primary datatypes :</a:t>
            </a:r>
            <a:endParaRPr lang="en-US" i="1" dirty="0"/>
          </a:p>
          <a:p>
            <a:pPr lvl="1" fontAlgn="base"/>
            <a:r>
              <a:rPr lang="en-US" sz="2000" dirty="0" err="1"/>
              <a:t>int</a:t>
            </a:r>
            <a:r>
              <a:rPr lang="en-US" sz="2000" dirty="0"/>
              <a:t> –</a:t>
            </a:r>
            <a:r>
              <a:rPr lang="en-US" dirty="0"/>
              <a:t> used for positive numeric integers such as 0,1,2 and so on</a:t>
            </a:r>
            <a:endParaRPr lang="en-US" sz="1600" dirty="0"/>
          </a:p>
          <a:p>
            <a:pPr lvl="1" fontAlgn="base"/>
            <a:r>
              <a:rPr lang="en-US" dirty="0"/>
              <a:t>bool – used for </a:t>
            </a:r>
            <a:r>
              <a:rPr lang="en-US" dirty="0" err="1"/>
              <a:t>boolean</a:t>
            </a:r>
            <a:r>
              <a:rPr lang="en-US" dirty="0"/>
              <a:t> values such as ‘true’ and ‘false’</a:t>
            </a:r>
            <a:endParaRPr lang="en-US" sz="1440" dirty="0"/>
          </a:p>
          <a:p>
            <a:pPr fontAlgn="base"/>
            <a:r>
              <a:rPr lang="en-US" dirty="0"/>
              <a:t>Identifiers are symbols used to uniquely identify a program element in the code. </a:t>
            </a:r>
            <a:r>
              <a:rPr lang="en-US" i="1" dirty="0"/>
              <a:t>STARK</a:t>
            </a:r>
            <a:r>
              <a:rPr lang="en-US" dirty="0"/>
              <a:t> identifiers are alphanumeric elements but they must begin with a character</a:t>
            </a:r>
          </a:p>
          <a:p>
            <a:pPr fontAlgn="base"/>
            <a:r>
              <a:rPr lang="en-US" dirty="0"/>
              <a:t>STARK also incorporates conditional statements like if, if-else and iterative constructs like while loop</a:t>
            </a:r>
          </a:p>
          <a:p>
            <a:pPr fontAlgn="base"/>
            <a:r>
              <a:rPr lang="en-US" dirty="0"/>
              <a:t>With STARK, user can define and use their own functions to perform certain tasks</a:t>
            </a:r>
          </a:p>
          <a:p>
            <a:pPr fontAlgn="base"/>
            <a:r>
              <a:rPr lang="en-US" dirty="0"/>
              <a:t>Each valid </a:t>
            </a:r>
            <a:r>
              <a:rPr lang="en-US" i="1" dirty="0"/>
              <a:t>STARK </a:t>
            </a:r>
            <a:r>
              <a:rPr lang="en-US" dirty="0"/>
              <a:t>statement must end in a ‘;’</a:t>
            </a:r>
          </a:p>
          <a:p>
            <a:pPr fontAlgn="base"/>
            <a:r>
              <a:rPr lang="en-US" dirty="0"/>
              <a:t>Comments can be added with ‘//’ and ‘/*……*/’ for multi line comments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8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E3EE41-1F39-44E3-AE4B-D08A35690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078" y="56090"/>
            <a:ext cx="8457760" cy="627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5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908235-C079-4730-A1C1-54C3381C6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803" y="350837"/>
            <a:ext cx="9297841" cy="626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1864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509</TotalTime>
  <Words>1358</Words>
  <Application>Microsoft Office PowerPoint</Application>
  <PresentationFormat>Widescreen</PresentationFormat>
  <Paragraphs>300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Book Antiqua</vt:lpstr>
      <vt:lpstr>Calibri</vt:lpstr>
      <vt:lpstr>Gill Sans MT</vt:lpstr>
      <vt:lpstr>Impact</vt:lpstr>
      <vt:lpstr>Wingdings</vt:lpstr>
      <vt:lpstr>Badge</vt:lpstr>
      <vt:lpstr>PowerPoint Presentation</vt:lpstr>
      <vt:lpstr>Contents</vt:lpstr>
      <vt:lpstr>Introduction </vt:lpstr>
      <vt:lpstr>Getting Started</vt:lpstr>
      <vt:lpstr>STEPS TO RUN STARK </vt:lpstr>
      <vt:lpstr>BLOCK DIAGRAM FOR SOURCE CODE PROCESSING</vt:lpstr>
      <vt:lpstr>GRAMMAR FOR STARK</vt:lpstr>
      <vt:lpstr>PowerPoint Presentation</vt:lpstr>
      <vt:lpstr>PowerPoint Presentation</vt:lpstr>
      <vt:lpstr>Datatypes Supported</vt:lpstr>
      <vt:lpstr>OPERATORS IN STARK : OVERVIEW</vt:lpstr>
      <vt:lpstr>OPERATORS IN STARK : OVERVIEW</vt:lpstr>
      <vt:lpstr>IDENTIFIERS</vt:lpstr>
      <vt:lpstr>VARIABLES </vt:lpstr>
      <vt:lpstr>Expressions </vt:lpstr>
      <vt:lpstr>STATEMENTs </vt:lpstr>
      <vt:lpstr>Declaration statement</vt:lpstr>
      <vt:lpstr>Initialization statement</vt:lpstr>
      <vt:lpstr>ASSIGNMENT STATEMENT </vt:lpstr>
      <vt:lpstr>DISPLAY STATEMENT </vt:lpstr>
      <vt:lpstr>If Statement</vt:lpstr>
      <vt:lpstr>If else statement</vt:lpstr>
      <vt:lpstr>While Statement</vt:lpstr>
      <vt:lpstr>Function call</vt:lpstr>
      <vt:lpstr>FUNCTION DEFINITION</vt:lpstr>
      <vt:lpstr>Return statement </vt:lpstr>
      <vt:lpstr>Sample program with intermediate code </vt:lpstr>
      <vt:lpstr>SAMPLE PARSE TREE</vt:lpstr>
      <vt:lpstr>Future improvements</vt:lpstr>
      <vt:lpstr>REFERENCES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Debarati Bhattacharyya (Student)</dc:creator>
  <cp:lastModifiedBy>Janani</cp:lastModifiedBy>
  <cp:revision>50</cp:revision>
  <dcterms:created xsi:type="dcterms:W3CDTF">2018-04-28T23:44:10Z</dcterms:created>
  <dcterms:modified xsi:type="dcterms:W3CDTF">2018-04-29T10:14:17Z</dcterms:modified>
</cp:coreProperties>
</file>