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3.png" ContentType="image/png"/>
  <Override PartName="/ppt/media/image21.tif" ContentType="image/tiff"/>
  <Override PartName="/ppt/media/image1.png" ContentType="image/png"/>
  <Override PartName="/ppt/media/image2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5822640" y="500760"/>
            <a:ext cx="1896840" cy="6872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9966600" y="607320"/>
            <a:ext cx="1697400" cy="473760"/>
          </a:xfrm>
          <a:prstGeom prst="rect">
            <a:avLst/>
          </a:prstGeom>
          <a:ln>
            <a:noFill/>
          </a:ln>
        </p:spPr>
      </p:pic>
      <p:pic>
        <p:nvPicPr>
          <p:cNvPr id="2" name="Picture 11" descr=""/>
          <p:cNvPicPr/>
          <p:nvPr/>
        </p:nvPicPr>
        <p:blipFill>
          <a:blip r:embed="rId4"/>
          <a:stretch/>
        </p:blipFill>
        <p:spPr>
          <a:xfrm>
            <a:off x="5740560" y="5832000"/>
            <a:ext cx="710280" cy="722880"/>
          </a:xfrm>
          <a:prstGeom prst="rect">
            <a:avLst/>
          </a:prstGeom>
          <a:ln>
            <a:noFill/>
          </a:ln>
        </p:spPr>
      </p:pic>
      <p:pic>
        <p:nvPicPr>
          <p:cNvPr id="3" name="Picture 12" descr=""/>
          <p:cNvPicPr/>
          <p:nvPr/>
        </p:nvPicPr>
        <p:blipFill>
          <a:blip r:embed="rId5"/>
          <a:stretch/>
        </p:blipFill>
        <p:spPr>
          <a:xfrm>
            <a:off x="539640" y="484560"/>
            <a:ext cx="3035880" cy="719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"/>
          <p:cNvPicPr/>
          <p:nvPr/>
        </p:nvPicPr>
        <p:blipFill>
          <a:blip r:embed="rId2"/>
          <a:stretch/>
        </p:blipFill>
        <p:spPr>
          <a:xfrm>
            <a:off x="11417400" y="130320"/>
            <a:ext cx="565200" cy="575280"/>
          </a:xfrm>
          <a:prstGeom prst="rect">
            <a:avLst/>
          </a:prstGeom>
          <a:ln>
            <a:noFill/>
          </a:ln>
        </p:spPr>
      </p:pic>
      <p:pic>
        <p:nvPicPr>
          <p:cNvPr id="43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5780520" y="6007320"/>
            <a:ext cx="1651320" cy="8996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4"/>
          <a:stretch/>
        </p:blipFill>
        <p:spPr>
          <a:xfrm>
            <a:off x="10285920" y="6220440"/>
            <a:ext cx="1697400" cy="473760"/>
          </a:xfrm>
          <a:prstGeom prst="rect">
            <a:avLst/>
          </a:prstGeom>
          <a:ln>
            <a:noFill/>
          </a:ln>
        </p:spPr>
      </p:pic>
      <p:pic>
        <p:nvPicPr>
          <p:cNvPr id="45" name="Picture 6" descr="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507960" y="6170760"/>
            <a:ext cx="2418120" cy="57312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" descr=""/>
          <p:cNvPicPr/>
          <p:nvPr/>
        </p:nvPicPr>
        <p:blipFill>
          <a:blip r:embed="rId2"/>
          <a:stretch/>
        </p:blipFill>
        <p:spPr>
          <a:xfrm>
            <a:off x="11417400" y="130320"/>
            <a:ext cx="562320" cy="572400"/>
          </a:xfrm>
          <a:prstGeom prst="rect">
            <a:avLst/>
          </a:prstGeom>
          <a:ln>
            <a:noFill/>
          </a:ln>
        </p:spPr>
      </p:pic>
      <p:pic>
        <p:nvPicPr>
          <p:cNvPr id="85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5780520" y="6007320"/>
            <a:ext cx="1648440" cy="896760"/>
          </a:xfrm>
          <a:prstGeom prst="rect">
            <a:avLst/>
          </a:prstGeom>
          <a:ln>
            <a:noFill/>
          </a:ln>
        </p:spPr>
      </p:pic>
      <p:pic>
        <p:nvPicPr>
          <p:cNvPr id="86" name="Picture 10" descr=""/>
          <p:cNvPicPr/>
          <p:nvPr/>
        </p:nvPicPr>
        <p:blipFill>
          <a:blip r:embed="rId4"/>
          <a:stretch/>
        </p:blipFill>
        <p:spPr>
          <a:xfrm>
            <a:off x="10285920" y="6220440"/>
            <a:ext cx="1694520" cy="47088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507960" y="6170760"/>
            <a:ext cx="2415240" cy="57024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li</a:t>
            </a:r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k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o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di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tit</a:t>
            </a:r>
            <a:r>
              <a:rPr b="0" lang="en-GB" sz="1800" spc="-1" strike="noStrike">
                <a:latin typeface="Arial"/>
              </a:rPr>
              <a:t>le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xt 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m</a:t>
            </a:r>
            <a:r>
              <a:rPr b="0" lang="en-GB" sz="1800" spc="-1" strike="noStrike">
                <a:latin typeface="Arial"/>
              </a:rPr>
              <a:t>a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t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2955240"/>
            <a:ext cx="1112436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15151"/>
                </a:solidFill>
                <a:latin typeface="Arial"/>
              </a:rPr>
              <a:t>Lab meeting 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15151"/>
                </a:solidFill>
                <a:latin typeface="Arial"/>
              </a:rPr>
              <a:t>2020-03-19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42aae1"/>
                </a:solidFill>
                <a:latin typeface="Arial"/>
              </a:rPr>
              <a:t>@HighlanderLab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27400" y="1700640"/>
            <a:ext cx="111366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Jana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808000" y="2628000"/>
            <a:ext cx="17413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49680" y="262800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20" name="Line 3"/>
          <p:cNvSpPr/>
          <p:nvPr/>
        </p:nvSpPr>
        <p:spPr>
          <a:xfrm flipH="1" flipV="1">
            <a:off x="4104000" y="3150000"/>
            <a:ext cx="5544000" cy="2597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957960" y="1915920"/>
            <a:ext cx="13057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10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2786760" y="191592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2786760" y="191592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2808000" y="2628000"/>
            <a:ext cx="17413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4549680" y="262800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26" name="Line 9"/>
          <p:cNvSpPr/>
          <p:nvPr/>
        </p:nvSpPr>
        <p:spPr>
          <a:xfrm flipH="1" flipV="1">
            <a:off x="3240000" y="3150000"/>
            <a:ext cx="792000" cy="268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0"/>
          <p:cNvSpPr/>
          <p:nvPr/>
        </p:nvSpPr>
        <p:spPr>
          <a:xfrm rot="5353800">
            <a:off x="3952800" y="4952160"/>
            <a:ext cx="173520" cy="1741320"/>
          </a:xfrm>
          <a:custGeom>
            <a:avLst/>
            <a:gdLst/>
            <a:ahLst/>
            <a:rect l="l" t="t" r="r" b="b"/>
            <a:pathLst>
              <a:path w="491" h="4840">
                <a:moveTo>
                  <a:pt x="479" y="0"/>
                </a:moveTo>
                <a:cubicBezTo>
                  <a:pt x="358" y="1"/>
                  <a:pt x="237" y="202"/>
                  <a:pt x="238" y="404"/>
                </a:cubicBezTo>
                <a:lnTo>
                  <a:pt x="241" y="2017"/>
                </a:lnTo>
                <a:cubicBezTo>
                  <a:pt x="242" y="2218"/>
                  <a:pt x="121" y="2420"/>
                  <a:pt x="0" y="2420"/>
                </a:cubicBezTo>
                <a:cubicBezTo>
                  <a:pt x="121" y="2420"/>
                  <a:pt x="243" y="2622"/>
                  <a:pt x="243" y="2823"/>
                </a:cubicBezTo>
                <a:lnTo>
                  <a:pt x="246" y="4436"/>
                </a:lnTo>
                <a:cubicBezTo>
                  <a:pt x="247" y="4638"/>
                  <a:pt x="369" y="4839"/>
                  <a:pt x="490" y="4839"/>
                </a:cubicBez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1"/>
          <p:cNvSpPr/>
          <p:nvPr/>
        </p:nvSpPr>
        <p:spPr>
          <a:xfrm rot="5353800">
            <a:off x="9553320" y="4952520"/>
            <a:ext cx="173520" cy="1741320"/>
          </a:xfrm>
          <a:custGeom>
            <a:avLst/>
            <a:gdLst/>
            <a:ahLst/>
            <a:rect l="l" t="t" r="r" b="b"/>
            <a:pathLst>
              <a:path w="490" h="4840">
                <a:moveTo>
                  <a:pt x="478" y="0"/>
                </a:moveTo>
                <a:cubicBezTo>
                  <a:pt x="357" y="0"/>
                  <a:pt x="237" y="201"/>
                  <a:pt x="237" y="403"/>
                </a:cubicBezTo>
                <a:lnTo>
                  <a:pt x="241" y="2016"/>
                </a:lnTo>
                <a:cubicBezTo>
                  <a:pt x="241" y="2217"/>
                  <a:pt x="121" y="2419"/>
                  <a:pt x="0" y="2419"/>
                </a:cubicBezTo>
                <a:cubicBezTo>
                  <a:pt x="121" y="2419"/>
                  <a:pt x="242" y="2621"/>
                  <a:pt x="243" y="2822"/>
                </a:cubicBezTo>
                <a:lnTo>
                  <a:pt x="246" y="4435"/>
                </a:lnTo>
                <a:cubicBezTo>
                  <a:pt x="247" y="4637"/>
                  <a:pt x="368" y="4839"/>
                  <a:pt x="489" y="4838"/>
                </a:cubicBez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2"/>
          <p:cNvSpPr/>
          <p:nvPr/>
        </p:nvSpPr>
        <p:spPr>
          <a:xfrm>
            <a:off x="3117600" y="2628000"/>
            <a:ext cx="5626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3"/>
          <p:cNvSpPr/>
          <p:nvPr/>
        </p:nvSpPr>
        <p:spPr>
          <a:xfrm>
            <a:off x="2957400" y="2628000"/>
            <a:ext cx="15984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>
            <a:off x="2811240" y="2628000"/>
            <a:ext cx="1458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5"/>
          <p:cNvSpPr/>
          <p:nvPr/>
        </p:nvSpPr>
        <p:spPr>
          <a:xfrm>
            <a:off x="2809800" y="2628000"/>
            <a:ext cx="14724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6"/>
          <p:cNvSpPr/>
          <p:nvPr/>
        </p:nvSpPr>
        <p:spPr>
          <a:xfrm>
            <a:off x="1045080" y="5225040"/>
            <a:ext cx="13057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6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>
            <a:off x="1045080" y="47462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Father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2699640" y="52250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36" name="CustomShape 19"/>
          <p:cNvSpPr/>
          <p:nvPr/>
        </p:nvSpPr>
        <p:spPr>
          <a:xfrm>
            <a:off x="2699640" y="52250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37" name="CustomShape 20"/>
          <p:cNvSpPr/>
          <p:nvPr/>
        </p:nvSpPr>
        <p:spPr>
          <a:xfrm>
            <a:off x="2699640" y="5921640"/>
            <a:ext cx="1044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38" name="CustomShape 21"/>
          <p:cNvSpPr/>
          <p:nvPr/>
        </p:nvSpPr>
        <p:spPr>
          <a:xfrm>
            <a:off x="3744720" y="592164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39" name="CustomShape 22"/>
          <p:cNvSpPr/>
          <p:nvPr/>
        </p:nvSpPr>
        <p:spPr>
          <a:xfrm>
            <a:off x="6444360" y="5225040"/>
            <a:ext cx="1305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8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40" name="CustomShape 23"/>
          <p:cNvSpPr/>
          <p:nvPr/>
        </p:nvSpPr>
        <p:spPr>
          <a:xfrm>
            <a:off x="6444360" y="47462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Mother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41" name="CustomShape 24"/>
          <p:cNvSpPr/>
          <p:nvPr/>
        </p:nvSpPr>
        <p:spPr>
          <a:xfrm>
            <a:off x="8098920" y="52250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42" name="CustomShape 25"/>
          <p:cNvSpPr/>
          <p:nvPr/>
        </p:nvSpPr>
        <p:spPr>
          <a:xfrm>
            <a:off x="8098920" y="52250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43" name="CustomShape 26"/>
          <p:cNvSpPr/>
          <p:nvPr/>
        </p:nvSpPr>
        <p:spPr>
          <a:xfrm>
            <a:off x="8098920" y="5921640"/>
            <a:ext cx="226368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44" name="CustomShape 27"/>
          <p:cNvSpPr/>
          <p:nvPr/>
        </p:nvSpPr>
        <p:spPr>
          <a:xfrm>
            <a:off x="10363320" y="592164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45" name="CustomShape 28"/>
          <p:cNvSpPr/>
          <p:nvPr/>
        </p:nvSpPr>
        <p:spPr>
          <a:xfrm>
            <a:off x="2699640" y="5921640"/>
            <a:ext cx="1044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46" name="CustomShape 29"/>
          <p:cNvSpPr/>
          <p:nvPr/>
        </p:nvSpPr>
        <p:spPr>
          <a:xfrm>
            <a:off x="3744720" y="592164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47" name="CustomShape 30"/>
          <p:cNvSpPr/>
          <p:nvPr/>
        </p:nvSpPr>
        <p:spPr>
          <a:xfrm>
            <a:off x="3744720" y="592164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48" name="CustomShape 31"/>
          <p:cNvSpPr/>
          <p:nvPr/>
        </p:nvSpPr>
        <p:spPr>
          <a:xfrm>
            <a:off x="3222000" y="5921640"/>
            <a:ext cx="5220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49" name="CustomShape 32"/>
          <p:cNvSpPr/>
          <p:nvPr/>
        </p:nvSpPr>
        <p:spPr>
          <a:xfrm>
            <a:off x="2699640" y="5921640"/>
            <a:ext cx="5220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50" name="CustomShape 33"/>
          <p:cNvSpPr/>
          <p:nvPr/>
        </p:nvSpPr>
        <p:spPr>
          <a:xfrm>
            <a:off x="8098920" y="5922000"/>
            <a:ext cx="226368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51" name="CustomShape 34"/>
          <p:cNvSpPr/>
          <p:nvPr/>
        </p:nvSpPr>
        <p:spPr>
          <a:xfrm>
            <a:off x="10363320" y="592200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52" name="CustomShape 35"/>
          <p:cNvSpPr/>
          <p:nvPr/>
        </p:nvSpPr>
        <p:spPr>
          <a:xfrm>
            <a:off x="8098920" y="5921640"/>
            <a:ext cx="12186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53" name="CustomShape 36"/>
          <p:cNvSpPr/>
          <p:nvPr/>
        </p:nvSpPr>
        <p:spPr>
          <a:xfrm>
            <a:off x="9231120" y="592164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54" name="CustomShape 37"/>
          <p:cNvSpPr/>
          <p:nvPr/>
        </p:nvSpPr>
        <p:spPr>
          <a:xfrm>
            <a:off x="10363320" y="592164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55" name="CustomShape 38"/>
          <p:cNvSpPr/>
          <p:nvPr/>
        </p:nvSpPr>
        <p:spPr>
          <a:xfrm>
            <a:off x="4206240" y="2628360"/>
            <a:ext cx="342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9"/>
          <p:cNvSpPr/>
          <p:nvPr/>
        </p:nvSpPr>
        <p:spPr>
          <a:xfrm>
            <a:off x="3678480" y="2628360"/>
            <a:ext cx="26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0"/>
          <p:cNvSpPr/>
          <p:nvPr/>
        </p:nvSpPr>
        <p:spPr>
          <a:xfrm>
            <a:off x="3942360" y="2628360"/>
            <a:ext cx="2635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57960" y="1915920"/>
            <a:ext cx="13057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10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786760" y="191592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786760" y="191592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349800" y="261252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957960" y="348120"/>
            <a:ext cx="4876200" cy="139284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Country X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5010120" y="2612520"/>
            <a:ext cx="342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7"/>
          <p:cNvSpPr/>
          <p:nvPr/>
        </p:nvSpPr>
        <p:spPr>
          <a:xfrm>
            <a:off x="4746240" y="2612520"/>
            <a:ext cx="26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8"/>
          <p:cNvSpPr/>
          <p:nvPr/>
        </p:nvSpPr>
        <p:spPr>
          <a:xfrm>
            <a:off x="4482000" y="2612520"/>
            <a:ext cx="2635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9"/>
          <p:cNvSpPr/>
          <p:nvPr/>
        </p:nvSpPr>
        <p:spPr>
          <a:xfrm>
            <a:off x="2786760" y="2612520"/>
            <a:ext cx="5626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0"/>
          <p:cNvSpPr/>
          <p:nvPr/>
        </p:nvSpPr>
        <p:spPr>
          <a:xfrm>
            <a:off x="5500800" y="2612520"/>
            <a:ext cx="15984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1"/>
          <p:cNvSpPr/>
          <p:nvPr/>
        </p:nvSpPr>
        <p:spPr>
          <a:xfrm>
            <a:off x="5354640" y="2612520"/>
            <a:ext cx="1458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2"/>
          <p:cNvSpPr/>
          <p:nvPr/>
        </p:nvSpPr>
        <p:spPr>
          <a:xfrm>
            <a:off x="5353200" y="2612520"/>
            <a:ext cx="14724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3"/>
          <p:cNvSpPr/>
          <p:nvPr/>
        </p:nvSpPr>
        <p:spPr>
          <a:xfrm>
            <a:off x="1828800" y="3309120"/>
            <a:ext cx="2873520" cy="87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66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Contribution of </a:t>
            </a:r>
            <a:endParaRPr b="0" lang="en-GB" sz="218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country 1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71" name="CustomShape 14"/>
          <p:cNvSpPr/>
          <p:nvPr/>
        </p:nvSpPr>
        <p:spPr>
          <a:xfrm>
            <a:off x="4789800" y="3309120"/>
            <a:ext cx="2873520" cy="87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99cc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Contribution of </a:t>
            </a:r>
            <a:endParaRPr b="0" lang="en-GB" sz="218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country 2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72" name="CustomShape 15"/>
          <p:cNvSpPr/>
          <p:nvPr/>
        </p:nvSpPr>
        <p:spPr>
          <a:xfrm>
            <a:off x="6444360" y="348120"/>
            <a:ext cx="4876200" cy="139284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Country Y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915920" y="261252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2786760" y="191592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786760" y="191592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349800" y="261252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957960" y="348120"/>
            <a:ext cx="4876200" cy="139284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Country 1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5010120" y="2612520"/>
            <a:ext cx="342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7"/>
          <p:cNvSpPr/>
          <p:nvPr/>
        </p:nvSpPr>
        <p:spPr>
          <a:xfrm>
            <a:off x="4746240" y="2612520"/>
            <a:ext cx="26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8"/>
          <p:cNvSpPr/>
          <p:nvPr/>
        </p:nvSpPr>
        <p:spPr>
          <a:xfrm>
            <a:off x="4482000" y="2612520"/>
            <a:ext cx="2635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9"/>
          <p:cNvSpPr/>
          <p:nvPr/>
        </p:nvSpPr>
        <p:spPr>
          <a:xfrm>
            <a:off x="2786760" y="2612520"/>
            <a:ext cx="5626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0"/>
          <p:cNvSpPr/>
          <p:nvPr/>
        </p:nvSpPr>
        <p:spPr>
          <a:xfrm>
            <a:off x="5500800" y="2612520"/>
            <a:ext cx="15984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1"/>
          <p:cNvSpPr/>
          <p:nvPr/>
        </p:nvSpPr>
        <p:spPr>
          <a:xfrm>
            <a:off x="5354640" y="2612520"/>
            <a:ext cx="1458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2"/>
          <p:cNvSpPr/>
          <p:nvPr/>
        </p:nvSpPr>
        <p:spPr>
          <a:xfrm>
            <a:off x="5353200" y="2612520"/>
            <a:ext cx="14724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3"/>
          <p:cNvSpPr/>
          <p:nvPr/>
        </p:nvSpPr>
        <p:spPr>
          <a:xfrm>
            <a:off x="2786760" y="3222000"/>
            <a:ext cx="2089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4"/>
          <p:cNvSpPr/>
          <p:nvPr/>
        </p:nvSpPr>
        <p:spPr>
          <a:xfrm>
            <a:off x="4876560" y="3222000"/>
            <a:ext cx="783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5"/>
          <p:cNvSpPr/>
          <p:nvPr/>
        </p:nvSpPr>
        <p:spPr>
          <a:xfrm>
            <a:off x="2786760" y="3831840"/>
            <a:ext cx="4348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6"/>
          <p:cNvSpPr/>
          <p:nvPr/>
        </p:nvSpPr>
        <p:spPr>
          <a:xfrm>
            <a:off x="3222000" y="3831840"/>
            <a:ext cx="243828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7"/>
          <p:cNvSpPr/>
          <p:nvPr/>
        </p:nvSpPr>
        <p:spPr>
          <a:xfrm>
            <a:off x="2786760" y="4441320"/>
            <a:ext cx="2089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8"/>
          <p:cNvSpPr/>
          <p:nvPr/>
        </p:nvSpPr>
        <p:spPr>
          <a:xfrm>
            <a:off x="3744720" y="4441320"/>
            <a:ext cx="19159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9"/>
          <p:cNvSpPr/>
          <p:nvPr/>
        </p:nvSpPr>
        <p:spPr>
          <a:xfrm>
            <a:off x="2786760" y="5050800"/>
            <a:ext cx="22636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0"/>
          <p:cNvSpPr/>
          <p:nvPr/>
        </p:nvSpPr>
        <p:spPr>
          <a:xfrm>
            <a:off x="5050800" y="5050800"/>
            <a:ext cx="60948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1"/>
          <p:cNvSpPr/>
          <p:nvPr/>
        </p:nvSpPr>
        <p:spPr>
          <a:xfrm>
            <a:off x="2786760" y="5660640"/>
            <a:ext cx="2089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2"/>
          <p:cNvSpPr/>
          <p:nvPr/>
        </p:nvSpPr>
        <p:spPr>
          <a:xfrm>
            <a:off x="4179960" y="5660640"/>
            <a:ext cx="14803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3"/>
          <p:cNvSpPr/>
          <p:nvPr/>
        </p:nvSpPr>
        <p:spPr>
          <a:xfrm>
            <a:off x="1306080" y="2699640"/>
            <a:ext cx="434880" cy="1567080"/>
          </a:xfrm>
          <a:custGeom>
            <a:avLst/>
            <a:gdLst/>
            <a:ahLst/>
            <a:rect l="l" t="t" r="r" b="b"/>
            <a:pathLst>
              <a:path w="1211" h="4356">
                <a:moveTo>
                  <a:pt x="1210" y="0"/>
                </a:moveTo>
                <a:cubicBezTo>
                  <a:pt x="907" y="0"/>
                  <a:pt x="605" y="181"/>
                  <a:pt x="605" y="362"/>
                </a:cubicBezTo>
                <a:lnTo>
                  <a:pt x="605" y="1814"/>
                </a:lnTo>
                <a:cubicBezTo>
                  <a:pt x="605" y="1996"/>
                  <a:pt x="302" y="2177"/>
                  <a:pt x="0" y="2177"/>
                </a:cubicBezTo>
                <a:cubicBezTo>
                  <a:pt x="302" y="2177"/>
                  <a:pt x="605" y="2358"/>
                  <a:pt x="605" y="2540"/>
                </a:cubicBezTo>
                <a:lnTo>
                  <a:pt x="605" y="3992"/>
                </a:lnTo>
                <a:cubicBezTo>
                  <a:pt x="605" y="4173"/>
                  <a:pt x="907" y="4355"/>
                  <a:pt x="1210" y="4355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4"/>
          <p:cNvSpPr/>
          <p:nvPr/>
        </p:nvSpPr>
        <p:spPr>
          <a:xfrm>
            <a:off x="93240" y="3306600"/>
            <a:ext cx="14799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Generation 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7" name="CustomShape 25"/>
          <p:cNvSpPr/>
          <p:nvPr/>
        </p:nvSpPr>
        <p:spPr>
          <a:xfrm>
            <a:off x="1312200" y="4528800"/>
            <a:ext cx="434880" cy="1567080"/>
          </a:xfrm>
          <a:custGeom>
            <a:avLst/>
            <a:gdLst/>
            <a:ahLst/>
            <a:rect l="l" t="t" r="r" b="b"/>
            <a:pathLst>
              <a:path w="1211" h="4356">
                <a:moveTo>
                  <a:pt x="1210" y="0"/>
                </a:moveTo>
                <a:cubicBezTo>
                  <a:pt x="907" y="0"/>
                  <a:pt x="605" y="181"/>
                  <a:pt x="605" y="362"/>
                </a:cubicBezTo>
                <a:lnTo>
                  <a:pt x="605" y="1814"/>
                </a:lnTo>
                <a:cubicBezTo>
                  <a:pt x="605" y="1996"/>
                  <a:pt x="302" y="2177"/>
                  <a:pt x="0" y="2177"/>
                </a:cubicBezTo>
                <a:cubicBezTo>
                  <a:pt x="302" y="2177"/>
                  <a:pt x="605" y="2358"/>
                  <a:pt x="605" y="2540"/>
                </a:cubicBezTo>
                <a:lnTo>
                  <a:pt x="605" y="3992"/>
                </a:lnTo>
                <a:cubicBezTo>
                  <a:pt x="605" y="4173"/>
                  <a:pt x="907" y="4355"/>
                  <a:pt x="1210" y="4355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6"/>
          <p:cNvSpPr/>
          <p:nvPr/>
        </p:nvSpPr>
        <p:spPr>
          <a:xfrm>
            <a:off x="93240" y="5171400"/>
            <a:ext cx="14799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Generation 2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9" name="CustomShape 27"/>
          <p:cNvSpPr/>
          <p:nvPr/>
        </p:nvSpPr>
        <p:spPr>
          <a:xfrm>
            <a:off x="6444360" y="3222000"/>
            <a:ext cx="121860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8"/>
          <p:cNvSpPr/>
          <p:nvPr/>
        </p:nvSpPr>
        <p:spPr>
          <a:xfrm>
            <a:off x="8186040" y="3222000"/>
            <a:ext cx="165456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9"/>
          <p:cNvSpPr/>
          <p:nvPr/>
        </p:nvSpPr>
        <p:spPr>
          <a:xfrm>
            <a:off x="6444360" y="5050800"/>
            <a:ext cx="191556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0"/>
          <p:cNvSpPr/>
          <p:nvPr/>
        </p:nvSpPr>
        <p:spPr>
          <a:xfrm>
            <a:off x="8882280" y="5050800"/>
            <a:ext cx="95796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1"/>
          <p:cNvSpPr/>
          <p:nvPr/>
        </p:nvSpPr>
        <p:spPr>
          <a:xfrm>
            <a:off x="9579240" y="4264560"/>
            <a:ext cx="165420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Partial genetic trends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4" name="CustomShape 32"/>
          <p:cNvSpPr/>
          <p:nvPr/>
        </p:nvSpPr>
        <p:spPr>
          <a:xfrm>
            <a:off x="7140960" y="2525400"/>
            <a:ext cx="165420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Average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5" name="CustomShape 33"/>
          <p:cNvSpPr/>
          <p:nvPr/>
        </p:nvSpPr>
        <p:spPr>
          <a:xfrm>
            <a:off x="6444360" y="348120"/>
            <a:ext cx="4876200" cy="139284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Country 2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306" name="CustomShape 34"/>
          <p:cNvSpPr/>
          <p:nvPr/>
        </p:nvSpPr>
        <p:spPr>
          <a:xfrm>
            <a:off x="1915920" y="322200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2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7" name="CustomShape 35"/>
          <p:cNvSpPr/>
          <p:nvPr/>
        </p:nvSpPr>
        <p:spPr>
          <a:xfrm>
            <a:off x="1915920" y="383184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3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8" name="CustomShape 36"/>
          <p:cNvSpPr/>
          <p:nvPr/>
        </p:nvSpPr>
        <p:spPr>
          <a:xfrm>
            <a:off x="1915920" y="261252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9" name="CustomShape 37"/>
          <p:cNvSpPr/>
          <p:nvPr/>
        </p:nvSpPr>
        <p:spPr>
          <a:xfrm>
            <a:off x="1915920" y="444132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10" name="CustomShape 38"/>
          <p:cNvSpPr/>
          <p:nvPr/>
        </p:nvSpPr>
        <p:spPr>
          <a:xfrm>
            <a:off x="1915920" y="505080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5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11" name="CustomShape 39"/>
          <p:cNvSpPr/>
          <p:nvPr/>
        </p:nvSpPr>
        <p:spPr>
          <a:xfrm>
            <a:off x="1915920" y="566064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6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12" name="CustomShape 40"/>
          <p:cNvSpPr/>
          <p:nvPr/>
        </p:nvSpPr>
        <p:spPr>
          <a:xfrm>
            <a:off x="1915920" y="4441320"/>
            <a:ext cx="78336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Indiv 4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" descr=""/>
          <p:cNvPicPr/>
          <p:nvPr/>
        </p:nvPicPr>
        <p:blipFill>
          <a:blip r:embed="rId1"/>
          <a:srcRect l="0" t="17726" r="0" b="0"/>
          <a:stretch/>
        </p:blipFill>
        <p:spPr>
          <a:xfrm>
            <a:off x="3960000" y="936000"/>
            <a:ext cx="8207640" cy="502992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Current version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507960" y="1078200"/>
            <a:ext cx="381168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Example: international genetic trends for protein yield in Brown Swiss bulls </a:t>
            </a:r>
            <a:r>
              <a:rPr b="0" lang="en-GB" sz="2200" spc="-1" strike="noStrike">
                <a:solidFill>
                  <a:srgbClr val="00325f"/>
                </a:solidFill>
                <a:latin typeface="Myriad Pro"/>
              </a:rPr>
              <a:t>(Gorjanc, 2011)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AlphaPart()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Functions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400" spc="-1" strike="noStrike">
                <a:solidFill>
                  <a:srgbClr val="b2b2b2"/>
                </a:solidFill>
                <a:latin typeface="Myriad Pro"/>
              </a:rPr>
              <a:t>1) AlphaPart R package</a:t>
            </a:r>
            <a:endParaRPr b="0" lang="en-GB" sz="3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GB" sz="3400" spc="-1" strike="noStrike">
                <a:solidFill>
                  <a:srgbClr val="000000"/>
                </a:solidFill>
                <a:latin typeface="Myriad Pro"/>
              </a:rPr>
              <a:t>2) Pig breeding example</a:t>
            </a:r>
            <a:br/>
            <a:br/>
            <a:r>
              <a:rPr b="0" lang="en-GB" sz="3400" spc="-1" strike="noStrike">
                <a:solidFill>
                  <a:srgbClr val="b2b2b2"/>
                </a:solidFill>
                <a:latin typeface="Myriad Pro"/>
              </a:rPr>
              <a:t>3) Future work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 rot="11321400">
            <a:off x="9832680" y="1725120"/>
            <a:ext cx="817200" cy="7430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Simulation</a:t>
            </a:r>
            <a:endParaRPr b="0" lang="en-GB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Single breed</a:t>
            </a:r>
            <a:endParaRPr b="0" lang="en-GB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two tiers (nucleus, multiplier)</a:t>
            </a:r>
            <a:endParaRPr b="0" lang="en-GB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Two traits</a:t>
            </a:r>
            <a:endParaRPr b="0" lang="en-GB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Import into multiplier</a:t>
            </a:r>
            <a:endParaRPr b="0" lang="en-GB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Partition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By gender-tier</a:t>
            </a:r>
            <a:endParaRPr b="0" lang="en-GB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Paper - pig breeding example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7834320" y="2232000"/>
            <a:ext cx="2591640" cy="7916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NUCLEUS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7834320" y="3024000"/>
            <a:ext cx="1295640" cy="6476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Trait 1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0.25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9130320" y="3024000"/>
            <a:ext cx="1295640" cy="64764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Trait 2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0.1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7834320" y="4824000"/>
            <a:ext cx="2591640" cy="79164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MULTIPLIER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CustomShape 8"/>
          <p:cNvSpPr/>
          <p:nvPr/>
        </p:nvSpPr>
        <p:spPr>
          <a:xfrm>
            <a:off x="7834320" y="5616000"/>
            <a:ext cx="1295640" cy="6476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Trait 1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0.25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9864360" y="1152360"/>
            <a:ext cx="201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Males and females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recycled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3" name="CustomShape 10"/>
          <p:cNvSpPr/>
          <p:nvPr/>
        </p:nvSpPr>
        <p:spPr>
          <a:xfrm>
            <a:off x="10224000" y="3960000"/>
            <a:ext cx="201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Females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recycled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4" name="CustomShape 11"/>
          <p:cNvSpPr/>
          <p:nvPr/>
        </p:nvSpPr>
        <p:spPr>
          <a:xfrm>
            <a:off x="5328000" y="2916000"/>
            <a:ext cx="201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2"/>
          <p:cNvSpPr/>
          <p:nvPr/>
        </p:nvSpPr>
        <p:spPr>
          <a:xfrm>
            <a:off x="4176000" y="3924000"/>
            <a:ext cx="2735640" cy="601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MaleFlow100 = 100% import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6" name="CustomShape 13"/>
          <p:cNvSpPr/>
          <p:nvPr/>
        </p:nvSpPr>
        <p:spPr>
          <a:xfrm>
            <a:off x="4176000" y="4617720"/>
            <a:ext cx="2735640" cy="601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MaleFlow20 = 20% import, 80% recycled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7" name="CustomShape 14"/>
          <p:cNvSpPr/>
          <p:nvPr/>
        </p:nvSpPr>
        <p:spPr>
          <a:xfrm>
            <a:off x="5184000" y="2916000"/>
            <a:ext cx="21733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Males imported to multiplier from nucleus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 rot="11321400">
            <a:off x="10002960" y="4275360"/>
            <a:ext cx="817200" cy="743040"/>
          </a:xfrm>
          <a:prstGeom prst="rect">
            <a:avLst/>
          </a:prstGeom>
          <a:ln>
            <a:noFill/>
          </a:ln>
        </p:spPr>
      </p:pic>
      <p:cxnSp>
        <p:nvCxnSpPr>
          <p:cNvPr id="339" name="Line 15"/>
          <p:cNvCxnSpPr>
            <a:stCxn id="327" idx="1"/>
            <a:endCxn id="334" idx="3"/>
          </p:cNvCxnSpPr>
          <p:nvPr/>
        </p:nvCxnSpPr>
        <p:spPr>
          <a:xfrm flipH="1">
            <a:off x="7343640" y="2627640"/>
            <a:ext cx="491040" cy="576360"/>
          </a:xfrm>
          <a:prstGeom prst="curvedConnector3">
            <a:avLst/>
          </a:prstGeom>
          <a:ln>
            <a:noFill/>
          </a:ln>
        </p:spPr>
      </p:cxnSp>
      <p:cxnSp>
        <p:nvCxnSpPr>
          <p:cNvPr id="340" name="Line 16"/>
          <p:cNvCxnSpPr>
            <a:endCxn id="337" idx="3"/>
          </p:cNvCxnSpPr>
          <p:nvPr/>
        </p:nvCxnSpPr>
        <p:spPr>
          <a:xfrm flipH="1">
            <a:off x="7357320" y="2665080"/>
            <a:ext cx="363600" cy="680040"/>
          </a:xfrm>
          <a:prstGeom prst="curvedConnector3">
            <a:avLst/>
          </a:prstGeom>
          <a:ln>
            <a:noFill/>
          </a:ln>
        </p:spPr>
      </p:cxnSp>
      <p:cxnSp>
        <p:nvCxnSpPr>
          <p:cNvPr id="341" name="Line 17"/>
          <p:cNvCxnSpPr>
            <a:stCxn id="327" idx="1"/>
            <a:endCxn id="330" idx="1"/>
          </p:cNvCxnSpPr>
          <p:nvPr/>
        </p:nvCxnSpPr>
        <p:spPr>
          <a:xfrm>
            <a:off x="7834320" y="2627640"/>
            <a:ext cx="360" cy="2592360"/>
          </a:xfrm>
          <a:prstGeom prst="curvedConnector3">
            <a:avLst/>
          </a:prstGeom>
          <a:ln>
            <a:noFill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3384000" y="1139760"/>
            <a:ext cx="8279640" cy="5677200"/>
          </a:xfrm>
          <a:prstGeom prst="rect">
            <a:avLst/>
          </a:prstGeom>
          <a:ln>
            <a:noFill/>
          </a:ln>
        </p:spPr>
      </p:pic>
      <p:sp>
        <p:nvSpPr>
          <p:cNvPr id="343" name="CustomShape 1"/>
          <p:cNvSpPr/>
          <p:nvPr/>
        </p:nvSpPr>
        <p:spPr>
          <a:xfrm>
            <a:off x="576000" y="144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Distribution of BVs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Paper - results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5184000" y="2592000"/>
            <a:ext cx="1007640" cy="1007640"/>
          </a:xfrm>
          <a:prstGeom prst="ellipse">
            <a:avLst/>
          </a:prstGeom>
          <a:noFill/>
          <a:ln w="29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"/>
          <p:cNvSpPr/>
          <p:nvPr/>
        </p:nvSpPr>
        <p:spPr>
          <a:xfrm>
            <a:off x="5184000" y="4752000"/>
            <a:ext cx="1007640" cy="1007640"/>
          </a:xfrm>
          <a:prstGeom prst="ellipse">
            <a:avLst/>
          </a:prstGeom>
          <a:noFill/>
          <a:ln w="29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6"/>
          <p:cNvSpPr/>
          <p:nvPr/>
        </p:nvSpPr>
        <p:spPr>
          <a:xfrm>
            <a:off x="6984000" y="4968000"/>
            <a:ext cx="1007640" cy="1007640"/>
          </a:xfrm>
          <a:prstGeom prst="ellipse">
            <a:avLst/>
          </a:prstGeom>
          <a:noFill/>
          <a:ln w="29160">
            <a:solidFill>
              <a:srgbClr val="3399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923040" y="1646280"/>
            <a:ext cx="9120600" cy="5211360"/>
          </a:xfrm>
          <a:prstGeom prst="rect">
            <a:avLst/>
          </a:prstGeom>
          <a:ln>
            <a:noFill/>
          </a:ln>
        </p:spPr>
      </p:pic>
      <p:sp>
        <p:nvSpPr>
          <p:cNvPr id="350" name="CustomShape 1"/>
          <p:cNvSpPr/>
          <p:nvPr/>
        </p:nvSpPr>
        <p:spPr>
          <a:xfrm>
            <a:off x="576000" y="144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Partition: MaleFlow100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Paper - results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7128000" y="3528000"/>
            <a:ext cx="431640" cy="266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5"/>
          <p:cNvSpPr/>
          <p:nvPr/>
        </p:nvSpPr>
        <p:spPr>
          <a:xfrm flipV="1">
            <a:off x="7272000" y="3672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6"/>
          <p:cNvSpPr/>
          <p:nvPr/>
        </p:nvSpPr>
        <p:spPr>
          <a:xfrm flipV="1">
            <a:off x="7272000" y="4536000"/>
            <a:ext cx="0" cy="432000"/>
          </a:xfrm>
          <a:prstGeom prst="line">
            <a:avLst/>
          </a:prstGeom>
          <a:ln w="38160">
            <a:solidFill>
              <a:srgbClr val="0084d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7"/>
          <p:cNvSpPr/>
          <p:nvPr/>
        </p:nvSpPr>
        <p:spPr>
          <a:xfrm flipV="1">
            <a:off x="7272000" y="5688000"/>
            <a:ext cx="0" cy="432000"/>
          </a:xfrm>
          <a:prstGeom prst="line">
            <a:avLst/>
          </a:prstGeom>
          <a:ln cap="rnd"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8"/>
          <p:cNvSpPr/>
          <p:nvPr/>
        </p:nvSpPr>
        <p:spPr>
          <a:xfrm>
            <a:off x="576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9"/>
          <p:cNvSpPr/>
          <p:nvPr/>
        </p:nvSpPr>
        <p:spPr>
          <a:xfrm>
            <a:off x="1476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0"/>
          <p:cNvSpPr/>
          <p:nvPr/>
        </p:nvSpPr>
        <p:spPr>
          <a:xfrm>
            <a:off x="432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1"/>
          <p:cNvSpPr/>
          <p:nvPr/>
        </p:nvSpPr>
        <p:spPr>
          <a:xfrm>
            <a:off x="8604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936000" y="1645200"/>
            <a:ext cx="9125640" cy="5212440"/>
          </a:xfrm>
          <a:prstGeom prst="rect">
            <a:avLst/>
          </a:prstGeom>
          <a:ln>
            <a:noFill/>
          </a:ln>
        </p:spPr>
      </p:pic>
      <p:sp>
        <p:nvSpPr>
          <p:cNvPr id="362" name="CustomShape 1"/>
          <p:cNvSpPr/>
          <p:nvPr/>
        </p:nvSpPr>
        <p:spPr>
          <a:xfrm>
            <a:off x="576000" y="144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Partition: MaleFlow100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Paper - results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576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1476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"/>
          <p:cNvSpPr/>
          <p:nvPr/>
        </p:nvSpPr>
        <p:spPr>
          <a:xfrm>
            <a:off x="288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7"/>
          <p:cNvSpPr/>
          <p:nvPr/>
        </p:nvSpPr>
        <p:spPr>
          <a:xfrm>
            <a:off x="720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8"/>
          <p:cNvSpPr/>
          <p:nvPr/>
        </p:nvSpPr>
        <p:spPr>
          <a:xfrm>
            <a:off x="7128000" y="3528000"/>
            <a:ext cx="431640" cy="266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9"/>
          <p:cNvSpPr/>
          <p:nvPr/>
        </p:nvSpPr>
        <p:spPr>
          <a:xfrm flipV="1">
            <a:off x="7272000" y="3672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10"/>
          <p:cNvSpPr/>
          <p:nvPr/>
        </p:nvSpPr>
        <p:spPr>
          <a:xfrm>
            <a:off x="7272000" y="5040000"/>
            <a:ext cx="0" cy="432000"/>
          </a:xfrm>
          <a:prstGeom prst="line">
            <a:avLst/>
          </a:prstGeom>
          <a:ln w="38160">
            <a:solidFill>
              <a:srgbClr val="cc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11"/>
          <p:cNvSpPr/>
          <p:nvPr/>
        </p:nvSpPr>
        <p:spPr>
          <a:xfrm flipV="1">
            <a:off x="7164000" y="5688000"/>
            <a:ext cx="0" cy="432000"/>
          </a:xfrm>
          <a:prstGeom prst="line">
            <a:avLst/>
          </a:prstGeom>
          <a:ln cap="rnd"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12"/>
          <p:cNvSpPr/>
          <p:nvPr/>
        </p:nvSpPr>
        <p:spPr>
          <a:xfrm flipV="1">
            <a:off x="7380000" y="5697720"/>
            <a:ext cx="0" cy="432000"/>
          </a:xfrm>
          <a:prstGeom prst="line">
            <a:avLst/>
          </a:prstGeom>
          <a:ln cap="rnd" w="38160">
            <a:solidFill>
              <a:srgbClr val="0084d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3"/>
          <p:cNvSpPr/>
          <p:nvPr/>
        </p:nvSpPr>
        <p:spPr>
          <a:xfrm>
            <a:off x="8568000" y="3528000"/>
            <a:ext cx="431640" cy="266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14"/>
          <p:cNvSpPr/>
          <p:nvPr/>
        </p:nvSpPr>
        <p:spPr>
          <a:xfrm>
            <a:off x="8712000" y="4104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15"/>
          <p:cNvSpPr/>
          <p:nvPr/>
        </p:nvSpPr>
        <p:spPr>
          <a:xfrm>
            <a:off x="8712000" y="5184000"/>
            <a:ext cx="0" cy="432000"/>
          </a:xfrm>
          <a:prstGeom prst="line">
            <a:avLst/>
          </a:prstGeom>
          <a:ln w="38160">
            <a:solidFill>
              <a:srgbClr val="cc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16"/>
          <p:cNvSpPr/>
          <p:nvPr/>
        </p:nvSpPr>
        <p:spPr>
          <a:xfrm>
            <a:off x="8604000" y="5760000"/>
            <a:ext cx="36000" cy="432000"/>
          </a:xfrm>
          <a:prstGeom prst="line">
            <a:avLst/>
          </a:prstGeom>
          <a:ln cap="rnd"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17"/>
          <p:cNvSpPr/>
          <p:nvPr/>
        </p:nvSpPr>
        <p:spPr>
          <a:xfrm>
            <a:off x="8803440" y="5770440"/>
            <a:ext cx="33120" cy="430560"/>
          </a:xfrm>
          <a:prstGeom prst="line">
            <a:avLst/>
          </a:prstGeom>
          <a:ln cap="rnd" w="38160">
            <a:solidFill>
              <a:srgbClr val="0084d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8"/>
          <p:cNvSpPr/>
          <p:nvPr/>
        </p:nvSpPr>
        <p:spPr>
          <a:xfrm>
            <a:off x="8712000" y="4752000"/>
            <a:ext cx="0" cy="432000"/>
          </a:xfrm>
          <a:prstGeom prst="line">
            <a:avLst/>
          </a:prstGeom>
          <a:ln w="38160">
            <a:solidFill>
              <a:srgbClr val="0084d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400" spc="-1" strike="noStrike">
                <a:solidFill>
                  <a:srgbClr val="00325f"/>
                </a:solidFill>
                <a:latin typeface="Myriad Pro"/>
              </a:rPr>
              <a:t>1) AlphaPart R package</a:t>
            </a:r>
            <a:endParaRPr b="0" lang="en-GB" sz="3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GB" sz="3400" spc="-1" strike="noStrike">
                <a:solidFill>
                  <a:srgbClr val="00325f"/>
                </a:solidFill>
                <a:latin typeface="Myriad Pro"/>
              </a:rPr>
              <a:t>2) Pig breeding example</a:t>
            </a:r>
            <a:br/>
            <a:br/>
            <a:r>
              <a:rPr b="0" lang="en-GB" sz="3400" spc="-1" strike="noStrike">
                <a:solidFill>
                  <a:srgbClr val="00325f"/>
                </a:solidFill>
                <a:latin typeface="Myriad Pro"/>
              </a:rPr>
              <a:t>3) Future work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Freely available AlphaPart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Multiplier outperforms nucleus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Nucleus-multiplier gene flow</a:t>
            </a:r>
            <a:endParaRPr b="0" lang="en-GB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Direct, indirect 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Multiplier selection</a:t>
            </a:r>
            <a:endParaRPr b="0" lang="en-GB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Accuracy of selection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Paper - results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1. “loci unpacking”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Which genome regions drive genetic gain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Sources of haplotypes / alleles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AlphaPart – future work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288000" y="2952000"/>
            <a:ext cx="5615640" cy="3886200"/>
          </a:xfrm>
          <a:prstGeom prst="rect">
            <a:avLst/>
          </a:prstGeom>
          <a:ln>
            <a:noFill/>
          </a:ln>
        </p:spPr>
      </p:pic>
      <p:pic>
        <p:nvPicPr>
          <p:cNvPr id="387" name="" descr=""/>
          <p:cNvPicPr/>
          <p:nvPr/>
        </p:nvPicPr>
        <p:blipFill>
          <a:blip r:embed="rId2"/>
          <a:stretch/>
        </p:blipFill>
        <p:spPr>
          <a:xfrm>
            <a:off x="360" y="1728000"/>
            <a:ext cx="12191400" cy="512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2. partitioning of genetic variance 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Change the function 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3. uncertainty of contributions – sampling from posterior distribution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Multiple samples (structure)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AlphaPart – future work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400" spc="-1" strike="noStrike">
                <a:solidFill>
                  <a:srgbClr val="00325f"/>
                </a:solidFill>
                <a:latin typeface="Myriad Pro"/>
              </a:rPr>
              <a:t>1) AlphaPart R package</a:t>
            </a:r>
            <a:endParaRPr b="0" lang="en-GB" sz="3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GB" sz="3400" spc="-1" strike="noStrike">
                <a:solidFill>
                  <a:srgbClr val="b2b2b2"/>
                </a:solidFill>
                <a:latin typeface="Myriad Pro"/>
              </a:rPr>
              <a:t>2) Pig breeding example</a:t>
            </a:r>
            <a:br/>
            <a:br/>
            <a:r>
              <a:rPr b="0" lang="en-GB" sz="3400" spc="-1" strike="noStrike">
                <a:solidFill>
                  <a:srgbClr val="b2b2b2"/>
                </a:solidFill>
                <a:latin typeface="Myriad Pro"/>
              </a:rPr>
              <a:t>3) Future work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AlphaPart</a:t>
            </a:r>
            <a:endParaRPr b="0" lang="en-GB" sz="28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R-package (CRAN)</a:t>
            </a:r>
            <a:endParaRPr b="0" lang="en-GB" sz="24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</a:rPr>
              <a:t>Partitioning of genetic trend </a:t>
            </a:r>
            <a:r>
              <a:rPr b="0" lang="en-GB" sz="2200" spc="-1" strike="noStrike">
                <a:solidFill>
                  <a:srgbClr val="00325f"/>
                </a:solidFill>
                <a:latin typeface="Myriad Pro"/>
              </a:rPr>
              <a:t>(</a:t>
            </a:r>
            <a:r>
              <a:rPr b="0" lang="en-GB" sz="2200" spc="-1" strike="noStrike">
                <a:solidFill>
                  <a:srgbClr val="00325f"/>
                </a:solidFill>
                <a:latin typeface="Myriad Pro"/>
                <a:ea typeface="WenQuanYi Micro Hei"/>
              </a:rPr>
              <a:t>García-Cortés </a:t>
            </a:r>
            <a:r>
              <a:rPr b="0" i="1" lang="en-GB" sz="2200" spc="-1" strike="noStrike">
                <a:solidFill>
                  <a:srgbClr val="00325f"/>
                </a:solidFill>
                <a:latin typeface="Myriad Pro"/>
                <a:ea typeface="WenQuanYi Micro Hei"/>
              </a:rPr>
              <a:t>et al., </a:t>
            </a:r>
            <a:r>
              <a:rPr b="0" lang="en-GB" sz="2200" spc="-1" strike="noStrike">
                <a:solidFill>
                  <a:srgbClr val="00325f"/>
                </a:solidFill>
                <a:latin typeface="Myriad Pro"/>
                <a:ea typeface="WenQuanYi Micro Hei"/>
              </a:rPr>
              <a:t>2008)</a:t>
            </a:r>
            <a:br/>
            <a:br/>
            <a:r>
              <a:rPr b="0" lang="en-GB" sz="2200" spc="-1" strike="noStrike">
                <a:solidFill>
                  <a:srgbClr val="00325f"/>
                </a:solidFill>
                <a:latin typeface="Myriad Pro"/>
              </a:rPr>
              <a:t> </a:t>
            </a:r>
            <a:endParaRPr b="0" lang="en-GB" sz="22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latin typeface="Myriad Pro"/>
                <a:ea typeface="WenQuanYi Micro Hei"/>
              </a:rPr>
              <a:t>Paths of information </a:t>
            </a:r>
            <a:r>
              <a:rPr b="0" lang="en-GB" sz="2200" spc="-1" strike="noStrike">
                <a:solidFill>
                  <a:srgbClr val="00325f"/>
                </a:solidFill>
                <a:latin typeface="Myriad Pro"/>
                <a:ea typeface="WenQuanYi Micro Hei"/>
              </a:rPr>
              <a:t>(females-males, import-domestic, AI centres ...)</a:t>
            </a:r>
            <a:endParaRPr b="0" lang="en-GB" sz="22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325f"/>
                </a:solidFill>
                <a:latin typeface="Myriad Pro"/>
                <a:ea typeface="WenQuanYi Micro Hei"/>
              </a:rPr>
              <a:t>Pedigree data, breeding values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80800" y="3607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Current version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403280" y="2896920"/>
            <a:ext cx="2772720" cy="6994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392000" y="2880000"/>
            <a:ext cx="3179160" cy="75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rcRect l="0" t="9529" r="0" b="0"/>
          <a:stretch/>
        </p:blipFill>
        <p:spPr>
          <a:xfrm>
            <a:off x="2900160" y="1078200"/>
            <a:ext cx="7899840" cy="51836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277880" y="3791160"/>
            <a:ext cx="72864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rot="16140000">
            <a:off x="4407120" y="3926880"/>
            <a:ext cx="362880" cy="818640"/>
          </a:xfrm>
          <a:custGeom>
            <a:avLst/>
            <a:gdLst/>
            <a:ahLst/>
            <a:rect l="l" t="t" r="r" b="b"/>
            <a:pathLst>
              <a:path w="1012" h="2277">
                <a:moveTo>
                  <a:pt x="2" y="0"/>
                </a:moveTo>
                <a:cubicBezTo>
                  <a:pt x="254" y="0"/>
                  <a:pt x="507" y="94"/>
                  <a:pt x="507" y="189"/>
                </a:cubicBezTo>
                <a:lnTo>
                  <a:pt x="507" y="948"/>
                </a:lnTo>
                <a:cubicBezTo>
                  <a:pt x="506" y="1043"/>
                  <a:pt x="758" y="1138"/>
                  <a:pt x="1011" y="1138"/>
                </a:cubicBezTo>
                <a:cubicBezTo>
                  <a:pt x="758" y="1138"/>
                  <a:pt x="507" y="1232"/>
                  <a:pt x="506" y="1327"/>
                </a:cubicBezTo>
                <a:lnTo>
                  <a:pt x="506" y="2086"/>
                </a:lnTo>
                <a:cubicBezTo>
                  <a:pt x="505" y="2181"/>
                  <a:pt x="252" y="2276"/>
                  <a:pt x="0" y="2276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 rot="16140000">
            <a:off x="5686560" y="4118760"/>
            <a:ext cx="371160" cy="455400"/>
          </a:xfrm>
          <a:custGeom>
            <a:avLst/>
            <a:gdLst/>
            <a:ahLst/>
            <a:rect l="l" t="t" r="r" b="b"/>
            <a:pathLst>
              <a:path w="1034" h="1268">
                <a:moveTo>
                  <a:pt x="1" y="0"/>
                </a:moveTo>
                <a:cubicBezTo>
                  <a:pt x="259" y="0"/>
                  <a:pt x="516" y="52"/>
                  <a:pt x="516" y="105"/>
                </a:cubicBezTo>
                <a:lnTo>
                  <a:pt x="516" y="527"/>
                </a:lnTo>
                <a:cubicBezTo>
                  <a:pt x="516" y="580"/>
                  <a:pt x="774" y="632"/>
                  <a:pt x="1033" y="633"/>
                </a:cubicBezTo>
                <a:cubicBezTo>
                  <a:pt x="774" y="632"/>
                  <a:pt x="516" y="686"/>
                  <a:pt x="516" y="739"/>
                </a:cubicBezTo>
                <a:lnTo>
                  <a:pt x="516" y="1161"/>
                </a:lnTo>
                <a:cubicBezTo>
                  <a:pt x="516" y="1214"/>
                  <a:pt x="258" y="1267"/>
                  <a:pt x="0" y="1267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5460840" y="3791160"/>
            <a:ext cx="10011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latin typeface="Myriad Pro"/>
              </a:rPr>
              <a:t>AlphaPart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80800" y="3607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latin typeface="Arial"/>
                <a:ea typeface="Adobe Fan Heiti Std B"/>
              </a:rPr>
              <a:t>Current version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57960" y="348120"/>
            <a:ext cx="4876200" cy="139284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unt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ry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44360" y="348120"/>
            <a:ext cx="4876200" cy="139284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Co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unt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ry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915920" y="1436760"/>
            <a:ext cx="1044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961000" y="143676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1" name="Line 3"/>
          <p:cNvSpPr/>
          <p:nvPr/>
        </p:nvSpPr>
        <p:spPr>
          <a:xfrm flipH="1" flipV="1">
            <a:off x="2699640" y="1959120"/>
            <a:ext cx="5051160" cy="21337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4"/>
          <p:cNvSpPr/>
          <p:nvPr/>
        </p:nvSpPr>
        <p:spPr>
          <a:xfrm flipV="1">
            <a:off x="2176920" y="1959120"/>
            <a:ext cx="0" cy="21337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261360" y="4116240"/>
            <a:ext cx="1305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1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261360" y="36374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Founder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1915920" y="41162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1915920" y="41162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1915920" y="4812840"/>
            <a:ext cx="287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5442840" y="4116240"/>
            <a:ext cx="1305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2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5442840" y="36374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Fo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un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der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7097400" y="41162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7097400" y="41162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7097400" y="4812840"/>
            <a:ext cx="287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1915920" y="4812840"/>
            <a:ext cx="287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261360" y="740160"/>
            <a:ext cx="13057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6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1915920" y="74016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66" name="CustomShape 18"/>
          <p:cNvSpPr/>
          <p:nvPr/>
        </p:nvSpPr>
        <p:spPr>
          <a:xfrm>
            <a:off x="1915920" y="74016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67" name="CustomShape 19"/>
          <p:cNvSpPr/>
          <p:nvPr/>
        </p:nvSpPr>
        <p:spPr>
          <a:xfrm>
            <a:off x="2961000" y="143676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>
            <a:off x="2438280" y="1436760"/>
            <a:ext cx="5220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>
            <a:off x="1915920" y="1436760"/>
            <a:ext cx="5220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402320" y="1350000"/>
            <a:ext cx="226368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9666720" y="135000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72" name="Line 3"/>
          <p:cNvSpPr/>
          <p:nvPr/>
        </p:nvSpPr>
        <p:spPr>
          <a:xfrm flipV="1">
            <a:off x="8969760" y="1872000"/>
            <a:ext cx="0" cy="2220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5747760" y="653040"/>
            <a:ext cx="1305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8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7402320" y="6530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7402320" y="6530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76" name="Line 7"/>
          <p:cNvSpPr/>
          <p:nvPr/>
        </p:nvSpPr>
        <p:spPr>
          <a:xfrm flipV="1">
            <a:off x="4267080" y="1872000"/>
            <a:ext cx="3657600" cy="2220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>
            <a:off x="261360" y="4116240"/>
            <a:ext cx="1305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1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261360" y="36374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Founder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1915920" y="41162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1915920" y="41162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1915920" y="4812840"/>
            <a:ext cx="287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5442840" y="4116240"/>
            <a:ext cx="13057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3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5442840" y="36374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Founder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>
            <a:off x="7097400" y="41162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7097400" y="41162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</a:t>
            </a: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>
            <a:off x="7097400" y="4812840"/>
            <a:ext cx="28735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87" name="CustomShape 18"/>
          <p:cNvSpPr/>
          <p:nvPr/>
        </p:nvSpPr>
        <p:spPr>
          <a:xfrm>
            <a:off x="1915920" y="4812840"/>
            <a:ext cx="28735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88" name="CustomShape 19"/>
          <p:cNvSpPr/>
          <p:nvPr/>
        </p:nvSpPr>
        <p:spPr>
          <a:xfrm>
            <a:off x="7402320" y="1349640"/>
            <a:ext cx="12186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8534520" y="134964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9666720" y="134964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957960" y="1915920"/>
            <a:ext cx="13057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10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786760" y="191592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786760" y="191592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778840" y="2628000"/>
            <a:ext cx="17413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4520520" y="262800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045080" y="5225040"/>
            <a:ext cx="130572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6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1045080" y="47462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Father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2699640" y="52250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2699640" y="52250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2699640" y="5921640"/>
            <a:ext cx="1044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3744720" y="592164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6444360" y="5225040"/>
            <a:ext cx="13057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Indiv 8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03" name="CustomShape 13"/>
          <p:cNvSpPr/>
          <p:nvPr/>
        </p:nvSpPr>
        <p:spPr>
          <a:xfrm>
            <a:off x="6444360" y="4746240"/>
            <a:ext cx="1305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Mother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8098920" y="5225040"/>
            <a:ext cx="235080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05" name="CustomShape 15"/>
          <p:cNvSpPr/>
          <p:nvPr/>
        </p:nvSpPr>
        <p:spPr>
          <a:xfrm>
            <a:off x="8098920" y="5225040"/>
            <a:ext cx="28735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True genetic value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8098920" y="5921640"/>
            <a:ext cx="226368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10363320" y="592164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2699640" y="5921640"/>
            <a:ext cx="104472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09" name="CustomShape 19"/>
          <p:cNvSpPr/>
          <p:nvPr/>
        </p:nvSpPr>
        <p:spPr>
          <a:xfrm>
            <a:off x="3744720" y="592164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0" name="CustomShape 20"/>
          <p:cNvSpPr/>
          <p:nvPr/>
        </p:nvSpPr>
        <p:spPr>
          <a:xfrm>
            <a:off x="3744720" y="5921640"/>
            <a:ext cx="182844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1" name="CustomShape 21"/>
          <p:cNvSpPr/>
          <p:nvPr/>
        </p:nvSpPr>
        <p:spPr>
          <a:xfrm>
            <a:off x="3222000" y="5921640"/>
            <a:ext cx="5220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2" name="CustomShape 22"/>
          <p:cNvSpPr/>
          <p:nvPr/>
        </p:nvSpPr>
        <p:spPr>
          <a:xfrm>
            <a:off x="2699640" y="5921640"/>
            <a:ext cx="5220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3" name="CustomShape 23"/>
          <p:cNvSpPr/>
          <p:nvPr/>
        </p:nvSpPr>
        <p:spPr>
          <a:xfrm>
            <a:off x="8098920" y="5922000"/>
            <a:ext cx="2263680" cy="5220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Parent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4" name="CustomShape 24"/>
          <p:cNvSpPr/>
          <p:nvPr/>
        </p:nvSpPr>
        <p:spPr>
          <a:xfrm>
            <a:off x="10363320" y="592200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5" name="CustomShape 25"/>
          <p:cNvSpPr/>
          <p:nvPr/>
        </p:nvSpPr>
        <p:spPr>
          <a:xfrm>
            <a:off x="8098920" y="5921640"/>
            <a:ext cx="121860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6" name="CustomShape 26"/>
          <p:cNvSpPr/>
          <p:nvPr/>
        </p:nvSpPr>
        <p:spPr>
          <a:xfrm>
            <a:off x="9231120" y="5921640"/>
            <a:ext cx="1131480" cy="522000"/>
          </a:xfrm>
          <a:prstGeom prst="rect">
            <a:avLst/>
          </a:prstGeom>
          <a:solidFill>
            <a:srgbClr val="66cc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7" name="CustomShape 27"/>
          <p:cNvSpPr/>
          <p:nvPr/>
        </p:nvSpPr>
        <p:spPr>
          <a:xfrm>
            <a:off x="10363320" y="5921640"/>
            <a:ext cx="609120" cy="522000"/>
          </a:xfrm>
          <a:prstGeom prst="rect">
            <a:avLst/>
          </a:prstGeom>
          <a:solidFill>
            <a:srgbClr val="99cc66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MST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UG_v4 (003)</Template>
  <TotalTime>275</TotalTime>
  <Application>LibreOffice/6.2.8.2$Linux_X86_64 LibreOffice_project/20$Build-2</Application>
  <Words>52</Words>
  <Paragraphs>42</Paragraphs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2017-04-21T12:20:40Z</dcterms:created>
  <dc:creator>WILSON Neil</dc:creator>
  <dc:description/>
  <dc:language>en-GB</dc:language>
  <cp:lastModifiedBy/>
  <dcterms:modified xsi:type="dcterms:W3CDTF">2020-06-15T21:32:49Z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Edinburgh</vt:lpwstr>
  </property>
  <property fmtid="{D5CDD505-2E9C-101B-9397-08002B2CF9AE}" pid="4" name="ContentTypeId">
    <vt:lpwstr>0x0101007B7B8BF0644C4E47862514133CECCC9E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