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tif" ContentType="image/tiff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7960" y="361944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38820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796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196800" y="1078200"/>
            <a:ext cx="6097320" cy="4865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196800" y="1078200"/>
            <a:ext cx="6097320" cy="4865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27400" y="130320"/>
            <a:ext cx="1145556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796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8820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7960" y="361944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7960" y="361944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8820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796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196800" y="1078200"/>
            <a:ext cx="6097320" cy="48650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196800" y="1078200"/>
            <a:ext cx="6097320" cy="4865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7400" y="130320"/>
            <a:ext cx="1145556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796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486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88200" y="361944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88200" y="1078200"/>
            <a:ext cx="559980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7960" y="3619440"/>
            <a:ext cx="11475720" cy="2320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27400" y="1700640"/>
            <a:ext cx="11136960" cy="647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presentation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" name="Picture 8" descr=""/>
          <p:cNvPicPr/>
          <p:nvPr/>
        </p:nvPicPr>
        <p:blipFill>
          <a:blip r:embed="rId2"/>
          <a:stretch/>
        </p:blipFill>
        <p:spPr>
          <a:xfrm>
            <a:off x="5822640" y="500760"/>
            <a:ext cx="1897200" cy="687600"/>
          </a:xfrm>
          <a:prstGeom prst="rect">
            <a:avLst/>
          </a:prstGeom>
          <a:ln>
            <a:noFill/>
          </a:ln>
        </p:spPr>
      </p:pic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9966600" y="607320"/>
            <a:ext cx="1697760" cy="474120"/>
          </a:xfrm>
          <a:prstGeom prst="rect">
            <a:avLst/>
          </a:prstGeom>
          <a:ln>
            <a:noFill/>
          </a:ln>
        </p:spPr>
      </p:pic>
      <p:pic>
        <p:nvPicPr>
          <p:cNvPr id="3" name="Picture 11" descr=""/>
          <p:cNvPicPr/>
          <p:nvPr/>
        </p:nvPicPr>
        <p:blipFill>
          <a:blip r:embed="rId4"/>
          <a:stretch/>
        </p:blipFill>
        <p:spPr>
          <a:xfrm>
            <a:off x="5740560" y="5832000"/>
            <a:ext cx="710640" cy="723240"/>
          </a:xfrm>
          <a:prstGeom prst="rect">
            <a:avLst/>
          </a:prstGeom>
          <a:ln>
            <a:noFill/>
          </a:ln>
        </p:spPr>
      </p:pic>
      <p:pic>
        <p:nvPicPr>
          <p:cNvPr id="4" name="Picture 12" descr=""/>
          <p:cNvPicPr/>
          <p:nvPr/>
        </p:nvPicPr>
        <p:blipFill>
          <a:blip r:embed="rId5"/>
          <a:stretch/>
        </p:blipFill>
        <p:spPr>
          <a:xfrm>
            <a:off x="539640" y="484560"/>
            <a:ext cx="3036240" cy="7200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Second Outline Level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Third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Fourth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Fifth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Sixth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Seventh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>
            <a:off x="11417400" y="130320"/>
            <a:ext cx="565560" cy="575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7400" y="130320"/>
            <a:ext cx="11455560" cy="64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slide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7960" y="1078200"/>
            <a:ext cx="11475720" cy="48650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35353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text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35353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143000" indent="-228240">
              <a:lnSpc>
                <a:spcPct val="100000"/>
              </a:lnSpc>
              <a:buClr>
                <a:srgbClr val="53535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600200" indent="-228240">
              <a:lnSpc>
                <a:spcPct val="100000"/>
              </a:lnSpc>
              <a:buClr>
                <a:srgbClr val="535353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057400" indent="-228240">
              <a:lnSpc>
                <a:spcPct val="100000"/>
              </a:lnSpc>
              <a:buClr>
                <a:srgbClr val="535353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43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5780520" y="6007320"/>
            <a:ext cx="1651680" cy="9000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4"/>
          <a:stretch/>
        </p:blipFill>
        <p:spPr>
          <a:xfrm>
            <a:off x="10285920" y="6220440"/>
            <a:ext cx="1697760" cy="474120"/>
          </a:xfrm>
          <a:prstGeom prst="rect">
            <a:avLst/>
          </a:prstGeom>
          <a:ln>
            <a:noFill/>
          </a:ln>
        </p:spPr>
      </p:pic>
      <p:pic>
        <p:nvPicPr>
          <p:cNvPr id="45" name="Picture 6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507960" y="6170760"/>
            <a:ext cx="2418480" cy="573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39640" y="2955240"/>
            <a:ext cx="11124720" cy="292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meeting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2020-03-19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42aa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@HighlanderLab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27400" y="1700640"/>
            <a:ext cx="111369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Freely available AlphaPart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Multiplier outperforms nucleus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Nucleus-multiplier gene flow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Direct, indirect 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Multiplier selection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Accuracy of selection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1. “loci unpacking”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Which genome regions drive genetic gain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Sources of haplotypes / alleles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 – future work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88000" y="2952000"/>
            <a:ext cx="5616000" cy="38865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360" y="1728000"/>
            <a:ext cx="12191760" cy="51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2. partitioning of genetic variance 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Change the function 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3. uncertainty of contributions – sampling from posterior </a:t>
            </a: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distribution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Multiple samples (structure)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AlphaPart – future work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AlphaPart 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Current version of the software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Paper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Future work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Agenda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0" t="9529" r="0" b="0"/>
          <a:stretch/>
        </p:blipFill>
        <p:spPr>
          <a:xfrm>
            <a:off x="4123800" y="1008000"/>
            <a:ext cx="7900200" cy="51840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581080" y="3818880"/>
            <a:ext cx="729000" cy="4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rot="16140000">
            <a:off x="5710320" y="3954240"/>
            <a:ext cx="363240" cy="819000"/>
          </a:xfrm>
          <a:custGeom>
            <a:avLst/>
            <a:gdLst/>
            <a:ahLst/>
            <a:rect l="0" t="0" r="r" b="b"/>
            <a:pathLst>
              <a:path w="1012" h="2277">
                <a:moveTo>
                  <a:pt x="2" y="0"/>
                </a:moveTo>
                <a:cubicBezTo>
                  <a:pt x="254" y="0"/>
                  <a:pt x="507" y="94"/>
                  <a:pt x="507" y="189"/>
                </a:cubicBezTo>
                <a:lnTo>
                  <a:pt x="507" y="948"/>
                </a:lnTo>
                <a:cubicBezTo>
                  <a:pt x="506" y="1043"/>
                  <a:pt x="758" y="1138"/>
                  <a:pt x="1011" y="1138"/>
                </a:cubicBezTo>
                <a:cubicBezTo>
                  <a:pt x="758" y="1138"/>
                  <a:pt x="507" y="1232"/>
                  <a:pt x="506" y="1327"/>
                </a:cubicBezTo>
                <a:lnTo>
                  <a:pt x="506" y="2086"/>
                </a:lnTo>
                <a:cubicBezTo>
                  <a:pt x="505" y="2181"/>
                  <a:pt x="252" y="2276"/>
                  <a:pt x="0" y="2276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 rot="16140000">
            <a:off x="6990120" y="4146120"/>
            <a:ext cx="371520" cy="455760"/>
          </a:xfrm>
          <a:custGeom>
            <a:avLst/>
            <a:gdLst/>
            <a:ahLst/>
            <a:rect l="0" t="0" r="r" b="b"/>
            <a:pathLst>
              <a:path w="1034" h="1268">
                <a:moveTo>
                  <a:pt x="1" y="0"/>
                </a:moveTo>
                <a:cubicBezTo>
                  <a:pt x="259" y="0"/>
                  <a:pt x="516" y="52"/>
                  <a:pt x="516" y="105"/>
                </a:cubicBezTo>
                <a:lnTo>
                  <a:pt x="516" y="527"/>
                </a:lnTo>
                <a:cubicBezTo>
                  <a:pt x="516" y="580"/>
                  <a:pt x="774" y="632"/>
                  <a:pt x="1033" y="633"/>
                </a:cubicBezTo>
                <a:cubicBezTo>
                  <a:pt x="774" y="632"/>
                  <a:pt x="516" y="686"/>
                  <a:pt x="516" y="739"/>
                </a:cubicBezTo>
                <a:lnTo>
                  <a:pt x="516" y="1161"/>
                </a:lnTo>
                <a:cubicBezTo>
                  <a:pt x="516" y="1214"/>
                  <a:pt x="258" y="1267"/>
                  <a:pt x="0" y="1267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6764040" y="3818880"/>
            <a:ext cx="1001520" cy="4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1" name="TextShape 6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AlphaPart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R-package (CRAN)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Partitioning of genetic trend </a:t>
            </a: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
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García-Cortés </a:t>
            </a:r>
            <a:r>
              <a:rPr b="0" i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et al., 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2008)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Paths of information </a:t>
            </a: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
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(females-males,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
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import-domestic …)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Pedigree data, </a:t>
            </a:r>
            <a:r>
              <a:rPr b="1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
</a:t>
            </a:r>
            <a:r>
              <a:rPr b="1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WenQuanYi Micro Hei"/>
              </a:rPr>
              <a:t>breeding values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2" name="TextShape 7"/>
          <p:cNvSpPr txBox="1"/>
          <p:nvPr/>
        </p:nvSpPr>
        <p:spPr>
          <a:xfrm>
            <a:off x="280800" y="3607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Current version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rcRect l="0" t="17731" r="0" b="0"/>
          <a:stretch/>
        </p:blipFill>
        <p:spPr>
          <a:xfrm>
            <a:off x="3960000" y="936000"/>
            <a:ext cx="8208000" cy="50302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Current version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07960" y="1078200"/>
            <a:ext cx="381204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Example: international genetic trends for protein yield in Brown Swiss </a:t>
            </a: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bulls </a:t>
            </a:r>
            <a:r>
              <a:rPr b="0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(Gorjanc, 2011)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Submitted to Animal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Includes: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package description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Functions, dataset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demonstration on a pig breeding example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Simulation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27400" y="13032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Simulation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Single breed, two tiers </a:t>
            </a: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
</a:t>
            </a: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(nucleus, multiplier)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Two traits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Import into multiplier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By gender-tier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 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pig breeding example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834320" y="2232000"/>
            <a:ext cx="2592000" cy="7920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NUCLEUS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834320" y="3024000"/>
            <a:ext cx="1296000" cy="64800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9130320" y="3024000"/>
            <a:ext cx="1296000" cy="64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7834320" y="4824000"/>
            <a:ext cx="2592000" cy="792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7834320" y="5616000"/>
            <a:ext cx="1296000" cy="64800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0.25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8" name="Line 9"/>
          <p:cNvCxnSpPr>
            <a:stCxn id="103" idx="1"/>
            <a:endCxn id="106" idx="1"/>
          </p:cNvCxnSpPr>
          <p:nvPr/>
        </p:nvCxnSpPr>
        <p:spPr>
          <a:xfrm>
            <a:off x="7834320" y="2628000"/>
            <a:ext cx="360" cy="2592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9" name="Line 10"/>
          <p:cNvCxnSpPr>
            <a:stCxn id="103" idx="3"/>
            <a:endCxn id="103" idx="0"/>
          </p:cNvCxnSpPr>
          <p:nvPr/>
        </p:nvCxnSpPr>
        <p:spPr>
          <a:xfrm flipH="1" flipV="1">
            <a:off x="9130320" y="2232000"/>
            <a:ext cx="1296360" cy="396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0" name="CustomShape 11"/>
          <p:cNvSpPr/>
          <p:nvPr/>
        </p:nvSpPr>
        <p:spPr>
          <a:xfrm>
            <a:off x="9792000" y="1368000"/>
            <a:ext cx="20160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Males and females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1" name="Line 12"/>
          <p:cNvCxnSpPr/>
          <p:nvPr/>
        </p:nvCxnSpPr>
        <p:spPr>
          <a:xfrm flipH="1" flipV="1">
            <a:off x="9130320" y="4820040"/>
            <a:ext cx="1296360" cy="3963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2" name="CustomShape 13"/>
          <p:cNvSpPr/>
          <p:nvPr/>
        </p:nvSpPr>
        <p:spPr>
          <a:xfrm>
            <a:off x="9922320" y="4104000"/>
            <a:ext cx="20160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5760000" y="2916000"/>
            <a:ext cx="20160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15"/>
          <p:cNvSpPr txBox="1"/>
          <p:nvPr/>
        </p:nvSpPr>
        <p:spPr>
          <a:xfrm>
            <a:off x="4608000" y="3924000"/>
            <a:ext cx="2736000" cy="602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MaleFlow100 = 100% import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16"/>
          <p:cNvSpPr txBox="1"/>
          <p:nvPr/>
        </p:nvSpPr>
        <p:spPr>
          <a:xfrm>
            <a:off x="4608000" y="4617720"/>
            <a:ext cx="27360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MaleFlow20 = 20% import, 80% recycled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17"/>
          <p:cNvSpPr txBox="1"/>
          <p:nvPr/>
        </p:nvSpPr>
        <p:spPr>
          <a:xfrm>
            <a:off x="5616000" y="2916000"/>
            <a:ext cx="2173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Males imported to multiplier from nucleus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384000" y="1139760"/>
            <a:ext cx="8280000" cy="5677560"/>
          </a:xfrm>
          <a:prstGeom prst="rect">
            <a:avLst/>
          </a:prstGeom>
          <a:ln>
            <a:noFill/>
          </a:ln>
        </p:spPr>
      </p:pic>
      <p:sp>
        <p:nvSpPr>
          <p:cNvPr id="118" name="TextShape 1"/>
          <p:cNvSpPr txBox="1"/>
          <p:nvPr/>
        </p:nvSpPr>
        <p:spPr>
          <a:xfrm>
            <a:off x="576000" y="144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Distribution of BVs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184000" y="2592000"/>
            <a:ext cx="1008000" cy="100800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5184000" y="4752000"/>
            <a:ext cx="1008000" cy="1008000"/>
          </a:xfrm>
          <a:prstGeom prst="ellipse">
            <a:avLst/>
          </a:prstGeom>
          <a:noFill/>
          <a:ln w="29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6984000" y="4968000"/>
            <a:ext cx="1008000" cy="1008000"/>
          </a:xfrm>
          <a:prstGeom prst="ellipse">
            <a:avLst/>
          </a:prstGeom>
          <a:noFill/>
          <a:ln w="29160">
            <a:solidFill>
              <a:srgbClr val="3399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23040" y="1646280"/>
            <a:ext cx="9120960" cy="521172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576000" y="144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Partition: MaleFlow100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128000" y="3528000"/>
            <a:ext cx="432000" cy="26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"/>
          <p:cNvSpPr/>
          <p:nvPr/>
        </p:nvSpPr>
        <p:spPr>
          <a:xfrm flipV="1">
            <a:off x="7272000" y="3672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6"/>
          <p:cNvSpPr/>
          <p:nvPr/>
        </p:nvSpPr>
        <p:spPr>
          <a:xfrm flipV="1">
            <a:off x="7272000" y="4536000"/>
            <a:ext cx="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7"/>
          <p:cNvSpPr/>
          <p:nvPr/>
        </p:nvSpPr>
        <p:spPr>
          <a:xfrm flipV="1">
            <a:off x="7272000" y="5688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5760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1476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4320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8604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36000" y="1645200"/>
            <a:ext cx="9126000" cy="521280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576000" y="144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7960" y="1078200"/>
            <a:ext cx="11475720" cy="48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Partition: MaleFlow100</a:t>
            </a:r>
            <a:endParaRPr b="0" lang="en-US" sz="2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80440" y="360360"/>
            <a:ext cx="114555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Paper - results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760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476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2880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200000" y="3240000"/>
            <a:ext cx="1296000" cy="288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7128000" y="3528000"/>
            <a:ext cx="432000" cy="26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"/>
          <p:cNvSpPr/>
          <p:nvPr/>
        </p:nvSpPr>
        <p:spPr>
          <a:xfrm flipV="1">
            <a:off x="7272000" y="3672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0"/>
          <p:cNvSpPr/>
          <p:nvPr/>
        </p:nvSpPr>
        <p:spPr>
          <a:xfrm>
            <a:off x="7272000" y="5040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1"/>
          <p:cNvSpPr/>
          <p:nvPr/>
        </p:nvSpPr>
        <p:spPr>
          <a:xfrm flipV="1">
            <a:off x="7164000" y="5688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2"/>
          <p:cNvSpPr/>
          <p:nvPr/>
        </p:nvSpPr>
        <p:spPr>
          <a:xfrm flipV="1">
            <a:off x="7380000" y="5697720"/>
            <a:ext cx="0" cy="432000"/>
          </a:xfrm>
          <a:prstGeom prst="line">
            <a:avLst/>
          </a:prstGeom>
          <a:ln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8568000" y="3528000"/>
            <a:ext cx="432000" cy="26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4"/>
          <p:cNvSpPr/>
          <p:nvPr/>
        </p:nvSpPr>
        <p:spPr>
          <a:xfrm>
            <a:off x="8712000" y="4104000"/>
            <a:ext cx="0" cy="432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5"/>
          <p:cNvSpPr/>
          <p:nvPr/>
        </p:nvSpPr>
        <p:spPr>
          <a:xfrm>
            <a:off x="8712000" y="5184000"/>
            <a:ext cx="0" cy="432000"/>
          </a:xfrm>
          <a:prstGeom prst="line">
            <a:avLst/>
          </a:prstGeom>
          <a:ln w="38160">
            <a:solidFill>
              <a:srgbClr val="cc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6"/>
          <p:cNvSpPr/>
          <p:nvPr/>
        </p:nvSpPr>
        <p:spPr>
          <a:xfrm>
            <a:off x="8604000" y="5760000"/>
            <a:ext cx="36000" cy="432000"/>
          </a:xfrm>
          <a:prstGeom prst="line">
            <a:avLst/>
          </a:prstGeom>
          <a:ln w="38160">
            <a:solidFill>
              <a:srgbClr val="cc00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7"/>
          <p:cNvSpPr/>
          <p:nvPr/>
        </p:nvSpPr>
        <p:spPr>
          <a:xfrm>
            <a:off x="8803440" y="5770440"/>
            <a:ext cx="33120" cy="430560"/>
          </a:xfrm>
          <a:prstGeom prst="line">
            <a:avLst/>
          </a:prstGeom>
          <a:ln w="38160">
            <a:solidFill>
              <a:srgbClr val="0084d1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8"/>
          <p:cNvSpPr/>
          <p:nvPr/>
        </p:nvSpPr>
        <p:spPr>
          <a:xfrm>
            <a:off x="8712000" y="4752000"/>
            <a:ext cx="0" cy="432000"/>
          </a:xfrm>
          <a:prstGeom prst="line">
            <a:avLst/>
          </a:prstGeom>
          <a:ln w="38160">
            <a:solidFill>
              <a:srgbClr val="0084d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UG_v4 (003)</Template>
  <TotalTime>236</TotalTime>
  <Application>LibreOffice/5.1.6.2$Linux_X86_64 LibreOffice_project/10m0$Build-2</Application>
  <Words>52</Words>
  <Paragraphs>42</Paragraphs>
  <Company>University of Edinburgh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2017-04-21T12:20:40Z</dcterms:created>
  <dc:creator>WILSON Neil</dc:creator>
  <dc:description/>
  <dc:language>en-GB</dc:language>
  <cp:lastModifiedBy/>
  <dcterms:modified xsi:type="dcterms:W3CDTF">2020-03-18T16:29:59Z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ContentTypeId">
    <vt:lpwstr>0x0101007B7B8BF0644C4E47862514133CECCC9E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