
<file path=[Content_Types].xml><?xml version="1.0" encoding="utf-8"?>
<Types xmlns="http://schemas.openxmlformats.org/package/2006/content-types"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tif" ContentType="image/tiff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5822640" y="500760"/>
            <a:ext cx="1896840" cy="68724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9966600" y="607320"/>
            <a:ext cx="1697400" cy="473760"/>
          </a:xfrm>
          <a:prstGeom prst="rect">
            <a:avLst/>
          </a:prstGeom>
          <a:ln>
            <a:noFill/>
          </a:ln>
        </p:spPr>
      </p:pic>
      <p:pic>
        <p:nvPicPr>
          <p:cNvPr id="2" name="Picture 11" descr=""/>
          <p:cNvPicPr/>
          <p:nvPr/>
        </p:nvPicPr>
        <p:blipFill>
          <a:blip r:embed="rId4"/>
          <a:stretch/>
        </p:blipFill>
        <p:spPr>
          <a:xfrm>
            <a:off x="5740560" y="5832000"/>
            <a:ext cx="710280" cy="722880"/>
          </a:xfrm>
          <a:prstGeom prst="rect">
            <a:avLst/>
          </a:prstGeom>
          <a:ln>
            <a:noFill/>
          </a:ln>
        </p:spPr>
      </p:pic>
      <p:pic>
        <p:nvPicPr>
          <p:cNvPr id="3" name="Picture 12" descr=""/>
          <p:cNvPicPr/>
          <p:nvPr/>
        </p:nvPicPr>
        <p:blipFill>
          <a:blip r:embed="rId5"/>
          <a:stretch/>
        </p:blipFill>
        <p:spPr>
          <a:xfrm>
            <a:off x="539640" y="484560"/>
            <a:ext cx="3035880" cy="7196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8" descr=""/>
          <p:cNvPicPr/>
          <p:nvPr/>
        </p:nvPicPr>
        <p:blipFill>
          <a:blip r:embed="rId2"/>
          <a:stretch/>
        </p:blipFill>
        <p:spPr>
          <a:xfrm>
            <a:off x="11417400" y="130320"/>
            <a:ext cx="565200" cy="575280"/>
          </a:xfrm>
          <a:prstGeom prst="rect">
            <a:avLst/>
          </a:prstGeom>
          <a:ln>
            <a:noFill/>
          </a:ln>
        </p:spPr>
      </p:pic>
      <p:pic>
        <p:nvPicPr>
          <p:cNvPr id="41" name="Picture 9" descr=""/>
          <p:cNvPicPr/>
          <p:nvPr/>
        </p:nvPicPr>
        <p:blipFill>
          <a:blip r:embed="rId3"/>
          <a:srcRect l="0" t="0" r="0" b="22818"/>
          <a:stretch/>
        </p:blipFill>
        <p:spPr>
          <a:xfrm>
            <a:off x="5780520" y="6007320"/>
            <a:ext cx="1651320" cy="899640"/>
          </a:xfrm>
          <a:prstGeom prst="rect">
            <a:avLst/>
          </a:prstGeom>
          <a:ln>
            <a:noFill/>
          </a:ln>
        </p:spPr>
      </p:pic>
      <p:pic>
        <p:nvPicPr>
          <p:cNvPr id="42" name="Picture 10" descr=""/>
          <p:cNvPicPr/>
          <p:nvPr/>
        </p:nvPicPr>
        <p:blipFill>
          <a:blip r:embed="rId4"/>
          <a:stretch/>
        </p:blipFill>
        <p:spPr>
          <a:xfrm>
            <a:off x="10285920" y="6220440"/>
            <a:ext cx="1697400" cy="473760"/>
          </a:xfrm>
          <a:prstGeom prst="rect">
            <a:avLst/>
          </a:prstGeom>
          <a:ln>
            <a:noFill/>
          </a:ln>
        </p:spPr>
      </p:pic>
      <p:pic>
        <p:nvPicPr>
          <p:cNvPr id="43" name="Picture 6" descr=""/>
          <p:cNvPicPr/>
          <p:nvPr/>
        </p:nvPicPr>
        <p:blipFill>
          <a:blip r:embed="rId5">
            <a:lum bright="70000" contrast="-70000"/>
          </a:blip>
          <a:stretch/>
        </p:blipFill>
        <p:spPr>
          <a:xfrm>
            <a:off x="507960" y="6170760"/>
            <a:ext cx="2418120" cy="57312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ti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39640" y="2955240"/>
            <a:ext cx="11124360" cy="29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 meeting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2020-03-19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42aae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@HighlanderLab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27400" y="1700640"/>
            <a:ext cx="111366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Jana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27400" y="13032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"/>
          <p:cNvSpPr/>
          <p:nvPr/>
        </p:nvSpPr>
        <p:spPr>
          <a:xfrm>
            <a:off x="507960" y="1078200"/>
            <a:ext cx="11475360" cy="48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Freely available AlphaPart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Multiplier outperforms nucleus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Nucleus-multiplier gene flow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Direct, indirect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Multiplier selection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Accuracy of selection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280440" y="36036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Paper - results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27400" y="13032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507960" y="1078200"/>
            <a:ext cx="11475360" cy="48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1. “loci unpacking”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Which genome regions drive genetic gain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Sources of haplotypes / alleles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280440" y="36036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AlphaPart – future work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288000" y="2952000"/>
            <a:ext cx="5615640" cy="388620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360" y="1728000"/>
            <a:ext cx="12191400" cy="512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27400" y="13032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507960" y="1078200"/>
            <a:ext cx="11475360" cy="48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2. partitioning of genetic variance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Change the function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3. uncertainty of contributions – sampling from posterior distribution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Multiple samples (structure)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280440" y="36036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AlphaPart – future work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27400" y="13032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507960" y="1078200"/>
            <a:ext cx="11475360" cy="48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AlphaPart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Current version of the software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Paper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Future work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280440" y="36036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Agenda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rcRect l="0" t="9529" r="0" b="0"/>
          <a:stretch/>
        </p:blipFill>
        <p:spPr>
          <a:xfrm>
            <a:off x="4123800" y="1008000"/>
            <a:ext cx="7899840" cy="518364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5581080" y="3818880"/>
            <a:ext cx="728640" cy="46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 rot="16140000">
            <a:off x="5710320" y="3954600"/>
            <a:ext cx="362880" cy="818640"/>
          </a:xfrm>
          <a:custGeom>
            <a:avLst/>
            <a:gdLst/>
            <a:ahLst/>
            <a:rect l="l" t="t" r="r" b="b"/>
            <a:pathLst>
              <a:path w="1012" h="2277">
                <a:moveTo>
                  <a:pt x="2" y="0"/>
                </a:moveTo>
                <a:cubicBezTo>
                  <a:pt x="254" y="0"/>
                  <a:pt x="507" y="94"/>
                  <a:pt x="507" y="189"/>
                </a:cubicBezTo>
                <a:lnTo>
                  <a:pt x="507" y="948"/>
                </a:lnTo>
                <a:cubicBezTo>
                  <a:pt x="506" y="1043"/>
                  <a:pt x="758" y="1138"/>
                  <a:pt x="1011" y="1138"/>
                </a:cubicBezTo>
                <a:cubicBezTo>
                  <a:pt x="758" y="1138"/>
                  <a:pt x="507" y="1232"/>
                  <a:pt x="506" y="1327"/>
                </a:cubicBezTo>
                <a:lnTo>
                  <a:pt x="506" y="2086"/>
                </a:lnTo>
                <a:cubicBezTo>
                  <a:pt x="505" y="2181"/>
                  <a:pt x="252" y="2276"/>
                  <a:pt x="0" y="2276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 rot="16140000">
            <a:off x="6989760" y="4146480"/>
            <a:ext cx="371160" cy="455400"/>
          </a:xfrm>
          <a:custGeom>
            <a:avLst/>
            <a:gdLst/>
            <a:ahLst/>
            <a:rect l="l" t="t" r="r" b="b"/>
            <a:pathLst>
              <a:path w="1034" h="1268">
                <a:moveTo>
                  <a:pt x="1" y="0"/>
                </a:moveTo>
                <a:cubicBezTo>
                  <a:pt x="259" y="0"/>
                  <a:pt x="516" y="52"/>
                  <a:pt x="516" y="105"/>
                </a:cubicBezTo>
                <a:lnTo>
                  <a:pt x="516" y="527"/>
                </a:lnTo>
                <a:cubicBezTo>
                  <a:pt x="516" y="580"/>
                  <a:pt x="774" y="632"/>
                  <a:pt x="1033" y="633"/>
                </a:cubicBezTo>
                <a:cubicBezTo>
                  <a:pt x="774" y="632"/>
                  <a:pt x="516" y="686"/>
                  <a:pt x="516" y="739"/>
                </a:cubicBezTo>
                <a:lnTo>
                  <a:pt x="516" y="1161"/>
                </a:lnTo>
                <a:cubicBezTo>
                  <a:pt x="516" y="1214"/>
                  <a:pt x="258" y="1267"/>
                  <a:pt x="0" y="1267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>
            <a:off x="6764040" y="3818880"/>
            <a:ext cx="1001160" cy="46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MST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527400" y="13032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6"/>
          <p:cNvSpPr/>
          <p:nvPr/>
        </p:nvSpPr>
        <p:spPr>
          <a:xfrm>
            <a:off x="507960" y="1078200"/>
            <a:ext cx="11475360" cy="48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AlphaPart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R-package (CRAN)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Partitioning of genetic trend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(</a:t>
            </a: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WenQuanYi Micro Hei"/>
              </a:rPr>
              <a:t>García-Cortés </a:t>
            </a:r>
            <a:r>
              <a:rPr b="0" i="1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WenQuanYi Micro Hei"/>
              </a:rPr>
              <a:t>et al., </a:t>
            </a: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WenQuanYi Micro Hei"/>
              </a:rPr>
              <a:t>2008)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WenQuanYi Micro Hei"/>
              </a:rPr>
              <a:t>Paths of information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WenQuanYi Micro Hei"/>
              </a:rPr>
              <a:t>(females-males,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WenQuanYi Micro Hei"/>
              </a:rPr>
              <a:t>import-domestic …)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WenQuanYi Micro Hei"/>
              </a:rPr>
              <a:t>Pedigree data,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WenQuanYi Micro Hei"/>
              </a:rPr>
              <a:t>breeding values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280800" y="36072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Current version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rcRect l="0" t="17726" r="0" b="0"/>
          <a:stretch/>
        </p:blipFill>
        <p:spPr>
          <a:xfrm>
            <a:off x="3960000" y="936000"/>
            <a:ext cx="8207640" cy="502992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527400" y="13032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280440" y="36036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Current version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507960" y="1078200"/>
            <a:ext cx="3811680" cy="48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Example: international genetic trends for protein yield in Brown Swiss bulls </a:t>
            </a: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(Gorjanc, 2011)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27400" y="13032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507960" y="1078200"/>
            <a:ext cx="11475360" cy="48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Submitted to Animal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Includes: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package description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Functions, dataset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demonstration on a pig breeding example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Simulation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Partition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280440" y="36036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Paper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27400" y="13032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>
            <a:off x="507960" y="1078200"/>
            <a:ext cx="11475360" cy="48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Simulation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Single breed, two tiers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(nucleus, multiplier)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Two traits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Import into multiplier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Partition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By gender-tier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80440" y="36036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Paper - pig breeding example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7834320" y="2232000"/>
            <a:ext cx="2591640" cy="79164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NUCLEUS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7834320" y="3024000"/>
            <a:ext cx="1295640" cy="647640"/>
          </a:xfrm>
          <a:prstGeom prst="rect">
            <a:avLst/>
          </a:prstGeom>
          <a:solidFill>
            <a:srgbClr val="99cc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Trait 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r>
              <a:rPr b="0" lang="en-GB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 0.25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9130320" y="3024000"/>
            <a:ext cx="1295640" cy="647640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Trait 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r>
              <a:rPr b="0" lang="en-GB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 0.1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7834320" y="4824000"/>
            <a:ext cx="2591640" cy="79164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MULTIPLIER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7834320" y="5616000"/>
            <a:ext cx="1295640" cy="647640"/>
          </a:xfrm>
          <a:prstGeom prst="rect">
            <a:avLst/>
          </a:prstGeom>
          <a:solidFill>
            <a:srgbClr val="99cc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Trait 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r>
              <a:rPr b="0" lang="en-GB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 0.25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9"/>
          <p:cNvSpPr/>
          <p:nvPr/>
        </p:nvSpPr>
        <p:spPr>
          <a:xfrm>
            <a:off x="7834320" y="2628000"/>
            <a:ext cx="360" cy="25920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0"/>
          <p:cNvSpPr/>
          <p:nvPr/>
        </p:nvSpPr>
        <p:spPr>
          <a:xfrm flipH="1" flipV="1">
            <a:off x="9130320" y="2232000"/>
            <a:ext cx="1296000" cy="3960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1"/>
          <p:cNvSpPr/>
          <p:nvPr/>
        </p:nvSpPr>
        <p:spPr>
          <a:xfrm>
            <a:off x="9792000" y="1368000"/>
            <a:ext cx="20156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Males and females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recycled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12"/>
          <p:cNvSpPr/>
          <p:nvPr/>
        </p:nvSpPr>
        <p:spPr>
          <a:xfrm flipH="1" flipV="1">
            <a:off x="9130320" y="4820040"/>
            <a:ext cx="1296000" cy="3960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3"/>
          <p:cNvSpPr/>
          <p:nvPr/>
        </p:nvSpPr>
        <p:spPr>
          <a:xfrm>
            <a:off x="9922320" y="4104000"/>
            <a:ext cx="20156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Females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recycled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14"/>
          <p:cNvSpPr/>
          <p:nvPr/>
        </p:nvSpPr>
        <p:spPr>
          <a:xfrm>
            <a:off x="5760000" y="2916000"/>
            <a:ext cx="20156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5"/>
          <p:cNvSpPr/>
          <p:nvPr/>
        </p:nvSpPr>
        <p:spPr>
          <a:xfrm>
            <a:off x="4608000" y="3924000"/>
            <a:ext cx="2735640" cy="601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MaleFlow100 = 100% import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6"/>
          <p:cNvSpPr/>
          <p:nvPr/>
        </p:nvSpPr>
        <p:spPr>
          <a:xfrm>
            <a:off x="4608000" y="4617720"/>
            <a:ext cx="2735640" cy="6019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MaleFlow20 = 20% import, 80% recycled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17"/>
          <p:cNvSpPr/>
          <p:nvPr/>
        </p:nvSpPr>
        <p:spPr>
          <a:xfrm>
            <a:off x="5616000" y="2916000"/>
            <a:ext cx="21733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Males imported to multiplier from nucleus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3384000" y="1139760"/>
            <a:ext cx="8279640" cy="567720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576000" y="14436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507960" y="1078200"/>
            <a:ext cx="11475360" cy="48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Distribution of BVs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280440" y="36036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Paper - results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5184000" y="2592000"/>
            <a:ext cx="1007640" cy="1007640"/>
          </a:xfrm>
          <a:prstGeom prst="ellipse">
            <a:avLst/>
          </a:prstGeom>
          <a:noFill/>
          <a:ln w="29160">
            <a:solidFill>
              <a:srgbClr val="ff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5"/>
          <p:cNvSpPr/>
          <p:nvPr/>
        </p:nvSpPr>
        <p:spPr>
          <a:xfrm>
            <a:off x="5184000" y="4752000"/>
            <a:ext cx="1007640" cy="1007640"/>
          </a:xfrm>
          <a:prstGeom prst="ellipse">
            <a:avLst/>
          </a:prstGeom>
          <a:noFill/>
          <a:ln w="29160">
            <a:solidFill>
              <a:srgbClr val="ff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6"/>
          <p:cNvSpPr/>
          <p:nvPr/>
        </p:nvSpPr>
        <p:spPr>
          <a:xfrm>
            <a:off x="6984000" y="4968000"/>
            <a:ext cx="1007640" cy="1007640"/>
          </a:xfrm>
          <a:prstGeom prst="ellipse">
            <a:avLst/>
          </a:prstGeom>
          <a:noFill/>
          <a:ln w="29160">
            <a:solidFill>
              <a:srgbClr val="3399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>
                <p:childTnLst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923040" y="1646280"/>
            <a:ext cx="9120600" cy="521136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576000" y="14436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507960" y="1078200"/>
            <a:ext cx="11475360" cy="48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Partition: MaleFlow100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280440" y="36036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Paper - results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7128000" y="3528000"/>
            <a:ext cx="431640" cy="266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5"/>
          <p:cNvSpPr/>
          <p:nvPr/>
        </p:nvSpPr>
        <p:spPr>
          <a:xfrm flipV="1">
            <a:off x="7272000" y="3672000"/>
            <a:ext cx="360" cy="432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6"/>
          <p:cNvSpPr/>
          <p:nvPr/>
        </p:nvSpPr>
        <p:spPr>
          <a:xfrm flipV="1">
            <a:off x="7272000" y="4536000"/>
            <a:ext cx="360" cy="432000"/>
          </a:xfrm>
          <a:prstGeom prst="line">
            <a:avLst/>
          </a:prstGeom>
          <a:ln w="38160">
            <a:solidFill>
              <a:srgbClr val="0084d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Line 7"/>
          <p:cNvSpPr/>
          <p:nvPr/>
        </p:nvSpPr>
        <p:spPr>
          <a:xfrm flipV="1">
            <a:off x="7272000" y="5688000"/>
            <a:ext cx="360" cy="432000"/>
          </a:xfrm>
          <a:prstGeom prst="line">
            <a:avLst/>
          </a:prstGeom>
          <a:ln cap="rnd" w="38160">
            <a:solidFill>
              <a:srgbClr val="cc0066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8"/>
          <p:cNvSpPr/>
          <p:nvPr/>
        </p:nvSpPr>
        <p:spPr>
          <a:xfrm>
            <a:off x="5760000" y="3240000"/>
            <a:ext cx="1295640" cy="28764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9"/>
          <p:cNvSpPr/>
          <p:nvPr/>
        </p:nvSpPr>
        <p:spPr>
          <a:xfrm>
            <a:off x="1476000" y="3240000"/>
            <a:ext cx="1295640" cy="28764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0"/>
          <p:cNvSpPr/>
          <p:nvPr/>
        </p:nvSpPr>
        <p:spPr>
          <a:xfrm>
            <a:off x="4320000" y="3240000"/>
            <a:ext cx="1295640" cy="28764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1"/>
          <p:cNvSpPr/>
          <p:nvPr/>
        </p:nvSpPr>
        <p:spPr>
          <a:xfrm>
            <a:off x="8604000" y="3240000"/>
            <a:ext cx="1295640" cy="28764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>
                <p:childTnLst>
                  <p:par>
                    <p:cTn id="29" fill="freeze">
                      <p:stCondLst>
                        <p:cond delay="indefinite"/>
                      </p:stCondLst>
                      <p:childTnLst>
                        <p:par>
                          <p:cTn id="30" fill="freeze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freeze">
                      <p:stCondLst>
                        <p:cond delay="indefinite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936000" y="1645200"/>
            <a:ext cx="9125640" cy="521244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576000" y="14436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"/>
          <p:cNvSpPr/>
          <p:nvPr/>
        </p:nvSpPr>
        <p:spPr>
          <a:xfrm>
            <a:off x="507960" y="1078200"/>
            <a:ext cx="11475360" cy="48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Partition: MaleFlow100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280440" y="360360"/>
            <a:ext cx="11455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Paper - results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5760000" y="3240000"/>
            <a:ext cx="1295640" cy="28764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5"/>
          <p:cNvSpPr/>
          <p:nvPr/>
        </p:nvSpPr>
        <p:spPr>
          <a:xfrm>
            <a:off x="1476000" y="3240000"/>
            <a:ext cx="1295640" cy="28764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6"/>
          <p:cNvSpPr/>
          <p:nvPr/>
        </p:nvSpPr>
        <p:spPr>
          <a:xfrm>
            <a:off x="2880000" y="3240000"/>
            <a:ext cx="1295640" cy="28764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7"/>
          <p:cNvSpPr/>
          <p:nvPr/>
        </p:nvSpPr>
        <p:spPr>
          <a:xfrm>
            <a:off x="7200000" y="3240000"/>
            <a:ext cx="1295640" cy="28764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8"/>
          <p:cNvSpPr/>
          <p:nvPr/>
        </p:nvSpPr>
        <p:spPr>
          <a:xfrm>
            <a:off x="7128000" y="3528000"/>
            <a:ext cx="431640" cy="266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9"/>
          <p:cNvSpPr/>
          <p:nvPr/>
        </p:nvSpPr>
        <p:spPr>
          <a:xfrm flipV="1">
            <a:off x="7272000" y="3672000"/>
            <a:ext cx="360" cy="432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10"/>
          <p:cNvSpPr/>
          <p:nvPr/>
        </p:nvSpPr>
        <p:spPr>
          <a:xfrm>
            <a:off x="7272000" y="5040000"/>
            <a:ext cx="360" cy="432000"/>
          </a:xfrm>
          <a:prstGeom prst="line">
            <a:avLst/>
          </a:prstGeom>
          <a:ln w="38160">
            <a:solidFill>
              <a:srgbClr val="cc00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11"/>
          <p:cNvSpPr/>
          <p:nvPr/>
        </p:nvSpPr>
        <p:spPr>
          <a:xfrm flipV="1">
            <a:off x="7164000" y="5688000"/>
            <a:ext cx="360" cy="432000"/>
          </a:xfrm>
          <a:prstGeom prst="line">
            <a:avLst/>
          </a:prstGeom>
          <a:ln cap="rnd" w="38160">
            <a:solidFill>
              <a:srgbClr val="cc0066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12"/>
          <p:cNvSpPr/>
          <p:nvPr/>
        </p:nvSpPr>
        <p:spPr>
          <a:xfrm flipV="1">
            <a:off x="7380000" y="5697720"/>
            <a:ext cx="360" cy="432000"/>
          </a:xfrm>
          <a:prstGeom prst="line">
            <a:avLst/>
          </a:prstGeom>
          <a:ln cap="rnd" w="38160">
            <a:solidFill>
              <a:srgbClr val="0084d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3"/>
          <p:cNvSpPr/>
          <p:nvPr/>
        </p:nvSpPr>
        <p:spPr>
          <a:xfrm>
            <a:off x="8568000" y="3528000"/>
            <a:ext cx="431640" cy="266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14"/>
          <p:cNvSpPr/>
          <p:nvPr/>
        </p:nvSpPr>
        <p:spPr>
          <a:xfrm>
            <a:off x="8712000" y="4104000"/>
            <a:ext cx="360" cy="432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15"/>
          <p:cNvSpPr/>
          <p:nvPr/>
        </p:nvSpPr>
        <p:spPr>
          <a:xfrm>
            <a:off x="8712000" y="5184000"/>
            <a:ext cx="360" cy="432000"/>
          </a:xfrm>
          <a:prstGeom prst="line">
            <a:avLst/>
          </a:prstGeom>
          <a:ln w="38160">
            <a:solidFill>
              <a:srgbClr val="cc00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16"/>
          <p:cNvSpPr/>
          <p:nvPr/>
        </p:nvSpPr>
        <p:spPr>
          <a:xfrm>
            <a:off x="8604000" y="5760000"/>
            <a:ext cx="36000" cy="432000"/>
          </a:xfrm>
          <a:prstGeom prst="line">
            <a:avLst/>
          </a:prstGeom>
          <a:ln cap="rnd" w="38160">
            <a:solidFill>
              <a:srgbClr val="cc0066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17"/>
          <p:cNvSpPr/>
          <p:nvPr/>
        </p:nvSpPr>
        <p:spPr>
          <a:xfrm>
            <a:off x="8803440" y="5770440"/>
            <a:ext cx="33120" cy="430560"/>
          </a:xfrm>
          <a:prstGeom prst="line">
            <a:avLst/>
          </a:prstGeom>
          <a:ln cap="rnd" w="38160">
            <a:solidFill>
              <a:srgbClr val="0084d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18"/>
          <p:cNvSpPr/>
          <p:nvPr/>
        </p:nvSpPr>
        <p:spPr>
          <a:xfrm>
            <a:off x="8712000" y="4752000"/>
            <a:ext cx="360" cy="432000"/>
          </a:xfrm>
          <a:prstGeom prst="line">
            <a:avLst/>
          </a:prstGeom>
          <a:ln w="38160">
            <a:solidFill>
              <a:srgbClr val="0084d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>
                <p:childTnLst>
                  <p:par>
                    <p:cTn id="45" fill="freeze">
                      <p:stCondLst>
                        <p:cond delay="indefinite"/>
                      </p:stCondLst>
                      <p:childTnLst>
                        <p:par>
                          <p:cTn id="46" fill="freeze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freeze">
                      <p:stCondLst>
                        <p:cond delay="indefinite"/>
                      </p:stCondLst>
                      <p:childTnLst>
                        <p:par>
                          <p:cTn id="56" fill="freeze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freeze">
                      <p:stCondLst>
                        <p:cond delay="indefinite"/>
                      </p:stCondLst>
                      <p:childTnLst>
                        <p:par>
                          <p:cTn id="60" fill="freeze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RDSVS 4-3 Slides - UG_v4 (003)</Template>
  <TotalTime>236</TotalTime>
  <Application>LibreOffice/5.1.6.2$Linux_X86_64 LibreOffice_project/10m0$Build-2</Application>
  <Words>52</Words>
  <Paragraphs>42</Paragraphs>
  <Company>University of Edinburgh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2017-04-21T12:20:40Z</dcterms:created>
  <dc:creator>WILSON Neil</dc:creator>
  <dc:description/>
  <dc:language>en-GB</dc:language>
  <cp:lastModifiedBy/>
  <dcterms:modified xsi:type="dcterms:W3CDTF">2020-03-18T16:29:59Z</dcterms:modified>
  <cp:revision>28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University of Edinburgh</vt:lpwstr>
  </property>
  <property fmtid="{D5CDD505-2E9C-101B-9397-08002B2CF9AE}" pid="4" name="ContentTypeId">
    <vt:lpwstr>0x0101007B7B8BF0644C4E47862514133CECCC9E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13</vt:i4>
  </property>
</Properties>
</file>