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_rels/presentation.xml.rels" ContentType="application/vnd.openxmlformats-package.relationships+xml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.png" ContentType="image/png"/>
  <Override PartName="/ppt/media/image8.png" ContentType="image/png"/>
  <Override PartName="/ppt/media/image23.png" ContentType="image/png"/>
  <Override PartName="/ppt/media/image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9320" cy="713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9155880" cy="220356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19760" y="4345200"/>
            <a:ext cx="9155880" cy="220356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9320" cy="713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4467960" cy="220356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11640" y="1931760"/>
            <a:ext cx="4467960" cy="220356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11640" y="4345200"/>
            <a:ext cx="4467960" cy="220356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19760" y="4345200"/>
            <a:ext cx="4467960" cy="220356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9320" cy="713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9155880" cy="4619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19760" y="1931760"/>
            <a:ext cx="9155880" cy="4619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102400" y="1931400"/>
            <a:ext cx="5790240" cy="46198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102400" y="1931400"/>
            <a:ext cx="5790240" cy="4619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9320" cy="713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19760" y="1931760"/>
            <a:ext cx="9155880" cy="461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9320" cy="713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9155880" cy="4619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9320" cy="713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4467960" cy="4619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11640" y="1931760"/>
            <a:ext cx="4467960" cy="4619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9320" cy="713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35960" y="525240"/>
            <a:ext cx="9139320" cy="331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9320" cy="713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4467960" cy="220356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19760" y="4345200"/>
            <a:ext cx="4467960" cy="220356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11640" y="1931760"/>
            <a:ext cx="4467960" cy="4619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9320" cy="713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19760" y="1931760"/>
            <a:ext cx="9155880" cy="461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9320" cy="713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4467960" cy="4619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11640" y="1931760"/>
            <a:ext cx="4467960" cy="220356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11640" y="4345200"/>
            <a:ext cx="4467960" cy="220356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9320" cy="713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4467960" cy="220356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11640" y="1931760"/>
            <a:ext cx="4467960" cy="220356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19760" y="4345200"/>
            <a:ext cx="9155880" cy="220356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9320" cy="713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9155880" cy="220356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19760" y="4345200"/>
            <a:ext cx="9155880" cy="220356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9320" cy="713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4467960" cy="220356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11640" y="1931760"/>
            <a:ext cx="4467960" cy="220356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11640" y="4345200"/>
            <a:ext cx="4467960" cy="220356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19760" y="4345200"/>
            <a:ext cx="4467960" cy="220356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9320" cy="713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9155880" cy="4619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19760" y="1931760"/>
            <a:ext cx="9155880" cy="4619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102400" y="1931400"/>
            <a:ext cx="5790240" cy="46198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102400" y="1931400"/>
            <a:ext cx="5790240" cy="4619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9320" cy="713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9155880" cy="4619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9320" cy="713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4467960" cy="4619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11640" y="1931760"/>
            <a:ext cx="4467960" cy="4619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9320" cy="713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35960" y="525240"/>
            <a:ext cx="9139320" cy="3310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9320" cy="713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4467960" cy="220356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19760" y="4345200"/>
            <a:ext cx="4467960" cy="220356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11640" y="1931760"/>
            <a:ext cx="4467960" cy="4619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9320" cy="713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4467960" cy="461988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11640" y="1931760"/>
            <a:ext cx="4467960" cy="220356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11640" y="4345200"/>
            <a:ext cx="4467960" cy="220356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9320" cy="7138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4467960" cy="220356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11640" y="1931760"/>
            <a:ext cx="4467960" cy="220356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19760" y="4345200"/>
            <a:ext cx="9155880" cy="2203560"/>
          </a:xfrm>
          <a:prstGeom prst="rect">
            <a:avLst/>
          </a:prstGeom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title text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95C1A8F-E1B4-44EC-BC5C-95C2108366B1}" type="slidenum"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9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35960" y="525240"/>
            <a:ext cx="9139320" cy="71388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Click to edit slide title</a:t>
            </a:r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19760" y="1931760"/>
            <a:ext cx="9155880" cy="461988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65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21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21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21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21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text</a:t>
            </a:r>
            <a:endParaRPr b="0" lang="en-US" sz="221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en-US" sz="221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en-US" sz="221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en-US" sz="221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en-US" sz="221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pic>
        <p:nvPicPr>
          <p:cNvPr id="41" name="Picture 8" descr=""/>
          <p:cNvPicPr/>
          <p:nvPr/>
        </p:nvPicPr>
        <p:blipFill>
          <a:blip r:embed="rId2">
            <a:lum bright="70000" contrast="-70000"/>
          </a:blip>
          <a:stretch/>
        </p:blipFill>
        <p:spPr>
          <a:xfrm>
            <a:off x="2622600" y="6743520"/>
            <a:ext cx="2666160" cy="632160"/>
          </a:xfrm>
          <a:prstGeom prst="rect">
            <a:avLst/>
          </a:prstGeom>
          <a:ln>
            <a:noFill/>
          </a:ln>
        </p:spPr>
      </p:pic>
      <p:pic>
        <p:nvPicPr>
          <p:cNvPr id="42" name="Picture 9" descr=""/>
          <p:cNvPicPr/>
          <p:nvPr/>
        </p:nvPicPr>
        <p:blipFill>
          <a:blip r:embed="rId3"/>
          <a:srcRect l="0" t="0" r="0" b="22818"/>
          <a:stretch/>
        </p:blipFill>
        <p:spPr>
          <a:xfrm>
            <a:off x="435960" y="6518160"/>
            <a:ext cx="1820880" cy="992160"/>
          </a:xfrm>
          <a:prstGeom prst="rect">
            <a:avLst/>
          </a:prstGeom>
          <a:ln>
            <a:noFill/>
          </a:ln>
        </p:spPr>
      </p:pic>
      <p:pic>
        <p:nvPicPr>
          <p:cNvPr id="43" name="Picture 6" descr=""/>
          <p:cNvPicPr/>
          <p:nvPr/>
        </p:nvPicPr>
        <p:blipFill>
          <a:blip r:embed="rId4"/>
          <a:stretch/>
        </p:blipFill>
        <p:spPr>
          <a:xfrm>
            <a:off x="7643520" y="6815160"/>
            <a:ext cx="1871640" cy="522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36320" y="525600"/>
            <a:ext cx="9139320" cy="127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Student meeting</a:t>
            </a: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
</a:t>
            </a: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i="1" lang="en-US" sz="3600" spc="-1" strike="noStrike">
                <a:solidFill>
                  <a:srgbClr val="486e89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05/09/2019</a:t>
            </a:r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35960" y="525240"/>
            <a:ext cx="9139320" cy="71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Discussion topics</a:t>
            </a:r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19760" y="1931760"/>
            <a:ext cx="9155880" cy="461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Principal component analysis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Optimal contribution algorithm 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MCMC sampling methods (e.g. Gibbs)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Spatial analysis with nested designs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35960" y="525240"/>
            <a:ext cx="9139320" cy="122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0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Jana</a:t>
            </a:r>
            <a:r>
              <a:rPr b="1" lang="en-US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 </a:t>
            </a:r>
            <a:r>
              <a:rPr b="1" lang="en-US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
</a:t>
            </a:r>
            <a:r>
              <a:rPr b="1" lang="en-US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student meeting 5</a:t>
            </a:r>
            <a:r>
              <a:rPr b="1" lang="en-US" sz="2200" spc="-1" strike="noStrike" baseline="101000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th</a:t>
            </a:r>
            <a:r>
              <a:rPr b="1" lang="en-US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 September </a:t>
            </a:r>
            <a:r>
              <a:rPr b="1" lang="en-US" sz="2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2019</a:t>
            </a:r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19760" y="1931760"/>
            <a:ext cx="9155880" cy="461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AlphaPart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Reallocation of resources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Helping Barbara with tsinfer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720000" y="576000"/>
            <a:ext cx="727200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24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AlphaPart</a:t>
            </a:r>
            <a:endParaRPr b="1" lang="en-GB" sz="24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780120" y="1512000"/>
            <a:ext cx="9155880" cy="461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Model:</a:t>
            </a:r>
            <a:endParaRPr b="0" lang="en-US" sz="2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Mean as fixed</a:t>
            </a:r>
            <a:endParaRPr b="0" lang="en-US" sz="265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Generation as fixed</a:t>
            </a:r>
            <a:endParaRPr b="0" lang="en-US" sz="265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Tier as fixed</a:t>
            </a:r>
            <a:endParaRPr b="0" lang="en-US" sz="265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 u="sng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Generation + Tier as fixed</a:t>
            </a:r>
            <a:endParaRPr b="0" lang="en-US" sz="265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Generation + Tier + Generation:Tier as fixed</a:t>
            </a:r>
            <a:endParaRPr b="0" lang="en-US" sz="265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buClr>
                <a:srgbClr val="515151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Partition | trend | standardization issue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720000" y="576000"/>
            <a:ext cx="662400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BLUP Model: Pheno ~  Generation, h2 = 0.25</a:t>
            </a:r>
            <a:endParaRPr b="1" lang="en-GB" sz="22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Line 2"/>
          <p:cNvSpPr/>
          <p:nvPr/>
        </p:nvSpPr>
        <p:spPr>
          <a:xfrm>
            <a:off x="0" y="3816000"/>
            <a:ext cx="10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TextShape 3"/>
          <p:cNvSpPr txBox="1"/>
          <p:nvPr/>
        </p:nvSpPr>
        <p:spPr>
          <a:xfrm>
            <a:off x="216000" y="1224000"/>
            <a:ext cx="187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TRAIT 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TextShape 4"/>
          <p:cNvSpPr txBox="1"/>
          <p:nvPr/>
        </p:nvSpPr>
        <p:spPr>
          <a:xfrm>
            <a:off x="216000" y="4320000"/>
            <a:ext cx="187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TRAIT 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440000" y="1440000"/>
            <a:ext cx="3843720" cy="20566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1368000" y="4505040"/>
            <a:ext cx="3960000" cy="211896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5516280" y="1483560"/>
            <a:ext cx="3843720" cy="205668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4"/>
          <a:stretch/>
        </p:blipFill>
        <p:spPr>
          <a:xfrm>
            <a:off x="5616000" y="4464000"/>
            <a:ext cx="3902040" cy="208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720000" y="576000"/>
            <a:ext cx="727200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BLUP Model: Pheno ~ Tier + Generation, h2 = 0.25</a:t>
            </a:r>
            <a:endParaRPr b="1" lang="en-GB" sz="22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549080" y="1570320"/>
            <a:ext cx="3792600" cy="202968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1512000" y="4176000"/>
            <a:ext cx="3902400" cy="2088000"/>
          </a:xfrm>
          <a:prstGeom prst="rect">
            <a:avLst/>
          </a:prstGeom>
          <a:ln>
            <a:noFill/>
          </a:ln>
        </p:spPr>
      </p:pic>
      <p:sp>
        <p:nvSpPr>
          <p:cNvPr id="116" name="Line 2"/>
          <p:cNvSpPr/>
          <p:nvPr/>
        </p:nvSpPr>
        <p:spPr>
          <a:xfrm>
            <a:off x="0" y="3816000"/>
            <a:ext cx="10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5804280" y="1584000"/>
            <a:ext cx="3771720" cy="201816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4"/>
          <a:stretch/>
        </p:blipFill>
        <p:spPr>
          <a:xfrm>
            <a:off x="5760000" y="4176000"/>
            <a:ext cx="3915720" cy="2095200"/>
          </a:xfrm>
          <a:prstGeom prst="rect">
            <a:avLst/>
          </a:prstGeom>
          <a:ln>
            <a:noFill/>
          </a:ln>
        </p:spPr>
      </p:pic>
      <p:sp>
        <p:nvSpPr>
          <p:cNvPr id="119" name="TextShape 3"/>
          <p:cNvSpPr txBox="1"/>
          <p:nvPr/>
        </p:nvSpPr>
        <p:spPr>
          <a:xfrm>
            <a:off x="216000" y="1224000"/>
            <a:ext cx="187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TRAIT 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4"/>
          <p:cNvSpPr txBox="1"/>
          <p:nvPr/>
        </p:nvSpPr>
        <p:spPr>
          <a:xfrm>
            <a:off x="216000" y="4320000"/>
            <a:ext cx="187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TRAIT 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720000" y="576000"/>
            <a:ext cx="698400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BLUP Model: Pheno ~ Tier + Generation, h2 = 0.99</a:t>
            </a:r>
            <a:endParaRPr b="1" lang="en-GB" sz="2200" spc="-1" strike="noStrike">
              <a:solidFill>
                <a:srgbClr val="0033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Line 2"/>
          <p:cNvSpPr/>
          <p:nvPr/>
        </p:nvSpPr>
        <p:spPr>
          <a:xfrm>
            <a:off x="0" y="3816000"/>
            <a:ext cx="10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368000" y="1471320"/>
            <a:ext cx="3843720" cy="205668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1388520" y="4150800"/>
            <a:ext cx="3867480" cy="206964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5904000" y="1440000"/>
            <a:ext cx="3854880" cy="206280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4"/>
          <a:stretch/>
        </p:blipFill>
        <p:spPr>
          <a:xfrm>
            <a:off x="5904000" y="4176000"/>
            <a:ext cx="3960000" cy="2119320"/>
          </a:xfrm>
          <a:prstGeom prst="rect">
            <a:avLst/>
          </a:prstGeom>
          <a:ln>
            <a:noFill/>
          </a:ln>
        </p:spPr>
      </p:pic>
      <p:sp>
        <p:nvSpPr>
          <p:cNvPr id="127" name="TextShape 3"/>
          <p:cNvSpPr txBox="1"/>
          <p:nvPr/>
        </p:nvSpPr>
        <p:spPr>
          <a:xfrm>
            <a:off x="216000" y="1224000"/>
            <a:ext cx="187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TRAIT 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4"/>
          <p:cNvSpPr txBox="1"/>
          <p:nvPr/>
        </p:nvSpPr>
        <p:spPr>
          <a:xfrm>
            <a:off x="216000" y="4320000"/>
            <a:ext cx="187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TRAIT 2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35960" y="525240"/>
            <a:ext cx="9139320" cy="71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99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Partition</a:t>
            </a:r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19760" y="1931760"/>
            <a:ext cx="9155880" cy="461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253080" y="1080000"/>
            <a:ext cx="9682920" cy="282024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2460600" y="4273200"/>
            <a:ext cx="5819400" cy="2278440"/>
          </a:xfrm>
          <a:prstGeom prst="rect">
            <a:avLst/>
          </a:prstGeom>
          <a:ln>
            <a:noFill/>
          </a:ln>
        </p:spPr>
      </p:pic>
      <p:sp>
        <p:nvSpPr>
          <p:cNvPr id="133" name="TextShape 3"/>
          <p:cNvSpPr txBox="1"/>
          <p:nvPr/>
        </p:nvSpPr>
        <p:spPr>
          <a:xfrm>
            <a:off x="419760" y="4176000"/>
            <a:ext cx="9139320" cy="71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99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Accuracies</a:t>
            </a:r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720000" y="576000"/>
            <a:ext cx="5832000" cy="99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2200" spc="-1" strike="noStrike">
                <a:solidFill>
                  <a:srgbClr val="00336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Rellocation of resources</a:t>
            </a:r>
            <a:endParaRPr b="0" lang="en-GB" sz="1800" spc="-1" strike="noStrike">
              <a:solidFill>
                <a:srgbClr val="0000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0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what size reference population is adequate?</a:t>
            </a:r>
            <a:endParaRPr b="0" lang="en-GB" sz="1800" spc="-1" strike="noStrike">
              <a:solidFill>
                <a:srgbClr val="00006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008000" y="1649880"/>
            <a:ext cx="5616000" cy="2998440"/>
          </a:xfrm>
          <a:prstGeom prst="rect">
            <a:avLst/>
          </a:prstGeom>
          <a:ln>
            <a:noFill/>
          </a:ln>
        </p:spPr>
      </p:pic>
      <p:sp>
        <p:nvSpPr>
          <p:cNvPr id="136" name="TextShape 2"/>
          <p:cNvSpPr txBox="1"/>
          <p:nvPr/>
        </p:nvSpPr>
        <p:spPr>
          <a:xfrm>
            <a:off x="6624000" y="1872000"/>
            <a:ext cx="2016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high?</a:t>
            </a:r>
            <a:endParaRPr b="0" lang="en-GB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32000" y="1512000"/>
            <a:ext cx="5976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Average 30 replications of phenotype per cow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4536000" y="1984320"/>
            <a:ext cx="5112000" cy="161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sqrt((30 * 0.25) / (1 * (30 - 1) * 0.375)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0.83 → </a:t>
            </a:r>
            <a:r>
              <a:rPr b="0" lang="en-GB" sz="2000" spc="-1" strike="noStrike">
                <a:solidFill>
                  <a:srgbClr val="ff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GB" sz="2000" spc="-1" strike="noStrike" baseline="33000">
                <a:solidFill>
                  <a:srgbClr val="ff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GB" sz="2000" spc="-1" strike="noStrike" baseline="-33000">
                <a:solidFill>
                  <a:srgbClr val="ff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mother</a:t>
            </a:r>
            <a:r>
              <a:rPr b="0" lang="en-GB" sz="2000" spc="-1" strike="noStrike" baseline="33000">
                <a:solidFill>
                  <a:srgbClr val="ff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2000" spc="-1" strike="noStrike">
                <a:solidFill>
                  <a:srgbClr val="ff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0.69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Micro Hei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0.7 – 0.9   → </a:t>
            </a:r>
            <a:r>
              <a:rPr b="0" lang="en-GB" sz="2000" spc="-1" strike="noStrike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GB" sz="2000" spc="-1" strike="noStrike" baseline="33000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GB" sz="2000" spc="-1" strike="noStrike" baseline="-33000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father</a:t>
            </a:r>
            <a:r>
              <a:rPr b="0" lang="en-GB" sz="2000" spc="-1" strike="noStrike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0.49 – 0.81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Micro Hei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576000" y="1906560"/>
            <a:ext cx="3737160" cy="607680"/>
          </a:xfrm>
          <a:prstGeom prst="rect">
            <a:avLst/>
          </a:prstGeom>
          <a:ln>
            <a:noFill/>
          </a:ln>
        </p:spPr>
      </p:pic>
      <p:sp>
        <p:nvSpPr>
          <p:cNvPr id="140" name="TextShape 3"/>
          <p:cNvSpPr txBox="1"/>
          <p:nvPr/>
        </p:nvSpPr>
        <p:spPr>
          <a:xfrm>
            <a:off x="1224000" y="4029840"/>
            <a:ext cx="5760000" cy="216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GB" sz="20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sqrt(1/4 * (</a:t>
            </a:r>
            <a:r>
              <a:rPr b="0" lang="en-GB" sz="2000" spc="-1" strike="noStrike">
                <a:solidFill>
                  <a:srgbClr val="ff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GB" sz="2000" spc="-1" strike="noStrike" baseline="33000">
                <a:solidFill>
                  <a:srgbClr val="ff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GB" sz="2000" spc="-1" strike="noStrike" baseline="-33000">
                <a:solidFill>
                  <a:srgbClr val="ff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mother 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 r</a:t>
            </a:r>
            <a:r>
              <a:rPr b="0" lang="en-GB" sz="20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GB" sz="20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father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))  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Micro Hei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low r</a:t>
            </a:r>
            <a:r>
              <a:rPr b="0" lang="en-GB" sz="20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father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sqrt(1/4 * (</a:t>
            </a:r>
            <a:r>
              <a:rPr b="0" lang="en-GB" sz="2000" spc="-1" strike="noStrike">
                <a:solidFill>
                  <a:srgbClr val="ff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0.69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</a:t>
            </a:r>
            <a:r>
              <a:rPr b="0" lang="en-GB" sz="2000" spc="-1" strike="noStrike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0.49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)) = 0.54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Micro Hei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high r</a:t>
            </a:r>
            <a:r>
              <a:rPr b="0" lang="en-GB" sz="20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father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sqrt(1/4 * (</a:t>
            </a:r>
            <a:r>
              <a:rPr b="0" lang="en-GB" sz="2000" spc="-1" strike="noStrike">
                <a:solidFill>
                  <a:srgbClr val="ff33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0.69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</a:t>
            </a:r>
            <a:r>
              <a:rPr b="0" lang="en-GB" sz="2000" spc="-1" strike="noStrike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0.81</a:t>
            </a: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)) = 0.61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Micro Hei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WenQuanYi Micro Hei"/>
            </a:endParaRPr>
          </a:p>
        </p:txBody>
      </p:sp>
      <p:sp>
        <p:nvSpPr>
          <p:cNvPr id="141" name="TextShape 4"/>
          <p:cNvSpPr txBox="1"/>
          <p:nvPr/>
        </p:nvSpPr>
        <p:spPr>
          <a:xfrm>
            <a:off x="288000" y="1080000"/>
            <a:ext cx="9155880" cy="461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Accuracy of the parents EBVs:</a:t>
            </a:r>
            <a:r>
              <a:rPr b="0" lang="en-US" sz="22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2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2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2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2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2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22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Accuracy of parent average (ssGBLUP)</a:t>
            </a:r>
            <a:endParaRPr b="0" lang="en-US" sz="22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265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35960" y="525240"/>
            <a:ext cx="9139320" cy="71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19760" y="1931760"/>
            <a:ext cx="9155880" cy="461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53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Topics: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5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MCMC / Metropolis Hastings sampling</a:t>
            </a:r>
            <a:endParaRPr b="0" lang="en-US" sz="265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5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Single value decomposition / eigen values of relationship matrix / PCA</a:t>
            </a:r>
            <a:endParaRPr b="0" lang="en-US" sz="265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32000" y="1734120"/>
            <a:ext cx="9139320" cy="71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Basic concept</a:t>
            </a:r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419760" y="2724120"/>
            <a:ext cx="9155880" cy="461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Use tree sequences instead of marker (SNP chip) data in genomic prediction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Trees 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743040" indent="-285480">
              <a:lnSpc>
                <a:spcPct val="100000"/>
              </a:lnSpc>
              <a:buClr>
                <a:srgbClr val="515151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encode and summarize the outcomes of evolutionary processes </a:t>
            </a:r>
            <a:endParaRPr b="0" lang="en-US" sz="265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743040" indent="-285480">
              <a:lnSpc>
                <a:spcPct val="100000"/>
              </a:lnSpc>
              <a:buClr>
                <a:srgbClr val="515151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use way less space than whole genome marker data storing similar information </a:t>
            </a:r>
            <a:endParaRPr b="0" lang="en-US" sz="265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81" name="TextShape 3"/>
          <p:cNvSpPr txBox="1"/>
          <p:nvPr/>
        </p:nvSpPr>
        <p:spPr>
          <a:xfrm>
            <a:off x="432000" y="72000"/>
            <a:ext cx="9139320" cy="136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Barbara</a:t>
            </a:r>
            <a:r>
              <a:rPr b="1" lang="en-US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US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US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US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US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US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US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
</a:t>
            </a:r>
            <a:r>
              <a:rPr b="1" lang="en-US" sz="2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i="1" lang="en-US" sz="2600" spc="-1" strike="noStrike">
                <a:solidFill>
                  <a:srgbClr val="486e89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05/09/2019</a:t>
            </a:r>
            <a:endParaRPr b="0" lang="en-US" sz="260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35960" y="525240"/>
            <a:ext cx="9139320" cy="71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Tsinfer/tskit</a:t>
            </a:r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19760" y="1563840"/>
            <a:ext cx="7643880" cy="4987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1" i="1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Ancestral recombination graph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Cambria Math"/>
              </a:rPr>
              <a:t>↑ </a:t>
            </a: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  <a:ea typeface="Cambria Math"/>
              </a:rPr>
              <a:t>samples/variants =↑ comp. time/space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pic>
        <p:nvPicPr>
          <p:cNvPr id="84" name="Slika 6" descr=""/>
          <p:cNvPicPr/>
          <p:nvPr/>
        </p:nvPicPr>
        <p:blipFill>
          <a:blip r:embed="rId1"/>
          <a:stretch/>
        </p:blipFill>
        <p:spPr>
          <a:xfrm>
            <a:off x="806760" y="3230280"/>
            <a:ext cx="3570120" cy="365076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5595480" y="3230280"/>
            <a:ext cx="3980160" cy="3645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Wingdings" charset="2"/>
              <a:buChar char=""/>
            </a:pPr>
            <a:r>
              <a:rPr b="1" i="1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tsinfer</a:t>
            </a:r>
            <a:endParaRPr b="0" lang="en-GB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Wingdings" charset="2"/>
              <a:buChar char="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succinct tree sequence</a:t>
            </a:r>
            <a:endParaRPr b="0" lang="en-GB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Wingdings" charset="2"/>
              <a:buChar char=""/>
            </a:pPr>
            <a:r>
              <a:rPr b="0" lang="en-GB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stores structure shared by multiple adjacent trees only 1x</a:t>
            </a:r>
            <a:endParaRPr b="0" lang="en-GB" sz="30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-1575000" y="0"/>
            <a:ext cx="1574640" cy="6004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1330200" y="246960"/>
            <a:ext cx="7192080" cy="6582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8" name="CustomShape 2"/>
          <p:cNvSpPr/>
          <p:nvPr/>
        </p:nvSpPr>
        <p:spPr>
          <a:xfrm>
            <a:off x="88920" y="7003440"/>
            <a:ext cx="9673920" cy="4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05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Inferring whole-genome histories in large population datasets </a:t>
            </a:r>
            <a:endParaRPr b="0" lang="en-GB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5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Myriad Pro"/>
              </a:rPr>
              <a:t>Jerome Kelleher   *, Yan Wong, Anthony W. Wohns   , Chaimaa Fadil   , Patrick K. Albers    and Gil McVean </a:t>
            </a:r>
            <a:endParaRPr b="0" lang="en-GB" sz="199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35960" y="525240"/>
            <a:ext cx="9139320" cy="71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 </a:t>
            </a:r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19760" y="1407600"/>
            <a:ext cx="9155880" cy="514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488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Estimate haplotype phases with Eagle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⇓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4888"/>
                </a:solidFill>
                <a:uFill>
                  <a:solidFill>
                    <a:srgbClr val="ffffff"/>
                  </a:solidFill>
                </a:uFill>
                <a:latin typeface="Arial"/>
                <a:ea typeface="Cambria Math"/>
              </a:rPr>
              <a:t>Infer succinct trees with tsinfer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⇓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4888"/>
                </a:solidFill>
                <a:uFill>
                  <a:solidFill>
                    <a:srgbClr val="ffffff"/>
                  </a:solidFill>
                </a:uFill>
                <a:latin typeface="Arial"/>
                <a:ea typeface="Cambria Math"/>
              </a:rPr>
              <a:t>Build relationship matrices using tree sequences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mbria Math"/>
                <a:ea typeface="Cambria Math"/>
              </a:rPr>
              <a:t>⇓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4888"/>
                </a:solidFill>
                <a:uFill>
                  <a:solidFill>
                    <a:srgbClr val="ffffff"/>
                  </a:solidFill>
                </a:uFill>
                <a:latin typeface="Arial"/>
                <a:ea typeface="Cambria Math"/>
              </a:rPr>
              <a:t>Run and compare genomic predictions + GWAS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35960" y="525240"/>
            <a:ext cx="9139320" cy="71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Eagle</a:t>
            </a: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 </a:t>
            </a:r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28040" y="1350720"/>
            <a:ext cx="9155880" cy="57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Whole chromosome haplotypes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Only male genotypes -&gt; population based algorithm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PCA/MDS</a:t>
            </a: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  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sub-population connectedness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tskit/tsinfer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Ancestral state of alleles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35960" y="525240"/>
            <a:ext cx="9139320" cy="71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Genomic predictions</a:t>
            </a:r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35960" y="1447920"/>
            <a:ext cx="9155880" cy="461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Standard gblup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Haplotype gblup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Tree gblup -&gt; accounts for 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743040" indent="-285480">
              <a:lnSpc>
                <a:spcPct val="100000"/>
              </a:lnSpc>
              <a:buClr>
                <a:srgbClr val="515151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Epistasis</a:t>
            </a:r>
            <a:endParaRPr b="0" lang="en-US" sz="265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743040" indent="-285480">
              <a:lnSpc>
                <a:spcPct val="100000"/>
              </a:lnSpc>
              <a:buClr>
                <a:srgbClr val="515151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LD among QTL-markers</a:t>
            </a:r>
            <a:endParaRPr b="0" lang="en-US" sz="265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743040" indent="-285480">
              <a:lnSpc>
                <a:spcPct val="100000"/>
              </a:lnSpc>
              <a:buClr>
                <a:srgbClr val="515151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 Unicode MS"/>
                <a:ea typeface="Arial Unicode MS"/>
              </a:rPr>
              <a:t>Different OTLs in different populations (herds)</a:t>
            </a:r>
            <a:endParaRPr b="0" lang="en-US" sz="265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35960" y="525240"/>
            <a:ext cx="9139320" cy="71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Jon</a:t>
            </a: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	</a:t>
            </a:r>
            <a:r>
              <a:rPr b="1" i="1" lang="en-US" sz="3600" spc="-1" strike="noStrike">
                <a:solidFill>
                  <a:srgbClr val="486e89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05/09/2019</a:t>
            </a:r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19760" y="1931760"/>
            <a:ext cx="9155880" cy="461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Manuscript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743040" indent="-285480">
              <a:lnSpc>
                <a:spcPct val="100000"/>
              </a:lnSpc>
              <a:buClr>
                <a:srgbClr val="515151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Results section</a:t>
            </a:r>
            <a:endParaRPr b="0" lang="en-US" sz="265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Carpentry workshop yesterday (Bash, Python)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35960" y="525240"/>
            <a:ext cx="9139320" cy="71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325f"/>
                </a:solidFill>
                <a:uFill>
                  <a:solidFill>
                    <a:srgbClr val="ffffff"/>
                  </a:solidFill>
                </a:uFill>
                <a:latin typeface="Arial"/>
                <a:ea typeface="Adobe Fan Heiti Std B"/>
              </a:rPr>
              <a:t>Next</a:t>
            </a:r>
            <a:endParaRPr b="0" lang="en-US" sz="199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19760" y="1469880"/>
            <a:ext cx="9155880" cy="461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Manuscript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GWAS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lvl="1" marL="743040" indent="-285480">
              <a:lnSpc>
                <a:spcPct val="100000"/>
              </a:lnSpc>
              <a:buClr>
                <a:srgbClr val="515151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Might be getting data soon</a:t>
            </a:r>
            <a:endParaRPr b="0" lang="en-US" sz="265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Backburner: 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with thesis literature review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2400" spc="-1" strike="noStrike" baseline="30000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nd</a:t>
            </a: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paper introduction and M&amp;M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 marL="343080" indent="-342720">
              <a:lnSpc>
                <a:spcPct val="100000"/>
              </a:lnSpc>
              <a:buClr>
                <a:srgbClr val="51515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2400" spc="-1" strike="noStrike" baseline="30000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nd</a:t>
            </a:r>
            <a:r>
              <a:rPr b="0" lang="en-US" sz="2400" spc="-1" strike="noStrike">
                <a:solidFill>
                  <a:srgbClr val="51515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year progress report presentation</a:t>
            </a: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  <a:p>
            <a:pPr>
              <a:lnSpc>
                <a:spcPct val="100000"/>
              </a:lnSpc>
            </a:pPr>
            <a:endParaRPr b="0" lang="en-US" sz="3530" spc="-1" strike="noStrike">
              <a:solidFill>
                <a:srgbClr val="00325f"/>
              </a:solidFill>
              <a:uFill>
                <a:solidFill>
                  <a:srgbClr val="ffffff"/>
                </a:solidFill>
              </a:uFill>
              <a:latin typeface="Myriad Pro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2019-09-04T15:41:35Z</dcterms:created>
  <dc:creator/>
  <dc:description/>
  <dc:language>en-GB</dc:language>
  <cp:lastModifiedBy/>
  <dcterms:modified xsi:type="dcterms:W3CDTF">2019-09-05T09:28:08Z</dcterms:modified>
  <cp:revision>2</cp:revision>
  <dc:subject/>
  <dc:title/>
</cp:coreProperties>
</file>