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.png" ContentType="image/png"/>
  <Override PartName="/ppt/media/image8.png" ContentType="image/png"/>
  <Override PartName="/ppt/media/image23.png" ContentType="image/png"/>
  <Override PartName="/ppt/media/image4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8960" cy="7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19760" y="1931760"/>
            <a:ext cx="9155520" cy="22032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19760" y="4344480"/>
            <a:ext cx="9155520" cy="22032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8960" cy="7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19760" y="1931760"/>
            <a:ext cx="4467600" cy="22032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11280" y="1931760"/>
            <a:ext cx="4467600" cy="22032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11280" y="4344480"/>
            <a:ext cx="4467600" cy="22032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19760" y="4344480"/>
            <a:ext cx="4467600" cy="22032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8960" cy="7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19760" y="1931760"/>
            <a:ext cx="9155520" cy="4619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19760" y="1931760"/>
            <a:ext cx="9155520" cy="4619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102760" y="1931760"/>
            <a:ext cx="5789520" cy="46195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102760" y="1931760"/>
            <a:ext cx="5789520" cy="4619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8960" cy="7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19760" y="1931760"/>
            <a:ext cx="9155520" cy="461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8960" cy="7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19760" y="1931760"/>
            <a:ext cx="9155520" cy="4619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8960" cy="7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19760" y="1931760"/>
            <a:ext cx="4467600" cy="4619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11280" y="1931760"/>
            <a:ext cx="4467600" cy="4619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8960" cy="7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35960" y="525240"/>
            <a:ext cx="9138960" cy="330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8960" cy="7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19760" y="1931760"/>
            <a:ext cx="4467600" cy="22032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19760" y="4344480"/>
            <a:ext cx="4467600" cy="22032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11280" y="1931760"/>
            <a:ext cx="4467600" cy="4619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8960" cy="7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19760" y="1931760"/>
            <a:ext cx="9155520" cy="461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8960" cy="7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19760" y="1931760"/>
            <a:ext cx="4467600" cy="4619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11280" y="1931760"/>
            <a:ext cx="4467600" cy="22032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11280" y="4344480"/>
            <a:ext cx="4467600" cy="22032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8960" cy="7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19760" y="1931760"/>
            <a:ext cx="4467600" cy="22032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11280" y="1931760"/>
            <a:ext cx="4467600" cy="22032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19760" y="4344480"/>
            <a:ext cx="9155520" cy="22032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8960" cy="7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19760" y="1931760"/>
            <a:ext cx="9155520" cy="22032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19760" y="4344480"/>
            <a:ext cx="9155520" cy="22032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8960" cy="7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19760" y="1931760"/>
            <a:ext cx="4467600" cy="22032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11280" y="1931760"/>
            <a:ext cx="4467600" cy="22032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11280" y="4344480"/>
            <a:ext cx="4467600" cy="22032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19760" y="4344480"/>
            <a:ext cx="4467600" cy="22032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8960" cy="7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19760" y="1931760"/>
            <a:ext cx="9155520" cy="4619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19760" y="1931760"/>
            <a:ext cx="9155520" cy="4619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102760" y="1931760"/>
            <a:ext cx="5789520" cy="461952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102760" y="1931760"/>
            <a:ext cx="5789520" cy="4619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8960" cy="7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19760" y="1931760"/>
            <a:ext cx="9155520" cy="461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8960" cy="7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19760" y="1931760"/>
            <a:ext cx="9155520" cy="4619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8960" cy="7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19760" y="1931760"/>
            <a:ext cx="4467600" cy="4619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11280" y="1931760"/>
            <a:ext cx="4467600" cy="4619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8960" cy="7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8960" cy="7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19760" y="1931760"/>
            <a:ext cx="9155520" cy="4619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35960" y="525240"/>
            <a:ext cx="9138960" cy="330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8960" cy="7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19760" y="1931760"/>
            <a:ext cx="4467600" cy="22032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19760" y="4344480"/>
            <a:ext cx="4467600" cy="22032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11280" y="1931760"/>
            <a:ext cx="4467600" cy="4619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8960" cy="7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19760" y="1931760"/>
            <a:ext cx="4467600" cy="4619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11280" y="1931760"/>
            <a:ext cx="4467600" cy="22032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11280" y="4344480"/>
            <a:ext cx="4467600" cy="22032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8960" cy="7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19760" y="1931760"/>
            <a:ext cx="4467600" cy="22032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11280" y="1931760"/>
            <a:ext cx="4467600" cy="22032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19760" y="4344480"/>
            <a:ext cx="9155520" cy="22032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8960" cy="7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19760" y="1931760"/>
            <a:ext cx="9155520" cy="22032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19760" y="4344480"/>
            <a:ext cx="9155520" cy="22032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8960" cy="7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19760" y="1931760"/>
            <a:ext cx="4467600" cy="22032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11280" y="1931760"/>
            <a:ext cx="4467600" cy="22032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111280" y="4344480"/>
            <a:ext cx="4467600" cy="22032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19760" y="4344480"/>
            <a:ext cx="4467600" cy="22032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8960" cy="7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19760" y="1931760"/>
            <a:ext cx="9155520" cy="4619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19760" y="1931760"/>
            <a:ext cx="9155520" cy="4619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2102760" y="1931760"/>
            <a:ext cx="5789520" cy="461952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2102760" y="1931760"/>
            <a:ext cx="5789520" cy="4619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8960" cy="7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19760" y="1931760"/>
            <a:ext cx="4467600" cy="4619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11280" y="1931760"/>
            <a:ext cx="4467600" cy="4619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8960" cy="7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35960" y="525240"/>
            <a:ext cx="9138960" cy="330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8960" cy="7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19760" y="1931760"/>
            <a:ext cx="4467600" cy="22032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19760" y="4344480"/>
            <a:ext cx="4467600" cy="22032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11280" y="1931760"/>
            <a:ext cx="4467600" cy="4619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8960" cy="7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19760" y="1931760"/>
            <a:ext cx="4467600" cy="46195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11280" y="1931760"/>
            <a:ext cx="4467600" cy="22032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11280" y="4344480"/>
            <a:ext cx="4467600" cy="22032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8960" cy="7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19760" y="1931760"/>
            <a:ext cx="4467600" cy="22032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11280" y="1931760"/>
            <a:ext cx="4467600" cy="22032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19760" y="4344480"/>
            <a:ext cx="9155520" cy="22032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2622600" y="6743520"/>
            <a:ext cx="2665800" cy="631800"/>
          </a:xfrm>
          <a:prstGeom prst="rect">
            <a:avLst/>
          </a:prstGeom>
          <a:ln>
            <a:noFill/>
          </a:ln>
        </p:spPr>
      </p:pic>
      <p:pic>
        <p:nvPicPr>
          <p:cNvPr id="1" name="Picture 9" descr=""/>
          <p:cNvPicPr/>
          <p:nvPr/>
        </p:nvPicPr>
        <p:blipFill>
          <a:blip r:embed="rId3"/>
          <a:srcRect l="0" t="0" r="0" b="22818"/>
          <a:stretch/>
        </p:blipFill>
        <p:spPr>
          <a:xfrm>
            <a:off x="435960" y="6518160"/>
            <a:ext cx="1820520" cy="991800"/>
          </a:xfrm>
          <a:prstGeom prst="rect">
            <a:avLst/>
          </a:prstGeom>
          <a:ln>
            <a:noFill/>
          </a:ln>
        </p:spPr>
      </p:pic>
      <p:pic>
        <p:nvPicPr>
          <p:cNvPr id="2" name="Picture 6" descr=""/>
          <p:cNvPicPr/>
          <p:nvPr/>
        </p:nvPicPr>
        <p:blipFill>
          <a:blip r:embed="rId4"/>
          <a:stretch/>
        </p:blipFill>
        <p:spPr>
          <a:xfrm>
            <a:off x="7643520" y="6815160"/>
            <a:ext cx="1871280" cy="52236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8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2622600" y="6743520"/>
            <a:ext cx="2665800" cy="631800"/>
          </a:xfrm>
          <a:prstGeom prst="rect">
            <a:avLst/>
          </a:prstGeom>
          <a:ln>
            <a:noFill/>
          </a:ln>
        </p:spPr>
      </p:pic>
      <p:pic>
        <p:nvPicPr>
          <p:cNvPr id="40" name="Picture 9" descr=""/>
          <p:cNvPicPr/>
          <p:nvPr/>
        </p:nvPicPr>
        <p:blipFill>
          <a:blip r:embed="rId3"/>
          <a:srcRect l="0" t="0" r="0" b="22818"/>
          <a:stretch/>
        </p:blipFill>
        <p:spPr>
          <a:xfrm>
            <a:off x="435960" y="6518160"/>
            <a:ext cx="1820520" cy="991800"/>
          </a:xfrm>
          <a:prstGeom prst="rect">
            <a:avLst/>
          </a:prstGeom>
          <a:ln>
            <a:noFill/>
          </a:ln>
        </p:spPr>
      </p:pic>
      <p:pic>
        <p:nvPicPr>
          <p:cNvPr id="41" name="Picture 6" descr=""/>
          <p:cNvPicPr/>
          <p:nvPr/>
        </p:nvPicPr>
        <p:blipFill>
          <a:blip r:embed="rId4"/>
          <a:stretch/>
        </p:blipFill>
        <p:spPr>
          <a:xfrm>
            <a:off x="7643520" y="6815160"/>
            <a:ext cx="1871280" cy="52236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8960" cy="7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8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2622600" y="6743520"/>
            <a:ext cx="2665800" cy="631800"/>
          </a:xfrm>
          <a:prstGeom prst="rect">
            <a:avLst/>
          </a:prstGeom>
          <a:ln>
            <a:noFill/>
          </a:ln>
        </p:spPr>
      </p:pic>
      <p:pic>
        <p:nvPicPr>
          <p:cNvPr id="79" name="Picture 9" descr=""/>
          <p:cNvPicPr/>
          <p:nvPr/>
        </p:nvPicPr>
        <p:blipFill>
          <a:blip r:embed="rId3"/>
          <a:srcRect l="0" t="0" r="0" b="22818"/>
          <a:stretch/>
        </p:blipFill>
        <p:spPr>
          <a:xfrm>
            <a:off x="435960" y="6518160"/>
            <a:ext cx="1820520" cy="991800"/>
          </a:xfrm>
          <a:prstGeom prst="rect">
            <a:avLst/>
          </a:prstGeom>
          <a:ln>
            <a:noFill/>
          </a:ln>
        </p:spPr>
      </p:pic>
      <p:pic>
        <p:nvPicPr>
          <p:cNvPr id="80" name="Picture 6" descr=""/>
          <p:cNvPicPr/>
          <p:nvPr/>
        </p:nvPicPr>
        <p:blipFill>
          <a:blip r:embed="rId4"/>
          <a:stretch/>
        </p:blipFill>
        <p:spPr>
          <a:xfrm>
            <a:off x="7643520" y="6815160"/>
            <a:ext cx="1871280" cy="522360"/>
          </a:xfrm>
          <a:prstGeom prst="rect">
            <a:avLst/>
          </a:prstGeom>
          <a:ln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8960" cy="7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19760" y="1931760"/>
            <a:ext cx="9155520" cy="46195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36320" y="525600"/>
            <a:ext cx="9138960" cy="12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GB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Student meeting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	</a:t>
            </a:r>
            <a:r>
              <a:rPr b="1" lang="en-GB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	</a:t>
            </a:r>
            <a:r>
              <a:rPr b="1" lang="en-GB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	</a:t>
            </a:r>
            <a:r>
              <a:rPr b="1" lang="en-GB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	</a:t>
            </a:r>
            <a:r>
              <a:rPr b="1" lang="en-GB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	</a:t>
            </a:r>
            <a:r>
              <a:rPr b="1" lang="en-GB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	</a:t>
            </a:r>
            <a:r>
              <a:rPr b="1" i="1" lang="en-GB" sz="3600" spc="-1" strike="noStrike">
                <a:solidFill>
                  <a:srgbClr val="486e89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05/09/2019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35960" y="525240"/>
            <a:ext cx="9138960" cy="7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Discussion topics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19760" y="1931760"/>
            <a:ext cx="9155520" cy="46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Principal component analysis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Optimal contribution algorithm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MCMC sampling methods (e.g. Gibbs)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Spatial analysis with nested designs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35960" y="525240"/>
            <a:ext cx="9138960" cy="12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GB" sz="30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Jana</a:t>
            </a:r>
            <a:r>
              <a:rPr b="1" lang="en-GB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student meeting 5</a:t>
            </a:r>
            <a:r>
              <a:rPr b="1" lang="en-GB" sz="2200" spc="-1" strike="noStrike" baseline="101000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th</a:t>
            </a:r>
            <a:r>
              <a:rPr b="1" lang="en-GB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 September 2019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19760" y="1931760"/>
            <a:ext cx="9155520" cy="46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AlphaPart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Reallocation of resources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Helping Barbara with tsinfer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20000" y="576000"/>
            <a:ext cx="727164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GB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AlphaPart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80120" y="1512000"/>
            <a:ext cx="9155520" cy="46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2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Mean as fixed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2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Generation as fixed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2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Tier as fixed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200" spc="-1" strike="noStrike" u="sng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Generation + Tier as fixed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2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Generation + Tier + Generation:Tier as fixed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Partition | trend | standardization issue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20000" y="576000"/>
            <a:ext cx="662364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GB" sz="22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BLUP Model: Pheno ~  Generation, h2 = 0.25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Line 2"/>
          <p:cNvSpPr/>
          <p:nvPr/>
        </p:nvSpPr>
        <p:spPr>
          <a:xfrm>
            <a:off x="0" y="3816000"/>
            <a:ext cx="10080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3"/>
          <p:cNvSpPr/>
          <p:nvPr/>
        </p:nvSpPr>
        <p:spPr>
          <a:xfrm>
            <a:off x="216000" y="1224000"/>
            <a:ext cx="187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TRAIT 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216000" y="4320000"/>
            <a:ext cx="187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TRAIT 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1440000" y="1440000"/>
            <a:ext cx="3843360" cy="205632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1368000" y="4505040"/>
            <a:ext cx="3959640" cy="211860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3"/>
          <a:stretch/>
        </p:blipFill>
        <p:spPr>
          <a:xfrm>
            <a:off x="5516280" y="1483560"/>
            <a:ext cx="3843360" cy="205632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4"/>
          <a:stretch/>
        </p:blipFill>
        <p:spPr>
          <a:xfrm>
            <a:off x="5616000" y="4464000"/>
            <a:ext cx="3901680" cy="208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20000" y="576000"/>
            <a:ext cx="727164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GB" sz="22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BLUP Model: Pheno ~ Tier + Generation, h2 = 0.25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1549080" y="1570320"/>
            <a:ext cx="3792240" cy="202932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1512000" y="4176000"/>
            <a:ext cx="3902040" cy="2087640"/>
          </a:xfrm>
          <a:prstGeom prst="rect">
            <a:avLst/>
          </a:prstGeom>
          <a:ln>
            <a:noFill/>
          </a:ln>
        </p:spPr>
      </p:pic>
      <p:sp>
        <p:nvSpPr>
          <p:cNvPr id="155" name="Line 2"/>
          <p:cNvSpPr/>
          <p:nvPr/>
        </p:nvSpPr>
        <p:spPr>
          <a:xfrm>
            <a:off x="0" y="3816000"/>
            <a:ext cx="10080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5804280" y="1584000"/>
            <a:ext cx="3771360" cy="201780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4"/>
          <a:stretch/>
        </p:blipFill>
        <p:spPr>
          <a:xfrm>
            <a:off x="5760000" y="4176000"/>
            <a:ext cx="3915360" cy="2094840"/>
          </a:xfrm>
          <a:prstGeom prst="rect">
            <a:avLst/>
          </a:prstGeom>
          <a:ln>
            <a:noFill/>
          </a:ln>
        </p:spPr>
      </p:pic>
      <p:sp>
        <p:nvSpPr>
          <p:cNvPr id="158" name="CustomShape 3"/>
          <p:cNvSpPr/>
          <p:nvPr/>
        </p:nvSpPr>
        <p:spPr>
          <a:xfrm>
            <a:off x="216000" y="1224000"/>
            <a:ext cx="187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TRAIT 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216000" y="4320000"/>
            <a:ext cx="187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TRAIT 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720000" y="576000"/>
            <a:ext cx="698364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GB" sz="22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BLUP Model: Pheno ~ Tier + Generation, h2 = 0.99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Line 2"/>
          <p:cNvSpPr/>
          <p:nvPr/>
        </p:nvSpPr>
        <p:spPr>
          <a:xfrm>
            <a:off x="0" y="3816000"/>
            <a:ext cx="10080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1368000" y="1471320"/>
            <a:ext cx="3843360" cy="205632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2"/>
          <a:stretch/>
        </p:blipFill>
        <p:spPr>
          <a:xfrm>
            <a:off x="1388520" y="4150800"/>
            <a:ext cx="3867120" cy="2069280"/>
          </a:xfrm>
          <a:prstGeom prst="rect">
            <a:avLst/>
          </a:prstGeom>
          <a:ln>
            <a:noFill/>
          </a:ln>
        </p:spPr>
      </p:pic>
      <p:pic>
        <p:nvPicPr>
          <p:cNvPr id="164" name="" descr=""/>
          <p:cNvPicPr/>
          <p:nvPr/>
        </p:nvPicPr>
        <p:blipFill>
          <a:blip r:embed="rId3"/>
          <a:stretch/>
        </p:blipFill>
        <p:spPr>
          <a:xfrm>
            <a:off x="5904000" y="1440000"/>
            <a:ext cx="3854520" cy="2062440"/>
          </a:xfrm>
          <a:prstGeom prst="rect">
            <a:avLst/>
          </a:prstGeom>
          <a:ln>
            <a:noFill/>
          </a:ln>
        </p:spPr>
      </p:pic>
      <p:pic>
        <p:nvPicPr>
          <p:cNvPr id="165" name="" descr=""/>
          <p:cNvPicPr/>
          <p:nvPr/>
        </p:nvPicPr>
        <p:blipFill>
          <a:blip r:embed="rId4"/>
          <a:stretch/>
        </p:blipFill>
        <p:spPr>
          <a:xfrm>
            <a:off x="5904000" y="4176000"/>
            <a:ext cx="3959640" cy="2118960"/>
          </a:xfrm>
          <a:prstGeom prst="rect">
            <a:avLst/>
          </a:prstGeom>
          <a:ln>
            <a:noFill/>
          </a:ln>
        </p:spPr>
      </p:pic>
      <p:sp>
        <p:nvSpPr>
          <p:cNvPr id="166" name="CustomShape 3"/>
          <p:cNvSpPr/>
          <p:nvPr/>
        </p:nvSpPr>
        <p:spPr>
          <a:xfrm>
            <a:off x="216000" y="1224000"/>
            <a:ext cx="187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TRAIT 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216000" y="4320000"/>
            <a:ext cx="187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TRAIT 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35960" y="525240"/>
            <a:ext cx="9138960" cy="7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GB" sz="199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Partition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19760" y="1931760"/>
            <a:ext cx="9155520" cy="46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253080" y="1080000"/>
            <a:ext cx="9682560" cy="28198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2460600" y="4273200"/>
            <a:ext cx="5819040" cy="227808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419760" y="4176000"/>
            <a:ext cx="9138960" cy="7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GB" sz="199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Accuracies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720000" y="576000"/>
            <a:ext cx="5831640" cy="99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GB" sz="22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Rellocation of resources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what size reference population is adequate?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1008000" y="1649880"/>
            <a:ext cx="5615640" cy="299808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6624000" y="1872000"/>
            <a:ext cx="2015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high?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32000" y="1512000"/>
            <a:ext cx="5975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Average 30 replications of phenotype per cow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4536000" y="1984320"/>
            <a:ext cx="5111640" cy="16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sqrt((30 * 0.25) / (1 * (30 - 1) * 0.375)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0.83 → </a:t>
            </a:r>
            <a:r>
              <a:rPr b="0" lang="en-GB" sz="2000" spc="-1" strike="noStrike">
                <a:solidFill>
                  <a:srgbClr val="ff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GB" sz="2000" spc="-1" strike="noStrike" baseline="33000">
                <a:solidFill>
                  <a:srgbClr val="ff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GB" sz="2000" spc="-1" strike="noStrike" baseline="-33000">
                <a:solidFill>
                  <a:srgbClr val="ff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mother</a:t>
            </a:r>
            <a:r>
              <a:rPr b="0" lang="en-GB" sz="2000" spc="-1" strike="noStrike" baseline="33000">
                <a:solidFill>
                  <a:srgbClr val="ff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2000" spc="-1" strike="noStrike">
                <a:solidFill>
                  <a:srgbClr val="ff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0.69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0.7 – 0.9   → </a:t>
            </a:r>
            <a:r>
              <a:rPr b="0" lang="en-GB" sz="2000" spc="-1" strike="noStrike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GB" sz="2000" spc="-1" strike="noStrike" baseline="33000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GB" sz="2000" spc="-1" strike="noStrike" baseline="-33000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father</a:t>
            </a:r>
            <a:r>
              <a:rPr b="0" lang="en-GB" sz="2000" spc="-1" strike="noStrike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0.49 – 0.81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576000" y="1906560"/>
            <a:ext cx="3736800" cy="607320"/>
          </a:xfrm>
          <a:prstGeom prst="rect">
            <a:avLst/>
          </a:prstGeom>
          <a:ln>
            <a:noFill/>
          </a:ln>
        </p:spPr>
      </p:pic>
      <p:sp>
        <p:nvSpPr>
          <p:cNvPr id="179" name="CustomShape 3"/>
          <p:cNvSpPr/>
          <p:nvPr/>
        </p:nvSpPr>
        <p:spPr>
          <a:xfrm>
            <a:off x="1224000" y="4029840"/>
            <a:ext cx="5759640" cy="21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GB" sz="20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sqrt(1/4 * (</a:t>
            </a:r>
            <a:r>
              <a:rPr b="0" lang="en-GB" sz="2000" spc="-1" strike="noStrike">
                <a:solidFill>
                  <a:srgbClr val="ff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GB" sz="2000" spc="-1" strike="noStrike" baseline="33000">
                <a:solidFill>
                  <a:srgbClr val="ff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GB" sz="2000" spc="-1" strike="noStrike" baseline="-33000">
                <a:solidFill>
                  <a:srgbClr val="ff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mother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  r</a:t>
            </a:r>
            <a:r>
              <a:rPr b="0" lang="en-GB" sz="20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GB" sz="20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father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)) 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low r</a:t>
            </a:r>
            <a:r>
              <a:rPr b="0" lang="en-GB" sz="20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father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sqrt(1/4 * (</a:t>
            </a:r>
            <a:r>
              <a:rPr b="0" lang="en-GB" sz="2000" spc="-1" strike="noStrike">
                <a:solidFill>
                  <a:srgbClr val="ff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0.69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 </a:t>
            </a:r>
            <a:r>
              <a:rPr b="0" lang="en-GB" sz="2000" spc="-1" strike="noStrike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0.49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)) = 0.54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high r</a:t>
            </a:r>
            <a:r>
              <a:rPr b="0" lang="en-GB" sz="20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father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sqrt(1/4 * (</a:t>
            </a:r>
            <a:r>
              <a:rPr b="0" lang="en-GB" sz="2000" spc="-1" strike="noStrike">
                <a:solidFill>
                  <a:srgbClr val="ff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0.69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 </a:t>
            </a:r>
            <a:r>
              <a:rPr b="0" lang="en-GB" sz="2000" spc="-1" strike="noStrike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0.81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)) = 0.61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288000" y="1080000"/>
            <a:ext cx="9155520" cy="46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22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Accuracy of the parents EBVs: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Accuracy of parent average (ssGBLUP)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2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35960" y="525240"/>
            <a:ext cx="9138960" cy="7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"/>
          <p:cNvSpPr/>
          <p:nvPr/>
        </p:nvSpPr>
        <p:spPr>
          <a:xfrm>
            <a:off x="419760" y="1931760"/>
            <a:ext cx="9155520" cy="46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53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Topics: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65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MCMC / Metropolis Hastings sampling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65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Single value decomposition / eigen values of relationship matrix / PCA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32000" y="1734120"/>
            <a:ext cx="9138960" cy="7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Basic concept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19760" y="2724120"/>
            <a:ext cx="9155520" cy="46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Use tree sequences instead of marker (SNP chip) data in genomic prediction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Trees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515151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encode and summarize the outcomes of evolutionary processes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515151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use way less space than whole genome marker data storing similar information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432000" y="72000"/>
            <a:ext cx="9138960" cy="13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GB" sz="2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Barbara</a:t>
            </a:r>
            <a:r>
              <a:rPr b="1" lang="en-GB" sz="2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	</a:t>
            </a:r>
            <a:r>
              <a:rPr b="1" lang="en-GB" sz="2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	</a:t>
            </a:r>
            <a:r>
              <a:rPr b="1" lang="en-GB" sz="2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	</a:t>
            </a:r>
            <a:r>
              <a:rPr b="1" lang="en-GB" sz="2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	</a:t>
            </a:r>
            <a:r>
              <a:rPr b="1" lang="en-GB" sz="2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	</a:t>
            </a:r>
            <a:r>
              <a:rPr b="1" lang="en-GB" sz="2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	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	</a:t>
            </a:r>
            <a:r>
              <a:rPr b="1" i="1" lang="en-GB" sz="2600" spc="-1" strike="noStrike">
                <a:solidFill>
                  <a:srgbClr val="486e89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05/09/2019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35960" y="525240"/>
            <a:ext cx="9138960" cy="7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Tsinfer/tskit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19760" y="1563840"/>
            <a:ext cx="7643520" cy="49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1" i="1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Ancestral recombination graph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  <a:ea typeface="Cambria Math"/>
              </a:rPr>
              <a:t>↑ </a:t>
            </a: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  <a:ea typeface="Cambria Math"/>
              </a:rPr>
              <a:t>samples/variants =↑ comp. time/space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Slika 6" descr=""/>
          <p:cNvPicPr/>
          <p:nvPr/>
        </p:nvPicPr>
        <p:blipFill>
          <a:blip r:embed="rId1"/>
          <a:stretch/>
        </p:blipFill>
        <p:spPr>
          <a:xfrm>
            <a:off x="806760" y="3230280"/>
            <a:ext cx="3569760" cy="3650400"/>
          </a:xfrm>
          <a:prstGeom prst="rect">
            <a:avLst/>
          </a:prstGeom>
          <a:ln>
            <a:noFill/>
          </a:ln>
        </p:spPr>
      </p:pic>
      <p:sp>
        <p:nvSpPr>
          <p:cNvPr id="124" name="CustomShape 3"/>
          <p:cNvSpPr/>
          <p:nvPr/>
        </p:nvSpPr>
        <p:spPr>
          <a:xfrm>
            <a:off x="5595480" y="3230280"/>
            <a:ext cx="3979800" cy="364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515151"/>
              </a:buClr>
              <a:buFont typeface="Wingdings" charset="2"/>
              <a:buChar char=""/>
            </a:pPr>
            <a:r>
              <a:rPr b="1" i="1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tsinfer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15151"/>
              </a:buClr>
              <a:buFont typeface="Wingdings" charset="2"/>
              <a:buChar char=""/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succinct tree sequence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15151"/>
              </a:buClr>
              <a:buFont typeface="Wingdings" charset="2"/>
              <a:buChar char=""/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stores structure shared by multiple adjacent trees only 1x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-1575000" y="0"/>
            <a:ext cx="1574280" cy="60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6" name="Picture 2" descr=""/>
          <p:cNvPicPr/>
          <p:nvPr/>
        </p:nvPicPr>
        <p:blipFill>
          <a:blip r:embed="rId1"/>
          <a:stretch/>
        </p:blipFill>
        <p:spPr>
          <a:xfrm>
            <a:off x="1330200" y="246960"/>
            <a:ext cx="7191720" cy="6582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7" name="CustomShape 2"/>
          <p:cNvSpPr/>
          <p:nvPr/>
        </p:nvSpPr>
        <p:spPr>
          <a:xfrm>
            <a:off x="88920" y="7003440"/>
            <a:ext cx="9673560" cy="40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05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Inferring whole-genome histories in large population datasets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5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Jerome Kelleher   *, Yan Wong, Anthony W. Wohns   , Chaimaa Fadil   , Patrick K. Albers    and Gil McVean 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35960" y="525240"/>
            <a:ext cx="9138960" cy="7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19760" y="1407600"/>
            <a:ext cx="9155520" cy="514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48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Estimate haplotype phases with Eagle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3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⇓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4888"/>
                </a:solidFill>
                <a:uFill>
                  <a:solidFill>
                    <a:srgbClr val="ffffff"/>
                  </a:solidFill>
                </a:uFill>
                <a:latin typeface="Arial"/>
                <a:ea typeface="Cambria Math"/>
              </a:rPr>
              <a:t>Infer succinct trees with tsinfer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3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⇓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4888"/>
                </a:solidFill>
                <a:uFill>
                  <a:solidFill>
                    <a:srgbClr val="ffffff"/>
                  </a:solidFill>
                </a:uFill>
                <a:latin typeface="Arial"/>
                <a:ea typeface="Cambria Math"/>
              </a:rPr>
              <a:t>Build relationship matrices using tree sequences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3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⇓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4888"/>
                </a:solidFill>
                <a:uFill>
                  <a:solidFill>
                    <a:srgbClr val="ffffff"/>
                  </a:solidFill>
                </a:uFill>
                <a:latin typeface="Arial"/>
                <a:ea typeface="Cambria Math"/>
              </a:rPr>
              <a:t>Run and compare genomic predictions + GWAS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35960" y="525240"/>
            <a:ext cx="9138960" cy="7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Eagle</a:t>
            </a:r>
            <a:r>
              <a:rPr b="1" lang="en-GB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28040" y="1350720"/>
            <a:ext cx="9155520" cy="57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Whole chromosome haplotypes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Only male genotypes -&gt; population based algorithm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PCA/MDS</a:t>
            </a: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 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sub-population connectedness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tskit/tsinfer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Ancestral state of alleles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35960" y="525240"/>
            <a:ext cx="9138960" cy="7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Genomic predictions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35960" y="1447920"/>
            <a:ext cx="9155520" cy="46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Standard gblup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Haplotype gblup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Tree gblup -&gt; accounts for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515151"/>
              </a:buClr>
              <a:buFont typeface="Arial"/>
              <a:buChar char="–"/>
            </a:pPr>
            <a:r>
              <a:rPr b="0" lang="en-GB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Epistasis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515151"/>
              </a:buClr>
              <a:buFont typeface="Arial"/>
              <a:buChar char="–"/>
            </a:pPr>
            <a:r>
              <a:rPr b="0" lang="en-GB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LD among QTL-markers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515151"/>
              </a:buClr>
              <a:buFont typeface="Arial"/>
              <a:buChar char="–"/>
            </a:pPr>
            <a:r>
              <a:rPr b="0" lang="en-GB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Different OTLs in different populations (herds)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35960" y="525240"/>
            <a:ext cx="9138960" cy="7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Jon</a:t>
            </a:r>
            <a:r>
              <a:rPr b="1" lang="en-GB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	</a:t>
            </a:r>
            <a:r>
              <a:rPr b="1" lang="en-GB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	</a:t>
            </a:r>
            <a:r>
              <a:rPr b="1" lang="en-GB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	</a:t>
            </a:r>
            <a:r>
              <a:rPr b="1" lang="en-GB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	</a:t>
            </a:r>
            <a:r>
              <a:rPr b="1" lang="en-GB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	</a:t>
            </a:r>
            <a:r>
              <a:rPr b="1" lang="en-GB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	</a:t>
            </a:r>
            <a:r>
              <a:rPr b="1" i="1" lang="en-GB" sz="3600" spc="-1" strike="noStrike">
                <a:solidFill>
                  <a:srgbClr val="486e89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05/09/2019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19760" y="1931760"/>
            <a:ext cx="9155520" cy="46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Manuscript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515151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 section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Carpentry workshop yesterday (Bash, Python)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35960" y="525240"/>
            <a:ext cx="9138960" cy="7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Next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19760" y="1469880"/>
            <a:ext cx="9155520" cy="46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Manuscript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GWAS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515151"/>
              </a:buClr>
              <a:buFont typeface="Arial"/>
              <a:buChar char="–"/>
            </a:pPr>
            <a:r>
              <a:rPr b="0" lang="en-GB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Might be getting data soon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Backburner: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 with thesis literature review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GB" sz="2400" spc="-1" strike="noStrike" baseline="30000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nd</a:t>
            </a:r>
            <a:r>
              <a:rPr b="0" lang="en-GB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paper introduction and M&amp;M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GB" sz="2400" spc="-1" strike="noStrike" baseline="30000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nd</a:t>
            </a:r>
            <a:r>
              <a:rPr b="0" lang="en-GB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year progress report presentation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2019-09-04T15:41:35Z</dcterms:created>
  <dc:creator/>
  <dc:description/>
  <dc:language>en-GB</dc:language>
  <cp:lastModifiedBy/>
  <dcterms:modified xsi:type="dcterms:W3CDTF">2019-09-05T09:28:08Z</dcterms:modified>
  <cp:revision>2</cp:revision>
  <dc:subject/>
  <dc:title/>
</cp:coreProperties>
</file>