
<file path=[Content_Types].xml><?xml version="1.0" encoding="utf-8"?>
<Types xmlns="http://schemas.openxmlformats.org/package/2006/content-types"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notes'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9817F26-8FB4-4337-89C4-C6B59CE0D01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C92120-37EC-4449-B628-F3E9CAB8EBC0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5F527C9-BF0E-4460-9A2A-D5703976E51F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E0EA9B-DFF9-4614-B39B-B5025BD5607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058A57-6976-452A-B79F-A0E4BB15B32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1BA9826-F840-432E-8B58-945EAB02A91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0880" y="3941640"/>
            <a:ext cx="830556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3680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8088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907280" y="1752120"/>
            <a:ext cx="5252400" cy="41907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907280" y="1752120"/>
            <a:ext cx="5252400" cy="4190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5640" y="476640"/>
            <a:ext cx="8290800" cy="300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8088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3680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0880" y="3941640"/>
            <a:ext cx="830556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Click to edit slide title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</a:t>
            </a: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2" name="Picture 8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2379240" y="6117480"/>
            <a:ext cx="2418480" cy="573480"/>
          </a:xfrm>
          <a:prstGeom prst="rect">
            <a:avLst/>
          </a:prstGeom>
          <a:ln>
            <a:noFill/>
          </a:ln>
        </p:spPr>
      </p:pic>
      <p:pic>
        <p:nvPicPr>
          <p:cNvPr id="3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395640" y="5913000"/>
            <a:ext cx="1651680" cy="900000"/>
          </a:xfrm>
          <a:prstGeom prst="rect">
            <a:avLst/>
          </a:prstGeom>
          <a:ln>
            <a:noFill/>
          </a:ln>
        </p:spPr>
      </p:pic>
      <p:pic>
        <p:nvPicPr>
          <p:cNvPr id="4" name="Picture 6" descr=""/>
          <p:cNvPicPr/>
          <p:nvPr/>
        </p:nvPicPr>
        <p:blipFill>
          <a:blip r:embed="rId4"/>
          <a:stretch/>
        </p:blipFill>
        <p:spPr>
          <a:xfrm>
            <a:off x="6933960" y="6182640"/>
            <a:ext cx="1697760" cy="4741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395640" y="476640"/>
            <a:ext cx="8290800" cy="189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</a:t>
            </a:r>
            <a:r>
              <a:rPr b="1" lang="en-US" sz="3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
</a:t>
            </a:r>
            <a:r>
              <a:rPr b="1" lang="en-US" sz="3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student meeting 12</a:t>
            </a:r>
            <a:r>
              <a:rPr b="1" lang="en-US" sz="3000" spc="-1" strike="noStrike" baseline="101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th</a:t>
            </a:r>
            <a:r>
              <a:rPr b="1" lang="en-US" sz="3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September 2019</a:t>
            </a:r>
            <a:endParaRPr b="0" lang="en-US" sz="3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80880" y="1752480"/>
            <a:ext cx="8305560" cy="419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395640" y="146160"/>
            <a:ext cx="8290800" cy="76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004888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Barbara</a:t>
            </a:r>
            <a:r>
              <a:rPr b="1" lang="en-US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
</a:t>
            </a:r>
            <a:r>
              <a:rPr b="1" lang="en-US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Tsinfer/tskit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1568160" y="1124640"/>
            <a:ext cx="5742000" cy="525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23080" y="41292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380880" y="1276920"/>
            <a:ext cx="8305560" cy="46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48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Estimate haplotype phases with Eagle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⇓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4888"/>
                </a:solidFill>
                <a:uFill>
                  <a:solidFill>
                    <a:srgbClr val="ffffff"/>
                  </a:solidFill>
                </a:uFill>
                <a:latin typeface="Arial"/>
                <a:ea typeface="Cambria Math"/>
              </a:rPr>
              <a:t>Infer succinct trees with tsinfer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⇓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4888"/>
                </a:solidFill>
                <a:uFill>
                  <a:solidFill>
                    <a:srgbClr val="ffffff"/>
                  </a:solidFill>
                </a:uFill>
                <a:latin typeface="Arial"/>
                <a:ea typeface="Cambria Math"/>
              </a:rPr>
              <a:t>Build relationship matrices using tree sequences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⇓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4888"/>
                </a:solidFill>
                <a:uFill>
                  <a:solidFill>
                    <a:srgbClr val="ffffff"/>
                  </a:solidFill>
                </a:uFill>
                <a:latin typeface="Arial"/>
                <a:ea typeface="Cambria Math"/>
              </a:rPr>
              <a:t>Run and compare genomic predictions + GWAS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40" y="402120"/>
            <a:ext cx="2459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Tsinfer/tskit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95640" y="476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Relate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06720" y="6071040"/>
            <a:ext cx="8305560" cy="48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method for genome-wide genealogy estimation for thousands of samples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Leo Speidel , Marie Forest, Sinan Shi and Simon R. Myers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80" name="Slika 4" descr=""/>
          <p:cNvPicPr/>
          <p:nvPr/>
        </p:nvPicPr>
        <p:blipFill>
          <a:blip r:embed="rId1"/>
          <a:stretch/>
        </p:blipFill>
        <p:spPr>
          <a:xfrm>
            <a:off x="563040" y="1734840"/>
            <a:ext cx="8123400" cy="409176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00520" y="2618640"/>
            <a:ext cx="362160" cy="364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e161b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200520" y="3502440"/>
            <a:ext cx="362160" cy="364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e161b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6409800" y="5764320"/>
            <a:ext cx="362160" cy="364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e161b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5906520" y="734040"/>
            <a:ext cx="362160" cy="364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e161b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5322960" y="1124640"/>
            <a:ext cx="425160" cy="14932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8"/>
          <p:cNvSpPr/>
          <p:nvPr/>
        </p:nvSpPr>
        <p:spPr>
          <a:xfrm>
            <a:off x="5535720" y="1225440"/>
            <a:ext cx="247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325f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Mutations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325f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Branch lengths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86560" y="15552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Relate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0880" y="803880"/>
            <a:ext cx="8305560" cy="513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488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48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Estimate effective population sizes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89" name="Slika 3" descr=""/>
          <p:cNvPicPr/>
          <p:nvPr/>
        </p:nvPicPr>
        <p:blipFill>
          <a:blip r:embed="rId1"/>
          <a:stretch/>
        </p:blipFill>
        <p:spPr>
          <a:xfrm>
            <a:off x="5803560" y="1155600"/>
            <a:ext cx="2882880" cy="2339640"/>
          </a:xfrm>
          <a:prstGeom prst="rect">
            <a:avLst/>
          </a:prstGeom>
          <a:ln>
            <a:noFill/>
          </a:ln>
        </p:spPr>
      </p:pic>
      <p:pic>
        <p:nvPicPr>
          <p:cNvPr id="90" name="Slika 4" descr=""/>
          <p:cNvPicPr/>
          <p:nvPr/>
        </p:nvPicPr>
        <p:blipFill>
          <a:blip r:embed="rId2"/>
          <a:stretch/>
        </p:blipFill>
        <p:spPr>
          <a:xfrm>
            <a:off x="5803560" y="3621600"/>
            <a:ext cx="2728440" cy="2771640"/>
          </a:xfrm>
          <a:prstGeom prst="rect">
            <a:avLst/>
          </a:prstGeom>
          <a:ln>
            <a:noFill/>
          </a:ln>
        </p:spPr>
      </p:pic>
      <p:pic>
        <p:nvPicPr>
          <p:cNvPr id="91" name="Slika 5" descr=""/>
          <p:cNvPicPr/>
          <p:nvPr/>
        </p:nvPicPr>
        <p:blipFill>
          <a:blip r:embed="rId3"/>
          <a:stretch/>
        </p:blipFill>
        <p:spPr>
          <a:xfrm>
            <a:off x="790200" y="1346760"/>
            <a:ext cx="2322720" cy="2015640"/>
          </a:xfrm>
          <a:prstGeom prst="rect">
            <a:avLst/>
          </a:prstGeom>
          <a:ln>
            <a:noFill/>
          </a:ln>
        </p:spPr>
      </p:pic>
      <p:pic>
        <p:nvPicPr>
          <p:cNvPr id="92" name="Slika 6" descr=""/>
          <p:cNvPicPr/>
          <p:nvPr/>
        </p:nvPicPr>
        <p:blipFill>
          <a:blip r:embed="rId4"/>
          <a:stretch/>
        </p:blipFill>
        <p:spPr>
          <a:xfrm>
            <a:off x="1005120" y="3495600"/>
            <a:ext cx="2910240" cy="30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95640" y="476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Jon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i="1" lang="en-US" sz="3600" spc="-1" strike="noStrike">
                <a:solidFill>
                  <a:srgbClr val="486e89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12/09/2019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80880" y="1752480"/>
            <a:ext cx="8305560" cy="419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Manuscript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743040" indent="-28548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Intro, MMs, Results finished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743040" indent="-28548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 structure!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Principal components analysis review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95640" y="476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Next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0880" y="1333440"/>
            <a:ext cx="8305560" cy="419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Manuscript →</a:t>
            </a: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Results corrections, discussion 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GWAS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743040" indent="-28548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different imputation tools in Tassel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Backburner: 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thesis literature review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400" spc="-1" strike="noStrike" baseline="30000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</a:t>
            </a: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paper introduction and M&amp;M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400" spc="-1" strike="noStrike" baseline="30000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</a:t>
            </a: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year progress report presentation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95640" y="476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Discussion topics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0880" y="1752480"/>
            <a:ext cx="8305560" cy="419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ac0040"/>
              </a:buClr>
              <a:buFont typeface="Arial"/>
              <a:buChar char="•"/>
            </a:pPr>
            <a:r>
              <a:rPr b="0" lang="en-US" sz="2800" spc="-1" strike="sngStrike">
                <a:solidFill>
                  <a:srgbClr val="ac0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Principal component analysis 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contribution algorithm 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MCMC sampling methods (e.g. Gibbs)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Spatial analysis with nested designs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ratios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Degrees of freedom, test statistics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95640" y="476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Jana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
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student meeting 22</a:t>
            </a:r>
            <a:r>
              <a:rPr b="1" lang="en-US" sz="2200" spc="-1" strike="noStrike" baseline="101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nd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August 2019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0880" y="1752480"/>
            <a:ext cx="8305560" cy="419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AlphaPart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Ran a simple simulation → everything OK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Two tier simulation – ???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Reallocation of resources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95640" y="476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Jana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
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student meeting 22</a:t>
            </a:r>
            <a:r>
              <a:rPr b="1" lang="en-US" sz="2200" spc="-1" strike="noStrike" baseline="101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nd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August 2019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0" y="1981800"/>
            <a:ext cx="9143640" cy="4066200"/>
          </a:xfrm>
          <a:prstGeom prst="rect">
            <a:avLst/>
          </a:prstGeom>
          <a:ln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426960" y="2557800"/>
            <a:ext cx="648000" cy="20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genTest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1146960" y="2557800"/>
            <a:ext cx="2016000" cy="20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r>
              <a:rPr b="0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genTest AI bulls    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3306960" y="2573640"/>
            <a:ext cx="648000" cy="20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PB 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5"/>
          <p:cNvSpPr txBox="1"/>
          <p:nvPr/>
        </p:nvSpPr>
        <p:spPr>
          <a:xfrm>
            <a:off x="4026960" y="2557800"/>
            <a:ext cx="1368000" cy="2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Cows      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6"/>
          <p:cNvSpPr txBox="1"/>
          <p:nvPr/>
        </p:nvSpPr>
        <p:spPr>
          <a:xfrm>
            <a:off x="5466960" y="2557800"/>
            <a:ext cx="2088000" cy="20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b="0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Bull dams         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7"/>
          <p:cNvSpPr txBox="1"/>
          <p:nvPr/>
        </p:nvSpPr>
        <p:spPr>
          <a:xfrm>
            <a:off x="7626960" y="2557800"/>
            <a:ext cx="648000" cy="20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Elite off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8"/>
          <p:cNvSpPr txBox="1"/>
          <p:nvPr/>
        </p:nvSpPr>
        <p:spPr>
          <a:xfrm>
            <a:off x="8346960" y="2557800"/>
            <a:ext cx="720000" cy="39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calves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 rot="5400000">
            <a:off x="8202960" y="1981800"/>
            <a:ext cx="288000" cy="720000"/>
          </a:xfrm>
          <a:custGeom>
            <a:avLst/>
            <a:gdLst/>
            <a:ahLst/>
            <a:rect l="0" t="0" r="r" b="b"/>
            <a:pathLst>
              <a:path w="802" h="2002">
                <a:moveTo>
                  <a:pt x="801" y="0"/>
                </a:moveTo>
                <a:cubicBezTo>
                  <a:pt x="600" y="0"/>
                  <a:pt x="400" y="89"/>
                  <a:pt x="400" y="179"/>
                </a:cubicBezTo>
                <a:lnTo>
                  <a:pt x="400" y="820"/>
                </a:lnTo>
                <a:cubicBezTo>
                  <a:pt x="400" y="910"/>
                  <a:pt x="200" y="1000"/>
                  <a:pt x="0" y="1000"/>
                </a:cubicBezTo>
                <a:cubicBezTo>
                  <a:pt x="200" y="1000"/>
                  <a:pt x="400" y="1090"/>
                  <a:pt x="400" y="1180"/>
                </a:cubicBezTo>
                <a:lnTo>
                  <a:pt x="400" y="1821"/>
                </a:lnTo>
                <a:cubicBezTo>
                  <a:pt x="400" y="1911"/>
                  <a:pt x="600" y="2001"/>
                  <a:pt x="801" y="2001"/>
                </a:cubicBezTo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10"/>
          <p:cNvSpPr txBox="1"/>
          <p:nvPr/>
        </p:nvSpPr>
        <p:spPr>
          <a:xfrm>
            <a:off x="7698960" y="1981800"/>
            <a:ext cx="1368000" cy="59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Parent average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11"/>
          <p:cNvSpPr txBox="1"/>
          <p:nvPr/>
        </p:nvSpPr>
        <p:spPr>
          <a:xfrm>
            <a:off x="5322960" y="1542240"/>
            <a:ext cx="2664000" cy="79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Scenarios differing in variance components, h</a:t>
            </a:r>
            <a:r>
              <a:rPr b="1" lang="en-GB" sz="1400" spc="-1" strike="noStrike" baseline="33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1" lang="en-GB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0.25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Line 12"/>
          <p:cNvSpPr/>
          <p:nvPr/>
        </p:nvSpPr>
        <p:spPr>
          <a:xfrm flipV="1">
            <a:off x="4170960" y="1693800"/>
            <a:ext cx="1080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95640" y="476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Jana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
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student meeting 22</a:t>
            </a:r>
            <a:r>
              <a:rPr b="1" lang="en-US" sz="2200" spc="-1" strike="noStrike" baseline="101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nd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August 2019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0880" y="1752480"/>
            <a:ext cx="8547120" cy="419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Running scenarios with reference: </a:t>
            </a:r>
            <a:r>
              <a:rPr b="1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yes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18 scenarios: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Price of pheno:geno 1:1, 1:2, 2:1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No phenotype recordings: 10, 9, 8, 5, 2, 1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Wrote parameters in a file –&gt; python script to run them all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395640" y="1700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Troy Rowan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395640" y="3429000"/>
            <a:ext cx="8280720" cy="244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06080">
              <a:lnSpc>
                <a:spcPct val="100000"/>
              </a:lnSpc>
              <a:buClr>
                <a:srgbClr val="515151"/>
              </a:buClr>
              <a:buFont typeface="Arial"/>
              <a:buChar char="-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Manuscript reviews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515151"/>
              </a:buClr>
              <a:buFont typeface="Arial"/>
              <a:buChar char="-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 sequence imputation pipeline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515151"/>
              </a:buClr>
              <a:buFont typeface="Arial"/>
              <a:buChar char="-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Local adaptation null permutations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515151"/>
              </a:buClr>
              <a:buFont typeface="Arial"/>
              <a:buChar char="-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GPSM simulations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395640" y="2362320"/>
            <a:ext cx="829116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PhD Meeting 05 September 2019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395640" y="476640"/>
            <a:ext cx="8291160" cy="64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GPSM simulation progress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380880" y="1600200"/>
            <a:ext cx="8305560" cy="419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80520">
              <a:lnSpc>
                <a:spcPct val="100000"/>
              </a:lnSpc>
              <a:buClr>
                <a:srgbClr val="515151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few new “results”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457200" indent="-380520">
              <a:lnSpc>
                <a:spcPct val="100000"/>
              </a:lnSpc>
              <a:buClr>
                <a:srgbClr val="515151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we use GPSM h</a:t>
            </a:r>
            <a:r>
              <a:rPr b="0" lang="en-US" sz="2400" spc="-1" strike="noStrike" baseline="30000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as test for polygenic selection?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457200" indent="-380520">
              <a:lnSpc>
                <a:spcPct val="100000"/>
              </a:lnSpc>
              <a:buClr>
                <a:srgbClr val="515151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Implementation as a </a:t>
            </a:r>
            <a:r>
              <a:rPr b="1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Snakemake </a:t>
            </a: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pipeline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914400" indent="-380520">
              <a:lnSpc>
                <a:spcPct val="100000"/>
              </a:lnSpc>
              <a:buClr>
                <a:srgbClr val="515151"/>
              </a:buClr>
              <a:buFont typeface="Arial"/>
              <a:buChar char="○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Param file → runs sims → pulls genotypes → </a:t>
            </a: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→ Manhattan plots/calculates success stats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914400" indent="-380520">
              <a:lnSpc>
                <a:spcPct val="100000"/>
              </a:lnSpc>
              <a:buClr>
                <a:srgbClr val="515151"/>
              </a:buClr>
              <a:buFont typeface="Arial"/>
              <a:buChar char="○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Almost ready for showtime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457200" indent="-380520">
              <a:lnSpc>
                <a:spcPct val="100000"/>
              </a:lnSpc>
              <a:buClr>
                <a:srgbClr val="515151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Interest in a Snakemake tutorial?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914400" indent="-380520">
              <a:lnSpc>
                <a:spcPct val="100000"/>
              </a:lnSpc>
              <a:buClr>
                <a:srgbClr val="515151"/>
              </a:buClr>
              <a:buFont typeface="Arial"/>
              <a:buChar char="○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Here or “big” lab meeting?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914400">
              <a:lnSpc>
                <a:spcPct val="100000"/>
              </a:lnSpc>
            </a:pP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395640" y="476640"/>
            <a:ext cx="8291160" cy="64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GPSM runs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380880" y="1295280"/>
            <a:ext cx="8305560" cy="1823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80520">
              <a:lnSpc>
                <a:spcPct val="100000"/>
              </a:lnSpc>
              <a:buClr>
                <a:srgbClr val="515151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 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914400" indent="-380520">
              <a:lnSpc>
                <a:spcPct val="100000"/>
              </a:lnSpc>
              <a:buClr>
                <a:srgbClr val="515151"/>
              </a:buClr>
              <a:buFont typeface="Arial"/>
              <a:buChar char="○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1,000 QTL 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914400" indent="-380520">
              <a:lnSpc>
                <a:spcPct val="100000"/>
              </a:lnSpc>
              <a:buClr>
                <a:srgbClr val="515151"/>
              </a:buClr>
              <a:buFont typeface="Arial"/>
              <a:buChar char="○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 generations of selection (10 burn in)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914400" indent="-380520">
              <a:lnSpc>
                <a:spcPct val="100000"/>
              </a:lnSpc>
              <a:buClr>
                <a:srgbClr val="515151"/>
              </a:buClr>
              <a:buFont typeface="Arial"/>
              <a:buChar char="○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6,000 individuals per analysis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graphicFrame>
        <p:nvGraphicFramePr>
          <p:cNvPr id="53" name="Table 3"/>
          <p:cNvGraphicFramePr/>
          <p:nvPr/>
        </p:nvGraphicFramePr>
        <p:xfrm>
          <a:off x="381960" y="3281760"/>
          <a:ext cx="8305560" cy="1904760"/>
        </p:xfrm>
        <a:graphic>
          <a:graphicData uri="http://schemas.openxmlformats.org/drawingml/2006/table">
            <a:tbl>
              <a:tblPr/>
              <a:tblGrid>
                <a:gridCol w="1987200"/>
                <a:gridCol w="1797840"/>
                <a:gridCol w="1775160"/>
                <a:gridCol w="2745360"/>
              </a:tblGrid>
              <a:tr h="6944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QTL Distribution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Selection strategy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Chip h</a:t>
                      </a:r>
                      <a:r>
                        <a:rPr b="0" lang="en-GB" sz="18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estimate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(SE)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 “selected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alleles”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
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(False positives)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38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Gamma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 BV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0.782 (0.0082)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38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Gamma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Random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0.892 (0.0049)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 (1 false +)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38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Normal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 BV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0.781 (0.0081)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38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Normal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Random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0.884 (0.0051)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 (1 false +)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395640" y="476640"/>
            <a:ext cx="8291160" cy="64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Scenario 11(Gamma QTL effects)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55" name="Google Shape;177;g5fea99e06b_0_83" descr=""/>
          <p:cNvPicPr/>
          <p:nvPr/>
        </p:nvPicPr>
        <p:blipFill>
          <a:blip r:embed="rId1"/>
          <a:stretch/>
        </p:blipFill>
        <p:spPr>
          <a:xfrm>
            <a:off x="0" y="4036320"/>
            <a:ext cx="4571640" cy="2821320"/>
          </a:xfrm>
          <a:prstGeom prst="rect">
            <a:avLst/>
          </a:prstGeom>
          <a:ln>
            <a:noFill/>
          </a:ln>
        </p:spPr>
      </p:pic>
      <p:pic>
        <p:nvPicPr>
          <p:cNvPr id="56" name="Google Shape;178;g5fea99e06b_0_83" descr=""/>
          <p:cNvPicPr/>
          <p:nvPr/>
        </p:nvPicPr>
        <p:blipFill>
          <a:blip r:embed="rId2"/>
          <a:stretch/>
        </p:blipFill>
        <p:spPr>
          <a:xfrm>
            <a:off x="0" y="1215000"/>
            <a:ext cx="4571640" cy="2821320"/>
          </a:xfrm>
          <a:prstGeom prst="rect">
            <a:avLst/>
          </a:prstGeom>
          <a:ln>
            <a:noFill/>
          </a:ln>
        </p:spPr>
      </p:pic>
      <p:pic>
        <p:nvPicPr>
          <p:cNvPr id="57" name="Google Shape;179;g5fea99e06b_0_83" descr=""/>
          <p:cNvPicPr/>
          <p:nvPr/>
        </p:nvPicPr>
        <p:blipFill>
          <a:blip r:embed="rId3"/>
          <a:stretch/>
        </p:blipFill>
        <p:spPr>
          <a:xfrm>
            <a:off x="4572000" y="4036320"/>
            <a:ext cx="4571640" cy="2821320"/>
          </a:xfrm>
          <a:prstGeom prst="rect">
            <a:avLst/>
          </a:prstGeom>
          <a:ln>
            <a:noFill/>
          </a:ln>
        </p:spPr>
      </p:pic>
      <p:pic>
        <p:nvPicPr>
          <p:cNvPr id="58" name="Google Shape;180;g5fea99e06b_0_83" descr=""/>
          <p:cNvPicPr/>
          <p:nvPr/>
        </p:nvPicPr>
        <p:blipFill>
          <a:blip r:embed="rId4"/>
          <a:stretch/>
        </p:blipFill>
        <p:spPr>
          <a:xfrm>
            <a:off x="4572000" y="1215000"/>
            <a:ext cx="4571640" cy="282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395640" y="476640"/>
            <a:ext cx="8291160" cy="64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Scenario 12 (Normal QTL effects)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60" name="Google Shape;187;g5fea99e06b_0_100" descr=""/>
          <p:cNvPicPr/>
          <p:nvPr/>
        </p:nvPicPr>
        <p:blipFill>
          <a:blip r:embed="rId1"/>
          <a:stretch/>
        </p:blipFill>
        <p:spPr>
          <a:xfrm>
            <a:off x="0" y="1238400"/>
            <a:ext cx="4571640" cy="2821320"/>
          </a:xfrm>
          <a:prstGeom prst="rect">
            <a:avLst/>
          </a:prstGeom>
          <a:ln>
            <a:noFill/>
          </a:ln>
        </p:spPr>
      </p:pic>
      <p:pic>
        <p:nvPicPr>
          <p:cNvPr id="61" name="Google Shape;188;g5fea99e06b_0_100" descr=""/>
          <p:cNvPicPr/>
          <p:nvPr/>
        </p:nvPicPr>
        <p:blipFill>
          <a:blip r:embed="rId2"/>
          <a:stretch/>
        </p:blipFill>
        <p:spPr>
          <a:xfrm>
            <a:off x="0" y="4021560"/>
            <a:ext cx="4571640" cy="2821320"/>
          </a:xfrm>
          <a:prstGeom prst="rect">
            <a:avLst/>
          </a:prstGeom>
          <a:ln>
            <a:noFill/>
          </a:ln>
        </p:spPr>
      </p:pic>
      <p:pic>
        <p:nvPicPr>
          <p:cNvPr id="62" name="Google Shape;189;g5fea99e06b_0_100" descr=""/>
          <p:cNvPicPr/>
          <p:nvPr/>
        </p:nvPicPr>
        <p:blipFill>
          <a:blip r:embed="rId3"/>
          <a:stretch/>
        </p:blipFill>
        <p:spPr>
          <a:xfrm>
            <a:off x="4572000" y="1238400"/>
            <a:ext cx="4571640" cy="2821320"/>
          </a:xfrm>
          <a:prstGeom prst="rect">
            <a:avLst/>
          </a:prstGeom>
          <a:ln>
            <a:noFill/>
          </a:ln>
        </p:spPr>
      </p:pic>
      <p:pic>
        <p:nvPicPr>
          <p:cNvPr id="63" name="Google Shape;190;g5fea99e06b_0_100" descr=""/>
          <p:cNvPicPr/>
          <p:nvPr/>
        </p:nvPicPr>
        <p:blipFill>
          <a:blip r:embed="rId4"/>
          <a:stretch/>
        </p:blipFill>
        <p:spPr>
          <a:xfrm>
            <a:off x="4572000" y="4021560"/>
            <a:ext cx="4571640" cy="282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395640" y="476640"/>
            <a:ext cx="8291160" cy="64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Phenotypic Selection...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65" name="Google Shape;197;g62ade2dafe_0_4" descr=""/>
          <p:cNvPicPr/>
          <p:nvPr/>
        </p:nvPicPr>
        <p:blipFill>
          <a:blip r:embed="rId1"/>
          <a:stretch/>
        </p:blipFill>
        <p:spPr>
          <a:xfrm>
            <a:off x="0" y="1274400"/>
            <a:ext cx="4571640" cy="2821320"/>
          </a:xfrm>
          <a:prstGeom prst="rect">
            <a:avLst/>
          </a:prstGeom>
          <a:ln>
            <a:noFill/>
          </a:ln>
        </p:spPr>
      </p:pic>
      <p:pic>
        <p:nvPicPr>
          <p:cNvPr id="66" name="Google Shape;198;g62ade2dafe_0_4" descr=""/>
          <p:cNvPicPr/>
          <p:nvPr/>
        </p:nvPicPr>
        <p:blipFill>
          <a:blip r:embed="rId2"/>
          <a:stretch/>
        </p:blipFill>
        <p:spPr>
          <a:xfrm>
            <a:off x="4572000" y="1274400"/>
            <a:ext cx="4571640" cy="2821320"/>
          </a:xfrm>
          <a:prstGeom prst="rect">
            <a:avLst/>
          </a:prstGeom>
          <a:ln>
            <a:noFill/>
          </a:ln>
        </p:spPr>
      </p:pic>
      <p:sp>
        <p:nvSpPr>
          <p:cNvPr id="67" name="TextShape 2"/>
          <p:cNvSpPr txBox="1"/>
          <p:nvPr/>
        </p:nvSpPr>
        <p:spPr>
          <a:xfrm>
            <a:off x="395640" y="4591440"/>
            <a:ext cx="8701920" cy="64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the h</a:t>
            </a:r>
            <a:r>
              <a:rPr b="1" lang="en-US" sz="3600" spc="-1" strike="noStrike" baseline="30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selection (as a trait)?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95640" y="476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Guilherme – 12/09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380880" y="1752480"/>
            <a:ext cx="8305560" cy="419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running the simulations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results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395640" y="476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Parcial results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71" name="Content Placeholder 4" descr=""/>
          <p:cNvPicPr/>
          <p:nvPr/>
        </p:nvPicPr>
        <p:blipFill>
          <a:blip r:embed="rId1"/>
          <a:stretch/>
        </p:blipFill>
        <p:spPr>
          <a:xfrm>
            <a:off x="0" y="2068200"/>
            <a:ext cx="4535280" cy="2720880"/>
          </a:xfrm>
          <a:prstGeom prst="rect">
            <a:avLst/>
          </a:prstGeom>
          <a:ln>
            <a:noFill/>
          </a:ln>
        </p:spPr>
      </p:pic>
      <p:pic>
        <p:nvPicPr>
          <p:cNvPr id="72" name="Picture 6" descr=""/>
          <p:cNvPicPr/>
          <p:nvPr/>
        </p:nvPicPr>
        <p:blipFill>
          <a:blip r:embed="rId2"/>
          <a:stretch/>
        </p:blipFill>
        <p:spPr>
          <a:xfrm>
            <a:off x="4535640" y="2071440"/>
            <a:ext cx="4535280" cy="272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RoslinMeeting</Template>
  <TotalTime>24</TotalTime>
  <Application>LibreOffice/5.1.6.2$Linux_X86_64 LibreOffice_project/10m0$Build-2</Application>
  <Company>University of Edinburgh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2019-08-22T08:38:34Z</dcterms:created>
  <dc:creator/>
  <dc:description/>
  <dc:language>en-GB</dc:language>
  <cp:lastModifiedBy/>
  <dcterms:modified xsi:type="dcterms:W3CDTF">2019-09-12T09:30:11Z</dcterms:modified>
  <cp:revision>4</cp:revision>
  <dc:subject/>
  <dc:title>RoslinMeeting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uthorIds_UIVersion_512">
    <vt:lpwstr>27</vt:lpwstr>
  </property>
  <property fmtid="{D5CDD505-2E9C-101B-9397-08002B2CF9AE}" pid="4" name="Company">
    <vt:lpwstr>University of Edinburgh</vt:lpwstr>
  </property>
  <property fmtid="{D5CDD505-2E9C-101B-9397-08002B2CF9AE}" pid="5" name="ContentTypeId">
    <vt:lpwstr>0x0101000AB51A18C9AB0E4197D8453EE4B1F586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</vt:i4>
  </property>
</Properties>
</file>