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10080625" cy="7559675"/>
  <p:notesSz cx="6796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mov</a:t>
            </a:r>
            <a:r>
              <a:rPr b="0" lang="en-GB" sz="4400" spc="-1" strike="noStrike">
                <a:latin typeface="Arial"/>
              </a:rPr>
              <a:t>e the </a:t>
            </a:r>
            <a:r>
              <a:rPr b="0" lang="en-GB" sz="4400" spc="-1" strike="noStrike">
                <a:latin typeface="Arial"/>
              </a:rPr>
              <a:t>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C029EE-C035-45C7-9B49-6E3DBDB716D6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5ACDCA71-3726-46D2-A5E3-9ECFFCF7A31B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3"/>
          <p:cNvSpPr/>
          <p:nvPr/>
        </p:nvSpPr>
        <p:spPr>
          <a:xfrm>
            <a:off x="755640" y="5078520"/>
            <a:ext cx="6045480" cy="48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C89526E3-E764-43AE-9A41-316B5B0FD88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1D73C675-7030-458A-93CA-E4F08F2516DF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BFF0666A-D687-480D-AC9C-739F3314902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6F757FD1-FB69-4D8F-A9B6-955679A5033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E1D3087D-54F1-4832-9C46-2F0DDA7FE39C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473D78B4-73D2-4911-B215-90E6F840004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3"/>
          <p:cNvSpPr/>
          <p:nvPr/>
        </p:nvSpPr>
        <p:spPr>
          <a:xfrm>
            <a:off x="755640" y="5078520"/>
            <a:ext cx="6045480" cy="48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3"/>
          <p:cNvSpPr/>
          <p:nvPr/>
        </p:nvSpPr>
        <p:spPr>
          <a:xfrm>
            <a:off x="755640" y="5078520"/>
            <a:ext cx="6044040" cy="48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6280" cy="4455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755640" y="5078520"/>
            <a:ext cx="6044040" cy="48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6280" cy="4455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6280" cy="4455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94300174-4AD0-4072-A731-0A600F52E313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ldImg"/>
          </p:nvPr>
        </p:nvSpPr>
        <p:spPr>
          <a:xfrm>
            <a:off x="915840" y="754200"/>
            <a:ext cx="4962600" cy="3721320"/>
          </a:xfrm>
          <a:prstGeom prst="rect">
            <a:avLst/>
          </a:prstGeom>
        </p:spPr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4200" cy="4465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BBD0FB80-AB61-41FC-939D-7F554D3DAD45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ldImg"/>
          </p:nvPr>
        </p:nvSpPr>
        <p:spPr>
          <a:xfrm>
            <a:off x="915840" y="754200"/>
            <a:ext cx="4962600" cy="3721320"/>
          </a:xfrm>
          <a:prstGeom prst="rect">
            <a:avLst/>
          </a:prstGeom>
        </p:spPr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4200" cy="4465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248F6D8D-D173-4A8C-8D2B-547A50C9176B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387524D9-3854-48FD-9318-2FBD480B897E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007400" y="7008840"/>
            <a:ext cx="285300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808080"/>
                </a:solidFill>
                <a:latin typeface="Calibri"/>
                <a:ea typeface="DejaVu Sans"/>
              </a:rPr>
              <a:t>Rodica, 20. 12. </a:t>
            </a:r>
            <a:r>
              <a:rPr b="0" lang="en-GB" sz="1600" spc="-1" strike="noStrike">
                <a:solidFill>
                  <a:srgbClr val="808080"/>
                </a:solidFill>
                <a:latin typeface="Calibri"/>
                <a:ea typeface="DejaVu Sans"/>
              </a:rPr>
              <a:t>2019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3"/>
          <a:stretch/>
        </p:blipFill>
        <p:spPr>
          <a:xfrm>
            <a:off x="-71280" y="879840"/>
            <a:ext cx="7266240" cy="26856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-71280" y="1368360"/>
            <a:ext cx="7412400" cy="39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504000" y="-22680"/>
            <a:ext cx="90694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65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65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007400" y="6719760"/>
            <a:ext cx="3453120" cy="16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193680" y="1763640"/>
            <a:ext cx="9596520" cy="25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of realistic cattle populations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272040" y="3819240"/>
            <a:ext cx="6159600" cy="23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4440" bIns="45000"/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JANA OBŠTETER</a:t>
            </a: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09</a:t>
            </a:r>
            <a:r>
              <a:rPr b="0" lang="en-GB" sz="1800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June 2020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7" name="Picture 4" descr=""/>
          <p:cNvPicPr/>
          <p:nvPr/>
        </p:nvPicPr>
        <p:blipFill>
          <a:blip r:embed="rId2"/>
          <a:srcRect l="3107" t="36993" r="0" b="41664"/>
          <a:stretch/>
        </p:blipFill>
        <p:spPr>
          <a:xfrm>
            <a:off x="101520" y="6948360"/>
            <a:ext cx="3776760" cy="509760"/>
          </a:xfrm>
          <a:prstGeom prst="rect">
            <a:avLst/>
          </a:prstGeom>
          <a:ln>
            <a:noFill/>
          </a:ln>
        </p:spPr>
      </p:pic>
      <p:pic>
        <p:nvPicPr>
          <p:cNvPr id="258" name="Picture 5" descr=""/>
          <p:cNvPicPr/>
          <p:nvPr/>
        </p:nvPicPr>
        <p:blipFill>
          <a:blip r:embed="rId3"/>
          <a:stretch/>
        </p:blipFill>
        <p:spPr>
          <a:xfrm>
            <a:off x="4116240" y="6562800"/>
            <a:ext cx="1928880" cy="978120"/>
          </a:xfrm>
          <a:prstGeom prst="rect">
            <a:avLst/>
          </a:prstGeom>
          <a:ln>
            <a:noFill/>
          </a:ln>
        </p:spPr>
      </p:pic>
      <p:pic>
        <p:nvPicPr>
          <p:cNvPr id="259" name="Picture 6" descr=""/>
          <p:cNvPicPr/>
          <p:nvPr/>
        </p:nvPicPr>
        <p:blipFill>
          <a:blip r:embed="rId4"/>
          <a:stretch/>
        </p:blipFill>
        <p:spPr>
          <a:xfrm>
            <a:off x="6138720" y="6637320"/>
            <a:ext cx="1563840" cy="993960"/>
          </a:xfrm>
          <a:prstGeom prst="rect">
            <a:avLst/>
          </a:prstGeom>
          <a:ln>
            <a:noFill/>
          </a:ln>
        </p:spPr>
      </p:pic>
      <p:pic>
        <p:nvPicPr>
          <p:cNvPr id="260" name="Picture 7" descr=""/>
          <p:cNvPicPr/>
          <p:nvPr/>
        </p:nvPicPr>
        <p:blipFill>
          <a:blip r:embed="rId5"/>
          <a:stretch/>
        </p:blipFill>
        <p:spPr>
          <a:xfrm>
            <a:off x="8352000" y="7067520"/>
            <a:ext cx="1401840" cy="4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36180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1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t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c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h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ti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c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u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l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ti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3400" spc="-1" strike="noStrike">
              <a:latin typeface="Arial"/>
            </a:endParaRPr>
          </a:p>
          <a:p>
            <a:pPr lvl="2" marL="648000" indent="-216000">
              <a:lnSpc>
                <a:spcPct val="93000"/>
              </a:lnSpc>
              <a:spcBef>
                <a:spcPts val="33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3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x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p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l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f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u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6984360" y="3312000"/>
            <a:ext cx="143964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7776000" cy="7414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Simulate founder population ---###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FOUNDERPOP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runMacs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nInd*2,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nChr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nChr,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segSites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nQtl+nSnp,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inbred = FALSE,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species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"CATTLE",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split = nGenSplit,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ploidy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2L)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Add traits ---###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Create simulation parameters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 &lt;- SimParam$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new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(FOUNDERPOP)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genetic variance for trait 1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varA = 1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residual variance for trait 1 in two populations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varE1 = 3.3; varE2 = 5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Add trait 1: MY - additive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SP$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addTraitA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nQtlPerChr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=nQtl,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mean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var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varA)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SP$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setGender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("yes_sys")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SP$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addSnpChip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nSnp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Select starting individuals ---###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holstein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newPop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(FOUNDERPOP[1:nInd])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gir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newPop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(FOUNDERPOP[(nInd+1):(nInd*2)])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9072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6984000" y="145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1. Specie demography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7560000" y="2592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2. Historical breeding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7560000" y="6048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-216000" y="648000"/>
            <a:ext cx="7632000" cy="9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504000" y="432000"/>
            <a:ext cx="2203200" cy="1944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s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456000" y="906120"/>
            <a:ext cx="5040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No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Pattern of relatedness not correct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Burn-in ---###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NBurninGen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20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the starting individuals from the founders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bnMales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(holstein,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=40,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bnFemales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(holstein,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=250,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="F")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1:nBurninGen){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Create new generation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 &lt;- c(offs,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bnFemales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bnMales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br/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bnFemales@nInd,</a:t>
            </a:r>
            <a:br/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20))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phenotype for female offspring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 &lt;-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setPheno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([offs@gender=="F"],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varE1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Save  offspring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offs[[i]] &lt;- c(offs[[i]][offs[[i]]@gender=="F"], 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offs[[i]][offs[[i]]@gender=="M"])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the parents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bnMales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=50,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bnFemales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=500,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="pheno",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="F")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7560000" y="6048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7920000" y="331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6"/>
          <p:cNvSpPr/>
          <p:nvPr/>
        </p:nvSpPr>
        <p:spPr>
          <a:xfrm>
            <a:off x="7920000" y="3600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Create new individuals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7920000" y="3888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Mate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>
            <a:off x="6984000" y="2521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7" name="CustomShape 9"/>
          <p:cNvSpPr/>
          <p:nvPr/>
        </p:nvSpPr>
        <p:spPr>
          <a:xfrm>
            <a:off x="7560000" y="2952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RANDOM MATING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8" name="TextShape 10"/>
          <p:cNvSpPr txBox="1"/>
          <p:nvPr/>
        </p:nvSpPr>
        <p:spPr>
          <a:xfrm>
            <a:off x="8136000" y="3312000"/>
            <a:ext cx="19515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latin typeface="Arial"/>
              </a:rPr>
              <a:t>Select (the parents)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108800" y="2520000"/>
            <a:ext cx="1483200" cy="115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"/>
          <p:cNvSpPr/>
          <p:nvPr/>
        </p:nvSpPr>
        <p:spPr>
          <a:xfrm>
            <a:off x="460800" y="3456000"/>
            <a:ext cx="1339200" cy="115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-216000" y="648000"/>
            <a:ext cx="7632000" cy="9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504000" y="432000"/>
            <a:ext cx="2203200" cy="1944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Founders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TextShape 5"/>
          <p:cNvSpPr txBox="1"/>
          <p:nvPr/>
        </p:nvSpPr>
        <p:spPr>
          <a:xfrm>
            <a:off x="3456000" y="906120"/>
            <a:ext cx="5040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No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Pattern of relatedness not correct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172800" y="2592000"/>
            <a:ext cx="1051200" cy="115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Randomly selected</a:t>
            </a:r>
            <a:br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population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5" name="TextShape 7"/>
          <p:cNvSpPr txBox="1"/>
          <p:nvPr/>
        </p:nvSpPr>
        <p:spPr>
          <a:xfrm>
            <a:off x="3456000" y="2922120"/>
            <a:ext cx="5040000" cy="17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Some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Some pattern of relatedness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Many generations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No categories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1584000" y="3528000"/>
            <a:ext cx="1008000" cy="864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Initiate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animals categories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7560000" y="6048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7920000" y="331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984000" y="2521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7560000" y="2952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36180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PSEUDO CODE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estimate_EBVs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(data from random selection)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FEMALE SELECTION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age 0: select female calves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Select XX female_calves from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animals_age_0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1: select females for breeding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Select XX heifers from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animals_age_1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2: select cows remaining after 1st lactation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Select XX cows2 from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animals_age_2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3: select cows remaining after 2st lactation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cows3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animals_age_3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4: select cows remaining after 3st lactation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cows4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animals_age_4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5: select cows remaining after 4st lactation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cows3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animals_age_5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#continue this for a given number of lactations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XX: select bull dams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#select top females from a given set of cows at a given age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7560000" y="6048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6984000" y="2521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7560000" y="2952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2" name="CustomShape 7"/>
          <p:cNvSpPr/>
          <p:nvPr/>
        </p:nvSpPr>
        <p:spPr>
          <a:xfrm>
            <a:off x="7920000" y="331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-4320" y="32040"/>
            <a:ext cx="10079640" cy="75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R code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3)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use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576000" y="144000"/>
            <a:ext cx="872208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PSEUDO CODE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PROMOTE ANIMALS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estimate_EBVs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(data from random selection)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MALE SELECTION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0: select males from elite matings for performance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male_candidates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animals_age_0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1: select top males for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animals_age_1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2: select top males in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3: select top males in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animals_age_3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4: select top males in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animals_age_4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#Do this for however logn your progeny testing lasts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5: select progeny tested males from CHOSEN years (thid depends on how long a bull is used for in your population)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animals_age_5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animals_age_6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animals_age_7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animals_age_8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INSEMINATION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#cows with elite bulls + young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#bull dams with elite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#create newborns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6984000" y="2485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7560000" y="2916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7920000" y="3276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R code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Initiate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animals categories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number of calfs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nCA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5000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number of youngBulls, progenyTest, eliteSire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nYB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2500;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nPTB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300;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30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number of youngFemales, cows, eliteDam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nFM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4500;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nCW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3000;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1500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Estimate breeding values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burninRec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runEBV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(burninRec)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Calfs: age &lt; 1 year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femCalfs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(offs[[20]],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="F",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nCA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maleCalfs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(offs[[20]],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nCA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Young bulls and Females: age 1-2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18:19){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youngBulls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(offs[[i]],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nYB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youngFemales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(offs[[i]],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"F",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nFM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6984000" y="2485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7560000" y="2916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7920000" y="3276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Initiate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animals categories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Elite Dams and multipliers: 2nd &amp; 3d lactations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16:17){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offs_f &lt;- offs[[i]][offs[[i]]@gender=="F"]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eliteDam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(offs_f,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="ebv")) 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Cows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(offs_f,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nCW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selectTop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=FALSE)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Progeny test bulls: age 2-6 (4 years)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14:17){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ebvs for tested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offs[[i]]@ebv = as.matrix(burninRec[burninRec$IId %in% offs[[i]]@id, "EbvT1"])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progeny tested bulls 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progenyTest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(offs[[i]],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nPTB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</a:t>
            </a:r>
            <a:r>
              <a:rPr b="0" lang="en-GB" sz="1800" spc="-1" strike="noStrike">
                <a:latin typeface="Arial"/>
              </a:rPr>
              <a:t>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</a:t>
            </a:r>
            <a:r>
              <a:rPr b="0" lang="en-GB" sz="1800" spc="-1" strike="noStrike">
                <a:latin typeface="Arial"/>
              </a:rPr>
              <a:t>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6984000" y="2485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5" name="CustomShape 6"/>
          <p:cNvSpPr/>
          <p:nvPr/>
        </p:nvSpPr>
        <p:spPr>
          <a:xfrm>
            <a:off x="7560000" y="2916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6" name="CustomShape 7"/>
          <p:cNvSpPr/>
          <p:nvPr/>
        </p:nvSpPr>
        <p:spPr>
          <a:xfrm>
            <a:off x="7920000" y="3276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Initiate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animals categories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Elite Sire: age 6-10 years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10:13){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generation = I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  <a:ea typeface="AR PL SungtiL GB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ebvs for tested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offs[[i]]@ebv = as.matrix(burninRec[burninRec$IId %in% offs[[i]]@id, "EbvT1"])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eliteSire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(offs[[i]],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nPTB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the individuals → create the newborns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elite dams with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offs0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(eliteDam, eliteSire,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=elite_f@nInd,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cows with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offs1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(Cows, eliteSire,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=multiplier@nInd,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heifers with bulls in progeny testing (young bulls)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offs2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(youngFemales, progenyTest,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=nFM,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cows with bulls in progeny test (young bulls)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offs3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(Cows, progenyTest,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=multiplier@nInd,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8928000" y="2449440"/>
            <a:ext cx="1152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7632000" y="2880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3" name="CustomShape 7"/>
          <p:cNvSpPr/>
          <p:nvPr/>
        </p:nvSpPr>
        <p:spPr>
          <a:xfrm>
            <a:off x="7920720" y="3240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72000" y="33120"/>
            <a:ext cx="9432000" cy="78868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###--- Run a breeding programme ---###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 PSEUDO CODE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 FEMALE SELECTION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#here you do the same as above, except you choose from previous years categories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female_calves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select_from_previous_year_newborns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1: select females for breeding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heifers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select_from_previous_years_female_calves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2: select cows remaining after 1st lactation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cows2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select_from_previous_years_heifers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3: select cows remaining after 2st lactation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cows3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select_from_previous_years_cows2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...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XX: select bull dams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#MALE SELECTION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0: select males from elite matings for performance testing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male_candidates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select_from_previous_year_newborns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1: select top males for progeny testing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young_bulls1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select_from_previous_years_male_candidates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2: select top males in progeny testing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young_bulls2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promote_previous_years_young_bulls1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3: select top males in progeny testing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young_bulls3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promote_previous_years_young_bulls2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...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#Do this for however long your progeny testing lasts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5: select progeny tested males 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elite_bulls5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select_from_young_bulls4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#keep the old bulls in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elite_bulls6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promote_previous_years_elite_bulls5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...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7560000" y="2844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7920360" y="3204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7"/>
          <p:cNvSpPr/>
          <p:nvPr/>
        </p:nvSpPr>
        <p:spPr>
          <a:xfrm>
            <a:off x="7920360" y="349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Create new </a:t>
            </a:r>
            <a:r>
              <a:rPr b="0" lang="en-GB" sz="1600" spc="-1" strike="noStrike">
                <a:latin typeface="Arial"/>
              </a:rPr>
              <a:t>individuals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7920000" y="3780000"/>
            <a:ext cx="216036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Mate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2" name="TextShape 9"/>
          <p:cNvSpPr txBox="1"/>
          <p:nvPr/>
        </p:nvSpPr>
        <p:spPr>
          <a:xfrm>
            <a:off x="8136360" y="3204000"/>
            <a:ext cx="19515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latin typeface="Arial"/>
              </a:rPr>
              <a:t>Select (the parents)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>
            <a:off x="8928000" y="2413440"/>
            <a:ext cx="1152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72000" y="145440"/>
            <a:ext cx="9432000" cy="78465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Run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(gen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20:40) 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estimate breeding values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nuclRec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runEBV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(randomMatinData)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#Select maleCalves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maleCalfs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(offspring[[gen-1]],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nYB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#Select young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youngBulls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(maleCalfs[[gen-1]],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nYB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young bulls reach puberty and enter progeny test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youngBulls[[gen-1]]@ebv =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as.matrix(nuclRec[nuclRec$IId %in% youngBulls[[gen-1]]@id,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"EbvT1"])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sires for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progenyTest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(youngBulls[[gen-1]],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nPTB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keep progeny testing for 4 generations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reproProgTest &lt;- c(progenyTest[[gen-1]], progenyTest[[gen-2]],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progenyTest[[gen-3]], progenyTest[[gen-4]])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elite sires for AI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eliteSire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(progenyTest[[gen-4]],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Keep elite sires in for 4 generations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elite_m &lt;- c(eliteSire[[gen-1]], eliteSire[[gen-2]],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eliteSire[[gen-3]], eliteSire[[gen-4]])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7560000" y="2844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7920360" y="3204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7"/>
          <p:cNvSpPr/>
          <p:nvPr/>
        </p:nvSpPr>
        <p:spPr>
          <a:xfrm>
            <a:off x="7920360" y="349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Create new </a:t>
            </a:r>
            <a:r>
              <a:rPr b="0" lang="en-GB" sz="1600" spc="-1" strike="noStrike">
                <a:latin typeface="Arial"/>
              </a:rPr>
              <a:t>individuals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1" name="CustomShape 8"/>
          <p:cNvSpPr/>
          <p:nvPr/>
        </p:nvSpPr>
        <p:spPr>
          <a:xfrm>
            <a:off x="7920360" y="3780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Mate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2" name="TextShape 9"/>
          <p:cNvSpPr txBox="1"/>
          <p:nvPr/>
        </p:nvSpPr>
        <p:spPr>
          <a:xfrm>
            <a:off x="8136360" y="3204000"/>
            <a:ext cx="19515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latin typeface="Arial"/>
              </a:rPr>
              <a:t>Select (the parents)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3" name="CustomShape 10"/>
          <p:cNvSpPr/>
          <p:nvPr/>
        </p:nvSpPr>
        <p:spPr>
          <a:xfrm>
            <a:off x="8928000" y="2413440"/>
            <a:ext cx="1152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2000" y="145440"/>
            <a:ext cx="9432000" cy="78465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Run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(gen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20:40) 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#Select females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  <a:ea typeface="AR PL SungtiL GB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  <a:ea typeface="AR PL SungtiL GB"/>
              </a:rPr>
              <a:t>femaleCalfs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  <a:ea typeface="AR PL SungtiL GB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  <a:ea typeface="AR PL SungtiL GB"/>
              </a:rPr>
              <a:t>(offspring[[gen-1]],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="F"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nFM,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 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youngFemales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(femaleCalfs[[gen-1]],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nFM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eliteDam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(youngFemales[[gen-1]],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="pheno")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...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the individuals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elite dams with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offs0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(elite_f, elite_m,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=elite_f@nInd,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cows with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offs1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(multiplier, elite_m,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=multiplier@nInd,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heifers with bulls in progeny testing (young bulls)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offs2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(youngFemales[[1]], reproProgTest,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=nFM,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cows with bulls in progeny test (young bulls)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offs3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(multiplier, reproProgTest,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=multiplier@nInd,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7560000" y="2844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</a:t>
            </a:r>
            <a:r>
              <a:rPr b="0" lang="en-GB" sz="1600" spc="-1" strike="noStrike">
                <a:latin typeface="Arial"/>
              </a:rPr>
              <a:t>ENTIO</a:t>
            </a:r>
            <a:r>
              <a:rPr b="0" lang="en-GB" sz="1600" spc="-1" strike="noStrike">
                <a:latin typeface="Arial"/>
              </a:rPr>
              <a:t>NAL </a:t>
            </a:r>
            <a:r>
              <a:rPr b="0" lang="en-GB" sz="1600" spc="-1" strike="noStrike">
                <a:latin typeface="Arial"/>
              </a:rPr>
              <a:t>SCHE</a:t>
            </a:r>
            <a:r>
              <a:rPr b="0" lang="en-GB" sz="1600" spc="-1" strike="noStrike">
                <a:latin typeface="Arial"/>
              </a:rPr>
              <a:t>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7920360" y="3204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7"/>
          <p:cNvSpPr/>
          <p:nvPr/>
        </p:nvSpPr>
        <p:spPr>
          <a:xfrm>
            <a:off x="7920360" y="349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Cr</a:t>
            </a:r>
            <a:r>
              <a:rPr b="0" lang="en-GB" sz="1600" spc="-1" strike="noStrike">
                <a:latin typeface="Arial"/>
              </a:rPr>
              <a:t>eat</a:t>
            </a:r>
            <a:r>
              <a:rPr b="0" lang="en-GB" sz="1600" spc="-1" strike="noStrike">
                <a:latin typeface="Arial"/>
              </a:rPr>
              <a:t>e </a:t>
            </a:r>
            <a:r>
              <a:rPr b="0" lang="en-GB" sz="1600" spc="-1" strike="noStrike">
                <a:latin typeface="Arial"/>
              </a:rPr>
              <a:t>ne</a:t>
            </a:r>
            <a:r>
              <a:rPr b="0" lang="en-GB" sz="1600" spc="-1" strike="noStrike">
                <a:latin typeface="Arial"/>
              </a:rPr>
              <a:t>w </a:t>
            </a:r>
            <a:r>
              <a:rPr b="0" lang="en-GB" sz="1600" spc="-1" strike="noStrike">
                <a:latin typeface="Arial"/>
              </a:rPr>
              <a:t>ind</a:t>
            </a:r>
            <a:r>
              <a:rPr b="0" lang="en-GB" sz="1600" spc="-1" strike="noStrike">
                <a:latin typeface="Arial"/>
              </a:rPr>
              <a:t>ivid</a:t>
            </a:r>
            <a:r>
              <a:rPr b="0" lang="en-GB" sz="1600" spc="-1" strike="noStrike">
                <a:latin typeface="Arial"/>
              </a:rPr>
              <a:t>ual</a:t>
            </a:r>
            <a:r>
              <a:rPr b="0" lang="en-GB" sz="1600" spc="-1" strike="noStrike">
                <a:latin typeface="Arial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1" name="CustomShape 8"/>
          <p:cNvSpPr/>
          <p:nvPr/>
        </p:nvSpPr>
        <p:spPr>
          <a:xfrm>
            <a:off x="7920360" y="3780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Ma</a:t>
            </a:r>
            <a:r>
              <a:rPr b="0" lang="en-GB" sz="1600" spc="-1" strike="noStrike">
                <a:latin typeface="Arial"/>
              </a:rPr>
              <a:t>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2" name="TextShape 9"/>
          <p:cNvSpPr txBox="1"/>
          <p:nvPr/>
        </p:nvSpPr>
        <p:spPr>
          <a:xfrm>
            <a:off x="8136360" y="3204000"/>
            <a:ext cx="19515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latin typeface="Arial"/>
              </a:rPr>
              <a:t>Select (the parents)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3" name="CustomShape 10"/>
          <p:cNvSpPr/>
          <p:nvPr/>
        </p:nvSpPr>
        <p:spPr>
          <a:xfrm>
            <a:off x="8928000" y="2413440"/>
            <a:ext cx="1152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720720" y="5904000"/>
            <a:ext cx="619200" cy="576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"/>
          <p:cNvSpPr/>
          <p:nvPr/>
        </p:nvSpPr>
        <p:spPr>
          <a:xfrm>
            <a:off x="1699560" y="6048000"/>
            <a:ext cx="432000" cy="43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1267920" y="5976360"/>
            <a:ext cx="575640" cy="50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4"/>
          <p:cNvSpPr/>
          <p:nvPr/>
        </p:nvSpPr>
        <p:spPr>
          <a:xfrm>
            <a:off x="1915920" y="5976360"/>
            <a:ext cx="575640" cy="50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5"/>
          <p:cNvSpPr/>
          <p:nvPr/>
        </p:nvSpPr>
        <p:spPr>
          <a:xfrm>
            <a:off x="2059560" y="5615640"/>
            <a:ext cx="576000" cy="539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6"/>
          <p:cNvSpPr/>
          <p:nvPr/>
        </p:nvSpPr>
        <p:spPr>
          <a:xfrm>
            <a:off x="1555560" y="5615640"/>
            <a:ext cx="576000" cy="539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7"/>
          <p:cNvSpPr/>
          <p:nvPr/>
        </p:nvSpPr>
        <p:spPr>
          <a:xfrm>
            <a:off x="1267560" y="5831640"/>
            <a:ext cx="403200" cy="32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8"/>
          <p:cNvSpPr/>
          <p:nvPr/>
        </p:nvSpPr>
        <p:spPr>
          <a:xfrm>
            <a:off x="720360" y="5904000"/>
            <a:ext cx="619200" cy="576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9"/>
          <p:cNvSpPr/>
          <p:nvPr/>
        </p:nvSpPr>
        <p:spPr>
          <a:xfrm>
            <a:off x="648360" y="5543640"/>
            <a:ext cx="691200" cy="611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0"/>
          <p:cNvSpPr/>
          <p:nvPr/>
        </p:nvSpPr>
        <p:spPr>
          <a:xfrm>
            <a:off x="720360" y="5256000"/>
            <a:ext cx="619200" cy="576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1"/>
          <p:cNvSpPr/>
          <p:nvPr/>
        </p:nvSpPr>
        <p:spPr>
          <a:xfrm>
            <a:off x="1699200" y="5400000"/>
            <a:ext cx="432000" cy="43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2"/>
          <p:cNvSpPr/>
          <p:nvPr/>
        </p:nvSpPr>
        <p:spPr>
          <a:xfrm>
            <a:off x="1267560" y="5328360"/>
            <a:ext cx="575640" cy="50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3"/>
          <p:cNvSpPr/>
          <p:nvPr/>
        </p:nvSpPr>
        <p:spPr>
          <a:xfrm>
            <a:off x="1915560" y="5328360"/>
            <a:ext cx="575640" cy="50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4"/>
          <p:cNvSpPr/>
          <p:nvPr/>
        </p:nvSpPr>
        <p:spPr>
          <a:xfrm>
            <a:off x="2059200" y="4895640"/>
            <a:ext cx="576000" cy="539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5"/>
          <p:cNvSpPr/>
          <p:nvPr/>
        </p:nvSpPr>
        <p:spPr>
          <a:xfrm>
            <a:off x="1555200" y="4895640"/>
            <a:ext cx="576000" cy="539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6"/>
          <p:cNvSpPr/>
          <p:nvPr/>
        </p:nvSpPr>
        <p:spPr>
          <a:xfrm>
            <a:off x="1108800" y="2520000"/>
            <a:ext cx="1483200" cy="115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7"/>
          <p:cNvSpPr/>
          <p:nvPr/>
        </p:nvSpPr>
        <p:spPr>
          <a:xfrm>
            <a:off x="460800" y="3456000"/>
            <a:ext cx="1339200" cy="115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8"/>
          <p:cNvSpPr/>
          <p:nvPr/>
        </p:nvSpPr>
        <p:spPr>
          <a:xfrm>
            <a:off x="-216000" y="648000"/>
            <a:ext cx="7632000" cy="9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9"/>
          <p:cNvSpPr/>
          <p:nvPr/>
        </p:nvSpPr>
        <p:spPr>
          <a:xfrm>
            <a:off x="504000" y="432000"/>
            <a:ext cx="2203200" cy="1944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Founders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3" name="TextShape 20"/>
          <p:cNvSpPr txBox="1"/>
          <p:nvPr/>
        </p:nvSpPr>
        <p:spPr>
          <a:xfrm>
            <a:off x="3456000" y="906120"/>
            <a:ext cx="5040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No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Pattern of relatedness not correct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  <p:sp>
        <p:nvSpPr>
          <p:cNvPr id="414" name="CustomShape 21"/>
          <p:cNvSpPr/>
          <p:nvPr/>
        </p:nvSpPr>
        <p:spPr>
          <a:xfrm>
            <a:off x="172800" y="2592000"/>
            <a:ext cx="1051200" cy="115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Randomly selected</a:t>
            </a:r>
            <a:br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population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TextShape 22"/>
          <p:cNvSpPr txBox="1"/>
          <p:nvPr/>
        </p:nvSpPr>
        <p:spPr>
          <a:xfrm>
            <a:off x="3456000" y="2922120"/>
            <a:ext cx="504000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Some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Some pattern of relatedness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Many generations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  <p:sp>
        <p:nvSpPr>
          <p:cNvPr id="416" name="CustomShape 23"/>
          <p:cNvSpPr/>
          <p:nvPr/>
        </p:nvSpPr>
        <p:spPr>
          <a:xfrm>
            <a:off x="1584000" y="3528000"/>
            <a:ext cx="1008000" cy="864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4"/>
          <p:cNvSpPr/>
          <p:nvPr/>
        </p:nvSpPr>
        <p:spPr>
          <a:xfrm>
            <a:off x="1267200" y="5111640"/>
            <a:ext cx="403200" cy="32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5"/>
          <p:cNvSpPr/>
          <p:nvPr/>
        </p:nvSpPr>
        <p:spPr>
          <a:xfrm>
            <a:off x="720000" y="5256000"/>
            <a:ext cx="619200" cy="576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6"/>
          <p:cNvSpPr/>
          <p:nvPr/>
        </p:nvSpPr>
        <p:spPr>
          <a:xfrm>
            <a:off x="648000" y="4895640"/>
            <a:ext cx="691200" cy="611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GB" sz="20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Selected</a:t>
            </a:r>
            <a:br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population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TextShape 27"/>
          <p:cNvSpPr txBox="1"/>
          <p:nvPr/>
        </p:nvSpPr>
        <p:spPr>
          <a:xfrm>
            <a:off x="3456000" y="4824000"/>
            <a:ext cx="5040000" cy="17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Correct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Correct pattern of relatedness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Many generations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Different categories of animals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2) R code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3) Examples of use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2)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R code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3)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Examples of use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genomic scenarios in small cattle population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503280" y="1763640"/>
            <a:ext cx="906948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08080" indent="-20340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Mimicked a realistic cattle population ~30,000 active animals (Slovenian Brown Swiss)</a:t>
            </a:r>
            <a:endParaRPr b="0" lang="en-GB" sz="28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 years burn-in + 20 years evaluation</a:t>
            </a:r>
            <a:endParaRPr b="0" lang="en-GB" sz="28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wrapper around </a:t>
            </a:r>
            <a:endParaRPr b="0" lang="en-GB" sz="28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AlphaSim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(Faux et al., 2012)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b="0" lang="en-GB" sz="28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blupf90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(Misztal et al., 2002)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ssGBLUP</a:t>
            </a:r>
            <a:endParaRPr b="0" lang="en-GB" sz="26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b2b2b2"/>
                </a:solidFill>
                <a:latin typeface="Calibri"/>
                <a:ea typeface="DejaVu Sans"/>
              </a:rPr>
              <a:t>AlphaMate</a:t>
            </a:r>
            <a:r>
              <a:rPr b="0" lang="en-GB" sz="2800" spc="-1" strike="noStrike">
                <a:solidFill>
                  <a:srgbClr val="b2b2b2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b2b2b2"/>
                </a:solidFill>
                <a:latin typeface="Calibri"/>
                <a:ea typeface="DejaVu Sans"/>
              </a:rPr>
              <a:t>(Gorjanc and Hickey, 2018) </a:t>
            </a:r>
            <a:endParaRPr b="0" lang="en-GB" sz="22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3124"/>
              </a:spcBef>
            </a:pPr>
            <a:endParaRPr b="0" lang="en-GB" sz="2200" spc="-1" strike="noStrike">
              <a:latin typeface="Arial"/>
            </a:endParaRPr>
          </a:p>
          <a:p>
            <a:pPr marL="212760" indent="-203400">
              <a:lnSpc>
                <a:spcPct val="100000"/>
              </a:lnSpc>
              <a:spcBef>
                <a:spcPts val="3124"/>
              </a:spcBef>
            </a:pP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selection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162160" y="1584360"/>
            <a:ext cx="500040" cy="357480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8" name="Table 3"/>
          <p:cNvGraphicFramePr/>
          <p:nvPr/>
        </p:nvGraphicFramePr>
        <p:xfrm>
          <a:off x="1608120" y="9290160"/>
          <a:ext cx="4320360" cy="4274280"/>
        </p:xfrm>
        <a:graphic>
          <a:graphicData uri="http://schemas.openxmlformats.org/drawingml/2006/table">
            <a:tbl>
              <a:tblPr/>
              <a:tblGrid>
                <a:gridCol w="1439640"/>
                <a:gridCol w="1442880"/>
                <a:gridCol w="1438200"/>
              </a:tblGrid>
              <a:tr h="121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ecf00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ecf00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</a:tr>
              <a:tr h="610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429" name="CustomShape 4"/>
          <p:cNvSpPr/>
          <p:nvPr/>
        </p:nvSpPr>
        <p:spPr>
          <a:xfrm>
            <a:off x="1224000" y="2089080"/>
            <a:ext cx="2373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0" name="CustomShape 5"/>
          <p:cNvSpPr/>
          <p:nvPr/>
        </p:nvSpPr>
        <p:spPr>
          <a:xfrm>
            <a:off x="4716360" y="1584360"/>
            <a:ext cx="860400" cy="3574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3816360" y="2062080"/>
            <a:ext cx="266256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432" name="CustomShape 7"/>
          <p:cNvSpPr/>
          <p:nvPr/>
        </p:nvSpPr>
        <p:spPr>
          <a:xfrm>
            <a:off x="2162160" y="1584360"/>
            <a:ext cx="500040" cy="35748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8"/>
          <p:cNvSpPr/>
          <p:nvPr/>
        </p:nvSpPr>
        <p:spPr>
          <a:xfrm>
            <a:off x="7705800" y="1584360"/>
            <a:ext cx="500040" cy="357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4" name="CustomShape 9"/>
          <p:cNvSpPr/>
          <p:nvPr/>
        </p:nvSpPr>
        <p:spPr>
          <a:xfrm>
            <a:off x="6551640" y="2062080"/>
            <a:ext cx="280512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5" name="CustomShape 10"/>
          <p:cNvSpPr/>
          <p:nvPr/>
        </p:nvSpPr>
        <p:spPr>
          <a:xfrm>
            <a:off x="2198520" y="1603440"/>
            <a:ext cx="4716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6" name="CustomShape 11"/>
          <p:cNvSpPr/>
          <p:nvPr/>
        </p:nvSpPr>
        <p:spPr>
          <a:xfrm>
            <a:off x="2200320" y="1603440"/>
            <a:ext cx="4716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Table 1"/>
          <p:cNvGraphicFramePr/>
          <p:nvPr/>
        </p:nvGraphicFramePr>
        <p:xfrm>
          <a:off x="864000" y="3492000"/>
          <a:ext cx="8999640" cy="2917800"/>
        </p:xfrm>
        <a:graphic>
          <a:graphicData uri="http://schemas.openxmlformats.org/drawingml/2006/table">
            <a:tbl>
              <a:tblPr/>
              <a:tblGrid>
                <a:gridCol w="1458360"/>
                <a:gridCol w="4302360"/>
                <a:gridCol w="3239280"/>
              </a:tblGrid>
              <a:tr h="744120"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Scenarios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Which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fathers do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 use?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Kako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očete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uporablja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mo?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očetov /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let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očetov /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let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oče / 5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let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GT-BM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 bull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dams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475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38" name="CustomShape 2"/>
          <p:cNvSpPr/>
          <p:nvPr/>
        </p:nvSpPr>
        <p:spPr>
          <a:xfrm>
            <a:off x="3240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tion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selecti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241020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"/>
          <p:cNvSpPr/>
          <p:nvPr/>
        </p:nvSpPr>
        <p:spPr>
          <a:xfrm>
            <a:off x="248328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5"/>
          <p:cNvSpPr/>
          <p:nvPr/>
        </p:nvSpPr>
        <p:spPr>
          <a:xfrm>
            <a:off x="241020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6"/>
          <p:cNvSpPr/>
          <p:nvPr/>
        </p:nvSpPr>
        <p:spPr>
          <a:xfrm>
            <a:off x="2453040" y="4860360"/>
            <a:ext cx="858960" cy="356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3" name="CustomShape 7"/>
          <p:cNvSpPr/>
          <p:nvPr/>
        </p:nvSpPr>
        <p:spPr>
          <a:xfrm>
            <a:off x="248328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8"/>
          <p:cNvSpPr/>
          <p:nvPr/>
        </p:nvSpPr>
        <p:spPr>
          <a:xfrm>
            <a:off x="2454840" y="590292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5" name="CustomShape 9"/>
          <p:cNvSpPr/>
          <p:nvPr/>
        </p:nvSpPr>
        <p:spPr>
          <a:xfrm>
            <a:off x="2451600" y="539892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6" name="CustomShape 10"/>
          <p:cNvSpPr/>
          <p:nvPr/>
        </p:nvSpPr>
        <p:spPr>
          <a:xfrm>
            <a:off x="2453040" y="4320000"/>
            <a:ext cx="498600" cy="3560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47" name="Picture 69" descr=""/>
          <p:cNvPicPr/>
          <p:nvPr/>
        </p:nvPicPr>
        <p:blipFill>
          <a:blip r:embed="rId1"/>
          <a:stretch/>
        </p:blipFill>
        <p:spPr>
          <a:xfrm>
            <a:off x="8352000" y="5127480"/>
            <a:ext cx="463680" cy="378000"/>
          </a:xfrm>
          <a:prstGeom prst="rect">
            <a:avLst/>
          </a:prstGeom>
          <a:ln>
            <a:noFill/>
          </a:ln>
        </p:spPr>
      </p:pic>
      <p:pic>
        <p:nvPicPr>
          <p:cNvPr id="448" name="Picture 70" descr=""/>
          <p:cNvPicPr/>
          <p:nvPr/>
        </p:nvPicPr>
        <p:blipFill>
          <a:blip r:embed="rId2"/>
          <a:stretch/>
        </p:blipFill>
        <p:spPr>
          <a:xfrm>
            <a:off x="7991640" y="5796000"/>
            <a:ext cx="717840" cy="324000"/>
          </a:xfrm>
          <a:prstGeom prst="rect">
            <a:avLst/>
          </a:prstGeom>
          <a:ln>
            <a:noFill/>
          </a:ln>
        </p:spPr>
      </p:pic>
      <p:sp>
        <p:nvSpPr>
          <p:cNvPr id="449" name="CustomShape 11"/>
          <p:cNvSpPr/>
          <p:nvPr/>
        </p:nvSpPr>
        <p:spPr>
          <a:xfrm>
            <a:off x="6660000" y="2880000"/>
            <a:ext cx="3886200" cy="39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2"/>
          <p:cNvSpPr/>
          <p:nvPr/>
        </p:nvSpPr>
        <p:spPr>
          <a:xfrm>
            <a:off x="4716360" y="1585080"/>
            <a:ext cx="858960" cy="356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1" name="CustomShape 13"/>
          <p:cNvSpPr/>
          <p:nvPr/>
        </p:nvSpPr>
        <p:spPr>
          <a:xfrm>
            <a:off x="7705800" y="158508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2" name="CustomShape 14"/>
          <p:cNvSpPr/>
          <p:nvPr/>
        </p:nvSpPr>
        <p:spPr>
          <a:xfrm>
            <a:off x="2198520" y="160416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3" name="CustomShape 15"/>
          <p:cNvSpPr/>
          <p:nvPr/>
        </p:nvSpPr>
        <p:spPr>
          <a:xfrm>
            <a:off x="2200320" y="160416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4" name="CustomShape 16"/>
          <p:cNvSpPr/>
          <p:nvPr/>
        </p:nvSpPr>
        <p:spPr>
          <a:xfrm>
            <a:off x="2162160" y="1585080"/>
            <a:ext cx="498600" cy="3560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5" name="CustomShape 17"/>
          <p:cNvSpPr/>
          <p:nvPr/>
        </p:nvSpPr>
        <p:spPr>
          <a:xfrm>
            <a:off x="1224000" y="2117520"/>
            <a:ext cx="2373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6" name="CustomShape 18"/>
          <p:cNvSpPr/>
          <p:nvPr/>
        </p:nvSpPr>
        <p:spPr>
          <a:xfrm>
            <a:off x="3816360" y="2090520"/>
            <a:ext cx="266256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457" name="CustomShape 19"/>
          <p:cNvSpPr/>
          <p:nvPr/>
        </p:nvSpPr>
        <p:spPr>
          <a:xfrm>
            <a:off x="6551640" y="2090520"/>
            <a:ext cx="280512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176400" y="1128600"/>
            <a:ext cx="9326160" cy="5987520"/>
          </a:xfrm>
          <a:prstGeom prst="rect">
            <a:avLst/>
          </a:prstGeom>
          <a:ln>
            <a:noFill/>
          </a:ln>
        </p:spPr>
      </p:pic>
      <p:sp>
        <p:nvSpPr>
          <p:cNvPr id="459" name="CustomShape 1"/>
          <p:cNvSpPr/>
          <p:nvPr/>
        </p:nvSpPr>
        <p:spPr>
          <a:xfrm>
            <a:off x="3168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Genetic gain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9072000" y="4248000"/>
            <a:ext cx="574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9900"/>
                </a:solidFill>
                <a:latin typeface="Arial"/>
                <a:ea typeface="DejaVu Sans"/>
              </a:rPr>
              <a:t>2,4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9072000" y="3600000"/>
            <a:ext cx="574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5eb1da"/>
                </a:solidFill>
                <a:latin typeface="Arial"/>
                <a:ea typeface="DejaVu Sans"/>
              </a:rPr>
              <a:t>3,4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9072000" y="3024000"/>
            <a:ext cx="574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66cc"/>
                </a:solidFill>
                <a:latin typeface="Arial"/>
                <a:ea typeface="DejaVu Sans"/>
              </a:rPr>
              <a:t>4,2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63" name="CustomShape 5"/>
          <p:cNvSpPr/>
          <p:nvPr/>
        </p:nvSpPr>
        <p:spPr>
          <a:xfrm>
            <a:off x="9072000" y="2592000"/>
            <a:ext cx="574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66"/>
                </a:solidFill>
                <a:latin typeface="Arial"/>
                <a:ea typeface="DejaVu Sans"/>
              </a:rPr>
              <a:t>4,8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Table 1"/>
          <p:cNvGraphicFramePr/>
          <p:nvPr/>
        </p:nvGraphicFramePr>
        <p:xfrm>
          <a:off x="864000" y="3492000"/>
          <a:ext cx="8999640" cy="2917800"/>
        </p:xfrm>
        <a:graphic>
          <a:graphicData uri="http://schemas.openxmlformats.org/drawingml/2006/table">
            <a:tbl>
              <a:tblPr/>
              <a:tblGrid>
                <a:gridCol w="1458360"/>
                <a:gridCol w="4302360"/>
                <a:gridCol w="3239280"/>
              </a:tblGrid>
              <a:tr h="744120"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Scenarios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Which fathers do we use?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How do we use them?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sires / 5 years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sires / 1 years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sire / 5 years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GT-BM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 for bull dams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475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65" name="CustomShape 2"/>
          <p:cNvSpPr/>
          <p:nvPr/>
        </p:nvSpPr>
        <p:spPr>
          <a:xfrm>
            <a:off x="3240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selection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241020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"/>
          <p:cNvSpPr/>
          <p:nvPr/>
        </p:nvSpPr>
        <p:spPr>
          <a:xfrm>
            <a:off x="248328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5"/>
          <p:cNvSpPr/>
          <p:nvPr/>
        </p:nvSpPr>
        <p:spPr>
          <a:xfrm>
            <a:off x="241020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"/>
          <p:cNvSpPr/>
          <p:nvPr/>
        </p:nvSpPr>
        <p:spPr>
          <a:xfrm>
            <a:off x="2453040" y="4860360"/>
            <a:ext cx="858960" cy="356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0" name="CustomShape 7"/>
          <p:cNvSpPr/>
          <p:nvPr/>
        </p:nvSpPr>
        <p:spPr>
          <a:xfrm>
            <a:off x="248328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8"/>
          <p:cNvSpPr/>
          <p:nvPr/>
        </p:nvSpPr>
        <p:spPr>
          <a:xfrm>
            <a:off x="2454840" y="590292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2" name="CustomShape 9"/>
          <p:cNvSpPr/>
          <p:nvPr/>
        </p:nvSpPr>
        <p:spPr>
          <a:xfrm>
            <a:off x="2451600" y="539892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3" name="CustomShape 10"/>
          <p:cNvSpPr/>
          <p:nvPr/>
        </p:nvSpPr>
        <p:spPr>
          <a:xfrm>
            <a:off x="2453040" y="4320000"/>
            <a:ext cx="498600" cy="3560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74" name="Picture 69" descr=""/>
          <p:cNvPicPr/>
          <p:nvPr/>
        </p:nvPicPr>
        <p:blipFill>
          <a:blip r:embed="rId1"/>
          <a:stretch/>
        </p:blipFill>
        <p:spPr>
          <a:xfrm>
            <a:off x="8752320" y="5022000"/>
            <a:ext cx="463680" cy="378000"/>
          </a:xfrm>
          <a:prstGeom prst="rect">
            <a:avLst/>
          </a:prstGeom>
          <a:ln>
            <a:noFill/>
          </a:ln>
        </p:spPr>
      </p:pic>
      <p:pic>
        <p:nvPicPr>
          <p:cNvPr id="475" name="Picture 70" descr=""/>
          <p:cNvPicPr/>
          <p:nvPr/>
        </p:nvPicPr>
        <p:blipFill>
          <a:blip r:embed="rId2"/>
          <a:stretch/>
        </p:blipFill>
        <p:spPr>
          <a:xfrm>
            <a:off x="8709480" y="5580000"/>
            <a:ext cx="717840" cy="324000"/>
          </a:xfrm>
          <a:prstGeom prst="rect">
            <a:avLst/>
          </a:prstGeom>
          <a:ln>
            <a:noFill/>
          </a:ln>
        </p:spPr>
      </p:pic>
      <p:sp>
        <p:nvSpPr>
          <p:cNvPr id="476" name="CustomShape 11"/>
          <p:cNvSpPr/>
          <p:nvPr/>
        </p:nvSpPr>
        <p:spPr>
          <a:xfrm>
            <a:off x="4716360" y="1585080"/>
            <a:ext cx="858960" cy="356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7" name="CustomShape 12"/>
          <p:cNvSpPr/>
          <p:nvPr/>
        </p:nvSpPr>
        <p:spPr>
          <a:xfrm>
            <a:off x="7705800" y="158508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8" name="CustomShape 13"/>
          <p:cNvSpPr/>
          <p:nvPr/>
        </p:nvSpPr>
        <p:spPr>
          <a:xfrm>
            <a:off x="2198520" y="160416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9" name="CustomShape 14"/>
          <p:cNvSpPr/>
          <p:nvPr/>
        </p:nvSpPr>
        <p:spPr>
          <a:xfrm>
            <a:off x="2200320" y="160416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0" name="CustomShape 15"/>
          <p:cNvSpPr/>
          <p:nvPr/>
        </p:nvSpPr>
        <p:spPr>
          <a:xfrm>
            <a:off x="2162160" y="1585080"/>
            <a:ext cx="498600" cy="3560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1" name="CustomShape 16"/>
          <p:cNvSpPr/>
          <p:nvPr/>
        </p:nvSpPr>
        <p:spPr>
          <a:xfrm>
            <a:off x="1224000" y="2117520"/>
            <a:ext cx="2373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82" name="CustomShape 17"/>
          <p:cNvSpPr/>
          <p:nvPr/>
        </p:nvSpPr>
        <p:spPr>
          <a:xfrm>
            <a:off x="3816360" y="2090520"/>
            <a:ext cx="266256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483" name="CustomShape 18"/>
          <p:cNvSpPr/>
          <p:nvPr/>
        </p:nvSpPr>
        <p:spPr>
          <a:xfrm>
            <a:off x="6551640" y="2090520"/>
            <a:ext cx="280512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11520" y="1080000"/>
            <a:ext cx="9777960" cy="5987520"/>
          </a:xfrm>
          <a:prstGeom prst="rect">
            <a:avLst/>
          </a:prstGeom>
          <a:ln>
            <a:noFill/>
          </a:ln>
        </p:spPr>
      </p:pic>
      <p:sp>
        <p:nvSpPr>
          <p:cNvPr id="485" name="CustomShape 1"/>
          <p:cNvSpPr/>
          <p:nvPr/>
        </p:nvSpPr>
        <p:spPr>
          <a:xfrm>
            <a:off x="3168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Genets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ki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napred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ek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86" name="Picture 69" descr=""/>
          <p:cNvPicPr/>
          <p:nvPr/>
        </p:nvPicPr>
        <p:blipFill>
          <a:blip r:embed="rId2"/>
          <a:stretch/>
        </p:blipFill>
        <p:spPr>
          <a:xfrm>
            <a:off x="6158520" y="2068200"/>
            <a:ext cx="463680" cy="378000"/>
          </a:xfrm>
          <a:prstGeom prst="rect">
            <a:avLst/>
          </a:prstGeom>
          <a:ln>
            <a:noFill/>
          </a:ln>
        </p:spPr>
      </p:pic>
      <p:sp>
        <p:nvSpPr>
          <p:cNvPr id="487" name="CustomShape 2"/>
          <p:cNvSpPr/>
          <p:nvPr/>
        </p:nvSpPr>
        <p:spPr>
          <a:xfrm>
            <a:off x="900000" y="2736000"/>
            <a:ext cx="1186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9900"/>
                </a:solidFill>
                <a:latin typeface="Arial"/>
                <a:ea typeface="DejaVu Sans"/>
              </a:rPr>
              <a:t>2,4 – </a:t>
            </a:r>
            <a:r>
              <a:rPr b="1" lang="en-GB" sz="2400" spc="-1" strike="noStrike">
                <a:solidFill>
                  <a:srgbClr val="000066"/>
                </a:solidFill>
                <a:latin typeface="Arial"/>
                <a:ea typeface="DejaVu Sans"/>
              </a:rPr>
              <a:t>4,8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3888000" y="2664000"/>
            <a:ext cx="1186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9900"/>
                </a:solidFill>
                <a:latin typeface="Arial"/>
                <a:ea typeface="DejaVu Sans"/>
              </a:rPr>
              <a:t>2,8 – </a:t>
            </a:r>
            <a:r>
              <a:rPr b="1" lang="en-GB" sz="2400" spc="-1" strike="noStrike">
                <a:solidFill>
                  <a:srgbClr val="000066"/>
                </a:solidFill>
                <a:latin typeface="Arial"/>
                <a:ea typeface="DejaVu Sans"/>
              </a:rPr>
              <a:t>6,0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6912000" y="2664000"/>
            <a:ext cx="1186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9900"/>
                </a:solidFill>
                <a:latin typeface="Arial"/>
                <a:ea typeface="DejaVu Sans"/>
              </a:rPr>
              <a:t>3,0 – </a:t>
            </a:r>
            <a:r>
              <a:rPr b="1" lang="en-GB" sz="2400" spc="-1" strike="noStrike">
                <a:solidFill>
                  <a:srgbClr val="000066"/>
                </a:solidFill>
                <a:latin typeface="Arial"/>
                <a:ea typeface="DejaVu Sans"/>
              </a:rPr>
              <a:t>5,6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90" name="" descr=""/>
          <p:cNvPicPr/>
          <p:nvPr/>
        </p:nvPicPr>
        <p:blipFill>
          <a:blip r:embed="rId3"/>
          <a:stretch/>
        </p:blipFill>
        <p:spPr>
          <a:xfrm>
            <a:off x="9058680" y="2052000"/>
            <a:ext cx="803880" cy="3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" descr=""/>
          <p:cNvPicPr/>
          <p:nvPr/>
        </p:nvPicPr>
        <p:blipFill>
          <a:blip r:embed="rId1"/>
          <a:stretch/>
        </p:blipFill>
        <p:spPr>
          <a:xfrm>
            <a:off x="176400" y="1128600"/>
            <a:ext cx="9777960" cy="5987520"/>
          </a:xfrm>
          <a:prstGeom prst="rect">
            <a:avLst/>
          </a:prstGeom>
          <a:ln>
            <a:noFill/>
          </a:ln>
        </p:spPr>
      </p:pic>
      <p:sp>
        <p:nvSpPr>
          <p:cNvPr id="492" name="CustomShape 1"/>
          <p:cNvSpPr/>
          <p:nvPr/>
        </p:nvSpPr>
        <p:spPr>
          <a:xfrm>
            <a:off x="3096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Effective population size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93" name="Picture 73" descr=""/>
          <p:cNvPicPr/>
          <p:nvPr/>
        </p:nvPicPr>
        <p:blipFill>
          <a:blip r:embed="rId2"/>
          <a:stretch/>
        </p:blipFill>
        <p:spPr>
          <a:xfrm>
            <a:off x="6408000" y="1656000"/>
            <a:ext cx="463680" cy="378000"/>
          </a:xfrm>
          <a:prstGeom prst="rect">
            <a:avLst/>
          </a:prstGeom>
          <a:ln>
            <a:noFill/>
          </a:ln>
        </p:spPr>
      </p:pic>
      <p:pic>
        <p:nvPicPr>
          <p:cNvPr id="494" name="" descr=""/>
          <p:cNvPicPr/>
          <p:nvPr/>
        </p:nvPicPr>
        <p:blipFill>
          <a:blip r:embed="rId3"/>
          <a:stretch/>
        </p:blipFill>
        <p:spPr>
          <a:xfrm>
            <a:off x="9216000" y="1692000"/>
            <a:ext cx="740160" cy="3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287280" y="157320"/>
            <a:ext cx="9576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vs optimum contribution selection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7" name="Picture 3" descr=""/>
          <p:cNvPicPr/>
          <p:nvPr/>
        </p:nvPicPr>
        <p:blipFill>
          <a:blip r:embed="rId1"/>
          <a:stretch/>
        </p:blipFill>
        <p:spPr>
          <a:xfrm>
            <a:off x="5256360" y="2367000"/>
            <a:ext cx="4606920" cy="4616640"/>
          </a:xfrm>
          <a:prstGeom prst="rect">
            <a:avLst/>
          </a:prstGeom>
          <a:ln>
            <a:noFill/>
          </a:ln>
        </p:spPr>
      </p:pic>
      <p:sp>
        <p:nvSpPr>
          <p:cNvPr id="498" name="CustomShape 3"/>
          <p:cNvSpPr/>
          <p:nvPr/>
        </p:nvSpPr>
        <p:spPr>
          <a:xfrm>
            <a:off x="503280" y="1440000"/>
            <a:ext cx="906948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08080" indent="-20340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Optimized selection and use of sires</a:t>
            </a:r>
            <a:endParaRPr b="0" lang="en-GB" sz="26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Active bulls (PT, GT) + young candidates</a:t>
            </a:r>
            <a:endParaRPr b="0" lang="en-GB" sz="26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Target degrees:</a:t>
            </a:r>
            <a:endParaRPr b="0" lang="en-GB" sz="26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45</a:t>
            </a:r>
            <a:endParaRPr b="0" lang="en-GB" sz="24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endParaRPr b="0" lang="en-GB" sz="24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55</a:t>
            </a:r>
            <a:endParaRPr b="0" lang="en-GB" sz="24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60</a:t>
            </a:r>
            <a:endParaRPr b="0" lang="en-GB" sz="24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75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vs OCS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00" name="" descr=""/>
          <p:cNvPicPr/>
          <p:nvPr/>
        </p:nvPicPr>
        <p:blipFill>
          <a:blip r:embed="rId1"/>
          <a:stretch/>
        </p:blipFill>
        <p:spPr>
          <a:xfrm>
            <a:off x="0" y="1576800"/>
            <a:ext cx="10079640" cy="5766480"/>
          </a:xfrm>
          <a:prstGeom prst="rect">
            <a:avLst/>
          </a:prstGeom>
          <a:ln>
            <a:noFill/>
          </a:ln>
        </p:spPr>
      </p:pic>
      <p:pic>
        <p:nvPicPr>
          <p:cNvPr id="501" name="" descr=""/>
          <p:cNvPicPr/>
          <p:nvPr/>
        </p:nvPicPr>
        <p:blipFill>
          <a:blip r:embed="rId2"/>
          <a:stretch/>
        </p:blipFill>
        <p:spPr>
          <a:xfrm>
            <a:off x="0" y="1576800"/>
            <a:ext cx="10079640" cy="57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720000" y="2520000"/>
            <a:ext cx="5112000" cy="15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latin typeface="Arial"/>
              </a:rPr>
              <a:t>Thank you for your attention!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  <a:p>
            <a:r>
              <a:rPr b="0" lang="en-GB" sz="2600" spc="-1" strike="noStrike">
                <a:latin typeface="Arial"/>
              </a:rPr>
              <a:t>Questions?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simulation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95280" y="1439640"/>
            <a:ext cx="906948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1. Simulate specie demography</a:t>
            </a:r>
            <a:endParaRPr b="0" lang="en-GB" sz="3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correct effective population size, linkage disequlibrium pattern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Specified in the software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Coalescent / forward in time simulation</a:t>
            </a:r>
            <a:endParaRPr b="0" lang="en-GB" sz="26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2. Simulate historical breeding</a:t>
            </a:r>
            <a:endParaRPr b="0" lang="en-GB" sz="3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burn-in” period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Random or conventional selection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obtain the population structure</a:t>
            </a:r>
            <a:endParaRPr b="0" lang="en-GB" sz="26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3. Simulate testing scenarios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simulation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395280" y="1439640"/>
            <a:ext cx="906948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cccccc"/>
                </a:solidFill>
                <a:latin typeface="Calibri"/>
                <a:ea typeface="DejaVu Sans"/>
              </a:rPr>
              <a:t>1. Simulate specie demography</a:t>
            </a:r>
            <a:endParaRPr b="0" lang="en-GB" sz="30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2. Simulate historical breeding and</a:t>
            </a:r>
            <a:endParaRPr b="0" lang="en-GB" sz="30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3. Simulate testing scenarios</a:t>
            </a:r>
            <a:endParaRPr b="0" lang="en-GB" sz="3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Selection procedure → select the parents (TGV, EBV, phenotypes)</a:t>
            </a:r>
            <a:endParaRPr b="0" lang="en-GB" sz="3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Mate the parents</a:t>
            </a:r>
            <a:endParaRPr b="0" lang="en-GB" sz="3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new generation of individuals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4032000" y="5544000"/>
            <a:ext cx="359640" cy="640080"/>
          </a:xfrm>
          <a:custGeom>
            <a:avLst/>
            <a:gdLst/>
            <a:ahLst/>
            <a:rect l="l" t="t" r="r" b="b"/>
            <a:pathLst>
              <a:path w="1002" h="1780">
                <a:moveTo>
                  <a:pt x="250" y="1779"/>
                </a:moveTo>
                <a:lnTo>
                  <a:pt x="250" y="444"/>
                </a:lnTo>
                <a:lnTo>
                  <a:pt x="0" y="444"/>
                </a:lnTo>
                <a:lnTo>
                  <a:pt x="500" y="0"/>
                </a:lnTo>
                <a:lnTo>
                  <a:pt x="1001" y="444"/>
                </a:lnTo>
                <a:lnTo>
                  <a:pt x="750" y="444"/>
                </a:lnTo>
                <a:lnTo>
                  <a:pt x="750" y="1779"/>
                </a:lnTo>
                <a:lnTo>
                  <a:pt x="250" y="1779"/>
                </a:lnTo>
              </a:path>
            </a:pathLst>
          </a:cu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504000" y="6227640"/>
            <a:ext cx="9287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600" spc="-1" strike="noStrike">
                <a:latin typeface="Arial"/>
              </a:rPr>
              <a:t>with the parameters obtained from a breeding programme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70560" y="0"/>
            <a:ext cx="957708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18000" y="399960"/>
            <a:ext cx="10080000" cy="678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-4320" y="32040"/>
            <a:ext cx="10079640" cy="75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0" y="85680"/>
            <a:ext cx="10079640" cy="742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2011-03-09T08:55:41Z</dcterms:created>
  <dc:creator>Ela Zilic</dc:creator>
  <dc:description/>
  <dc:language>en-GB</dc:language>
  <cp:lastModifiedBy/>
  <cp:lastPrinted>1601-01-01T00:00:00Z</cp:lastPrinted>
  <dcterms:modified xsi:type="dcterms:W3CDTF">2020-06-09T07:46:56Z</dcterms:modified>
  <cp:revision>325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