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0080625" cy="7559675"/>
  <p:notesSz cx="6796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24FFF0C-F83A-4184-B42D-72778AA13E9A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E924A630-3D71-43A0-9297-DAF2E0A8EBF0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"/>
          <p:cNvSpPr/>
          <p:nvPr/>
        </p:nvSpPr>
        <p:spPr>
          <a:xfrm>
            <a:off x="755640" y="5078520"/>
            <a:ext cx="6045840" cy="48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054944B-1B57-4FF1-A9DE-F16315AFC30C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EA5BA816-6018-425C-B7A2-A94C64E66479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E5F0859-2410-461D-88FA-9C4152621E1E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"/>
          <p:cNvSpPr/>
          <p:nvPr/>
        </p:nvSpPr>
        <p:spPr>
          <a:xfrm>
            <a:off x="755640" y="5078520"/>
            <a:ext cx="6045840" cy="48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7261697-4D3B-425D-874A-D428A1341851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"/>
          <p:cNvSpPr/>
          <p:nvPr/>
        </p:nvSpPr>
        <p:spPr>
          <a:xfrm>
            <a:off x="755640" y="5078520"/>
            <a:ext cx="6045840" cy="48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4AC0316-A5BB-4541-A32C-1FAA838A1DB0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8080" cy="44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CCE7C0E-E386-4686-8C74-D615ABF518F9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8080" cy="44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F43DC1C-1252-4842-9247-40BC437C0917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ldImg"/>
          </p:nvPr>
        </p:nvSpPr>
        <p:spPr>
          <a:xfrm>
            <a:off x="915840" y="754200"/>
            <a:ext cx="4962960" cy="3721680"/>
          </a:xfrm>
          <a:prstGeom prst="rect">
            <a:avLst/>
          </a:prstGeom>
        </p:spPr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4560" cy="446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69A4388-BC55-4C89-A875-348D731CD1FA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Img"/>
          </p:nvPr>
        </p:nvSpPr>
        <p:spPr>
          <a:xfrm>
            <a:off x="915840" y="754200"/>
            <a:ext cx="4962960" cy="3721680"/>
          </a:xfrm>
          <a:prstGeom prst="rect">
            <a:avLst/>
          </a:prstGeom>
        </p:spPr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4560" cy="446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9276498-D871-4700-9B16-61949997BC06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49536EE-9FA7-4A07-A48D-E0D2AB211C32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627E7B0-F7DB-46BC-AE0A-DA954FD85B2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16E7D36-8179-4D10-BB56-3368D00AE77B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9C7B5F27-57D5-4E23-A359-F52EF282BE25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-71280" y="1023840"/>
            <a:ext cx="72680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9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007400" y="6719760"/>
            <a:ext cx="3453480" cy="162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193680" y="1763640"/>
            <a:ext cx="959688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of realistic cattle populations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272040" y="3819240"/>
            <a:ext cx="6159960" cy="23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4440" bIns="45000">
            <a:noAutofit/>
          </a:bodyPr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JANA OBŠTETER</a:t>
            </a: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09</a:t>
            </a:r>
            <a:r>
              <a:rPr b="0" lang="en-GB" sz="1800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June 2020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97" name="Picture 4" descr=""/>
          <p:cNvPicPr/>
          <p:nvPr/>
        </p:nvPicPr>
        <p:blipFill>
          <a:blip r:embed="rId2"/>
          <a:srcRect l="3107" t="36985" r="0" b="41656"/>
          <a:stretch/>
        </p:blipFill>
        <p:spPr>
          <a:xfrm>
            <a:off x="101520" y="6948360"/>
            <a:ext cx="3777120" cy="510120"/>
          </a:xfrm>
          <a:prstGeom prst="rect">
            <a:avLst/>
          </a:prstGeom>
          <a:ln>
            <a:noFill/>
          </a:ln>
        </p:spPr>
      </p:pic>
      <p:pic>
        <p:nvPicPr>
          <p:cNvPr id="298" name="Picture 5" descr=""/>
          <p:cNvPicPr/>
          <p:nvPr/>
        </p:nvPicPr>
        <p:blipFill>
          <a:blip r:embed="rId3"/>
          <a:stretch/>
        </p:blipFill>
        <p:spPr>
          <a:xfrm>
            <a:off x="4116240" y="6562800"/>
            <a:ext cx="1929240" cy="978480"/>
          </a:xfrm>
          <a:prstGeom prst="rect">
            <a:avLst/>
          </a:prstGeom>
          <a:ln>
            <a:noFill/>
          </a:ln>
        </p:spPr>
      </p:pic>
      <p:pic>
        <p:nvPicPr>
          <p:cNvPr id="299" name="Picture 6" descr=""/>
          <p:cNvPicPr/>
          <p:nvPr/>
        </p:nvPicPr>
        <p:blipFill>
          <a:blip r:embed="rId4"/>
          <a:stretch/>
        </p:blipFill>
        <p:spPr>
          <a:xfrm>
            <a:off x="6138720" y="6637320"/>
            <a:ext cx="1564200" cy="994320"/>
          </a:xfrm>
          <a:prstGeom prst="rect">
            <a:avLst/>
          </a:prstGeom>
          <a:ln>
            <a:noFill/>
          </a:ln>
        </p:spPr>
      </p:pic>
      <p:pic>
        <p:nvPicPr>
          <p:cNvPr id="300" name="Picture 7" descr=""/>
          <p:cNvPicPr/>
          <p:nvPr/>
        </p:nvPicPr>
        <p:blipFill>
          <a:blip r:embed="rId5"/>
          <a:stretch/>
        </p:blipFill>
        <p:spPr>
          <a:xfrm>
            <a:off x="8352000" y="7067520"/>
            <a:ext cx="1402200" cy="40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93720" y="403200"/>
            <a:ext cx="86922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362160" cy="75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1) Stochastic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2) Example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of use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3) R example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genomic scenarios in small cattle population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03280" y="1763640"/>
            <a:ext cx="906984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Autofit/>
          </a:bodyPr>
          <a:p>
            <a:pPr marL="208080" indent="-20376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Mimicked a realistic cattle population ~30,000 active animals (Slovenian Brown Swiss)</a:t>
            </a:r>
            <a:endParaRPr b="0" lang="en-GB" sz="28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 years burn-in + 20 years evaluation</a:t>
            </a:r>
            <a:endParaRPr b="0" lang="en-GB" sz="28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wrapper around </a:t>
            </a:r>
            <a:endParaRPr b="0" lang="en-GB" sz="28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AlphaSim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(Faux et al., 2012)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b="0" lang="en-GB" sz="28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blupf90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(Misztal et al., 2002)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ssGBLUP</a:t>
            </a:r>
            <a:endParaRPr b="0" lang="en-GB" sz="26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AlphaMate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(Gorjanc and Hickey, 2018) </a:t>
            </a:r>
            <a:endParaRPr b="0" lang="en-GB" sz="22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3124"/>
              </a:spcBef>
            </a:pPr>
            <a:endParaRPr b="0" lang="en-GB" sz="2200" spc="-1" strike="noStrike">
              <a:latin typeface="Arial"/>
            </a:endParaRPr>
          </a:p>
          <a:p>
            <a:pPr marL="212760" indent="-203760">
              <a:lnSpc>
                <a:spcPct val="100000"/>
              </a:lnSpc>
              <a:spcBef>
                <a:spcPts val="3124"/>
              </a:spcBef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>
            <a:noAutofit/>
          </a:bodyPr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selection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162160" y="1584360"/>
            <a:ext cx="500400" cy="357840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4" name="Table 3"/>
          <p:cNvGraphicFramePr/>
          <p:nvPr/>
        </p:nvGraphicFramePr>
        <p:xfrm>
          <a:off x="1608120" y="9290160"/>
          <a:ext cx="4320360" cy="4274280"/>
        </p:xfrm>
        <a:graphic>
          <a:graphicData uri="http://schemas.openxmlformats.org/drawingml/2006/table">
            <a:tbl>
              <a:tblPr/>
              <a:tblGrid>
                <a:gridCol w="1439640"/>
                <a:gridCol w="1442880"/>
                <a:gridCol w="1438200"/>
              </a:tblGrid>
              <a:tr h="121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ecf00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ecf00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</a:tr>
              <a:tr h="610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35" name="CustomShape 4"/>
          <p:cNvSpPr/>
          <p:nvPr/>
        </p:nvSpPr>
        <p:spPr>
          <a:xfrm>
            <a:off x="1224000" y="2089080"/>
            <a:ext cx="237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4716360" y="1584360"/>
            <a:ext cx="860760" cy="357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3816360" y="2062080"/>
            <a:ext cx="266292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2162160" y="1584360"/>
            <a:ext cx="500400" cy="3578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8"/>
          <p:cNvSpPr/>
          <p:nvPr/>
        </p:nvSpPr>
        <p:spPr>
          <a:xfrm>
            <a:off x="7705800" y="1584360"/>
            <a:ext cx="500400" cy="3578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0" name="CustomShape 9"/>
          <p:cNvSpPr/>
          <p:nvPr/>
        </p:nvSpPr>
        <p:spPr>
          <a:xfrm>
            <a:off x="6551640" y="2062080"/>
            <a:ext cx="28054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41" name="CustomShape 10"/>
          <p:cNvSpPr/>
          <p:nvPr/>
        </p:nvSpPr>
        <p:spPr>
          <a:xfrm>
            <a:off x="2198520" y="160344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2" name="CustomShape 11"/>
          <p:cNvSpPr/>
          <p:nvPr/>
        </p:nvSpPr>
        <p:spPr>
          <a:xfrm>
            <a:off x="2200320" y="160344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Table 1"/>
          <p:cNvGraphicFramePr/>
          <p:nvPr/>
        </p:nvGraphicFramePr>
        <p:xfrm>
          <a:off x="360360" y="3514680"/>
          <a:ext cx="6936840" cy="2618640"/>
        </p:xfrm>
        <a:graphic>
          <a:graphicData uri="http://schemas.openxmlformats.org/drawingml/2006/table">
            <a:tbl>
              <a:tblPr/>
              <a:tblGrid>
                <a:gridCol w="1449360"/>
                <a:gridCol w="3278160"/>
                <a:gridCol w="2209680"/>
              </a:tblGrid>
              <a:tr h="507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Scenarios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 variable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 variable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704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sires / 5 years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sires / 1 year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sire / 5 years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704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704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GT-BD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 for Bull Dams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992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44" name="CustomShape 2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>
            <a:noAutofit/>
          </a:bodyPr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selection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2162160" y="1584360"/>
            <a:ext cx="500400" cy="357840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"/>
          <p:cNvSpPr/>
          <p:nvPr/>
        </p:nvSpPr>
        <p:spPr>
          <a:xfrm>
            <a:off x="1224000" y="2089080"/>
            <a:ext cx="237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4716360" y="1584360"/>
            <a:ext cx="860760" cy="357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3816360" y="2062080"/>
            <a:ext cx="266292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2162160" y="1584360"/>
            <a:ext cx="500400" cy="3578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"/>
          <p:cNvSpPr/>
          <p:nvPr/>
        </p:nvSpPr>
        <p:spPr>
          <a:xfrm>
            <a:off x="7705800" y="1584360"/>
            <a:ext cx="500400" cy="3578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1" name="CustomShape 9"/>
          <p:cNvSpPr/>
          <p:nvPr/>
        </p:nvSpPr>
        <p:spPr>
          <a:xfrm>
            <a:off x="6551640" y="2062080"/>
            <a:ext cx="28054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52" name="Line 10"/>
          <p:cNvSpPr/>
          <p:nvPr/>
        </p:nvSpPr>
        <p:spPr>
          <a:xfrm>
            <a:off x="8064360" y="3455640"/>
            <a:ext cx="1440" cy="2772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8207280" y="3770280"/>
            <a:ext cx="1511640" cy="28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>
            <a:noAutofit/>
          </a:bodyPr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Genetic gain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4" name="CustomShape 12"/>
          <p:cNvSpPr/>
          <p:nvPr/>
        </p:nvSpPr>
        <p:spPr>
          <a:xfrm>
            <a:off x="8207280" y="4716360"/>
            <a:ext cx="1511640" cy="575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>
            <a:noAutofit/>
          </a:bodyPr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8207280" y="4249800"/>
            <a:ext cx="1511640" cy="28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>
            <a:noAutofit/>
          </a:bodyPr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8207280" y="5472000"/>
            <a:ext cx="1511640" cy="502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>
            <a:noAutofit/>
          </a:bodyPr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Conversion 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efficiency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98520" y="160344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1871640" y="406872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1944720" y="406872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1871640" y="406872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1" name="CustomShape 19"/>
          <p:cNvSpPr/>
          <p:nvPr/>
        </p:nvSpPr>
        <p:spPr>
          <a:xfrm>
            <a:off x="1914480" y="4645080"/>
            <a:ext cx="860760" cy="357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2" name="CustomShape 20"/>
          <p:cNvSpPr/>
          <p:nvPr/>
        </p:nvSpPr>
        <p:spPr>
          <a:xfrm>
            <a:off x="1944720" y="406872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3" name="CustomShape 21"/>
          <p:cNvSpPr/>
          <p:nvPr/>
        </p:nvSpPr>
        <p:spPr>
          <a:xfrm>
            <a:off x="1916280" y="5651640"/>
            <a:ext cx="500400" cy="3578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4" name="CustomShape 22"/>
          <p:cNvSpPr/>
          <p:nvPr/>
        </p:nvSpPr>
        <p:spPr>
          <a:xfrm>
            <a:off x="1913040" y="5111640"/>
            <a:ext cx="500400" cy="3578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5" name="CustomShape 23"/>
          <p:cNvSpPr/>
          <p:nvPr/>
        </p:nvSpPr>
        <p:spPr>
          <a:xfrm>
            <a:off x="2200320" y="160344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6" name="CustomShape 24"/>
          <p:cNvSpPr/>
          <p:nvPr/>
        </p:nvSpPr>
        <p:spPr>
          <a:xfrm>
            <a:off x="1914480" y="4068720"/>
            <a:ext cx="500400" cy="3578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67" name="Picture 69" descr=""/>
          <p:cNvPicPr/>
          <p:nvPr/>
        </p:nvPicPr>
        <p:blipFill>
          <a:blip r:embed="rId2"/>
          <a:stretch/>
        </p:blipFill>
        <p:spPr>
          <a:xfrm>
            <a:off x="7128000" y="5003640"/>
            <a:ext cx="465480" cy="379800"/>
          </a:xfrm>
          <a:prstGeom prst="rect">
            <a:avLst/>
          </a:prstGeom>
          <a:ln>
            <a:noFill/>
          </a:ln>
        </p:spPr>
      </p:pic>
      <p:pic>
        <p:nvPicPr>
          <p:cNvPr id="368" name="Picture 70" descr=""/>
          <p:cNvPicPr/>
          <p:nvPr/>
        </p:nvPicPr>
        <p:blipFill>
          <a:blip r:embed="rId3"/>
          <a:stretch/>
        </p:blipFill>
        <p:spPr>
          <a:xfrm>
            <a:off x="7054920" y="5613480"/>
            <a:ext cx="719640" cy="3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Table 1"/>
          <p:cNvGraphicFramePr/>
          <p:nvPr/>
        </p:nvGraphicFramePr>
        <p:xfrm>
          <a:off x="258840" y="1728720"/>
          <a:ext cx="9240120" cy="4447440"/>
        </p:xfrm>
        <a:graphic>
          <a:graphicData uri="http://schemas.openxmlformats.org/drawingml/2006/table">
            <a:tbl>
              <a:tblPr/>
              <a:tblGrid>
                <a:gridCol w="1450800"/>
                <a:gridCol w="2595240"/>
                <a:gridCol w="2598480"/>
                <a:gridCol w="2595960"/>
              </a:tblGrid>
              <a:tr h="1120680">
                <a:tc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bulls / 5 years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bulls / 1 year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bull / 5 years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160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2.5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2.8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160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GT-PT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3.4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4.0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3.8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160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GT-BD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4.6</a:t>
                      </a:r>
                      <a:endParaRPr b="0" lang="en-GB" sz="32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  <a:endParaRPr b="0" lang="en-GB" sz="32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232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4.8</a:t>
                      </a:r>
                      <a:endParaRPr b="0" lang="en-GB" sz="32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6.0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5.6</a:t>
                      </a:r>
                      <a:endParaRPr b="0" lang="en-GB" sz="3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0" name="CustomShape 2"/>
          <p:cNvSpPr/>
          <p:nvPr/>
        </p:nvSpPr>
        <p:spPr>
          <a:xfrm>
            <a:off x="324000" y="378000"/>
            <a:ext cx="959544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Genetic gain [sd] with truncation selection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371" name="Picture 72" descr=""/>
          <p:cNvPicPr/>
          <p:nvPr/>
        </p:nvPicPr>
        <p:blipFill>
          <a:blip r:embed="rId1"/>
          <a:stretch/>
        </p:blipFill>
        <p:spPr>
          <a:xfrm>
            <a:off x="7991640" y="2265480"/>
            <a:ext cx="719640" cy="325800"/>
          </a:xfrm>
          <a:prstGeom prst="rect">
            <a:avLst/>
          </a:prstGeom>
          <a:ln>
            <a:noFill/>
          </a:ln>
        </p:spPr>
      </p:pic>
      <p:pic>
        <p:nvPicPr>
          <p:cNvPr id="372" name="Picture 73" descr=""/>
          <p:cNvPicPr/>
          <p:nvPr/>
        </p:nvPicPr>
        <p:blipFill>
          <a:blip r:embed="rId2"/>
          <a:stretch/>
        </p:blipFill>
        <p:spPr>
          <a:xfrm>
            <a:off x="5327640" y="2282760"/>
            <a:ext cx="465480" cy="3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 1"/>
          <p:cNvGraphicFramePr/>
          <p:nvPr/>
        </p:nvGraphicFramePr>
        <p:xfrm>
          <a:off x="260280" y="1728720"/>
          <a:ext cx="9240120" cy="4469760"/>
        </p:xfrm>
        <a:graphic>
          <a:graphicData uri="http://schemas.openxmlformats.org/drawingml/2006/table">
            <a:tbl>
              <a:tblPr/>
              <a:tblGrid>
                <a:gridCol w="1450800"/>
                <a:gridCol w="2595240"/>
                <a:gridCol w="2598480"/>
                <a:gridCol w="2595960"/>
              </a:tblGrid>
              <a:tr h="1147680">
                <a:tc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bulls / 5 years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bulls / 1 year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bull / 5 year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016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  <a:endParaRPr b="0" lang="en-GB" sz="3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184</a:t>
                      </a:r>
                      <a:endParaRPr b="0" lang="en-GB" sz="3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96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</a:tr>
              <a:tr h="83016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GS-PS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  <a:endParaRPr b="0" lang="en-GB" sz="3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  <a:endParaRPr b="0" lang="en-GB" sz="32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</a:tr>
              <a:tr h="83016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GS-BD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113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</a:tr>
              <a:tr h="83196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4" name="CustomShape 2"/>
          <p:cNvSpPr/>
          <p:nvPr/>
        </p:nvSpPr>
        <p:spPr>
          <a:xfrm>
            <a:off x="324000" y="378000"/>
            <a:ext cx="959544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Effective population size of truncation selection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375" name="Picture 72" descr=""/>
          <p:cNvPicPr/>
          <p:nvPr/>
        </p:nvPicPr>
        <p:blipFill>
          <a:blip r:embed="rId1"/>
          <a:stretch/>
        </p:blipFill>
        <p:spPr>
          <a:xfrm>
            <a:off x="5327640" y="2282760"/>
            <a:ext cx="465480" cy="379800"/>
          </a:xfrm>
          <a:prstGeom prst="rect">
            <a:avLst/>
          </a:prstGeom>
          <a:ln>
            <a:noFill/>
          </a:ln>
        </p:spPr>
      </p:pic>
      <p:pic>
        <p:nvPicPr>
          <p:cNvPr id="376" name="Picture 73" descr=""/>
          <p:cNvPicPr/>
          <p:nvPr/>
        </p:nvPicPr>
        <p:blipFill>
          <a:blip r:embed="rId2"/>
          <a:stretch/>
        </p:blipFill>
        <p:spPr>
          <a:xfrm>
            <a:off x="7702560" y="2303640"/>
            <a:ext cx="719640" cy="3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87280" y="157320"/>
            <a:ext cx="9576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vs optimum contribution selection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03280" y="17683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9" name="Picture 3" descr=""/>
          <p:cNvPicPr/>
          <p:nvPr/>
        </p:nvPicPr>
        <p:blipFill>
          <a:blip r:embed="rId1"/>
          <a:stretch/>
        </p:blipFill>
        <p:spPr>
          <a:xfrm>
            <a:off x="5256360" y="2367000"/>
            <a:ext cx="4607280" cy="4617000"/>
          </a:xfrm>
          <a:prstGeom prst="rect">
            <a:avLst/>
          </a:prstGeom>
          <a:ln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503280" y="1440000"/>
            <a:ext cx="906984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Autofit/>
          </a:bodyPr>
          <a:p>
            <a:pPr marL="208080" indent="-203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Optimized selection and use of sires</a:t>
            </a:r>
            <a:endParaRPr b="0" lang="en-GB" sz="26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Active bulls (PT, GT) + young candidates</a:t>
            </a:r>
            <a:endParaRPr b="0" lang="en-GB" sz="26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Target degrees:</a:t>
            </a:r>
            <a:endParaRPr b="0" lang="en-GB" sz="26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45</a:t>
            </a:r>
            <a:endParaRPr b="0" lang="en-GB" sz="24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endParaRPr b="0" lang="en-GB" sz="24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55</a:t>
            </a:r>
            <a:endParaRPr b="0" lang="en-GB" sz="24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60</a:t>
            </a:r>
            <a:endParaRPr b="0" lang="en-GB" sz="24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75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vs OCS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0" y="1576800"/>
            <a:ext cx="10080000" cy="5766840"/>
          </a:xfrm>
          <a:prstGeom prst="rect">
            <a:avLst/>
          </a:prstGeom>
          <a:ln>
            <a:noFill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0" y="1576800"/>
            <a:ext cx="10080000" cy="576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1)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St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c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h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sti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c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ul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at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io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2)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x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pl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of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u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3)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pl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3400" spc="-1" strike="noStrike">
              <a:latin typeface="Arial"/>
            </a:endParaRPr>
          </a:p>
          <a:p>
            <a:pPr lvl="3" marL="864000" indent="-216000">
              <a:lnSpc>
                <a:spcPct val="93000"/>
              </a:lnSpc>
              <a:spcBef>
                <a:spcPts val="33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8136000" y="4608000"/>
            <a:ext cx="144000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2) Examples of use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3) R example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2) Examples of use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3) R example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simulation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95280" y="1439640"/>
            <a:ext cx="906984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Autofit/>
          </a:bodyPr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1. Simulate specie demography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correct effective population size, linkage disequlibrium pattern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Specified in the software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Coalescent / forward in time simulation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2. Simulate historical breeding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burn-in” period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Random or conventional selection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obtain the population structure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3. Simulate testing scenarios</a:t>
            </a:r>
            <a:endParaRPr b="0" lang="en-GB" sz="3000" spc="-1" strike="noStrike">
              <a:latin typeface="Arial"/>
              <a:ea typeface="WenQuanYi Micro 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simulation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95280" y="1439640"/>
            <a:ext cx="906984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Autofit/>
          </a:bodyPr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cccccc"/>
                </a:solidFill>
                <a:latin typeface="Calibri"/>
                <a:ea typeface="DejaVu Sans"/>
              </a:rPr>
              <a:t>1. Simulate specie demography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2. Simulate historical breeding and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3. Simulate testing scenarios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5" marL="1296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new generation of individuals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5" marL="1296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Selection procedure → select the parents </a:t>
            </a: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(TGV, EBV, phenotypes)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5" marL="1296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Mate the parents</a:t>
            </a:r>
            <a:endParaRPr b="0" lang="en-GB" sz="3000" spc="-1" strike="noStrike">
              <a:latin typeface="Arial"/>
              <a:ea typeface="WenQuanYi Micro Hei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4032000" y="5544000"/>
            <a:ext cx="360000" cy="640440"/>
          </a:xfrm>
          <a:custGeom>
            <a:avLst/>
            <a:gdLst/>
            <a:ahLst/>
            <a:rect l="0" t="0" r="r" b="b"/>
            <a:pathLst>
              <a:path w="1002" h="1780">
                <a:moveTo>
                  <a:pt x="250" y="1779"/>
                </a:moveTo>
                <a:lnTo>
                  <a:pt x="250" y="444"/>
                </a:lnTo>
                <a:lnTo>
                  <a:pt x="0" y="444"/>
                </a:lnTo>
                <a:lnTo>
                  <a:pt x="500" y="0"/>
                </a:lnTo>
                <a:lnTo>
                  <a:pt x="1001" y="444"/>
                </a:lnTo>
                <a:lnTo>
                  <a:pt x="750" y="444"/>
                </a:lnTo>
                <a:lnTo>
                  <a:pt x="750" y="1779"/>
                </a:lnTo>
                <a:lnTo>
                  <a:pt x="250" y="1779"/>
                </a:lnTo>
              </a:path>
            </a:pathLst>
          </a:cu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6"/>
          <p:cNvSpPr txBox="1"/>
          <p:nvPr/>
        </p:nvSpPr>
        <p:spPr>
          <a:xfrm>
            <a:off x="504000" y="6227640"/>
            <a:ext cx="9288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600" spc="-1" strike="noStrike">
                <a:latin typeface="Arial"/>
              </a:rPr>
              <a:t>with the parameters obtained from a breeding programme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70560" y="0"/>
            <a:ext cx="9577440" cy="75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4400" spc="-1" strike="noStrike">
                <a:latin typeface="Arial"/>
              </a:rPr>
              <a:t>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8000" y="399960"/>
            <a:ext cx="10080360" cy="678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93720" y="403200"/>
            <a:ext cx="86922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-4320" y="32040"/>
            <a:ext cx="10080000" cy="755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93720" y="403200"/>
            <a:ext cx="86922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0" y="85680"/>
            <a:ext cx="10080000" cy="742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2011-03-09T08:55:41Z</dcterms:created>
  <dc:creator>Ela Zilic</dc:creator>
  <dc:description/>
  <dc:language>en-GB</dc:language>
  <cp:lastModifiedBy/>
  <cp:lastPrinted>1601-01-01T00:00:00Z</cp:lastPrinted>
  <dcterms:modified xsi:type="dcterms:W3CDTF">2020-06-07T20:29:50Z</dcterms:modified>
  <cp:revision>323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