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1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6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0080625" cy="7559675"/>
  <p:notesSz cx="6796087" cy="992822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E0F0EE3-7E4F-44B9-AEF5-6CA1ABA80DDF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80A90FA3-A73C-4CAF-943F-20DC5F635C61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3"/>
          <p:cNvSpPr/>
          <p:nvPr/>
        </p:nvSpPr>
        <p:spPr>
          <a:xfrm>
            <a:off x="755640" y="5078520"/>
            <a:ext cx="6045840" cy="48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B72930C-715E-40F6-820D-491D58E916A3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37AD7F8-35CF-4D43-86D6-9B5DBE76115E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22CE673-2492-4DCA-A886-BEF9B62B0240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"/>
          <p:cNvSpPr/>
          <p:nvPr/>
        </p:nvSpPr>
        <p:spPr>
          <a:xfrm>
            <a:off x="755640" y="5078520"/>
            <a:ext cx="6045840" cy="48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03FD0C2-97B1-45D5-857E-863965BF0B6A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"/>
          <p:cNvSpPr/>
          <p:nvPr/>
        </p:nvSpPr>
        <p:spPr>
          <a:xfrm>
            <a:off x="755640" y="5078520"/>
            <a:ext cx="6045840" cy="48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5CA82A7-58ED-4A6D-A9C4-2C0273DA913D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28080" cy="44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88F4D1A-6F32-4FE7-8C17-AEC60E3C6907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28080" cy="44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973C512-5904-494D-9146-D6D076B84F35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ldImg"/>
          </p:nvPr>
        </p:nvSpPr>
        <p:spPr>
          <a:xfrm>
            <a:off x="915840" y="754200"/>
            <a:ext cx="4962960" cy="3721680"/>
          </a:xfrm>
          <a:prstGeom prst="rect">
            <a:avLst/>
          </a:prstGeom>
        </p:spPr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4560" cy="446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CDCCF0DE-F37D-44C8-A9BB-DA8A5D78B6D9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Img"/>
          </p:nvPr>
        </p:nvSpPr>
        <p:spPr>
          <a:xfrm>
            <a:off x="915840" y="754200"/>
            <a:ext cx="4962960" cy="3721680"/>
          </a:xfrm>
          <a:prstGeom prst="rect">
            <a:avLst/>
          </a:prstGeom>
        </p:spPr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4560" cy="446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B6ACD62-DC4D-4796-AAA6-152BD2277C83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07F41EF-2DAE-4000-B99B-6FD810BC416F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295BD7D-3C40-464C-A339-F41BDC30ED33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64138BE-8157-4A75-B2DF-EB9B9DE7FDD7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4398840" y="9555120"/>
            <a:ext cx="337068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DA2DA06-34D9-4313-A80F-3AE8C1F10F66}" type="slidenum">
              <a:rPr b="0" lang="en-GB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849840" y="9429840"/>
            <a:ext cx="2934360" cy="48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"/>
          <p:cNvSpPr/>
          <p:nvPr/>
        </p:nvSpPr>
        <p:spPr>
          <a:xfrm>
            <a:off x="679320" y="4716360"/>
            <a:ext cx="5436000" cy="44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</a:t>
            </a:r>
            <a:r>
              <a:rPr b="0" lang="en-GB" sz="4400" spc="-1" strike="noStrike">
                <a:latin typeface="Arial"/>
              </a:rPr>
              <a:t>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</a:t>
            </a:r>
            <a:r>
              <a:rPr b="0" lang="en-GB" sz="1800" spc="-1" strike="noStrike">
                <a:latin typeface="Arial"/>
              </a:rPr>
              <a:t>the title text </a:t>
            </a:r>
            <a:r>
              <a:rPr b="0" lang="en-GB" sz="1800" spc="-1" strike="noStrike">
                <a:latin typeface="Arial"/>
              </a:rPr>
              <a:t>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Picture 4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-71280" y="1023840"/>
            <a:ext cx="7268040" cy="27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208" name="CustomShape 2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</a:t>
            </a:r>
            <a:r>
              <a:rPr b="0" lang="en-GB" sz="4400" spc="-1" strike="noStrike">
                <a:latin typeface="Arial"/>
              </a:rPr>
              <a:t>to </a:t>
            </a:r>
            <a:r>
              <a:rPr b="0" lang="en-GB" sz="4400" spc="-1" strike="noStrike">
                <a:latin typeface="Arial"/>
              </a:rPr>
              <a:t>edit </a:t>
            </a:r>
            <a:r>
              <a:rPr b="0" lang="en-GB" sz="4400" spc="-1" strike="noStrike">
                <a:latin typeface="Arial"/>
              </a:rPr>
              <a:t>the </a:t>
            </a:r>
            <a:r>
              <a:rPr b="0" lang="en-GB" sz="4400" spc="-1" strike="noStrike">
                <a:latin typeface="Arial"/>
              </a:rPr>
              <a:t>title </a:t>
            </a:r>
            <a:r>
              <a:rPr b="0" lang="en-GB" sz="4400" spc="-1" strike="noStrike">
                <a:latin typeface="Arial"/>
              </a:rPr>
              <a:t>text </a:t>
            </a:r>
            <a:r>
              <a:rPr b="0" lang="en-GB" sz="4400" spc="-1" strike="noStrike">
                <a:latin typeface="Arial"/>
              </a:rPr>
              <a:t>form</a:t>
            </a:r>
            <a:r>
              <a:rPr b="0" lang="en-GB" sz="4400" spc="-1" strike="noStrike">
                <a:latin typeface="Arial"/>
              </a:rPr>
              <a:t>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007400" y="7008840"/>
            <a:ext cx="2854800" cy="44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Picture 3" descr=""/>
          <p:cNvPicPr/>
          <p:nvPr/>
        </p:nvPicPr>
        <p:blipFill>
          <a:blip r:embed="rId3"/>
          <a:stretch/>
        </p:blipFill>
        <p:spPr>
          <a:xfrm>
            <a:off x="-71280" y="1023840"/>
            <a:ext cx="7268040" cy="27036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-71280" y="1368360"/>
            <a:ext cx="7414200" cy="398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9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7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7007400" y="6719760"/>
            <a:ext cx="3453480" cy="162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193680" y="1763640"/>
            <a:ext cx="9596880" cy="25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ctr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of realistic cattle populations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272040" y="3819240"/>
            <a:ext cx="6159960" cy="23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4440" bIns="45000">
            <a:noAutofit/>
          </a:bodyPr>
          <a:p>
            <a:pPr algn="r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JANA OBŠTETER</a:t>
            </a: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endParaRPr b="0" lang="en-GB" sz="2200" spc="-1" strike="noStrike">
              <a:latin typeface="Arial"/>
            </a:endParaRPr>
          </a:p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09</a:t>
            </a:r>
            <a:r>
              <a:rPr b="0" lang="en-GB" sz="1800" spc="-1" strike="noStrike" baseline="33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June 2020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97" name="Picture 4" descr=""/>
          <p:cNvPicPr/>
          <p:nvPr/>
        </p:nvPicPr>
        <p:blipFill>
          <a:blip r:embed="rId2"/>
          <a:srcRect l="3107" t="36985" r="0" b="41656"/>
          <a:stretch/>
        </p:blipFill>
        <p:spPr>
          <a:xfrm>
            <a:off x="101520" y="6948360"/>
            <a:ext cx="3777120" cy="510120"/>
          </a:xfrm>
          <a:prstGeom prst="rect">
            <a:avLst/>
          </a:prstGeom>
          <a:ln>
            <a:noFill/>
          </a:ln>
        </p:spPr>
      </p:pic>
      <p:pic>
        <p:nvPicPr>
          <p:cNvPr id="298" name="Picture 5" descr=""/>
          <p:cNvPicPr/>
          <p:nvPr/>
        </p:nvPicPr>
        <p:blipFill>
          <a:blip r:embed="rId3"/>
          <a:stretch/>
        </p:blipFill>
        <p:spPr>
          <a:xfrm>
            <a:off x="4116240" y="6562800"/>
            <a:ext cx="1929240" cy="978480"/>
          </a:xfrm>
          <a:prstGeom prst="rect">
            <a:avLst/>
          </a:prstGeom>
          <a:ln>
            <a:noFill/>
          </a:ln>
        </p:spPr>
      </p:pic>
      <p:pic>
        <p:nvPicPr>
          <p:cNvPr id="299" name="Picture 6" descr=""/>
          <p:cNvPicPr/>
          <p:nvPr/>
        </p:nvPicPr>
        <p:blipFill>
          <a:blip r:embed="rId4"/>
          <a:stretch/>
        </p:blipFill>
        <p:spPr>
          <a:xfrm>
            <a:off x="6138720" y="6637320"/>
            <a:ext cx="1564200" cy="994320"/>
          </a:xfrm>
          <a:prstGeom prst="rect">
            <a:avLst/>
          </a:prstGeom>
          <a:ln>
            <a:noFill/>
          </a:ln>
        </p:spPr>
      </p:pic>
      <p:pic>
        <p:nvPicPr>
          <p:cNvPr id="300" name="Picture 7" descr=""/>
          <p:cNvPicPr/>
          <p:nvPr/>
        </p:nvPicPr>
        <p:blipFill>
          <a:blip r:embed="rId5"/>
          <a:stretch/>
        </p:blipFill>
        <p:spPr>
          <a:xfrm>
            <a:off x="8352000" y="7067520"/>
            <a:ext cx="1402200" cy="40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93720" y="403200"/>
            <a:ext cx="86922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362160" cy="75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1) Stochastic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2) Example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of use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3) R example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genomic scenarios in small cattle population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03280" y="1763640"/>
            <a:ext cx="9069840" cy="49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Autofit/>
          </a:bodyPr>
          <a:p>
            <a:pPr marL="208080" indent="-20376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Mimicked a realistic cattle population ~30,000 active animals (Slovenian Brown Swiss)</a:t>
            </a:r>
            <a:endParaRPr b="0" lang="en-GB" sz="2800" spc="-1" strike="noStrike">
              <a:latin typeface="Arial"/>
            </a:endParaRPr>
          </a:p>
          <a:p>
            <a:pPr marL="208080" indent="-20376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20 years burn-in + 20 years evaluation</a:t>
            </a:r>
            <a:endParaRPr b="0" lang="en-GB" sz="2800" spc="-1" strike="noStrike">
              <a:latin typeface="Arial"/>
            </a:endParaRPr>
          </a:p>
          <a:p>
            <a:pPr marL="208080" indent="-203760">
              <a:lnSpc>
                <a:spcPct val="100000"/>
              </a:lnSpc>
              <a:spcBef>
                <a:spcPts val="312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Python wrapper around </a:t>
            </a:r>
            <a:endParaRPr b="0" lang="en-GB" sz="28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AlphaSim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(Faux et al., 2012)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endParaRPr b="0" lang="en-GB" sz="28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blupf90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(Misztal et al., 2002)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, ssGBLUP</a:t>
            </a:r>
            <a:endParaRPr b="0" lang="en-GB" sz="26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AlphaMate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(Gorjanc and Hickey, 2018) </a:t>
            </a:r>
            <a:endParaRPr b="0" lang="en-GB" sz="2200" spc="-1" strike="noStrike">
              <a:latin typeface="Arial"/>
            </a:endParaRPr>
          </a:p>
          <a:p>
            <a:pPr marL="208080" indent="-203760">
              <a:lnSpc>
                <a:spcPct val="100000"/>
              </a:lnSpc>
              <a:spcBef>
                <a:spcPts val="3124"/>
              </a:spcBef>
            </a:pPr>
            <a:endParaRPr b="0" lang="en-GB" sz="2200" spc="-1" strike="noStrike">
              <a:latin typeface="Arial"/>
            </a:endParaRPr>
          </a:p>
          <a:p>
            <a:pPr marL="212760" indent="-203760">
              <a:lnSpc>
                <a:spcPct val="100000"/>
              </a:lnSpc>
              <a:spcBef>
                <a:spcPts val="3124"/>
              </a:spcBef>
            </a:pP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>
            <a:noAutofit/>
          </a:bodyPr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selection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2162160" y="1584360"/>
            <a:ext cx="500400" cy="357840"/>
          </a:xfrm>
          <a:prstGeom prst="rect">
            <a:avLst/>
          </a:prstGeom>
          <a:solidFill>
            <a:srgbClr val="aec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34" name="Table 3"/>
          <p:cNvGraphicFramePr/>
          <p:nvPr/>
        </p:nvGraphicFramePr>
        <p:xfrm>
          <a:off x="1608120" y="9290160"/>
          <a:ext cx="4320360" cy="4274280"/>
        </p:xfrm>
        <a:graphic>
          <a:graphicData uri="http://schemas.openxmlformats.org/drawingml/2006/table">
            <a:tbl>
              <a:tblPr/>
              <a:tblGrid>
                <a:gridCol w="1439640"/>
                <a:gridCol w="1442880"/>
                <a:gridCol w="1438200"/>
              </a:tblGrid>
              <a:tr h="1212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ecf00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ecf00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612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9999"/>
                    </a:solidFill>
                  </a:tcPr>
                </a:tc>
              </a:tr>
              <a:tr h="610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335" name="CustomShape 4"/>
          <p:cNvSpPr/>
          <p:nvPr/>
        </p:nvSpPr>
        <p:spPr>
          <a:xfrm>
            <a:off x="1224000" y="2089080"/>
            <a:ext cx="2373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Progeny tested sires</a:t>
            </a:r>
            <a:br/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4716360" y="1584360"/>
            <a:ext cx="860760" cy="3578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7" name="CustomShape 6"/>
          <p:cNvSpPr/>
          <p:nvPr/>
        </p:nvSpPr>
        <p:spPr>
          <a:xfrm>
            <a:off x="3816360" y="2062080"/>
            <a:ext cx="266292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Preselection on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gEBV</a:t>
            </a:r>
            <a:br/>
            <a:endParaRPr b="0" lang="en-GB" sz="2000" spc="-1" strike="noStrike"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2162160" y="1584360"/>
            <a:ext cx="500400" cy="3578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8"/>
          <p:cNvSpPr/>
          <p:nvPr/>
        </p:nvSpPr>
        <p:spPr>
          <a:xfrm>
            <a:off x="7705800" y="1584360"/>
            <a:ext cx="500400" cy="3578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0" name="CustomShape 9"/>
          <p:cNvSpPr/>
          <p:nvPr/>
        </p:nvSpPr>
        <p:spPr>
          <a:xfrm>
            <a:off x="6551640" y="2062080"/>
            <a:ext cx="280548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Genomically tested 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sires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41" name="CustomShape 10"/>
          <p:cNvSpPr/>
          <p:nvPr/>
        </p:nvSpPr>
        <p:spPr>
          <a:xfrm>
            <a:off x="2198520" y="160344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2" name="CustomShape 11"/>
          <p:cNvSpPr/>
          <p:nvPr/>
        </p:nvSpPr>
        <p:spPr>
          <a:xfrm>
            <a:off x="2200320" y="160344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Table 1"/>
          <p:cNvGraphicFramePr/>
          <p:nvPr/>
        </p:nvGraphicFramePr>
        <p:xfrm>
          <a:off x="360360" y="3514680"/>
          <a:ext cx="6936840" cy="2618640"/>
        </p:xfrm>
        <a:graphic>
          <a:graphicData uri="http://schemas.openxmlformats.org/drawingml/2006/table">
            <a:tbl>
              <a:tblPr/>
              <a:tblGrid>
                <a:gridCol w="1449360"/>
                <a:gridCol w="3278160"/>
                <a:gridCol w="2209680"/>
              </a:tblGrid>
              <a:tr h="5079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Scenarios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 variable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 variable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704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sires / 5 years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sires / 1 year</a:t>
                      </a: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endParaRPr b="0" lang="en-GB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sire / 5 years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2704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GT-PT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7dc2fa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704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GT-BD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55ea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 for Bull Dams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  <a:tr h="52992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4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b2b2b2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b2b2b2"/>
                      </a:solidFill>
                    </a:lnT>
                    <a:lnB w="720">
                      <a:solidFill>
                        <a:srgbClr val="b2b2b2"/>
                      </a:solidFill>
                    </a:lnB>
                    <a:solidFill>
                      <a:srgbClr val="032745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3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       </a:t>
                      </a: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sires</a:t>
                      </a:r>
                      <a:endParaRPr b="0" lang="en-GB" sz="2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808080"/>
                      </a:solidFill>
                    </a:lnL>
                    <a:lnR w="720">
                      <a:solidFill>
                        <a:srgbClr val="808080"/>
                      </a:solidFill>
                    </a:lnR>
                    <a:lnT w="720">
                      <a:solidFill>
                        <a:srgbClr val="808080"/>
                      </a:solidFill>
                    </a:lnT>
                    <a:lnB w="720">
                      <a:solidFill>
                        <a:srgbClr val="808080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344" name="CustomShape 2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ctr">
            <a:noAutofit/>
          </a:bodyPr>
          <a:p>
            <a:pPr>
              <a:lnSpc>
                <a:spcPct val="93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selection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2162160" y="1584360"/>
            <a:ext cx="500400" cy="357840"/>
          </a:xfrm>
          <a:prstGeom prst="rect">
            <a:avLst/>
          </a:prstGeom>
          <a:solidFill>
            <a:srgbClr val="aec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4"/>
          <p:cNvSpPr/>
          <p:nvPr/>
        </p:nvSpPr>
        <p:spPr>
          <a:xfrm>
            <a:off x="1224000" y="2089080"/>
            <a:ext cx="2373840" cy="35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Progeny tested sires</a:t>
            </a:r>
            <a:br/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4716360" y="1584360"/>
            <a:ext cx="860760" cy="3578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3816360" y="2062080"/>
            <a:ext cx="266292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Preselection on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gEBV</a:t>
            </a:r>
            <a:br/>
            <a:endParaRPr b="0" lang="en-GB" sz="20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2162160" y="1584360"/>
            <a:ext cx="500400" cy="3578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8"/>
          <p:cNvSpPr/>
          <p:nvPr/>
        </p:nvSpPr>
        <p:spPr>
          <a:xfrm>
            <a:off x="7705800" y="1584360"/>
            <a:ext cx="500400" cy="3578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1" name="CustomShape 9"/>
          <p:cNvSpPr/>
          <p:nvPr/>
        </p:nvSpPr>
        <p:spPr>
          <a:xfrm>
            <a:off x="6551640" y="2062080"/>
            <a:ext cx="2805480" cy="6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Genomically tested </a:t>
            </a:r>
            <a:br/>
            <a:r>
              <a:rPr b="0" lang="en-GB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sires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52" name="Line 10"/>
          <p:cNvSpPr/>
          <p:nvPr/>
        </p:nvSpPr>
        <p:spPr>
          <a:xfrm>
            <a:off x="8064360" y="3455640"/>
            <a:ext cx="1440" cy="277200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1"/>
          <p:cNvSpPr/>
          <p:nvPr/>
        </p:nvSpPr>
        <p:spPr>
          <a:xfrm>
            <a:off x="8207280" y="3770280"/>
            <a:ext cx="1511640" cy="28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>
            <a:noAutofit/>
          </a:bodyPr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Genetic gain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4" name="CustomShape 12"/>
          <p:cNvSpPr/>
          <p:nvPr/>
        </p:nvSpPr>
        <p:spPr>
          <a:xfrm>
            <a:off x="8207280" y="4716360"/>
            <a:ext cx="1511640" cy="575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>
            <a:noAutofit/>
          </a:bodyPr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Genetic 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variability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8207280" y="4249800"/>
            <a:ext cx="1511640" cy="286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>
            <a:noAutofit/>
          </a:bodyPr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1800" spc="-1" strike="noStrike" baseline="-33000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8207280" y="5472000"/>
            <a:ext cx="1511640" cy="502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60840" bIns="45000" anchor="ctr">
            <a:noAutofit/>
          </a:bodyPr>
          <a:p>
            <a:pPr algn="ctr">
              <a:lnSpc>
                <a:spcPct val="93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Conversion 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efficiency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98520" y="160344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1871640" y="406872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1944720" y="406872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1871640" y="406872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1" name="CustomShape 19"/>
          <p:cNvSpPr/>
          <p:nvPr/>
        </p:nvSpPr>
        <p:spPr>
          <a:xfrm>
            <a:off x="1914480" y="4645080"/>
            <a:ext cx="860760" cy="3578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GT-PT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2" name="CustomShape 20"/>
          <p:cNvSpPr/>
          <p:nvPr/>
        </p:nvSpPr>
        <p:spPr>
          <a:xfrm>
            <a:off x="1944720" y="406872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3" name="CustomShape 21"/>
          <p:cNvSpPr/>
          <p:nvPr/>
        </p:nvSpPr>
        <p:spPr>
          <a:xfrm>
            <a:off x="1916280" y="5651640"/>
            <a:ext cx="500400" cy="3578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4" name="CustomShape 22"/>
          <p:cNvSpPr/>
          <p:nvPr/>
        </p:nvSpPr>
        <p:spPr>
          <a:xfrm>
            <a:off x="1913040" y="5111640"/>
            <a:ext cx="500400" cy="357840"/>
          </a:xfrm>
          <a:prstGeom prst="rect">
            <a:avLst/>
          </a:prstGeom>
          <a:solidFill>
            <a:srgbClr val="33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GT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5" name="CustomShape 23"/>
          <p:cNvSpPr/>
          <p:nvPr/>
        </p:nvSpPr>
        <p:spPr>
          <a:xfrm>
            <a:off x="2200320" y="1603440"/>
            <a:ext cx="4719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 algn="ctr"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66" name="CustomShape 24"/>
          <p:cNvSpPr/>
          <p:nvPr/>
        </p:nvSpPr>
        <p:spPr>
          <a:xfrm>
            <a:off x="1914480" y="4068720"/>
            <a:ext cx="500400" cy="357840"/>
          </a:xfrm>
          <a:prstGeom prst="rect">
            <a:avLst/>
          </a:prstGeom>
          <a:solidFill>
            <a:srgbClr val="99cc6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>
            <a:noAutofit/>
          </a:bodyPr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Arial"/>
                <a:ea typeface="DejaVu Sans"/>
              </a:rPr>
              <a:t>PT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367" name="Picture 69" descr=""/>
          <p:cNvPicPr/>
          <p:nvPr/>
        </p:nvPicPr>
        <p:blipFill>
          <a:blip r:embed="rId2"/>
          <a:stretch/>
        </p:blipFill>
        <p:spPr>
          <a:xfrm>
            <a:off x="7128000" y="5003640"/>
            <a:ext cx="465480" cy="379800"/>
          </a:xfrm>
          <a:prstGeom prst="rect">
            <a:avLst/>
          </a:prstGeom>
          <a:ln>
            <a:noFill/>
          </a:ln>
        </p:spPr>
      </p:pic>
      <p:pic>
        <p:nvPicPr>
          <p:cNvPr id="368" name="Picture 70" descr=""/>
          <p:cNvPicPr/>
          <p:nvPr/>
        </p:nvPicPr>
        <p:blipFill>
          <a:blip r:embed="rId3"/>
          <a:stretch/>
        </p:blipFill>
        <p:spPr>
          <a:xfrm>
            <a:off x="7054920" y="5613480"/>
            <a:ext cx="719640" cy="32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" name="Table 1"/>
          <p:cNvGraphicFramePr/>
          <p:nvPr/>
        </p:nvGraphicFramePr>
        <p:xfrm>
          <a:off x="258840" y="1728720"/>
          <a:ext cx="9240120" cy="4447440"/>
        </p:xfrm>
        <a:graphic>
          <a:graphicData uri="http://schemas.openxmlformats.org/drawingml/2006/table">
            <a:tbl>
              <a:tblPr/>
              <a:tblGrid>
                <a:gridCol w="1450800"/>
                <a:gridCol w="2595240"/>
                <a:gridCol w="2598480"/>
                <a:gridCol w="2595960"/>
              </a:tblGrid>
              <a:tr h="1120680">
                <a:tc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bulls / 5 years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bulls / 1 year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bull / 5 years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160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2.5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2.8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160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GT-PT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7dc2fa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3.4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4.0</a:t>
                      </a:r>
                      <a:endParaRPr b="0" lang="en-GB" sz="30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3.8</a:t>
                      </a:r>
                      <a:endParaRPr b="0" lang="en-GB" sz="30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160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GT-BD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055ea6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4.2</a:t>
                      </a:r>
                      <a:endParaRPr b="0" lang="en-GB" sz="30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4.6</a:t>
                      </a:r>
                      <a:endParaRPr b="0" lang="en-GB" sz="32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4.5</a:t>
                      </a:r>
                      <a:endParaRPr b="0" lang="en-GB" sz="32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3232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GT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032745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4.8</a:t>
                      </a:r>
                      <a:endParaRPr b="0" lang="en-GB" sz="32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6.0</a:t>
                      </a:r>
                      <a:endParaRPr b="0" lang="en-GB" sz="3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5.6</a:t>
                      </a:r>
                      <a:endParaRPr b="0" lang="en-GB" sz="3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0" name="CustomShape 2"/>
          <p:cNvSpPr/>
          <p:nvPr/>
        </p:nvSpPr>
        <p:spPr>
          <a:xfrm>
            <a:off x="324000" y="378000"/>
            <a:ext cx="959544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Genetic gain [sd] with truncation selection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371" name="Picture 72" descr=""/>
          <p:cNvPicPr/>
          <p:nvPr/>
        </p:nvPicPr>
        <p:blipFill>
          <a:blip r:embed="rId1"/>
          <a:stretch/>
        </p:blipFill>
        <p:spPr>
          <a:xfrm>
            <a:off x="7991640" y="2265480"/>
            <a:ext cx="719640" cy="325800"/>
          </a:xfrm>
          <a:prstGeom prst="rect">
            <a:avLst/>
          </a:prstGeom>
          <a:ln>
            <a:noFill/>
          </a:ln>
        </p:spPr>
      </p:pic>
      <p:pic>
        <p:nvPicPr>
          <p:cNvPr id="372" name="Picture 73" descr=""/>
          <p:cNvPicPr/>
          <p:nvPr/>
        </p:nvPicPr>
        <p:blipFill>
          <a:blip r:embed="rId2"/>
          <a:stretch/>
        </p:blipFill>
        <p:spPr>
          <a:xfrm>
            <a:off x="5327640" y="2282760"/>
            <a:ext cx="465480" cy="3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" name="Table 1"/>
          <p:cNvGraphicFramePr/>
          <p:nvPr/>
        </p:nvGraphicFramePr>
        <p:xfrm>
          <a:off x="260280" y="1728720"/>
          <a:ext cx="9240120" cy="4469760"/>
        </p:xfrm>
        <a:graphic>
          <a:graphicData uri="http://schemas.openxmlformats.org/drawingml/2006/table">
            <a:tbl>
              <a:tblPr/>
              <a:tblGrid>
                <a:gridCol w="1450800"/>
                <a:gridCol w="2595240"/>
                <a:gridCol w="2598480"/>
                <a:gridCol w="2595960"/>
              </a:tblGrid>
              <a:tr h="1147680">
                <a:tc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bulls / 5 years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 bulls / 1 year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marL="109440" algn="ctr">
                        <a:lnSpc>
                          <a:spcPct val="87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bull / 5 year</a:t>
                      </a:r>
                      <a:endParaRPr b="0" lang="en-GB" sz="26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016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PT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99cc66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172</a:t>
                      </a:r>
                      <a:endParaRPr b="0" lang="en-GB" sz="3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184</a:t>
                      </a:r>
                      <a:endParaRPr b="0" lang="en-GB" sz="3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96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</a:tr>
              <a:tr h="83016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GS-PS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7dc2fa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  <a:endParaRPr b="0" lang="en-GB" sz="3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  <a:endParaRPr b="0" lang="en-GB" sz="32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</a:tr>
              <a:tr h="83016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GS-BD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055ea6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119</a:t>
                      </a:r>
                      <a:endParaRPr b="0" lang="en-GB" sz="30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3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113</a:t>
                      </a:r>
                      <a:endParaRPr b="0" lang="en-GB" sz="30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</a:tr>
              <a:tr h="831960">
                <a:tc>
                  <a:txBody>
                    <a:bodyPr lIns="54720" rIns="54720">
                      <a:noAutofit/>
                    </a:bodyPr>
                    <a:p>
                      <a:pPr>
                        <a:lnSpc>
                          <a:spcPct val="87000"/>
                        </a:lnSpc>
                      </a:pPr>
                      <a:r>
                        <a:rPr b="0" lang="en-GB" sz="2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GS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54720" marR="54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solidFill>
                      <a:srgbClr val="032745"/>
                    </a:solidFill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GB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72</a:t>
                      </a:r>
                      <a:endParaRPr b="0" lang="en-GB" sz="28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  <a:tc>
                  <a:txBody>
                    <a:bodyPr lIns="36720" rIns="36720">
                      <a:noAutofit/>
                    </a:bodyPr>
                    <a:p>
                      <a:pPr algn="ctr">
                        <a:lnSpc>
                          <a:spcPct val="93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  <a:endParaRPr b="0" lang="en-GB" sz="2400" spc="-1" strike="noStrike">
                        <a:latin typeface="Arial"/>
                      </a:endParaRPr>
                    </a:p>
                  </a:txBody>
                  <a:tcPr marL="36720" marR="36720">
                    <a:lnL w="720">
                      <a:solidFill>
                        <a:srgbClr val="666666"/>
                      </a:solidFill>
                    </a:lnL>
                    <a:lnR w="720">
                      <a:solidFill>
                        <a:srgbClr val="666666"/>
                      </a:solidFill>
                    </a:lnR>
                    <a:lnT w="720">
                      <a:solidFill>
                        <a:srgbClr val="666666"/>
                      </a:solidFill>
                    </a:lnT>
                    <a:lnB w="720">
                      <a:solidFill>
                        <a:srgbClr val="666666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4" name="CustomShape 2"/>
          <p:cNvSpPr/>
          <p:nvPr/>
        </p:nvSpPr>
        <p:spPr>
          <a:xfrm>
            <a:off x="324000" y="378000"/>
            <a:ext cx="9595440" cy="68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Effective population size of truncation selection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375" name="Picture 72" descr=""/>
          <p:cNvPicPr/>
          <p:nvPr/>
        </p:nvPicPr>
        <p:blipFill>
          <a:blip r:embed="rId1"/>
          <a:stretch/>
        </p:blipFill>
        <p:spPr>
          <a:xfrm>
            <a:off x="5327640" y="2282760"/>
            <a:ext cx="465480" cy="379800"/>
          </a:xfrm>
          <a:prstGeom prst="rect">
            <a:avLst/>
          </a:prstGeom>
          <a:ln>
            <a:noFill/>
          </a:ln>
        </p:spPr>
      </p:pic>
      <p:pic>
        <p:nvPicPr>
          <p:cNvPr id="376" name="Picture 73" descr=""/>
          <p:cNvPicPr/>
          <p:nvPr/>
        </p:nvPicPr>
        <p:blipFill>
          <a:blip r:embed="rId2"/>
          <a:stretch/>
        </p:blipFill>
        <p:spPr>
          <a:xfrm>
            <a:off x="7702560" y="2303640"/>
            <a:ext cx="719640" cy="32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87280" y="157320"/>
            <a:ext cx="9576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vs optimum contribution selection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03280" y="1768320"/>
            <a:ext cx="9069840" cy="43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9" name="Picture 3" descr=""/>
          <p:cNvPicPr/>
          <p:nvPr/>
        </p:nvPicPr>
        <p:blipFill>
          <a:blip r:embed="rId1"/>
          <a:stretch/>
        </p:blipFill>
        <p:spPr>
          <a:xfrm>
            <a:off x="5256360" y="2367000"/>
            <a:ext cx="4607280" cy="4617000"/>
          </a:xfrm>
          <a:prstGeom prst="rect">
            <a:avLst/>
          </a:prstGeom>
          <a:ln>
            <a:noFill/>
          </a:ln>
        </p:spPr>
      </p:pic>
      <p:sp>
        <p:nvSpPr>
          <p:cNvPr id="380" name="CustomShape 3"/>
          <p:cNvSpPr/>
          <p:nvPr/>
        </p:nvSpPr>
        <p:spPr>
          <a:xfrm>
            <a:off x="503280" y="1440000"/>
            <a:ext cx="9069840" cy="49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Autofit/>
          </a:bodyPr>
          <a:p>
            <a:pPr marL="208080" indent="-203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Optimized selection and use of sires</a:t>
            </a:r>
            <a:endParaRPr b="0" lang="en-GB" sz="2600" spc="-1" strike="noStrike">
              <a:latin typeface="Arial"/>
            </a:endParaRPr>
          </a:p>
          <a:p>
            <a:pPr marL="208080" indent="-203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Active bulls (PT, GT) + young candidates</a:t>
            </a:r>
            <a:endParaRPr b="0" lang="en-GB" sz="2600" spc="-1" strike="noStrike">
              <a:latin typeface="Arial"/>
            </a:endParaRPr>
          </a:p>
          <a:p>
            <a:pPr marL="208080" indent="-203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Target degrees:</a:t>
            </a:r>
            <a:endParaRPr b="0" lang="en-GB" sz="26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45</a:t>
            </a:r>
            <a:endParaRPr b="0" lang="en-GB" sz="24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50</a:t>
            </a:r>
            <a:endParaRPr b="0" lang="en-GB" sz="24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55</a:t>
            </a:r>
            <a:endParaRPr b="0" lang="en-GB" sz="24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60</a:t>
            </a:r>
            <a:endParaRPr b="0" lang="en-GB" sz="2400" spc="-1" strike="noStrike">
              <a:latin typeface="Arial"/>
            </a:endParaRPr>
          </a:p>
          <a:p>
            <a:pPr lvl="3" marL="863640" indent="-2149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75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 vs OCS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0" y="1576800"/>
            <a:ext cx="10080000" cy="5766840"/>
          </a:xfrm>
          <a:prstGeom prst="rect">
            <a:avLst/>
          </a:prstGeom>
          <a:ln>
            <a:noFill/>
          </a:ln>
        </p:spPr>
      </p:pic>
      <p:pic>
        <p:nvPicPr>
          <p:cNvPr id="383" name="" descr=""/>
          <p:cNvPicPr/>
          <p:nvPr/>
        </p:nvPicPr>
        <p:blipFill>
          <a:blip r:embed="rId2"/>
          <a:stretch/>
        </p:blipFill>
        <p:spPr>
          <a:xfrm>
            <a:off x="0" y="1576800"/>
            <a:ext cx="10080000" cy="576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1)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St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o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c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h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sti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c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si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m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ul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at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io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2)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x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m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pl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of 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u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s</a:t>
            </a: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3)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R 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pl</a:t>
            </a: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3400" spc="-1" strike="noStrike">
              <a:latin typeface="Arial"/>
            </a:endParaRPr>
          </a:p>
          <a:p>
            <a:pPr lvl="3" marL="864000" indent="-216000">
              <a:lnSpc>
                <a:spcPct val="93000"/>
              </a:lnSpc>
              <a:spcBef>
                <a:spcPts val="33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’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GB" sz="26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8136000" y="4608000"/>
            <a:ext cx="1440000" cy="14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1) Stochastic 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2) Examples of use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3) R example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000000"/>
                </a:solidFill>
                <a:latin typeface="Arial"/>
                <a:ea typeface="DejaVu Sans"/>
              </a:rPr>
              <a:t>1) Stochastic simulation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2) Examples of use</a:t>
            </a:r>
            <a:endParaRPr b="0" lang="en-GB" sz="3400" spc="-1" strike="noStrike">
              <a:latin typeface="Arial"/>
            </a:endParaRPr>
          </a:p>
          <a:p>
            <a:pPr>
              <a:lnSpc>
                <a:spcPct val="93000"/>
              </a:lnSpc>
              <a:spcBef>
                <a:spcPts val="3399"/>
              </a:spcBef>
            </a:pPr>
            <a:r>
              <a:rPr b="0" lang="en-GB" sz="3400" spc="-1" strike="noStrike">
                <a:solidFill>
                  <a:srgbClr val="b2b2b2"/>
                </a:solidFill>
                <a:latin typeface="Arial"/>
                <a:ea typeface="DejaVu Sans"/>
              </a:rPr>
              <a:t>3) R example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Content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simulation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395280" y="1439640"/>
            <a:ext cx="9069840" cy="49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Autofit/>
          </a:bodyPr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1. Simulate specie demography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correct effective population size, linkage disequlibrium pattern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Specified in the software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Coalescent / forward in time simulation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2. Simulate historical breeding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burn-in” period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Random or conventional selection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lvl="2" marL="648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To obtain the population structure</a:t>
            </a:r>
            <a:endParaRPr b="0" lang="en-GB" sz="2600" spc="-1" strike="noStrike">
              <a:latin typeface="Arial"/>
              <a:ea typeface="WenQuanYi Micro Hei"/>
            </a:endParaRPr>
          </a:p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3. Simulate testing scenarios</a:t>
            </a:r>
            <a:endParaRPr b="0" lang="en-GB" sz="3000" spc="-1" strike="noStrike">
              <a:latin typeface="Arial"/>
              <a:ea typeface="WenQuanYi Micro 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47840" y="1987560"/>
            <a:ext cx="90619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"/>
          <p:cNvSpPr/>
          <p:nvPr/>
        </p:nvSpPr>
        <p:spPr>
          <a:xfrm>
            <a:off x="503280" y="30168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3"/>
          <p:cNvSpPr/>
          <p:nvPr/>
        </p:nvSpPr>
        <p:spPr>
          <a:xfrm>
            <a:off x="324000" y="122400"/>
            <a:ext cx="8244360" cy="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Stochastic simulation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395280" y="1439640"/>
            <a:ext cx="9069840" cy="49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440" bIns="0">
            <a:noAutofit/>
          </a:bodyPr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cccccc"/>
                </a:solidFill>
                <a:latin typeface="Calibri"/>
                <a:ea typeface="DejaVu Sans"/>
              </a:rPr>
              <a:t>1. Simulate specie demography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2. Simulate historical breeding and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marL="208080" indent="-20376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3. Simulate testing scenarios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lvl="5" marL="1296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Create new generation of individuals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lvl="5" marL="1296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Selection procedure → select the parents </a:t>
            </a: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(TGV, EBV, phenotypes)</a:t>
            </a:r>
            <a:endParaRPr b="0" lang="en-GB" sz="3000" spc="-1" strike="noStrike">
              <a:latin typeface="Arial"/>
              <a:ea typeface="WenQuanYi Micro Hei"/>
            </a:endParaRPr>
          </a:p>
          <a:p>
            <a:pPr lvl="5" marL="1296000" indent="-216000">
              <a:lnSpc>
                <a:spcPct val="100000"/>
              </a:lnSpc>
              <a:spcBef>
                <a:spcPts val="856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Mate the parents</a:t>
            </a:r>
            <a:endParaRPr b="0" lang="en-GB" sz="3000" spc="-1" strike="noStrike">
              <a:latin typeface="Arial"/>
              <a:ea typeface="WenQuanYi Micro Hei"/>
            </a:endParaRPr>
          </a:p>
        </p:txBody>
      </p:sp>
      <p:sp>
        <p:nvSpPr>
          <p:cNvPr id="315" name="CustomShape 5"/>
          <p:cNvSpPr/>
          <p:nvPr/>
        </p:nvSpPr>
        <p:spPr>
          <a:xfrm>
            <a:off x="4032000" y="5544000"/>
            <a:ext cx="360000" cy="640440"/>
          </a:xfrm>
          <a:custGeom>
            <a:avLst/>
            <a:gdLst/>
            <a:ahLst/>
            <a:rect l="0" t="0" r="r" b="b"/>
            <a:pathLst>
              <a:path w="1002" h="1780">
                <a:moveTo>
                  <a:pt x="250" y="1779"/>
                </a:moveTo>
                <a:lnTo>
                  <a:pt x="250" y="444"/>
                </a:lnTo>
                <a:lnTo>
                  <a:pt x="0" y="444"/>
                </a:lnTo>
                <a:lnTo>
                  <a:pt x="500" y="0"/>
                </a:lnTo>
                <a:lnTo>
                  <a:pt x="1001" y="444"/>
                </a:lnTo>
                <a:lnTo>
                  <a:pt x="750" y="444"/>
                </a:lnTo>
                <a:lnTo>
                  <a:pt x="750" y="1779"/>
                </a:lnTo>
                <a:lnTo>
                  <a:pt x="250" y="1779"/>
                </a:lnTo>
              </a:path>
            </a:pathLst>
          </a:cu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TextShape 6"/>
          <p:cNvSpPr txBox="1"/>
          <p:nvPr/>
        </p:nvSpPr>
        <p:spPr>
          <a:xfrm>
            <a:off x="504000" y="6227640"/>
            <a:ext cx="9288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GB" sz="2600" spc="-1" strike="noStrike">
                <a:latin typeface="Arial"/>
              </a:rPr>
              <a:t>with the parameters obtained from a breeding programme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tretch/>
        </p:blipFill>
        <p:spPr>
          <a:xfrm>
            <a:off x="70560" y="0"/>
            <a:ext cx="9577440" cy="75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18000" y="399960"/>
            <a:ext cx="10080360" cy="678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93720" y="403200"/>
            <a:ext cx="86922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-4320" y="32040"/>
            <a:ext cx="10080000" cy="755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93720" y="403200"/>
            <a:ext cx="8692200" cy="14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0" y="85680"/>
            <a:ext cx="10080000" cy="742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6469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2011-03-09T08:55:41Z</dcterms:created>
  <dc:creator>Ela Zilic</dc:creator>
  <dc:description/>
  <dc:language>en-GB</dc:language>
  <cp:lastModifiedBy/>
  <cp:lastPrinted>1601-01-01T00:00:00Z</cp:lastPrinted>
  <dcterms:modified xsi:type="dcterms:W3CDTF">2020-06-07T20:26:40Z</dcterms:modified>
  <cp:revision>322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