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6CBD6-EAA9-4238-B64A-52563691C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Detekcia obličkových kameňov v CT snímkach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65FFBE-0472-4DD8-9056-F06F42071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Vedúci práce: RNDr. Zuzana </a:t>
            </a:r>
            <a:r>
              <a:rPr lang="sk-SK" dirty="0" err="1"/>
              <a:t>Černeková</a:t>
            </a:r>
            <a:r>
              <a:rPr lang="sk-SK" dirty="0"/>
              <a:t> ,</a:t>
            </a:r>
            <a:r>
              <a:rPr lang="sk-SK" dirty="0" err="1"/>
              <a:t>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027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D16A5-666B-4E74-B09A-12E2944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B90D03-4D0A-497D-8085-56CE8536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Knižnica na prácu s DICOM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pydicom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Knižnica na prácu s XML súbormi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minidom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Knižnica na prácu s obrazmi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-image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E98D658-FA1D-4A03-8DB4-588BF584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12" y="5225718"/>
            <a:ext cx="8134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23784F-826E-4FE4-89CF-D0ED41C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A4F936-7E04-446C-BDA6-7248F7ADF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Autor: Jana Oravcová, 1mAIN</a:t>
            </a:r>
          </a:p>
        </p:txBody>
      </p:sp>
    </p:spTree>
    <p:extLst>
      <p:ext uri="{BB962C8B-B14F-4D97-AF65-F5344CB8AC3E}">
        <p14:creationId xmlns:p14="http://schemas.microsoft.com/office/powerpoint/2010/main" val="29171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6D0BB-9803-490B-9221-D93D0DD3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Cie</a:t>
            </a:r>
            <a:r>
              <a:rPr lang="sk-SK" dirty="0"/>
              <a:t>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EC3A19-6E3B-4BEE-8B99-957AD207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Detegovať močové kamene v snímkach z CT zariadenia s využitím neurónových sietí. Naštudovať problematiku spracovania medicínskych dát pomocou neurónových sietí. Analyzovať existujúce riešenia publikované v dostupnej odbornej literatúre. Navrhnúť sieť vhodnú na detekciu močových kameňov v CT snímkach. Túto sieť otestovať a vyhodnotiť výsledky.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41CCFE-4336-4D48-97E6-6F0E6C7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E8B07A-7813-43CF-A743-F2120628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veľmi časté ochorenie 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narastajúca potreba diagnostiky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niekoľko sto snímok pre jeden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sken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pPr marL="0" indent="0">
              <a:buNone/>
            </a:pPr>
            <a:r>
              <a:rPr lang="sk-SK" b="1" i="0" u="none" strike="noStrike" dirty="0">
                <a:solidFill>
                  <a:srgbClr val="363839"/>
                </a:solidFill>
                <a:effectLst/>
                <a:latin typeface="YACkoJtKJ38 0"/>
              </a:rPr>
              <a:t>Riešenie? 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1" i="0" u="none" strike="noStrike" dirty="0">
                <a:solidFill>
                  <a:srgbClr val="363839"/>
                </a:solidFill>
                <a:effectLst/>
                <a:latin typeface="YACkoJtKJ38 0"/>
              </a:rPr>
              <a:t>CAD 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(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Computer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aided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detection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) - detekcia pomocou počítaču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982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3FD34-8D9E-4ED4-9927-E7F1673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2E29D3-5F25-49B3-8EC7-E73224D0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-442255"/>
            <a:ext cx="6281873" cy="5248622"/>
          </a:xfrm>
        </p:spPr>
        <p:txBody>
          <a:bodyPr/>
          <a:lstStyle/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CT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skeny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(CT -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computed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tomography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)</a:t>
            </a:r>
            <a:endParaRPr lang="sk-SK" dirty="0">
              <a:solidFill>
                <a:srgbClr val="363839"/>
              </a:solidFill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rezy pozdĺž 3 osí (axiálnej,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koronálnej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a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sagitálnej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)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pri diagnostike obličkových kameňov sú snímky približne 3mm vzdialené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výsledné dáta sú vo formáte DICOM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  <a:p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absorpcia žiarenia orgánov meraná v </a:t>
            </a:r>
            <a:r>
              <a:rPr lang="sk-SK" b="0" i="0" u="none" strike="noStrike" dirty="0" err="1">
                <a:solidFill>
                  <a:srgbClr val="363839"/>
                </a:solidFill>
                <a:effectLst/>
                <a:latin typeface="YACkoJtKJ38 0"/>
              </a:rPr>
              <a:t>housfieldovej</a:t>
            </a:r>
            <a:r>
              <a:rPr lang="sk-SK" b="0" i="0" u="none" strike="noStrike" dirty="0">
                <a:solidFill>
                  <a:srgbClr val="363839"/>
                </a:solidFill>
                <a:effectLst/>
                <a:latin typeface="YACkoJtKJ38 0"/>
              </a:rPr>
              <a:t> škále (HU)</a:t>
            </a:r>
            <a:endParaRPr lang="sk-SK" dirty="0">
              <a:solidFill>
                <a:srgbClr val="363839"/>
              </a:solidFill>
              <a:effectLst/>
              <a:latin typeface="YACkoJtKJ38 0"/>
            </a:endParaRPr>
          </a:p>
        </p:txBody>
      </p:sp>
      <p:pic>
        <p:nvPicPr>
          <p:cNvPr id="1026" name="Picture 2" descr="Getting Ready for Your Abdominal CT Scan | Sansum Clinic">
            <a:extLst>
              <a:ext uri="{FF2B5EF4-FFF2-40B4-BE49-F238E27FC236}">
                <a16:creationId xmlns:a16="http://schemas.microsoft.com/office/drawing/2014/main" id="{F3AABEEE-4EDA-4F84-902F-02BEC1E5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55" y="3766285"/>
            <a:ext cx="228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CEF593C-3F06-4C3D-A5BD-1A524174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141" y="3582956"/>
            <a:ext cx="2348155" cy="30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3FD34-8D9E-4ED4-9927-E7F1673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Preprocessing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2E29D3-5F25-49B3-8EC7-E73224D0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337921"/>
            <a:ext cx="6281873" cy="5248622"/>
          </a:xfrm>
        </p:spPr>
        <p:txBody>
          <a:bodyPr/>
          <a:lstStyle/>
          <a:p>
            <a:r>
              <a:rPr lang="sk-SK" b="1">
                <a:latin typeface="Calibri" panose="020F0502020204030204" pitchFamily="34" charset="0"/>
                <a:cs typeface="Calibri" panose="020F0502020204030204" pitchFamily="34" charset="0"/>
              </a:rPr>
              <a:t>Thein</a:t>
            </a: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 comparison of three preprocessing techniques for kidney stone segmentation in CT scan images </a:t>
            </a:r>
            <a:endParaRPr lang="sk-SK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Najprv prahovanie podľa HU škály na 200HU-2800HU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3 metódy na odstránenie nežiadaných objektov – najmä kostí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Prahovanie podľa dĺžky hlavnej osi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Prahovanie podľa kruhovitosti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>
                <a:latin typeface="Calibri" panose="020F0502020204030204" pitchFamily="34" charset="0"/>
                <a:cs typeface="Calibri" panose="020F0502020204030204" pitchFamily="34" charset="0"/>
              </a:rPr>
              <a:t>Prahovanie podľa veľkosti povrchu objektu a následne odstránenie podložky podľa pozície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A846E20-D349-4127-B547-62F1E1B6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069" y="4578991"/>
            <a:ext cx="2400300" cy="16764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8639B8D-7AC0-4688-B4C4-73D57EAE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20" y="4510170"/>
            <a:ext cx="2798404" cy="18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7DA7C-F80D-4848-8211-41F62A0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Existujúce riešenia I.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DF0F5C-A422-492C-9F09-BCDF9CBE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622316"/>
            <a:ext cx="6281873" cy="5248622"/>
          </a:xfrm>
        </p:spPr>
        <p:txBody>
          <a:bodyPr/>
          <a:lstStyle/>
          <a:p>
            <a:r>
              <a:rPr lang="sk-SK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Parakh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Urinary stone detection on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images using deep convolutional neural networks: Evaluation of model performance and generalization</a:t>
            </a:r>
            <a:endParaRPr lang="sk-SK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ImageNet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GrayNet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Vyhodnotenie generalizácie riešenia na rôznych 2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skenoch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95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presnos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ť na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GrayNet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2 siete s architektúrou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Inception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- v3, prvá použitá na detekcia orgánov močového traktu, druhá sieť na vybraných rezoch detegovala močové kamene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52903C9-B113-4E1F-AAB9-A40A983B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71" y="4806367"/>
            <a:ext cx="6624998" cy="17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7DA7C-F80D-4848-8211-41F62A0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Existujúce riešenia II.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DF0F5C-A422-492C-9F09-BCDF9CBE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sk-SK" sz="18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Langkvist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Computer aided detection of ureteral stones in thin slice computed</a:t>
            </a:r>
            <a:r>
              <a:rPr lang="sk-SK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tomography volumes using Convolutional Neural Networks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Prahovanie</a:t>
            </a:r>
            <a:r>
              <a:rPr lang="sk-SK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na pevné objekty, kosti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, kamene a kalcifikáty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Prahovanie</a:t>
            </a:r>
            <a:r>
              <a:rPr lang="sk-SK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na veľkosť 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súvislých komponentov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Výber okolia kandidátov na kamene – 2D,  </a:t>
            </a:r>
            <a:r>
              <a:rPr lang="sk-SK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2.5D</a:t>
            </a:r>
            <a:r>
              <a:rPr lang="sk-SK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alebo 3D okolie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dirty="0">
                <a:latin typeface="Calibri" panose="020F0502020204030204" pitchFamily="34" charset="0"/>
                <a:cs typeface="Calibri" panose="020F0502020204030204" pitchFamily="34" charset="0"/>
              </a:rPr>
              <a:t>Zlepšenie výsledkov klasifikácie pomocou pravdepodobnostnej mapy podľa anotovaných dát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citlivos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ť a 2.68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positives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sken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pou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žitím mapy 3.69 </a:t>
            </a:r>
            <a:endParaRPr lang="sk-SK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FF84EF3-D232-44EB-A272-06ADF047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47" y="4806367"/>
            <a:ext cx="2667000" cy="19050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A33AD79-8359-459D-9E0F-83FA7550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888" y="3710817"/>
            <a:ext cx="3494732" cy="39152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3F0153F-C766-478A-BCBF-09EF6A8A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806367"/>
            <a:ext cx="20590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7DA7C-F80D-4848-8211-41F62A0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 podobných problémov I.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DF0F5C-A422-492C-9F09-BCDF9CBE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Fischer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Implementing a Recurrent Neural Network With Long Short-term Memory for the Automated Detection of Calcified Plaques From Coronary Computed Tomography Angiography</a:t>
            </a:r>
            <a:endParaRPr lang="sk-SK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Najprv sa lokalizuje srdcový obal a ústia cievnej tepny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Následne sa vytvorí celý strom cieva pozdĺž tepny sa urobia 2D vzorky, ktoré tvoria vstup do neurónovej siete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RNN s architektúrou LSTM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Snímky z viacerých segmentov cievnej tepny, celková citlivosť 92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0.2 false positives/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sken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k-SK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1048BFA-8DF1-463E-8C08-DA7B5482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575" y="4396455"/>
            <a:ext cx="2309582" cy="225648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858241F-730D-44BA-B6A3-CBBAB30D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38" y="5065939"/>
            <a:ext cx="4876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7DA7C-F80D-4848-8211-41F62A0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Riešenia podobných problémov II.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DF0F5C-A422-492C-9F09-BCDF9CBE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Ypsilantis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Recurrent Convolutional Networks for Pulmonary Nodule Detection in CT Imaging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jprv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skeny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prahuj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ú kvôli segmentácii pľúc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Podľa rovnomernej mriežky sa vezm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ú vzorky v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nímke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a 3 nad a pod – 7 vstupov do siete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RNN s architektúrou LSTM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Výsledkom je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mapa, ktorú je potrebné ešte spracovať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Vyfiltrujú sa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voxely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s nízkou pravdepodobnosťou a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zclusterujú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sa oblasti s veľkou pravdepodobnosťou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citlivos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ť a 4.5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positives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sken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CC4595E-0140-4DC3-A5F7-1EE104DD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66" y="5018890"/>
            <a:ext cx="4232262" cy="183911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F236B4B1-4642-4544-8FE2-28587A95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78" y="5058352"/>
            <a:ext cx="4819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60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{8CBDE963-1A39-445A-B18A-EBFA8D42F2C4}tf16401371</Template>
  <TotalTime>0</TotalTime>
  <Words>537</Words>
  <Application>Microsoft Office PowerPoint</Application>
  <PresentationFormat>Širokouhlá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Rockwell</vt:lpstr>
      <vt:lpstr>Wingdings</vt:lpstr>
      <vt:lpstr>YACkoJtKJ38 0</vt:lpstr>
      <vt:lpstr>Atlas</vt:lpstr>
      <vt:lpstr>Detekcia obličkových kameňov v CT snímkach</vt:lpstr>
      <vt:lpstr>Cieľ</vt:lpstr>
      <vt:lpstr>Motivácia</vt:lpstr>
      <vt:lpstr>Dáta</vt:lpstr>
      <vt:lpstr>Preprocessing</vt:lpstr>
      <vt:lpstr>Existujúce riešenia I.</vt:lpstr>
      <vt:lpstr>Existujúce riešenia II.</vt:lpstr>
      <vt:lpstr>Riešenia podobných problémov I.</vt:lpstr>
      <vt:lpstr>Riešenia podobných problémov II.</vt:lpstr>
      <vt:lpstr>Implementácia</vt:lpstr>
      <vt:lpstr>Ďakujem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obličkových kameňov v CT snímkach</dc:title>
  <dc:creator>Oravcová Jana</dc:creator>
  <cp:lastModifiedBy>Oravcová Jana</cp:lastModifiedBy>
  <cp:revision>23</cp:revision>
  <dcterms:created xsi:type="dcterms:W3CDTF">2021-05-09T20:03:05Z</dcterms:created>
  <dcterms:modified xsi:type="dcterms:W3CDTF">2021-06-01T08:08:14Z</dcterms:modified>
</cp:coreProperties>
</file>