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1" r:id="rId6"/>
    <p:sldId id="279" r:id="rId7"/>
    <p:sldId id="272" r:id="rId8"/>
    <p:sldId id="267" r:id="rId9"/>
    <p:sldId id="263" r:id="rId10"/>
    <p:sldId id="295" r:id="rId11"/>
    <p:sldId id="296" r:id="rId12"/>
    <p:sldId id="278" r:id="rId13"/>
  </p:sldIdLst>
  <p:sldSz cx="9144000" cy="5143500" type="screen16x9"/>
  <p:notesSz cx="6858000" cy="9144000"/>
  <p:embeddedFontLst>
    <p:embeddedFont>
      <p:font typeface="Oswald" panose="00000500000000000000" pitchFamily="2" charset="-18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avcová Jana" initials="OJ" lastIdx="1" clrIdx="0">
    <p:extLst>
      <p:ext uri="{19B8F6BF-5375-455C-9EA6-DF929625EA0E}">
        <p15:presenceInfo xmlns:p15="http://schemas.microsoft.com/office/powerpoint/2012/main" userId="Oravcová J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448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183342" y="2917751"/>
            <a:ext cx="765145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Detekcia  obličkových kameňov z CT snímok</a:t>
            </a:r>
            <a:endParaRPr dirty="0"/>
          </a:p>
        </p:txBody>
      </p:sp>
      <p:sp>
        <p:nvSpPr>
          <p:cNvPr id="3" name="Google Shape;479;p15">
            <a:extLst>
              <a:ext uri="{FF2B5EF4-FFF2-40B4-BE49-F238E27FC236}">
                <a16:creationId xmlns:a16="http://schemas.microsoft.com/office/drawing/2014/main" id="{0D3095A0-866D-4183-83E6-D5C54D9F3594}"/>
              </a:ext>
            </a:extLst>
          </p:cNvPr>
          <p:cNvSpPr txBox="1">
            <a:spLocks/>
          </p:cNvSpPr>
          <p:nvPr/>
        </p:nvSpPr>
        <p:spPr>
          <a:xfrm>
            <a:off x="0" y="4303050"/>
            <a:ext cx="7062026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sk-SK" sz="1800" b="1" dirty="0"/>
              <a:t>Autor: Bc. Jana Oravcová</a:t>
            </a:r>
          </a:p>
          <a:p>
            <a:pPr marL="0" indent="0">
              <a:buFont typeface="Source Sans Pro"/>
              <a:buNone/>
            </a:pPr>
            <a:r>
              <a:rPr lang="sk-SK" sz="1800" b="1" dirty="0"/>
              <a:t>Školiteľka: RNDr. Zuzana </a:t>
            </a:r>
            <a:r>
              <a:rPr lang="sk-SK" sz="1800" b="1" dirty="0" err="1"/>
              <a:t>Černeková</a:t>
            </a:r>
            <a:r>
              <a:rPr lang="sk-SK" sz="1800" b="1" dirty="0"/>
              <a:t>, PhD.</a:t>
            </a:r>
            <a:endParaRPr lang="en-US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Výsledky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C1E770A-F98B-48A3-AA75-CB07D825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77" y="1271916"/>
            <a:ext cx="3466224" cy="2599668"/>
          </a:xfrm>
          <a:prstGeom prst="rect">
            <a:avLst/>
          </a:prstGeom>
        </p:spPr>
      </p:pic>
      <p:sp>
        <p:nvSpPr>
          <p:cNvPr id="10" name="Google Shape;627;p30">
            <a:extLst>
              <a:ext uri="{FF2B5EF4-FFF2-40B4-BE49-F238E27FC236}">
                <a16:creationId xmlns:a16="http://schemas.microsoft.com/office/drawing/2014/main" id="{A7AEF961-DC22-4CEC-A46E-AF30F1F1F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3997" y="1430971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1600" b="1" dirty="0"/>
              <a:t>Citlivosť: 98.88 </a:t>
            </a:r>
            <a:r>
              <a:rPr lang="en-US" sz="1600" b="1" dirty="0"/>
              <a:t>%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sk-SK" sz="1200" b="1" dirty="0"/>
          </a:p>
        </p:txBody>
      </p:sp>
      <p:graphicFrame>
        <p:nvGraphicFramePr>
          <p:cNvPr id="8" name="Tabuľka 8">
            <a:extLst>
              <a:ext uri="{FF2B5EF4-FFF2-40B4-BE49-F238E27FC236}">
                <a16:creationId xmlns:a16="http://schemas.microsoft.com/office/drawing/2014/main" id="{839443E5-083F-4E75-894C-A5B0CB096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29104"/>
              </p:ext>
            </p:extLst>
          </p:nvPr>
        </p:nvGraphicFramePr>
        <p:xfrm>
          <a:off x="4777659" y="2491297"/>
          <a:ext cx="1654138" cy="141157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827069">
                  <a:extLst>
                    <a:ext uri="{9D8B030D-6E8A-4147-A177-3AD203B41FA5}">
                      <a16:colId xmlns:a16="http://schemas.microsoft.com/office/drawing/2014/main" val="1004815481"/>
                    </a:ext>
                  </a:extLst>
                </a:gridCol>
                <a:gridCol w="827069">
                  <a:extLst>
                    <a:ext uri="{9D8B030D-6E8A-4147-A177-3AD203B41FA5}">
                      <a16:colId xmlns:a16="http://schemas.microsoft.com/office/drawing/2014/main" val="762975402"/>
                    </a:ext>
                  </a:extLst>
                </a:gridCol>
              </a:tblGrid>
              <a:tr h="70578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249</a:t>
                      </a:r>
                      <a:endParaRPr lang="sk-SK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sk-SK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898702"/>
                  </a:ext>
                </a:extLst>
              </a:tr>
              <a:tr h="70578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sk-SK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sk-SK" dirty="0"/>
                        <a:t>163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94619"/>
                  </a:ext>
                </a:extLst>
              </a:tr>
            </a:tbl>
          </a:graphicData>
        </a:graphic>
      </p:graphicFrame>
      <p:sp>
        <p:nvSpPr>
          <p:cNvPr id="9" name="BlokTextu 8">
            <a:extLst>
              <a:ext uri="{FF2B5EF4-FFF2-40B4-BE49-F238E27FC236}">
                <a16:creationId xmlns:a16="http://schemas.microsoft.com/office/drawing/2014/main" id="{0B1859D1-F7BF-4889-B9BA-A34F4A252059}"/>
              </a:ext>
            </a:extLst>
          </p:cNvPr>
          <p:cNvSpPr txBox="1"/>
          <p:nvPr/>
        </p:nvSpPr>
        <p:spPr>
          <a:xfrm>
            <a:off x="4786178" y="1973298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en-US" sz="1200" b="1" dirty="0" err="1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Skuto</a:t>
            </a:r>
            <a:r>
              <a:rPr lang="sk-SK" sz="1200" b="1" dirty="0" err="1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čné</a:t>
            </a:r>
            <a:r>
              <a:rPr lang="sk-SK" sz="12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hodnoty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5D13792C-4E3F-4643-BBD0-702E9EC7B7E1}"/>
              </a:ext>
            </a:extLst>
          </p:cNvPr>
          <p:cNvSpPr txBox="1"/>
          <p:nvPr/>
        </p:nvSpPr>
        <p:spPr>
          <a:xfrm rot="16200000">
            <a:off x="3564546" y="3058582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sk-SK" sz="1200" b="1" dirty="0">
                <a:solidFill>
                  <a:schemeClr val="dk1"/>
                </a:solidFill>
                <a:latin typeface="Source Sans Pro"/>
                <a:ea typeface="Source Sans Pro"/>
              </a:rPr>
              <a:t>Predikované hodnoty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A502BDB-804F-4200-AC8D-C0AB2799AD48}"/>
              </a:ext>
            </a:extLst>
          </p:cNvPr>
          <p:cNvSpPr txBox="1"/>
          <p:nvPr/>
        </p:nvSpPr>
        <p:spPr>
          <a:xfrm>
            <a:off x="458479" y="3793576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Priebeh trénovania</a:t>
            </a:r>
            <a:r>
              <a:rPr lang="en-US" dirty="0"/>
              <a:t> (</a:t>
            </a:r>
            <a:r>
              <a:rPr lang="en-US" dirty="0" err="1"/>
              <a:t>stratov</a:t>
            </a:r>
            <a:r>
              <a:rPr lang="sk-SK" dirty="0"/>
              <a:t>á funkcia)</a:t>
            </a: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4AE709DE-3A34-445A-8A1D-2F6B0DBB9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123" y="1370545"/>
            <a:ext cx="2098892" cy="989925"/>
          </a:xfrm>
          <a:prstGeom prst="rect">
            <a:avLst/>
          </a:prstGeom>
        </p:spPr>
      </p:pic>
      <p:sp>
        <p:nvSpPr>
          <p:cNvPr id="18" name="BlokTextu 17">
            <a:extLst>
              <a:ext uri="{FF2B5EF4-FFF2-40B4-BE49-F238E27FC236}">
                <a16:creationId xmlns:a16="http://schemas.microsoft.com/office/drawing/2014/main" id="{E52CAA99-5342-44B3-A8F3-F47185204845}"/>
              </a:ext>
            </a:extLst>
          </p:cNvPr>
          <p:cNvSpPr txBox="1"/>
          <p:nvPr/>
        </p:nvSpPr>
        <p:spPr>
          <a:xfrm rot="16200000">
            <a:off x="4509659" y="2728298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sk-SK" sz="1200" b="1" dirty="0">
                <a:solidFill>
                  <a:schemeClr val="dk1"/>
                </a:solidFill>
                <a:latin typeface="Source Sans Pro"/>
                <a:ea typeface="Source Sans Pro"/>
              </a:rPr>
              <a:t>P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D7E5D0F4-1A97-46D0-8FD7-64ACD61CEC27}"/>
              </a:ext>
            </a:extLst>
          </p:cNvPr>
          <p:cNvSpPr txBox="1"/>
          <p:nvPr/>
        </p:nvSpPr>
        <p:spPr>
          <a:xfrm rot="16200000">
            <a:off x="4510572" y="342031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sk-SK" sz="1200" b="1" dirty="0">
                <a:solidFill>
                  <a:schemeClr val="dk1"/>
                </a:solidFill>
                <a:latin typeface="Source Sans Pro"/>
                <a:ea typeface="Source Sans Pro"/>
              </a:rPr>
              <a:t>N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BB67EE07-3039-4A09-B4ED-2ACD7B73A68F}"/>
              </a:ext>
            </a:extLst>
          </p:cNvPr>
          <p:cNvSpPr txBox="1"/>
          <p:nvPr/>
        </p:nvSpPr>
        <p:spPr>
          <a:xfrm>
            <a:off x="4998474" y="2246221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sk-SK" sz="1200" b="1" dirty="0">
                <a:solidFill>
                  <a:schemeClr val="dk1"/>
                </a:solidFill>
                <a:latin typeface="Source Sans Pro"/>
                <a:ea typeface="Source Sans Pro"/>
              </a:rPr>
              <a:t>P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D22E3759-9784-4B1E-A125-9377ED6C5666}"/>
              </a:ext>
            </a:extLst>
          </p:cNvPr>
          <p:cNvSpPr txBox="1"/>
          <p:nvPr/>
        </p:nvSpPr>
        <p:spPr>
          <a:xfrm>
            <a:off x="5792951" y="221176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sk-SK" sz="1200" b="1" dirty="0">
                <a:solidFill>
                  <a:schemeClr val="dk1"/>
                </a:solidFill>
                <a:latin typeface="Source Sans Pro"/>
                <a:ea typeface="Source Sans Pro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556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F00FE8-6486-4882-BDF9-E2E29510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Ďalšie kroky?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EFACEBF7-8769-4B90-BE36-5C09C92F2A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Google Shape;500;p18">
            <a:extLst>
              <a:ext uri="{FF2B5EF4-FFF2-40B4-BE49-F238E27FC236}">
                <a16:creationId xmlns:a16="http://schemas.microsoft.com/office/drawing/2014/main" id="{818AE708-AF03-41C2-B512-B77AB629A08A}"/>
              </a:ext>
            </a:extLst>
          </p:cNvPr>
          <p:cNvSpPr txBox="1">
            <a:spLocks/>
          </p:cNvSpPr>
          <p:nvPr/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sk-SK" dirty="0"/>
          </a:p>
        </p:txBody>
      </p:sp>
      <p:sp>
        <p:nvSpPr>
          <p:cNvPr id="5" name="Google Shape;500;p18">
            <a:extLst>
              <a:ext uri="{FF2B5EF4-FFF2-40B4-BE49-F238E27FC236}">
                <a16:creationId xmlns:a16="http://schemas.microsoft.com/office/drawing/2014/main" id="{8C74660C-6B3F-4590-8567-B94B68ABBB1B}"/>
              </a:ext>
            </a:extLst>
          </p:cNvPr>
          <p:cNvSpPr txBox="1">
            <a:spLocks/>
          </p:cNvSpPr>
          <p:nvPr/>
        </p:nvSpPr>
        <p:spPr>
          <a:xfrm>
            <a:off x="1228250" y="16925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Použitie anatomickej informácie pre vyfiltrovanie nálezov v nerelevantných oblastiach.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Detekcia – uloženie pozície a najdlhšieho rozmeru nálezu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Iný model CNN na porovnanie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Skúsiť porovnať úspešnosť detekciu v močovodoch a obličkách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2267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/>
              <a:t>Ďakujem za pozornosť</a:t>
            </a:r>
            <a:r>
              <a:rPr lang="en" sz="4000" dirty="0"/>
              <a:t>!</a:t>
            </a:r>
            <a:endParaRPr sz="4000"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3600" b="1" dirty="0"/>
              <a:t>Otázky</a:t>
            </a:r>
            <a:r>
              <a:rPr lang="en" sz="3600" b="1" dirty="0"/>
              <a:t>?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Cieľ práce</a:t>
            </a:r>
            <a:endParaRPr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618;p29">
            <a:extLst>
              <a:ext uri="{FF2B5EF4-FFF2-40B4-BE49-F238E27FC236}">
                <a16:creationId xmlns:a16="http://schemas.microsoft.com/office/drawing/2014/main" id="{3C968A58-EFFA-4883-B247-634A3BE6FC0C}"/>
              </a:ext>
            </a:extLst>
          </p:cNvPr>
          <p:cNvSpPr/>
          <p:nvPr/>
        </p:nvSpPr>
        <p:spPr>
          <a:xfrm>
            <a:off x="547839" y="946308"/>
            <a:ext cx="1542218" cy="796823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470;p14">
            <a:extLst>
              <a:ext uri="{FF2B5EF4-FFF2-40B4-BE49-F238E27FC236}">
                <a16:creationId xmlns:a16="http://schemas.microsoft.com/office/drawing/2014/main" id="{9A0E74CF-58C2-4D39-9B92-2F3222E7A281}"/>
              </a:ext>
            </a:extLst>
          </p:cNvPr>
          <p:cNvSpPr txBox="1"/>
          <p:nvPr/>
        </p:nvSpPr>
        <p:spPr>
          <a:xfrm>
            <a:off x="2279260" y="928445"/>
            <a:ext cx="6382710" cy="101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Naštudovať problematiku spracovania medicínskych dát pomocou neurónových sietí</a:t>
            </a:r>
            <a:endParaRPr sz="1800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1" name="Google Shape;470;p14">
            <a:extLst>
              <a:ext uri="{FF2B5EF4-FFF2-40B4-BE49-F238E27FC236}">
                <a16:creationId xmlns:a16="http://schemas.microsoft.com/office/drawing/2014/main" id="{5D2B6888-4281-4EFD-98C2-EE92C968F796}"/>
              </a:ext>
            </a:extLst>
          </p:cNvPr>
          <p:cNvSpPr txBox="1"/>
          <p:nvPr/>
        </p:nvSpPr>
        <p:spPr>
          <a:xfrm>
            <a:off x="2279260" y="1696869"/>
            <a:ext cx="6382710" cy="101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Analyzovať existujúce riešenia publikované v dostupnej odbornej literatúre. </a:t>
            </a:r>
            <a:endParaRPr sz="1800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2" name="Google Shape;470;p14">
            <a:extLst>
              <a:ext uri="{FF2B5EF4-FFF2-40B4-BE49-F238E27FC236}">
                <a16:creationId xmlns:a16="http://schemas.microsoft.com/office/drawing/2014/main" id="{31561700-2C96-4D5A-AB0D-D02E1D1693AF}"/>
              </a:ext>
            </a:extLst>
          </p:cNvPr>
          <p:cNvSpPr txBox="1"/>
          <p:nvPr/>
        </p:nvSpPr>
        <p:spPr>
          <a:xfrm>
            <a:off x="2279260" y="2571750"/>
            <a:ext cx="6382710" cy="101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Navrhnúť sieť vhodnú na detekciu močových kameňov v CT snímkach. </a:t>
            </a:r>
            <a:endParaRPr sz="1800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3" name="Google Shape;470;p14">
            <a:extLst>
              <a:ext uri="{FF2B5EF4-FFF2-40B4-BE49-F238E27FC236}">
                <a16:creationId xmlns:a16="http://schemas.microsoft.com/office/drawing/2014/main" id="{7576D810-54A8-400B-BE87-3CA96B45ADE3}"/>
              </a:ext>
            </a:extLst>
          </p:cNvPr>
          <p:cNvSpPr txBox="1"/>
          <p:nvPr/>
        </p:nvSpPr>
        <p:spPr>
          <a:xfrm>
            <a:off x="2279260" y="3479224"/>
            <a:ext cx="6382710" cy="101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1800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Túto sieť otestovať a vyhodnotiť výsledky.</a:t>
            </a:r>
            <a:endParaRPr sz="1800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4" name="Google Shape;618;p29">
            <a:extLst>
              <a:ext uri="{FF2B5EF4-FFF2-40B4-BE49-F238E27FC236}">
                <a16:creationId xmlns:a16="http://schemas.microsoft.com/office/drawing/2014/main" id="{59E32A5E-EA10-4C1D-B79B-5F2909BA502A}"/>
              </a:ext>
            </a:extLst>
          </p:cNvPr>
          <p:cNvSpPr/>
          <p:nvPr/>
        </p:nvSpPr>
        <p:spPr>
          <a:xfrm>
            <a:off x="547839" y="1759029"/>
            <a:ext cx="1542218" cy="796823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618;p29">
            <a:extLst>
              <a:ext uri="{FF2B5EF4-FFF2-40B4-BE49-F238E27FC236}">
                <a16:creationId xmlns:a16="http://schemas.microsoft.com/office/drawing/2014/main" id="{6F41E9EA-43F1-4CD6-BBB1-A9C96FB816B6}"/>
              </a:ext>
            </a:extLst>
          </p:cNvPr>
          <p:cNvSpPr/>
          <p:nvPr/>
        </p:nvSpPr>
        <p:spPr>
          <a:xfrm>
            <a:off x="547839" y="2571750"/>
            <a:ext cx="1542218" cy="796823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618;p29">
            <a:extLst>
              <a:ext uri="{FF2B5EF4-FFF2-40B4-BE49-F238E27FC236}">
                <a16:creationId xmlns:a16="http://schemas.microsoft.com/office/drawing/2014/main" id="{BE63BD3E-5D2D-4279-B236-06929442FDE9}"/>
              </a:ext>
            </a:extLst>
          </p:cNvPr>
          <p:cNvSpPr/>
          <p:nvPr/>
        </p:nvSpPr>
        <p:spPr>
          <a:xfrm>
            <a:off x="547839" y="3384471"/>
            <a:ext cx="1542218" cy="796823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Aká je </a:t>
            </a:r>
            <a:r>
              <a:rPr lang="sk-SK" dirty="0">
                <a:solidFill>
                  <a:schemeClr val="accent2"/>
                </a:solidFill>
              </a:rPr>
              <a:t>motivácia?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1529123" y="1430244"/>
            <a:ext cx="2236054" cy="812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dirty="0"/>
              <a:t>Rastúci počet pacientov s týmto ochorením</a:t>
            </a: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" name="Google Shape;1213;p48">
            <a:extLst>
              <a:ext uri="{FF2B5EF4-FFF2-40B4-BE49-F238E27FC236}">
                <a16:creationId xmlns:a16="http://schemas.microsoft.com/office/drawing/2014/main" id="{3986E440-3507-411E-BF35-9FBBA4AF49FB}"/>
              </a:ext>
            </a:extLst>
          </p:cNvPr>
          <p:cNvGrpSpPr/>
          <p:nvPr/>
        </p:nvGrpSpPr>
        <p:grpSpPr>
          <a:xfrm>
            <a:off x="744339" y="1537562"/>
            <a:ext cx="606822" cy="597366"/>
            <a:chOff x="4610450" y="3703750"/>
            <a:chExt cx="453050" cy="33217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2" name="Google Shape;1214;p48">
              <a:extLst>
                <a:ext uri="{FF2B5EF4-FFF2-40B4-BE49-F238E27FC236}">
                  <a16:creationId xmlns:a16="http://schemas.microsoft.com/office/drawing/2014/main" id="{A247FEBA-E657-404E-ABFA-DB80703DE0E2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5;p48">
              <a:extLst>
                <a:ext uri="{FF2B5EF4-FFF2-40B4-BE49-F238E27FC236}">
                  <a16:creationId xmlns:a16="http://schemas.microsoft.com/office/drawing/2014/main" id="{1199F185-8076-4074-89DD-2672878D8C1B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071;p48">
            <a:extLst>
              <a:ext uri="{FF2B5EF4-FFF2-40B4-BE49-F238E27FC236}">
                <a16:creationId xmlns:a16="http://schemas.microsoft.com/office/drawing/2014/main" id="{69F013E5-0E3E-4D48-A4E4-0CA962753461}"/>
              </a:ext>
            </a:extLst>
          </p:cNvPr>
          <p:cNvGrpSpPr/>
          <p:nvPr/>
        </p:nvGrpSpPr>
        <p:grpSpPr>
          <a:xfrm>
            <a:off x="3400822" y="3021583"/>
            <a:ext cx="426788" cy="415658"/>
            <a:chOff x="6660750" y="298550"/>
            <a:chExt cx="396900" cy="396300"/>
          </a:xfrm>
          <a:solidFill>
            <a:schemeClr val="accent1"/>
          </a:solidFill>
        </p:grpSpPr>
        <p:sp>
          <p:nvSpPr>
            <p:cNvPr id="15" name="Google Shape;1072;p48">
              <a:extLst>
                <a:ext uri="{FF2B5EF4-FFF2-40B4-BE49-F238E27FC236}">
                  <a16:creationId xmlns:a16="http://schemas.microsoft.com/office/drawing/2014/main" id="{4ACBDD28-F90C-493A-AC6D-9AF576BA8328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73;p48">
              <a:extLst>
                <a:ext uri="{FF2B5EF4-FFF2-40B4-BE49-F238E27FC236}">
                  <a16:creationId xmlns:a16="http://schemas.microsoft.com/office/drawing/2014/main" id="{DAFE151F-5ABA-47FF-9967-BB4C14F5A085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532;p21">
            <a:extLst>
              <a:ext uri="{FF2B5EF4-FFF2-40B4-BE49-F238E27FC236}">
                <a16:creationId xmlns:a16="http://schemas.microsoft.com/office/drawing/2014/main" id="{63D6F20D-3E33-4056-9755-6E89952E8702}"/>
              </a:ext>
            </a:extLst>
          </p:cNvPr>
          <p:cNvSpPr txBox="1">
            <a:spLocks/>
          </p:cNvSpPr>
          <p:nvPr/>
        </p:nvSpPr>
        <p:spPr>
          <a:xfrm>
            <a:off x="3980085" y="2625240"/>
            <a:ext cx="2236054" cy="81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sk-SK" dirty="0"/>
              <a:t>Pre rádiológa je anotácia CT </a:t>
            </a:r>
            <a:r>
              <a:rPr lang="sk-SK" dirty="0" err="1"/>
              <a:t>skenu</a:t>
            </a:r>
            <a:r>
              <a:rPr lang="sk-SK" dirty="0"/>
              <a:t> časovo náročná úloha</a:t>
            </a:r>
          </a:p>
        </p:txBody>
      </p:sp>
      <p:grpSp>
        <p:nvGrpSpPr>
          <p:cNvPr id="18" name="Google Shape;1182;p48">
            <a:extLst>
              <a:ext uri="{FF2B5EF4-FFF2-40B4-BE49-F238E27FC236}">
                <a16:creationId xmlns:a16="http://schemas.microsoft.com/office/drawing/2014/main" id="{C747EF88-6B8F-4942-9826-D4A5D2B46451}"/>
              </a:ext>
            </a:extLst>
          </p:cNvPr>
          <p:cNvGrpSpPr/>
          <p:nvPr/>
        </p:nvGrpSpPr>
        <p:grpSpPr>
          <a:xfrm>
            <a:off x="5274845" y="1634629"/>
            <a:ext cx="511232" cy="500299"/>
            <a:chOff x="3955900" y="2984500"/>
            <a:chExt cx="414000" cy="422525"/>
          </a:xfrm>
          <a:solidFill>
            <a:schemeClr val="accent1"/>
          </a:solidFill>
        </p:grpSpPr>
        <p:sp>
          <p:nvSpPr>
            <p:cNvPr id="19" name="Google Shape;1183;p48">
              <a:extLst>
                <a:ext uri="{FF2B5EF4-FFF2-40B4-BE49-F238E27FC236}">
                  <a16:creationId xmlns:a16="http://schemas.microsoft.com/office/drawing/2014/main" id="{261762D4-2943-4BE2-92CE-9A6D03416D2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4;p48">
              <a:extLst>
                <a:ext uri="{FF2B5EF4-FFF2-40B4-BE49-F238E27FC236}">
                  <a16:creationId xmlns:a16="http://schemas.microsoft.com/office/drawing/2014/main" id="{C32C11F0-8CAA-4C37-B658-EBA8092164C2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5;p48">
              <a:extLst>
                <a:ext uri="{FF2B5EF4-FFF2-40B4-BE49-F238E27FC236}">
                  <a16:creationId xmlns:a16="http://schemas.microsoft.com/office/drawing/2014/main" id="{EC0388E8-8977-4528-BE58-BD21BFD98F6B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532;p21">
            <a:extLst>
              <a:ext uri="{FF2B5EF4-FFF2-40B4-BE49-F238E27FC236}">
                <a16:creationId xmlns:a16="http://schemas.microsoft.com/office/drawing/2014/main" id="{0D37F335-298A-4A0D-83B9-C44CC7EAF087}"/>
              </a:ext>
            </a:extLst>
          </p:cNvPr>
          <p:cNvSpPr txBox="1">
            <a:spLocks/>
          </p:cNvSpPr>
          <p:nvPr/>
        </p:nvSpPr>
        <p:spPr>
          <a:xfrm>
            <a:off x="6061296" y="1430244"/>
            <a:ext cx="2236054" cy="81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sk-SK" dirty="0"/>
              <a:t>Počítač lepšie deteguje detaily, ktoré si rádiológ nemusí všimnúť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sk-SK" dirty="0"/>
              <a:t>Čo má riešenie urobiť v </a:t>
            </a:r>
            <a:r>
              <a:rPr lang="sk-SK" dirty="0">
                <a:solidFill>
                  <a:schemeClr val="accent2"/>
                </a:solidFill>
              </a:rPr>
              <a:t>praxi?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98670" y="1425285"/>
            <a:ext cx="2916459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1600" dirty="0"/>
              <a:t>Vyhotovenie </a:t>
            </a:r>
            <a:r>
              <a:rPr lang="sk-SK" sz="1600" dirty="0" err="1"/>
              <a:t>skenu</a:t>
            </a:r>
            <a:r>
              <a:rPr lang="sk-SK" sz="1600" dirty="0"/>
              <a:t> alebo jeho načítanie do lokálneho úložiska.</a:t>
            </a:r>
            <a:endParaRPr sz="1600" dirty="0"/>
          </a:p>
        </p:txBody>
      </p:sp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8873" y="1505236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1600" dirty="0"/>
              <a:t>Výsledkom sú pozície kameňov, referencia na rez a s najväčší rozmer kameňa</a:t>
            </a:r>
            <a:endParaRPr sz="1600"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1172;p48">
            <a:extLst>
              <a:ext uri="{FF2B5EF4-FFF2-40B4-BE49-F238E27FC236}">
                <a16:creationId xmlns:a16="http://schemas.microsoft.com/office/drawing/2014/main" id="{C5C6AF87-6892-4FF1-ACFC-4345EF63A261}"/>
              </a:ext>
            </a:extLst>
          </p:cNvPr>
          <p:cNvGrpSpPr/>
          <p:nvPr/>
        </p:nvGrpSpPr>
        <p:grpSpPr>
          <a:xfrm>
            <a:off x="1050471" y="1505236"/>
            <a:ext cx="895135" cy="715800"/>
            <a:chOff x="2583325" y="2972875"/>
            <a:chExt cx="462850" cy="445750"/>
          </a:xfrm>
          <a:solidFill>
            <a:schemeClr val="accent2"/>
          </a:solidFill>
        </p:grpSpPr>
        <p:sp>
          <p:nvSpPr>
            <p:cNvPr id="10" name="Google Shape;1173;p48">
              <a:extLst>
                <a:ext uri="{FF2B5EF4-FFF2-40B4-BE49-F238E27FC236}">
                  <a16:creationId xmlns:a16="http://schemas.microsoft.com/office/drawing/2014/main" id="{22CCA414-3792-4E5D-92AB-1549803A6FCB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74;p48">
              <a:extLst>
                <a:ext uri="{FF2B5EF4-FFF2-40B4-BE49-F238E27FC236}">
                  <a16:creationId xmlns:a16="http://schemas.microsoft.com/office/drawing/2014/main" id="{03D6A626-A14D-4D9F-9380-426E926A038E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179;p48">
            <a:extLst>
              <a:ext uri="{FF2B5EF4-FFF2-40B4-BE49-F238E27FC236}">
                <a16:creationId xmlns:a16="http://schemas.microsoft.com/office/drawing/2014/main" id="{525C77E5-C2BF-4F3B-B405-A60E392E9627}"/>
              </a:ext>
            </a:extLst>
          </p:cNvPr>
          <p:cNvGrpSpPr/>
          <p:nvPr/>
        </p:nvGrpSpPr>
        <p:grpSpPr>
          <a:xfrm>
            <a:off x="3924369" y="1490735"/>
            <a:ext cx="826573" cy="599798"/>
            <a:chOff x="5255200" y="3006475"/>
            <a:chExt cx="511700" cy="378575"/>
          </a:xfrm>
          <a:solidFill>
            <a:schemeClr val="accent2"/>
          </a:solidFill>
        </p:grpSpPr>
        <p:sp>
          <p:nvSpPr>
            <p:cNvPr id="13" name="Google Shape;1180;p48">
              <a:extLst>
                <a:ext uri="{FF2B5EF4-FFF2-40B4-BE49-F238E27FC236}">
                  <a16:creationId xmlns:a16="http://schemas.microsoft.com/office/drawing/2014/main" id="{F3A40BC0-1B29-4593-AB2C-D5A6A9C900CA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81;p48">
              <a:extLst>
                <a:ext uri="{FF2B5EF4-FFF2-40B4-BE49-F238E27FC236}">
                  <a16:creationId xmlns:a16="http://schemas.microsoft.com/office/drawing/2014/main" id="{FAE36DFC-42C8-4F57-B7AA-322F6B455E24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541;p22">
            <a:extLst>
              <a:ext uri="{FF2B5EF4-FFF2-40B4-BE49-F238E27FC236}">
                <a16:creationId xmlns:a16="http://schemas.microsoft.com/office/drawing/2014/main" id="{BDB98E7E-E477-4FD6-AB12-17C20D0523A4}"/>
              </a:ext>
            </a:extLst>
          </p:cNvPr>
          <p:cNvSpPr txBox="1">
            <a:spLocks/>
          </p:cNvSpPr>
          <p:nvPr/>
        </p:nvSpPr>
        <p:spPr>
          <a:xfrm>
            <a:off x="2971137" y="1425285"/>
            <a:ext cx="2916459" cy="24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sk-SK" sz="1600" dirty="0"/>
              <a:t>Spustenie skriptu na detekciu.</a:t>
            </a:r>
          </a:p>
        </p:txBody>
      </p:sp>
      <p:grpSp>
        <p:nvGrpSpPr>
          <p:cNvPr id="16" name="Google Shape;1111;p48">
            <a:extLst>
              <a:ext uri="{FF2B5EF4-FFF2-40B4-BE49-F238E27FC236}">
                <a16:creationId xmlns:a16="http://schemas.microsoft.com/office/drawing/2014/main" id="{24C9DDA7-F586-4405-871A-142C85C1F6B1}"/>
              </a:ext>
            </a:extLst>
          </p:cNvPr>
          <p:cNvGrpSpPr/>
          <p:nvPr/>
        </p:nvGrpSpPr>
        <p:grpSpPr>
          <a:xfrm>
            <a:off x="7301834" y="1470403"/>
            <a:ext cx="616442" cy="609507"/>
            <a:chOff x="2594325" y="1627175"/>
            <a:chExt cx="440850" cy="440850"/>
          </a:xfrm>
          <a:solidFill>
            <a:schemeClr val="accent2"/>
          </a:solidFill>
        </p:grpSpPr>
        <p:sp>
          <p:nvSpPr>
            <p:cNvPr id="17" name="Google Shape;1112;p48">
              <a:extLst>
                <a:ext uri="{FF2B5EF4-FFF2-40B4-BE49-F238E27FC236}">
                  <a16:creationId xmlns:a16="http://schemas.microsoft.com/office/drawing/2014/main" id="{13EBD70A-8938-40D5-9A9E-5C6B26C91E3E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3;p48">
              <a:extLst>
                <a:ext uri="{FF2B5EF4-FFF2-40B4-BE49-F238E27FC236}">
                  <a16:creationId xmlns:a16="http://schemas.microsoft.com/office/drawing/2014/main" id="{42CDE7A6-7D69-4EF7-A731-0ED1818C8123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14;p48">
              <a:extLst>
                <a:ext uri="{FF2B5EF4-FFF2-40B4-BE49-F238E27FC236}">
                  <a16:creationId xmlns:a16="http://schemas.microsoft.com/office/drawing/2014/main" id="{5326A0B5-1A79-46C8-AAE2-B95F6D44DAF2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Dáta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dáta poskytnuté Nemocnicou sv. Cyrila a Metoda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/>
              <a:t>110 anotovaných CT </a:t>
            </a:r>
            <a:r>
              <a:rPr lang="sk-SK" dirty="0" err="1"/>
              <a:t>skenov</a:t>
            </a:r>
            <a:r>
              <a:rPr lang="sk-SK" dirty="0"/>
              <a:t> abdominálnej oblasti</a:t>
            </a:r>
            <a:r>
              <a:rPr lang="en" dirty="0"/>
              <a:t> </a:t>
            </a: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~ 3 </a:t>
            </a:r>
            <a:r>
              <a:rPr lang="en-US" dirty="0" err="1"/>
              <a:t>kamene</a:t>
            </a:r>
            <a:r>
              <a:rPr lang="en-US" dirty="0"/>
              <a:t>/</a:t>
            </a:r>
            <a:r>
              <a:rPr lang="en-US" dirty="0" err="1"/>
              <a:t>sken</a:t>
            </a:r>
            <a:endParaRPr lang="sk-SK" dirty="0"/>
          </a:p>
          <a:p>
            <a:pPr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938C6A5-41D7-45D2-8CBC-FD7C2F7DF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659" y="2741930"/>
            <a:ext cx="2188550" cy="12920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Technológie a metódy</a:t>
            </a:r>
            <a:endParaRPr dirty="0"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srgbClr val="28324A"/>
                </a:solidFill>
              </a:rPr>
              <a:t>Pydicom</a:t>
            </a:r>
            <a:endParaRPr lang="sk-SK" sz="2400" dirty="0">
              <a:solidFill>
                <a:srgbClr val="28324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srgbClr val="28324A"/>
                </a:solidFill>
              </a:rPr>
              <a:t>skimage</a:t>
            </a:r>
            <a:r>
              <a:rPr lang="sk-SK" sz="2400" dirty="0">
                <a:solidFill>
                  <a:srgbClr val="28324A"/>
                </a:solidFill>
              </a:rPr>
              <a:t>, </a:t>
            </a:r>
            <a:r>
              <a:rPr lang="sk-SK" sz="2400" dirty="0" err="1">
                <a:solidFill>
                  <a:srgbClr val="28324A"/>
                </a:solidFill>
              </a:rPr>
              <a:t>scipy</a:t>
            </a:r>
            <a:r>
              <a:rPr lang="sk-SK" sz="2400" dirty="0">
                <a:solidFill>
                  <a:srgbClr val="28324A"/>
                </a:solidFill>
              </a:rPr>
              <a:t>, </a:t>
            </a:r>
            <a:r>
              <a:rPr lang="sk-SK" sz="2400" dirty="0" err="1">
                <a:solidFill>
                  <a:srgbClr val="28324A"/>
                </a:solidFill>
              </a:rPr>
              <a:t>numpy</a:t>
            </a:r>
            <a:endParaRPr lang="sk-SK" sz="2400" dirty="0">
              <a:solidFill>
                <a:srgbClr val="28324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srgbClr val="28324A"/>
                </a:solidFill>
              </a:rPr>
              <a:t>Pytorch</a:t>
            </a:r>
            <a:endParaRPr lang="sk-SK" sz="2400" dirty="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32" name="Picture 8" descr="Pydicom |">
            <a:extLst>
              <a:ext uri="{FF2B5EF4-FFF2-40B4-BE49-F238E27FC236}">
                <a16:creationId xmlns:a16="http://schemas.microsoft.com/office/drawing/2014/main" id="{B43E6684-44E0-4C61-ABF9-E1F58837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59" y="3462275"/>
            <a:ext cx="13144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9A6460B-76C8-468F-86FB-A5AD5831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58" y="634125"/>
            <a:ext cx="1449438" cy="14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ciPy and NumPy - Full Stack Python">
            <a:extLst>
              <a:ext uri="{FF2B5EF4-FFF2-40B4-BE49-F238E27FC236}">
                <a16:creationId xmlns:a16="http://schemas.microsoft.com/office/drawing/2014/main" id="{AD6FD438-930E-46F1-809F-8763A0E5C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52" y="2148609"/>
            <a:ext cx="2948988" cy="11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umPy">
            <a:extLst>
              <a:ext uri="{FF2B5EF4-FFF2-40B4-BE49-F238E27FC236}">
                <a16:creationId xmlns:a16="http://schemas.microsoft.com/office/drawing/2014/main" id="{8999E658-FFEF-4DF2-975E-F827048C8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15" y="2827724"/>
            <a:ext cx="1832993" cy="183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Torch">
            <a:extLst>
              <a:ext uri="{FF2B5EF4-FFF2-40B4-BE49-F238E27FC236}">
                <a16:creationId xmlns:a16="http://schemas.microsoft.com/office/drawing/2014/main" id="{FE518378-8C0D-4BC1-A74E-1501E5AF8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50" y="2896881"/>
            <a:ext cx="1915456" cy="191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21729" y="49590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Predspracovanie</a:t>
            </a:r>
            <a:endParaRPr dirty="0"/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627;p30">
            <a:extLst>
              <a:ext uri="{FF2B5EF4-FFF2-40B4-BE49-F238E27FC236}">
                <a16:creationId xmlns:a16="http://schemas.microsoft.com/office/drawing/2014/main" id="{A623A306-CC52-424D-96EA-696AAC0C9272}"/>
              </a:ext>
            </a:extLst>
          </p:cNvPr>
          <p:cNvSpPr txBox="1">
            <a:spLocks/>
          </p:cNvSpPr>
          <p:nvPr/>
        </p:nvSpPr>
        <p:spPr>
          <a:xfrm>
            <a:off x="271108" y="1266750"/>
            <a:ext cx="181905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Načítanie celého </a:t>
            </a:r>
            <a:r>
              <a:rPr lang="sk-SK" sz="1100" b="1" dirty="0" err="1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skenu</a:t>
            </a: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pomocou </a:t>
            </a:r>
            <a:r>
              <a:rPr lang="sk-SK" sz="1100" b="1" dirty="0" err="1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pydicom</a:t>
            </a: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knižnice</a:t>
            </a:r>
            <a:endParaRPr lang="en-US" sz="1100" b="1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grpSp>
        <p:nvGrpSpPr>
          <p:cNvPr id="9" name="Google Shape;795;p40">
            <a:extLst>
              <a:ext uri="{FF2B5EF4-FFF2-40B4-BE49-F238E27FC236}">
                <a16:creationId xmlns:a16="http://schemas.microsoft.com/office/drawing/2014/main" id="{B636445A-4A7B-44A2-84F1-D149540921C7}"/>
              </a:ext>
            </a:extLst>
          </p:cNvPr>
          <p:cNvGrpSpPr/>
          <p:nvPr/>
        </p:nvGrpSpPr>
        <p:grpSpPr>
          <a:xfrm rot="11034149">
            <a:off x="890560" y="2120720"/>
            <a:ext cx="460898" cy="444470"/>
            <a:chOff x="1855667" y="1772729"/>
            <a:chExt cx="334744" cy="334744"/>
          </a:xfrm>
        </p:grpSpPr>
        <p:sp>
          <p:nvSpPr>
            <p:cNvPr id="10" name="Google Shape;796;p40">
              <a:extLst>
                <a:ext uri="{FF2B5EF4-FFF2-40B4-BE49-F238E27FC236}">
                  <a16:creationId xmlns:a16="http://schemas.microsoft.com/office/drawing/2014/main" id="{0CD0D313-8EFA-47AC-8D17-E5DA36818571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" name="Google Shape;797;p40">
              <a:extLst>
                <a:ext uri="{FF2B5EF4-FFF2-40B4-BE49-F238E27FC236}">
                  <a16:creationId xmlns:a16="http://schemas.microsoft.com/office/drawing/2014/main" id="{D6A656BA-FCCD-408E-A359-A7464791E6F9}"/>
                </a:ext>
              </a:extLst>
            </p:cNvPr>
            <p:cNvSpPr/>
            <p:nvPr/>
          </p:nvSpPr>
          <p:spPr>
            <a:xfrm rot="10565851"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10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8" name="Google Shape;627;p30">
            <a:extLst>
              <a:ext uri="{FF2B5EF4-FFF2-40B4-BE49-F238E27FC236}">
                <a16:creationId xmlns:a16="http://schemas.microsoft.com/office/drawing/2014/main" id="{4E1D9154-63CE-4825-9B90-A505A698B188}"/>
              </a:ext>
            </a:extLst>
          </p:cNvPr>
          <p:cNvSpPr txBox="1">
            <a:spLocks/>
          </p:cNvSpPr>
          <p:nvPr/>
        </p:nvSpPr>
        <p:spPr>
          <a:xfrm>
            <a:off x="2726995" y="1253781"/>
            <a:ext cx="181905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sk-SK" sz="1100" b="1" dirty="0" err="1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Windowing</a:t>
            </a: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a </a:t>
            </a:r>
            <a:r>
              <a:rPr lang="sk-SK" sz="1100" b="1" dirty="0" err="1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binarizácia</a:t>
            </a: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obrazu</a:t>
            </a:r>
            <a:endParaRPr lang="en-US" sz="1100" b="1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9" name="Google Shape;627;p30">
            <a:extLst>
              <a:ext uri="{FF2B5EF4-FFF2-40B4-BE49-F238E27FC236}">
                <a16:creationId xmlns:a16="http://schemas.microsoft.com/office/drawing/2014/main" id="{544D1EEC-AB26-42A1-9C82-41CB44B4D860}"/>
              </a:ext>
            </a:extLst>
          </p:cNvPr>
          <p:cNvSpPr txBox="1">
            <a:spLocks/>
          </p:cNvSpPr>
          <p:nvPr/>
        </p:nvSpPr>
        <p:spPr>
          <a:xfrm>
            <a:off x="1596215" y="3128106"/>
            <a:ext cx="181905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Vyfiltrovanie </a:t>
            </a:r>
            <a:r>
              <a:rPr lang="sk-SK" sz="1100" b="1" dirty="0" err="1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skenov</a:t>
            </a: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s axiálnou sériou a uloženie ako </a:t>
            </a:r>
            <a:r>
              <a:rPr lang="sk-SK" sz="1100" b="1" dirty="0" err="1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npy</a:t>
            </a: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súbor</a:t>
            </a:r>
            <a:endParaRPr lang="en-US" sz="1100" b="1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23" name="Google Shape;627;p30">
            <a:extLst>
              <a:ext uri="{FF2B5EF4-FFF2-40B4-BE49-F238E27FC236}">
                <a16:creationId xmlns:a16="http://schemas.microsoft.com/office/drawing/2014/main" id="{6850FAE5-EEB3-48FB-BF60-B693824743C6}"/>
              </a:ext>
            </a:extLst>
          </p:cNvPr>
          <p:cNvSpPr txBox="1">
            <a:spLocks/>
          </p:cNvSpPr>
          <p:nvPr/>
        </p:nvSpPr>
        <p:spPr>
          <a:xfrm>
            <a:off x="3909677" y="3141076"/>
            <a:ext cx="181905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Nájdeme súvislých oblastí pomocou knižnice </a:t>
            </a:r>
            <a:r>
              <a:rPr lang="sk-SK" sz="1100" b="1" dirty="0" err="1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skimage</a:t>
            </a:r>
            <a:endParaRPr lang="en-US" sz="1100" b="1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grpSp>
        <p:nvGrpSpPr>
          <p:cNvPr id="24" name="Google Shape;798;p40">
            <a:extLst>
              <a:ext uri="{FF2B5EF4-FFF2-40B4-BE49-F238E27FC236}">
                <a16:creationId xmlns:a16="http://schemas.microsoft.com/office/drawing/2014/main" id="{C5EEF2B7-E833-4D9F-B00D-659A09ED57D4}"/>
              </a:ext>
            </a:extLst>
          </p:cNvPr>
          <p:cNvGrpSpPr/>
          <p:nvPr/>
        </p:nvGrpSpPr>
        <p:grpSpPr>
          <a:xfrm>
            <a:off x="2216222" y="2444850"/>
            <a:ext cx="621284" cy="621284"/>
            <a:chOff x="3814414" y="1703401"/>
            <a:chExt cx="473400" cy="473400"/>
          </a:xfrm>
        </p:grpSpPr>
        <p:sp>
          <p:nvSpPr>
            <p:cNvPr id="25" name="Google Shape;799;p40">
              <a:extLst>
                <a:ext uri="{FF2B5EF4-FFF2-40B4-BE49-F238E27FC236}">
                  <a16:creationId xmlns:a16="http://schemas.microsoft.com/office/drawing/2014/main" id="{BE586884-5265-4936-83A0-C7125257DF3D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" name="Google Shape;800;p40">
              <a:extLst>
                <a:ext uri="{FF2B5EF4-FFF2-40B4-BE49-F238E27FC236}">
                  <a16:creationId xmlns:a16="http://schemas.microsoft.com/office/drawing/2014/main" id="{502751FB-C76A-4853-A418-4F387C2F3DD0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000" b="1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10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oogle Shape;801;p40">
            <a:extLst>
              <a:ext uri="{FF2B5EF4-FFF2-40B4-BE49-F238E27FC236}">
                <a16:creationId xmlns:a16="http://schemas.microsoft.com/office/drawing/2014/main" id="{BD196DE8-ED20-4EA5-B48F-09AC77CDA81A}"/>
              </a:ext>
            </a:extLst>
          </p:cNvPr>
          <p:cNvGrpSpPr/>
          <p:nvPr/>
        </p:nvGrpSpPr>
        <p:grpSpPr>
          <a:xfrm>
            <a:off x="4500468" y="2498504"/>
            <a:ext cx="584899" cy="657666"/>
            <a:chOff x="5842489" y="1703401"/>
            <a:chExt cx="473400" cy="473400"/>
          </a:xfrm>
        </p:grpSpPr>
        <p:sp>
          <p:nvSpPr>
            <p:cNvPr id="28" name="Google Shape;802;p40">
              <a:extLst>
                <a:ext uri="{FF2B5EF4-FFF2-40B4-BE49-F238E27FC236}">
                  <a16:creationId xmlns:a16="http://schemas.microsoft.com/office/drawing/2014/main" id="{F8A1E678-6DC9-4B6B-9D63-5D31C1822E21}"/>
                </a:ext>
              </a:extLst>
            </p:cNvPr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" name="Google Shape;803;p40">
              <a:extLst>
                <a:ext uri="{FF2B5EF4-FFF2-40B4-BE49-F238E27FC236}">
                  <a16:creationId xmlns:a16="http://schemas.microsoft.com/office/drawing/2014/main" id="{C1C9CA3F-3A1D-4ED0-AD4C-937772C9088A}"/>
                </a:ext>
              </a:extLst>
            </p:cNvPr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050" b="1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105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0" name="Google Shape;804;p40">
            <a:extLst>
              <a:ext uri="{FF2B5EF4-FFF2-40B4-BE49-F238E27FC236}">
                <a16:creationId xmlns:a16="http://schemas.microsoft.com/office/drawing/2014/main" id="{7F0CBB45-6FFA-4B71-B498-35A38514637E}"/>
              </a:ext>
            </a:extLst>
          </p:cNvPr>
          <p:cNvGrpSpPr/>
          <p:nvPr/>
        </p:nvGrpSpPr>
        <p:grpSpPr>
          <a:xfrm>
            <a:off x="3340089" y="2129507"/>
            <a:ext cx="569588" cy="542389"/>
            <a:chOff x="6880814" y="3576300"/>
            <a:chExt cx="473400" cy="473400"/>
          </a:xfrm>
        </p:grpSpPr>
        <p:sp>
          <p:nvSpPr>
            <p:cNvPr id="31" name="Google Shape;805;p40">
              <a:extLst>
                <a:ext uri="{FF2B5EF4-FFF2-40B4-BE49-F238E27FC236}">
                  <a16:creationId xmlns:a16="http://schemas.microsoft.com/office/drawing/2014/main" id="{DFA100BB-69C9-4689-BB60-EA4AF525DEBD}"/>
                </a:ext>
              </a:extLst>
            </p:cNvPr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Google Shape;806;p40">
              <a:extLst>
                <a:ext uri="{FF2B5EF4-FFF2-40B4-BE49-F238E27FC236}">
                  <a16:creationId xmlns:a16="http://schemas.microsoft.com/office/drawing/2014/main" id="{4F82C9CE-D18E-4BC7-915B-D70F1DC23B78}"/>
                </a:ext>
              </a:extLst>
            </p:cNvPr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050" b="1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105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" name="Voľný tvar: obrazec 1">
            <a:extLst>
              <a:ext uri="{FF2B5EF4-FFF2-40B4-BE49-F238E27FC236}">
                <a16:creationId xmlns:a16="http://schemas.microsoft.com/office/drawing/2014/main" id="{97991FDF-D768-49C6-9D45-15D975C8692B}"/>
              </a:ext>
            </a:extLst>
          </p:cNvPr>
          <p:cNvSpPr/>
          <p:nvPr/>
        </p:nvSpPr>
        <p:spPr>
          <a:xfrm>
            <a:off x="1296698" y="2083171"/>
            <a:ext cx="6485325" cy="1106765"/>
          </a:xfrm>
          <a:custGeom>
            <a:avLst/>
            <a:gdLst>
              <a:gd name="connsiteX0" fmla="*/ 0 w 6485325"/>
              <a:gd name="connsiteY0" fmla="*/ 170 h 1106765"/>
              <a:gd name="connsiteX1" fmla="*/ 1252498 w 6485325"/>
              <a:gd name="connsiteY1" fmla="*/ 1014462 h 1106765"/>
              <a:gd name="connsiteX2" fmla="*/ 2389735 w 6485325"/>
              <a:gd name="connsiteY2" fmla="*/ 170 h 1106765"/>
              <a:gd name="connsiteX3" fmla="*/ 3496236 w 6485325"/>
              <a:gd name="connsiteY3" fmla="*/ 1106671 h 1106765"/>
              <a:gd name="connsiteX4" fmla="*/ 4633473 w 6485325"/>
              <a:gd name="connsiteY4" fmla="*/ 69326 h 1106765"/>
              <a:gd name="connsiteX5" fmla="*/ 5509453 w 6485325"/>
              <a:gd name="connsiteY5" fmla="*/ 1098987 h 1106765"/>
              <a:gd name="connsiteX6" fmla="*/ 6485325 w 6485325"/>
              <a:gd name="connsiteY6" fmla="*/ 138482 h 110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5325" h="1106765">
                <a:moveTo>
                  <a:pt x="0" y="170"/>
                </a:moveTo>
                <a:cubicBezTo>
                  <a:pt x="427104" y="507316"/>
                  <a:pt x="854209" y="1014462"/>
                  <a:pt x="1252498" y="1014462"/>
                </a:cubicBezTo>
                <a:cubicBezTo>
                  <a:pt x="1650787" y="1014462"/>
                  <a:pt x="2015779" y="-15198"/>
                  <a:pt x="2389735" y="170"/>
                </a:cubicBezTo>
                <a:cubicBezTo>
                  <a:pt x="2763691" y="15538"/>
                  <a:pt x="3122280" y="1095145"/>
                  <a:pt x="3496236" y="1106671"/>
                </a:cubicBezTo>
                <a:cubicBezTo>
                  <a:pt x="3870192" y="1118197"/>
                  <a:pt x="4297937" y="70607"/>
                  <a:pt x="4633473" y="69326"/>
                </a:cubicBezTo>
                <a:cubicBezTo>
                  <a:pt x="4969009" y="68045"/>
                  <a:pt x="5200811" y="1087461"/>
                  <a:pt x="5509453" y="1098987"/>
                </a:cubicBezTo>
                <a:cubicBezTo>
                  <a:pt x="5818095" y="1110513"/>
                  <a:pt x="6151710" y="624497"/>
                  <a:pt x="6485325" y="138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34" name="Google Shape;795;p40">
            <a:extLst>
              <a:ext uri="{FF2B5EF4-FFF2-40B4-BE49-F238E27FC236}">
                <a16:creationId xmlns:a16="http://schemas.microsoft.com/office/drawing/2014/main" id="{61366E0B-B743-4321-A1A4-2ABFA138311D}"/>
              </a:ext>
            </a:extLst>
          </p:cNvPr>
          <p:cNvGrpSpPr/>
          <p:nvPr/>
        </p:nvGrpSpPr>
        <p:grpSpPr>
          <a:xfrm rot="10800000">
            <a:off x="5691667" y="2354840"/>
            <a:ext cx="429978" cy="392731"/>
            <a:chOff x="1855667" y="1772729"/>
            <a:chExt cx="334744" cy="334744"/>
          </a:xfrm>
        </p:grpSpPr>
        <p:sp>
          <p:nvSpPr>
            <p:cNvPr id="35" name="Google Shape;796;p40">
              <a:extLst>
                <a:ext uri="{FF2B5EF4-FFF2-40B4-BE49-F238E27FC236}">
                  <a16:creationId xmlns:a16="http://schemas.microsoft.com/office/drawing/2014/main" id="{839B0741-18BB-4467-BDF9-FF2EE22BDAC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" name="Google Shape;797;p40">
              <a:extLst>
                <a:ext uri="{FF2B5EF4-FFF2-40B4-BE49-F238E27FC236}">
                  <a16:creationId xmlns:a16="http://schemas.microsoft.com/office/drawing/2014/main" id="{AA52E564-B085-4E07-B042-2A508E64B39F}"/>
                </a:ext>
              </a:extLst>
            </p:cNvPr>
            <p:cNvSpPr/>
            <p:nvPr/>
          </p:nvSpPr>
          <p:spPr>
            <a:xfrm rot="10967916">
              <a:off x="1964559" y="188492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050" b="1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105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7" name="Google Shape;627;p30">
            <a:extLst>
              <a:ext uri="{FF2B5EF4-FFF2-40B4-BE49-F238E27FC236}">
                <a16:creationId xmlns:a16="http://schemas.microsoft.com/office/drawing/2014/main" id="{934E173C-8C33-4391-8DAF-6DCBDD5DE15C}"/>
              </a:ext>
            </a:extLst>
          </p:cNvPr>
          <p:cNvSpPr txBox="1">
            <a:spLocks/>
          </p:cNvSpPr>
          <p:nvPr/>
        </p:nvSpPr>
        <p:spPr>
          <a:xfrm>
            <a:off x="4927814" y="1336065"/>
            <a:ext cx="181905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Vyfiltrovanie vhodných súvislých oblastí</a:t>
            </a:r>
            <a:endParaRPr lang="en-US" sz="1100" b="1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grpSp>
        <p:nvGrpSpPr>
          <p:cNvPr id="41" name="Google Shape;798;p40">
            <a:extLst>
              <a:ext uri="{FF2B5EF4-FFF2-40B4-BE49-F238E27FC236}">
                <a16:creationId xmlns:a16="http://schemas.microsoft.com/office/drawing/2014/main" id="{353B8952-21E5-49C1-BFCE-241D96A2FA86}"/>
              </a:ext>
            </a:extLst>
          </p:cNvPr>
          <p:cNvGrpSpPr/>
          <p:nvPr/>
        </p:nvGrpSpPr>
        <p:grpSpPr>
          <a:xfrm>
            <a:off x="6582175" y="2485030"/>
            <a:ext cx="621284" cy="621284"/>
            <a:chOff x="3814414" y="1703401"/>
            <a:chExt cx="473400" cy="473400"/>
          </a:xfrm>
        </p:grpSpPr>
        <p:sp>
          <p:nvSpPr>
            <p:cNvPr id="42" name="Google Shape;799;p40">
              <a:extLst>
                <a:ext uri="{FF2B5EF4-FFF2-40B4-BE49-F238E27FC236}">
                  <a16:creationId xmlns:a16="http://schemas.microsoft.com/office/drawing/2014/main" id="{FFB16E3E-72F5-40F1-B80D-ABB0A9753F59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" name="Google Shape;800;p40">
              <a:extLst>
                <a:ext uri="{FF2B5EF4-FFF2-40B4-BE49-F238E27FC236}">
                  <a16:creationId xmlns:a16="http://schemas.microsoft.com/office/drawing/2014/main" id="{ECA155C9-A5E6-448C-853E-FCE61882C815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050" b="1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105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4" name="Google Shape;627;p30">
            <a:extLst>
              <a:ext uri="{FF2B5EF4-FFF2-40B4-BE49-F238E27FC236}">
                <a16:creationId xmlns:a16="http://schemas.microsoft.com/office/drawing/2014/main" id="{AAAED043-ED27-4DE4-A764-279F382E463C}"/>
              </a:ext>
            </a:extLst>
          </p:cNvPr>
          <p:cNvSpPr txBox="1">
            <a:spLocks/>
          </p:cNvSpPr>
          <p:nvPr/>
        </p:nvSpPr>
        <p:spPr>
          <a:xfrm>
            <a:off x="5962968" y="3128106"/>
            <a:ext cx="181905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Použitie anotácií na určenie triedy danej oblasti</a:t>
            </a:r>
            <a:endParaRPr lang="en-US" sz="1100" b="1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grpSp>
        <p:nvGrpSpPr>
          <p:cNvPr id="45" name="Google Shape;804;p40">
            <a:extLst>
              <a:ext uri="{FF2B5EF4-FFF2-40B4-BE49-F238E27FC236}">
                <a16:creationId xmlns:a16="http://schemas.microsoft.com/office/drawing/2014/main" id="{B798BB30-2882-43F3-857E-41A652616A59}"/>
              </a:ext>
            </a:extLst>
          </p:cNvPr>
          <p:cNvGrpSpPr/>
          <p:nvPr/>
        </p:nvGrpSpPr>
        <p:grpSpPr>
          <a:xfrm>
            <a:off x="7719550" y="2273099"/>
            <a:ext cx="569588" cy="542389"/>
            <a:chOff x="6880814" y="3576300"/>
            <a:chExt cx="473400" cy="473400"/>
          </a:xfrm>
        </p:grpSpPr>
        <p:sp>
          <p:nvSpPr>
            <p:cNvPr id="46" name="Google Shape;805;p40">
              <a:extLst>
                <a:ext uri="{FF2B5EF4-FFF2-40B4-BE49-F238E27FC236}">
                  <a16:creationId xmlns:a16="http://schemas.microsoft.com/office/drawing/2014/main" id="{95E74068-F9ED-4AAB-86B4-931A16755EFE}"/>
                </a:ext>
              </a:extLst>
            </p:cNvPr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" name="Google Shape;806;p40">
              <a:extLst>
                <a:ext uri="{FF2B5EF4-FFF2-40B4-BE49-F238E27FC236}">
                  <a16:creationId xmlns:a16="http://schemas.microsoft.com/office/drawing/2014/main" id="{FCAAEA70-47A2-4BAC-BE01-DFDF72020891}"/>
                </a:ext>
              </a:extLst>
            </p:cNvPr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k-SK" sz="1100" b="1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  <a:endParaRPr sz="11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" name="Google Shape;627;p30">
            <a:extLst>
              <a:ext uri="{FF2B5EF4-FFF2-40B4-BE49-F238E27FC236}">
                <a16:creationId xmlns:a16="http://schemas.microsoft.com/office/drawing/2014/main" id="{D8507AC4-51CB-4A47-9374-BB474B9BFC22}"/>
              </a:ext>
            </a:extLst>
          </p:cNvPr>
          <p:cNvSpPr txBox="1">
            <a:spLocks/>
          </p:cNvSpPr>
          <p:nvPr/>
        </p:nvSpPr>
        <p:spPr>
          <a:xfrm>
            <a:off x="7254259" y="1362133"/>
            <a:ext cx="181905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Vytvorenie </a:t>
            </a:r>
            <a:r>
              <a:rPr lang="sk-SK" sz="1100" b="1" dirty="0" err="1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stacku</a:t>
            </a:r>
            <a:r>
              <a:rPr lang="sk-SK" sz="1100" b="1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 3 po sebe idúcich vzoriek</a:t>
            </a:r>
            <a:endParaRPr lang="en-US" sz="1100" b="1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Vstupné dáta pre CNN</a:t>
            </a:r>
            <a:endParaRPr dirty="0"/>
          </a:p>
        </p:txBody>
      </p: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E5954DCB-9056-467C-99C3-B0FBA6346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5" t="12011" r="19677" b="11324"/>
          <a:stretch/>
        </p:blipFill>
        <p:spPr>
          <a:xfrm>
            <a:off x="501701" y="551875"/>
            <a:ext cx="1612816" cy="1606684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992FEB89-EACF-4E4F-A321-32472C33B2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32" t="15078" r="19245" b="10937"/>
          <a:stretch/>
        </p:blipFill>
        <p:spPr>
          <a:xfrm>
            <a:off x="1374098" y="1246323"/>
            <a:ext cx="1621779" cy="1564417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21D5A3D7-6F95-4A1F-8F50-C34F71BAEC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94" t="11972" r="20169" b="11124"/>
          <a:stretch/>
        </p:blipFill>
        <p:spPr>
          <a:xfrm>
            <a:off x="2183923" y="2041620"/>
            <a:ext cx="1710125" cy="1717297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F027CD72-C80B-4128-AD59-C59D7FCD4E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337" t="12447" r="19339" b="10859"/>
          <a:stretch/>
        </p:blipFill>
        <p:spPr>
          <a:xfrm>
            <a:off x="7116819" y="551875"/>
            <a:ext cx="1497283" cy="147665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9D9A93D-6AF6-422F-9EA1-13D7FCE9C2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395" t="12405" r="19496" b="11629"/>
          <a:stretch/>
        </p:blipFill>
        <p:spPr>
          <a:xfrm>
            <a:off x="6147636" y="1246323"/>
            <a:ext cx="1622266" cy="159059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DF22AEA-8A8B-47D8-B1D2-CF5A8F1CBDB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496" t="12405" r="20504" b="11292"/>
          <a:stretch/>
        </p:blipFill>
        <p:spPr>
          <a:xfrm>
            <a:off x="4922102" y="2024636"/>
            <a:ext cx="1710126" cy="1716960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D62142AB-16D1-4D23-9EA1-D5B3D6DD65AD}"/>
              </a:ext>
            </a:extLst>
          </p:cNvPr>
          <p:cNvSpPr txBox="1"/>
          <p:nvPr/>
        </p:nvSpPr>
        <p:spPr>
          <a:xfrm>
            <a:off x="512402" y="3323770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Pozitívna vzorka</a:t>
            </a:r>
          </a:p>
          <a:p>
            <a:pPr algn="ctr"/>
            <a:r>
              <a:rPr lang="sk-SK" dirty="0"/>
              <a:t>(1692)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F1982E5E-698E-4D81-82E9-6100E7F2432F}"/>
              </a:ext>
            </a:extLst>
          </p:cNvPr>
          <p:cNvSpPr txBox="1"/>
          <p:nvPr/>
        </p:nvSpPr>
        <p:spPr>
          <a:xfrm>
            <a:off x="7036426" y="3374418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Negatívna vzorka</a:t>
            </a:r>
          </a:p>
          <a:p>
            <a:pPr algn="ctr"/>
            <a:r>
              <a:rPr lang="sk-SK" dirty="0"/>
              <a:t>(1080)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Model CNN</a:t>
            </a:r>
            <a:endParaRPr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572593F9-314E-4AE6-907A-6CEED851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5" y="1193486"/>
            <a:ext cx="8229600" cy="2029172"/>
          </a:xfrm>
          <a:prstGeom prst="rect">
            <a:avLst/>
          </a:prstGeom>
        </p:spPr>
      </p:pic>
      <p:sp>
        <p:nvSpPr>
          <p:cNvPr id="14" name="Google Shape;627;p30">
            <a:extLst>
              <a:ext uri="{FF2B5EF4-FFF2-40B4-BE49-F238E27FC236}">
                <a16:creationId xmlns:a16="http://schemas.microsoft.com/office/drawing/2014/main" id="{869570DF-3C33-4EB1-8CE8-04ADE75B8B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35720" y="3141076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k-SK" sz="1200" b="1" dirty="0"/>
              <a:t>Trénovanie: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sz="1100" b="1" dirty="0"/>
              <a:t>Adam, </a:t>
            </a:r>
            <a:r>
              <a:rPr lang="sk-SK" sz="1100" b="1" dirty="0" err="1"/>
              <a:t>learning_rate</a:t>
            </a:r>
            <a:r>
              <a:rPr lang="sk-SK" sz="1100" b="1" dirty="0"/>
              <a:t>=0,00005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sz="1100" b="1" dirty="0" err="1"/>
              <a:t>Binary</a:t>
            </a:r>
            <a:r>
              <a:rPr lang="sk-SK" sz="1100" b="1" dirty="0"/>
              <a:t> </a:t>
            </a:r>
            <a:r>
              <a:rPr lang="sk-SK" sz="1100" b="1" dirty="0" err="1"/>
              <a:t>Cross</a:t>
            </a:r>
            <a:r>
              <a:rPr lang="sk-SK" sz="1100" b="1" dirty="0"/>
              <a:t> </a:t>
            </a:r>
            <a:r>
              <a:rPr lang="sk-SK" sz="1100" b="1" dirty="0" err="1"/>
              <a:t>Entropy</a:t>
            </a:r>
            <a:endParaRPr lang="sk-SK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sz="1100" b="1" dirty="0"/>
              <a:t>100 epoch</a:t>
            </a:r>
            <a:endParaRPr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314</Words>
  <Application>Microsoft Office PowerPoint</Application>
  <PresentationFormat>Prezentácia na obrazovke (16:9)</PresentationFormat>
  <Paragraphs>84</Paragraphs>
  <Slides>12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Oswald</vt:lpstr>
      <vt:lpstr>Arial</vt:lpstr>
      <vt:lpstr>Source Sans Pro</vt:lpstr>
      <vt:lpstr>Wingdings</vt:lpstr>
      <vt:lpstr>Quince template</vt:lpstr>
      <vt:lpstr>Detekcia  obličkových kameňov z CT snímok</vt:lpstr>
      <vt:lpstr>Cieľ práce</vt:lpstr>
      <vt:lpstr>Aká je motivácia?</vt:lpstr>
      <vt:lpstr> Čo má riešenie urobiť v praxi?</vt:lpstr>
      <vt:lpstr>Dáta</vt:lpstr>
      <vt:lpstr>Technológie a metódy</vt:lpstr>
      <vt:lpstr>Predspracovanie</vt:lpstr>
      <vt:lpstr>Vstupné dáta pre CNN</vt:lpstr>
      <vt:lpstr>Model CNN</vt:lpstr>
      <vt:lpstr>Výsledky</vt:lpstr>
      <vt:lpstr>Ďalšie kroky?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 obličkových kameňov z CT snímok</dc:title>
  <cp:lastModifiedBy>Oravcová Jana</cp:lastModifiedBy>
  <cp:revision>23</cp:revision>
  <dcterms:modified xsi:type="dcterms:W3CDTF">2022-02-01T07:04:54Z</dcterms:modified>
</cp:coreProperties>
</file>