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</p:sldIdLst>
  <p:sldSz cx="12192000" cy="6858000"/>
  <p:notesSz cx="7772400" cy="10058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 hidden="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2" hidden="1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307880" y="1267560"/>
            <a:ext cx="9575640" cy="4307400"/>
          </a:xfrm>
          <a:prstGeom prst="rect">
            <a:avLst/>
          </a:prstGeom>
          <a:solidFill>
            <a:srgbClr val="FFFFFF"/>
          </a:solidFill>
          <a:ln w="6480">
            <a:noFill/>
          </a:ln>
          <a:effectLst>
            <a:outerShdw blurRad="50800" algn="ctr" rotWithShape="0">
              <a:srgbClr val="000000">
                <a:alpha val="66000"/>
              </a:srgbClr>
            </a:outerShdw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447920" y="1411560"/>
            <a:ext cx="9295560" cy="4034160"/>
          </a:xfrm>
          <a:prstGeom prst="rect">
            <a:avLst/>
          </a:prstGeom>
          <a:noFill/>
          <a:ln w="6480" cap="sq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5135760" y="1267560"/>
            <a:ext cx="1919520" cy="7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5249880" y="1267560"/>
            <a:ext cx="1691640" cy="615960"/>
            <a:chOff x="5249880" y="1267560"/>
            <a:chExt cx="1691640" cy="615960"/>
          </a:xfrm>
        </p:grpSpPr>
        <p:sp>
          <p:nvSpPr>
            <p:cNvPr id="8" name="Line 9"/>
            <p:cNvSpPr/>
            <p:nvPr/>
          </p:nvSpPr>
          <p:spPr>
            <a:xfrm>
              <a:off x="524988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694152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5249880" y="1883520"/>
              <a:ext cx="169164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3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4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magine 4" descr="Immagine con tessuto, tabella, rosso, coperto&#10;&#10;Descrizione generata automaticamente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937440" y="1808640"/>
            <a:ext cx="5451840" cy="32403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1103400" y="1974960"/>
            <a:ext cx="5119920" cy="2907000"/>
          </a:xfrm>
          <a:prstGeom prst="rect">
            <a:avLst/>
          </a:prstGeom>
          <a:noFill/>
          <a:ln w="6480" cap="sq">
            <a:solidFill>
              <a:schemeClr val="tx1"/>
            </a:solidFill>
            <a:miter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3"/>
          <p:cNvSpPr/>
          <p:nvPr/>
        </p:nvSpPr>
        <p:spPr>
          <a:xfrm>
            <a:off x="1276200" y="2350080"/>
            <a:ext cx="4774320" cy="163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8500" lnSpcReduction="10000"/>
          </a:bodyPr>
          <a:lstStyle/>
          <a:p>
            <a:pPr algn="ctr">
              <a:lnSpc>
                <a:spcPct val="83000"/>
              </a:lnSpc>
            </a:pPr>
            <a:r>
              <a:rPr lang="it-IT" sz="4400" b="0" strike="noStrike" cap="all" spc="-100">
                <a:solidFill>
                  <a:srgbClr val="000000"/>
                </a:solidFill>
                <a:latin typeface="Avenir Next LT Pro Light"/>
                <a:ea typeface="DejaVu Sans"/>
              </a:rPr>
              <a:t>Strutture e liste concatenate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276200" y="3990600"/>
            <a:ext cx="4774320" cy="55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it-IT" sz="1800" b="0" strike="noStrike" spc="75">
                <a:solidFill>
                  <a:srgbClr val="000000"/>
                </a:solidFill>
                <a:latin typeface="Avenir Next LT Pro"/>
                <a:ea typeface="DejaVu Sans"/>
              </a:rPr>
              <a:t>Corrado Aaron Visaggio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Struct annidate	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Un campo di una struttura può a sua volta essere una struct</a:t>
            </a:r>
            <a:endParaRPr lang="it-IT" sz="1500" b="0" strike="noStrike" spc="-1"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L’accesso ai campi interni richiede l’indicazione del «percorso» da seguire:</a:t>
            </a:r>
            <a:endParaRPr lang="it-I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300" b="0" strike="noStrike" spc="-1">
              <a:latin typeface="Arial"/>
            </a:endParaRPr>
          </a:p>
          <a:p>
            <a:pPr marL="2271240">
              <a:lnSpc>
                <a:spcPct val="100000"/>
              </a:lnSpc>
              <a:spcBef>
                <a:spcPts val="499"/>
              </a:spcBef>
            </a:pPr>
            <a:r>
              <a:rPr lang="it-IT" sz="14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	</a:t>
            </a:r>
            <a:endParaRPr lang="it-IT" sz="14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4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  <p:pic>
        <p:nvPicPr>
          <p:cNvPr id="171" name="Immagine 6"/>
          <p:cNvPicPr/>
          <p:nvPr/>
        </p:nvPicPr>
        <p:blipFill>
          <a:blip r:embed="rId2"/>
          <a:stretch/>
        </p:blipFill>
        <p:spPr>
          <a:xfrm>
            <a:off x="1715400" y="2944440"/>
            <a:ext cx="1312560" cy="223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Lista concatenata	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Struttura dati in cui ogni nodo ha un collegamento (link) ad un altro nodo: lista concatenata (</a:t>
            </a:r>
            <a:r>
              <a:rPr lang="it-IT" sz="1500" b="0" strike="noStrike" spc="-1" dirty="0" err="1">
                <a:solidFill>
                  <a:srgbClr val="EE462D"/>
                </a:solidFill>
                <a:latin typeface="Avenir Next LT Pro"/>
                <a:ea typeface="DejaVu Sans"/>
              </a:rPr>
              <a:t>linked</a:t>
            </a:r>
            <a:r>
              <a:rPr lang="it-IT" sz="1500" b="0" strike="noStrike" spc="-1" dirty="0">
                <a:solidFill>
                  <a:srgbClr val="EE462D"/>
                </a:solidFill>
                <a:latin typeface="Avenir Next LT Pro"/>
                <a:ea typeface="DejaVu Sans"/>
              </a:rPr>
              <a:t> list</a:t>
            </a:r>
            <a:r>
              <a:rPr lang="it-IT" sz="1500" spc="-1" dirty="0">
                <a:latin typeface="Avenir Next LT Pro"/>
                <a:ea typeface="DejaVu Sans"/>
              </a:rPr>
              <a:t>)</a:t>
            </a:r>
            <a:endParaRPr lang="it-IT" sz="1500" b="0" strike="noStrike" spc="-1" dirty="0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Il collegamento è un puntatore con l‘indirizzo di memoria dell’altro nodo</a:t>
            </a:r>
            <a:endParaRPr lang="it-IT" sz="1500" b="0" strike="noStrike" spc="-1" dirty="0"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Si accede alla lista per mezzo di un puntatore al suo primo nodo (head)</a:t>
            </a:r>
            <a:endParaRPr lang="it-IT" sz="1300" b="0" strike="noStrike" spc="-1" dirty="0"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Si accede ai nodi successivi per mezzo del puntatore memorizzato in ogni nodo</a:t>
            </a:r>
            <a:endParaRPr lang="it-IT" sz="1300" b="0" strike="noStrike" spc="-1" dirty="0"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Il puntatore dell’ultimo nodo è impostato a NULL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300" b="0" strike="noStrike" spc="-1" dirty="0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In una lista i dati sono memorizzati in modo dinamico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 dirty="0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  <p:pic>
        <p:nvPicPr>
          <p:cNvPr id="175" name="Immagine 6"/>
          <p:cNvPicPr/>
          <p:nvPr/>
        </p:nvPicPr>
        <p:blipFill>
          <a:blip r:embed="rId2"/>
          <a:stretch/>
        </p:blipFill>
        <p:spPr>
          <a:xfrm>
            <a:off x="3129840" y="4416120"/>
            <a:ext cx="2890440" cy="49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Strutture auto-referenzianti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Definiamo il nodo di una struttura (il tipo del dato non è specificato)</a:t>
            </a: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next è un puntatore al tipo di oggetto che si sta dichiarando</a:t>
            </a:r>
            <a:endParaRPr lang="it-IT" sz="1300" b="0" strike="noStrike" spc="-1"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Struttura </a:t>
            </a:r>
            <a:r>
              <a:rPr lang="it-IT" sz="1300" b="0" strike="noStrike" spc="-1">
                <a:solidFill>
                  <a:srgbClr val="EE462D"/>
                </a:solidFill>
                <a:latin typeface="Avenir Next LT Pro"/>
                <a:ea typeface="DejaVu Sans"/>
              </a:rPr>
              <a:t>auto-referenziante</a:t>
            </a:r>
            <a:r>
              <a:rPr lang="it-IT" sz="13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  (self-referencing): la struttura contiene un puntatore ad una struttura dello stesso tipo</a:t>
            </a:r>
            <a:endParaRPr lang="it-I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  <p:pic>
        <p:nvPicPr>
          <p:cNvPr id="179" name="Immagine 5"/>
          <p:cNvPicPr/>
          <p:nvPr/>
        </p:nvPicPr>
        <p:blipFill>
          <a:blip r:embed="rId2"/>
          <a:stretch/>
        </p:blipFill>
        <p:spPr>
          <a:xfrm>
            <a:off x="1617120" y="2591280"/>
            <a:ext cx="3103200" cy="74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Esempio: strutture auto-referenzianti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Esempio</a:t>
            </a: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  <p:pic>
        <p:nvPicPr>
          <p:cNvPr id="183" name="Immagine 6"/>
          <p:cNvPicPr/>
          <p:nvPr/>
        </p:nvPicPr>
        <p:blipFill>
          <a:blip r:embed="rId2"/>
          <a:stretch/>
        </p:blipFill>
        <p:spPr>
          <a:xfrm>
            <a:off x="1485720" y="2567520"/>
            <a:ext cx="3533400" cy="860760"/>
          </a:xfrm>
          <a:prstGeom prst="rect">
            <a:avLst/>
          </a:prstGeom>
          <a:ln>
            <a:noFill/>
          </a:ln>
        </p:spPr>
      </p:pic>
      <p:pic>
        <p:nvPicPr>
          <p:cNvPr id="184" name="Immagine 8"/>
          <p:cNvPicPr/>
          <p:nvPr/>
        </p:nvPicPr>
        <p:blipFill>
          <a:blip r:embed="rId3"/>
          <a:stretch/>
        </p:blipFill>
        <p:spPr>
          <a:xfrm>
            <a:off x="1485720" y="3893400"/>
            <a:ext cx="934200" cy="1141920"/>
          </a:xfrm>
          <a:prstGeom prst="rect">
            <a:avLst/>
          </a:prstGeom>
          <a:ln>
            <a:noFill/>
          </a:ln>
        </p:spPr>
      </p:pic>
      <p:pic>
        <p:nvPicPr>
          <p:cNvPr id="185" name="Immagine 10"/>
          <p:cNvPicPr/>
          <p:nvPr/>
        </p:nvPicPr>
        <p:blipFill>
          <a:blip r:embed="rId4"/>
          <a:stretch/>
        </p:blipFill>
        <p:spPr>
          <a:xfrm>
            <a:off x="6160320" y="4105080"/>
            <a:ext cx="1991880" cy="673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Esempio: strutture auto-referenzianti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Attenzione: i nodi delle liste concatenate non sono generalmente memorizzati in modo contiguo</a:t>
            </a: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  <p:pic>
        <p:nvPicPr>
          <p:cNvPr id="189" name="Immagine 5"/>
          <p:cNvPicPr/>
          <p:nvPr/>
        </p:nvPicPr>
        <p:blipFill>
          <a:blip r:embed="rId2"/>
          <a:stretch/>
        </p:blipFill>
        <p:spPr>
          <a:xfrm>
            <a:off x="1383120" y="2604960"/>
            <a:ext cx="3894120" cy="87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Tipo di dato lista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In modo equivalente</a:t>
            </a: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  <p:pic>
        <p:nvPicPr>
          <p:cNvPr id="193" name="Immagine 6"/>
          <p:cNvPicPr/>
          <p:nvPr/>
        </p:nvPicPr>
        <p:blipFill>
          <a:blip r:embed="rId2"/>
          <a:stretch/>
        </p:blipFill>
        <p:spPr>
          <a:xfrm>
            <a:off x="1329480" y="2313000"/>
            <a:ext cx="3333240" cy="1168920"/>
          </a:xfrm>
          <a:prstGeom prst="rect">
            <a:avLst/>
          </a:prstGeom>
          <a:ln>
            <a:noFill/>
          </a:ln>
        </p:spPr>
      </p:pic>
      <p:pic>
        <p:nvPicPr>
          <p:cNvPr id="194" name="Immagine 8"/>
          <p:cNvPicPr/>
          <p:nvPr/>
        </p:nvPicPr>
        <p:blipFill>
          <a:blip r:embed="rId3"/>
          <a:stretch/>
        </p:blipFill>
        <p:spPr>
          <a:xfrm>
            <a:off x="1329480" y="4289040"/>
            <a:ext cx="1370880" cy="1035720"/>
          </a:xfrm>
          <a:prstGeom prst="rect">
            <a:avLst/>
          </a:prstGeom>
          <a:ln>
            <a:noFill/>
          </a:ln>
        </p:spPr>
      </p:pic>
      <p:pic>
        <p:nvPicPr>
          <p:cNvPr id="195" name="Immagine 10"/>
          <p:cNvPicPr/>
          <p:nvPr/>
        </p:nvPicPr>
        <p:blipFill>
          <a:blip r:embed="rId4"/>
          <a:stretch/>
        </p:blipFill>
        <p:spPr>
          <a:xfrm>
            <a:off x="2701080" y="4289040"/>
            <a:ext cx="2483640" cy="79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Tipo di dato lista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In modo equivalente</a:t>
            </a: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In modo equivalente</a:t>
            </a: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  <p:pic>
        <p:nvPicPr>
          <p:cNvPr id="199" name="Immagine 5"/>
          <p:cNvPicPr/>
          <p:nvPr/>
        </p:nvPicPr>
        <p:blipFill>
          <a:blip r:embed="rId2"/>
          <a:stretch/>
        </p:blipFill>
        <p:spPr>
          <a:xfrm>
            <a:off x="1195920" y="2519640"/>
            <a:ext cx="3009600" cy="997560"/>
          </a:xfrm>
          <a:prstGeom prst="rect">
            <a:avLst/>
          </a:prstGeom>
          <a:ln>
            <a:noFill/>
          </a:ln>
        </p:spPr>
      </p:pic>
      <p:pic>
        <p:nvPicPr>
          <p:cNvPr id="200" name="Immagine 12"/>
          <p:cNvPicPr/>
          <p:nvPr/>
        </p:nvPicPr>
        <p:blipFill>
          <a:blip r:embed="rId3"/>
          <a:stretch/>
        </p:blipFill>
        <p:spPr>
          <a:xfrm>
            <a:off x="1195920" y="5313240"/>
            <a:ext cx="132480" cy="223920"/>
          </a:xfrm>
          <a:prstGeom prst="rect">
            <a:avLst/>
          </a:prstGeom>
          <a:ln>
            <a:noFill/>
          </a:ln>
        </p:spPr>
      </p:pic>
      <p:pic>
        <p:nvPicPr>
          <p:cNvPr id="201" name="Immagine 14"/>
          <p:cNvPicPr/>
          <p:nvPr/>
        </p:nvPicPr>
        <p:blipFill>
          <a:blip r:embed="rId4"/>
          <a:stretch/>
        </p:blipFill>
        <p:spPr>
          <a:xfrm>
            <a:off x="1195920" y="4322520"/>
            <a:ext cx="3999960" cy="99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Allocazione di memoria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Se head è una variabile di tipo List (List head;) chiamando la funzione malloc</a:t>
            </a:r>
            <a:endParaRPr lang="it-IT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500" b="0" strike="noStrike" spc="-1">
              <a:latin typeface="Arial"/>
            </a:endParaRPr>
          </a:p>
          <a:p>
            <a:pPr marL="2499840" lvl="8" indent="-227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400" b="0" strike="noStrike" spc="-1">
                <a:solidFill>
                  <a:srgbClr val="EE462D"/>
                </a:solidFill>
                <a:latin typeface="Avenir Next LT Pro"/>
                <a:ea typeface="DejaVu Sans"/>
              </a:rPr>
              <a:t>           </a:t>
            </a:r>
            <a:r>
              <a:rPr lang="it-IT" sz="1400" b="0" strike="noStrike" spc="-1">
                <a:solidFill>
                  <a:srgbClr val="FFFFFF"/>
                </a:solidFill>
                <a:latin typeface="Avenir Next LT Pro"/>
                <a:ea typeface="DejaVu Sans"/>
              </a:rPr>
              <a:t>oppure</a:t>
            </a:r>
            <a:endParaRPr lang="it-IT" sz="14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400" b="0" strike="noStrike" spc="-1">
              <a:latin typeface="Arial"/>
            </a:endParaRPr>
          </a:p>
          <a:p>
            <a:pPr marL="731520" lvl="2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2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Si ottiene dal sistema una porzione di memoria adeguata a contenere un listNode e si assegna l’indirizzo a head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2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  <p:pic>
        <p:nvPicPr>
          <p:cNvPr id="205" name="Immagine 6"/>
          <p:cNvPicPr/>
          <p:nvPr/>
        </p:nvPicPr>
        <p:blipFill>
          <a:blip r:embed="rId2"/>
          <a:stretch/>
        </p:blipFill>
        <p:spPr>
          <a:xfrm>
            <a:off x="1743480" y="2760120"/>
            <a:ext cx="2233080" cy="38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Creazione di una lista in un nodo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6000" lnSpcReduction="20000"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 err="1">
                <a:latin typeface="CourierNewPS-BoldMT"/>
                <a:ea typeface="DejaVu Sans"/>
              </a:rPr>
              <a:t>typedef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char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itemType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…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List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newNode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(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itemType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value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){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List head;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head=(List)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malloc</a:t>
            </a:r>
            <a:r>
              <a:rPr lang="it-IT" sz="1800" b="1" strike="noStrike" spc="-1" dirty="0">
                <a:latin typeface="CourierNewPS-BoldMT"/>
                <a:ea typeface="DejaVu Sans"/>
              </a:rPr>
              <a:t>(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sizeof</a:t>
            </a:r>
            <a:r>
              <a:rPr lang="it-IT" sz="1800" b="1" strike="noStrike" spc="-1" dirty="0">
                <a:latin typeface="CourierNewPS-BoldMT"/>
                <a:ea typeface="DejaVu Sans"/>
              </a:rPr>
              <a:t>(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listNode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));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if</a:t>
            </a:r>
            <a:r>
              <a:rPr lang="it-IT" sz="1800" b="1" strike="noStrike" spc="-1" dirty="0">
                <a:latin typeface="CourierNewPS-BoldMT"/>
                <a:ea typeface="DejaVu Sans"/>
              </a:rPr>
              <a:t>(head != NULL){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 head-&gt;item =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value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 head-&gt;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next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= NULL;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else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printf</a:t>
            </a:r>
            <a:r>
              <a:rPr lang="it-IT" sz="1800" b="1" strike="noStrike" spc="-1" dirty="0">
                <a:latin typeface="CourierNewPS-BoldMT"/>
                <a:ea typeface="DejaVu Sans"/>
              </a:rPr>
              <a:t>("%c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not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inserted</a:t>
            </a:r>
            <a:r>
              <a:rPr lang="it-IT" sz="1800" b="1" strike="noStrike" spc="-1" dirty="0">
                <a:latin typeface="CourierNewPS-BoldMT"/>
                <a:ea typeface="DejaVu Sans"/>
              </a:rPr>
              <a:t>. No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memory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available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.\n",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value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);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return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head;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3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  <p:pic>
        <p:nvPicPr>
          <p:cNvPr id="209" name="Immagine 5"/>
          <p:cNvPicPr/>
          <p:nvPr/>
        </p:nvPicPr>
        <p:blipFill>
          <a:blip r:embed="rId2"/>
          <a:stretch/>
        </p:blipFill>
        <p:spPr>
          <a:xfrm>
            <a:off x="8417880" y="4916160"/>
            <a:ext cx="1524960" cy="7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066680" y="642600"/>
            <a:ext cx="1031544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Creazione di un nodo ed inserimento in testa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Si crea la nuova struct listNode da inserire in testa</a:t>
            </a:r>
            <a:endParaRPr lang="it-IT" sz="1500" b="0" strike="noStrike" spc="-1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Si memorizza il valore nel nuovo nodo</a:t>
            </a:r>
            <a:endParaRPr lang="it-IT" sz="1500" b="0" strike="noStrike" spc="-1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Si fa puntare il nuovo nodo alla precedente testa della lista</a:t>
            </a:r>
            <a:endParaRPr lang="it-IT" sz="1500" b="0" strike="noStrike" spc="-1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Si fa puntare la testa della lista al nuovo nodo</a:t>
            </a:r>
            <a:endParaRPr lang="it-IT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  <p:pic>
        <p:nvPicPr>
          <p:cNvPr id="213" name="Immagine 5"/>
          <p:cNvPicPr/>
          <p:nvPr/>
        </p:nvPicPr>
        <p:blipFill>
          <a:blip r:embed="rId2"/>
          <a:stretch/>
        </p:blipFill>
        <p:spPr>
          <a:xfrm>
            <a:off x="3421800" y="3907800"/>
            <a:ext cx="3835440" cy="160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Argomenti 	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Struct</a:t>
            </a:r>
            <a:endParaRPr lang="it-IT" sz="1500" b="0" strike="noStrike" spc="-1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Definizione di lista in C</a:t>
            </a:r>
            <a:endParaRPr lang="it-IT" sz="1500" b="0" strike="noStrike" spc="-1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Operazioni su lista: inserimento, cancellazione, ricerca di un elemento</a:t>
            </a:r>
            <a:endParaRPr lang="it-IT" sz="15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 dirty="0">
                <a:solidFill>
                  <a:srgbClr val="262626"/>
                </a:solidFill>
                <a:latin typeface="Avenir Next LT Pro Light"/>
                <a:ea typeface="DejaVu Sans"/>
              </a:rPr>
              <a:t>Creazione di un nodo ed inserimento in testa</a:t>
            </a:r>
            <a:endParaRPr lang="it-IT" sz="4000" b="0" strike="noStrike" spc="-1" dirty="0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4000" lnSpcReduction="20000"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 err="1">
                <a:latin typeface="CourierNewPS-BoldMT"/>
                <a:ea typeface="DejaVu Sans"/>
              </a:rPr>
              <a:t>void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insertHead</a:t>
            </a:r>
            <a:r>
              <a:rPr lang="it-IT" sz="1800" b="1" strike="noStrike" spc="-1" dirty="0">
                <a:latin typeface="CourierNewPS-BoldMT"/>
                <a:ea typeface="DejaVu Sans"/>
              </a:rPr>
              <a:t>(List s,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char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value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)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List new;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new = (List)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malloc</a:t>
            </a:r>
            <a:r>
              <a:rPr lang="it-IT" sz="1800" b="1" strike="noStrike" spc="-1" dirty="0">
                <a:latin typeface="CourierNewPS-BoldMT"/>
                <a:ea typeface="DejaVu Sans"/>
              </a:rPr>
              <a:t>(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sizeof</a:t>
            </a:r>
            <a:r>
              <a:rPr lang="it-IT" sz="1800" b="1" strike="noStrike" spc="-1" dirty="0">
                <a:latin typeface="CourierNewPS-BoldMT"/>
                <a:ea typeface="DejaVu Sans"/>
              </a:rPr>
              <a:t>(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ListNode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));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if</a:t>
            </a:r>
            <a:r>
              <a:rPr lang="it-IT" sz="1800" b="1" strike="noStrike" spc="-1" dirty="0">
                <a:latin typeface="CourierNewPS-BoldMT"/>
                <a:ea typeface="DejaVu Sans"/>
              </a:rPr>
              <a:t>(new != NULL){ /*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Is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space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available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? */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new-&gt;data =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value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new-&gt;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next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= s;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s = new;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else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printf</a:t>
            </a:r>
            <a:r>
              <a:rPr lang="it-IT" sz="1800" b="1" strike="noStrike" spc="-1" dirty="0">
                <a:latin typeface="CourierNewPS-BoldMT"/>
                <a:ea typeface="DejaVu Sans"/>
              </a:rPr>
              <a:t>("%c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not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inserted</a:t>
            </a:r>
            <a:r>
              <a:rPr lang="it-IT" sz="1800" b="1" strike="noStrike" spc="-1" dirty="0">
                <a:latin typeface="CourierNewPS-BoldMT"/>
                <a:ea typeface="DejaVu Sans"/>
              </a:rPr>
              <a:t>. No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memory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available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.\n",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value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);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3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  <p:pic>
        <p:nvPicPr>
          <p:cNvPr id="217" name="Immagine 4"/>
          <p:cNvPicPr/>
          <p:nvPr/>
        </p:nvPicPr>
        <p:blipFill>
          <a:blip r:embed="rId2"/>
          <a:stretch/>
        </p:blipFill>
        <p:spPr>
          <a:xfrm>
            <a:off x="6992280" y="2810520"/>
            <a:ext cx="3835440" cy="160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066680" y="642600"/>
            <a:ext cx="1031544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Rimozione dalla testa della lista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Si salva il puntatore al primo nodo da rimuovere</a:t>
            </a:r>
            <a:endParaRPr lang="it-IT" sz="1500" b="0" strike="noStrike" spc="-1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Si preleva il valore dell’elemento</a:t>
            </a:r>
            <a:endParaRPr lang="it-IT" sz="1500" b="0" strike="noStrike" spc="-1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Si fa puntare la testa della lista al secondo nodo</a:t>
            </a:r>
            <a:endParaRPr lang="it-IT" sz="1500" b="0" strike="noStrike" spc="-1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Si dealloca lo spazio del primo nodo</a:t>
            </a:r>
            <a:endParaRPr lang="it-IT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  <p:pic>
        <p:nvPicPr>
          <p:cNvPr id="221" name="Immagine 6"/>
          <p:cNvPicPr/>
          <p:nvPr/>
        </p:nvPicPr>
        <p:blipFill>
          <a:blip r:embed="rId2"/>
          <a:stretch/>
        </p:blipFill>
        <p:spPr>
          <a:xfrm>
            <a:off x="3634920" y="3864600"/>
            <a:ext cx="2301480" cy="170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Rimozione dalla testa della lista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8500" lnSpcReduction="20000"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 err="1">
                <a:latin typeface="CourierNewPS-BoldMT"/>
                <a:ea typeface="DejaVu Sans"/>
              </a:rPr>
              <a:t>char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deleteHead</a:t>
            </a:r>
            <a:r>
              <a:rPr lang="it-IT" sz="1800" b="1" strike="noStrike" spc="-1" dirty="0">
                <a:latin typeface="CourierNewPS-BoldMT"/>
                <a:ea typeface="DejaVu Sans"/>
              </a:rPr>
              <a:t>(List s)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List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temp</a:t>
            </a:r>
            <a:r>
              <a:rPr lang="it-IT" sz="1800" b="1" strike="noStrike" spc="-1" dirty="0">
                <a:latin typeface="CourierNewPS-BoldMT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char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value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temp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= s;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if</a:t>
            </a:r>
            <a:r>
              <a:rPr lang="it-IT" sz="1800" b="1" strike="noStrike" spc="-1" dirty="0">
                <a:latin typeface="CourierNewPS-BoldMT"/>
                <a:ea typeface="DejaVu Sans"/>
              </a:rPr>
              <a:t>(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temp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!= NULL){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value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=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temp</a:t>
            </a:r>
            <a:r>
              <a:rPr lang="it-IT" sz="1800" b="1" strike="noStrike" spc="-1" dirty="0">
                <a:latin typeface="CourierNewPS-BoldMT"/>
                <a:ea typeface="DejaVu Sans"/>
              </a:rPr>
              <a:t>-&gt;data;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s =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temp</a:t>
            </a:r>
            <a:r>
              <a:rPr lang="it-IT" sz="1800" b="1" strike="noStrike" spc="-1" dirty="0">
                <a:latin typeface="CourierNewPS-BoldMT"/>
                <a:ea typeface="DejaVu Sans"/>
              </a:rPr>
              <a:t>-&gt;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next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free(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temp</a:t>
            </a:r>
            <a:r>
              <a:rPr lang="it-IT" sz="1800" b="1" strike="noStrike" spc="-1" dirty="0">
                <a:latin typeface="CourierNewPS-BoldMT"/>
                <a:ea typeface="DejaVu Sans"/>
              </a:rPr>
              <a:t>);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return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value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return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‘\0’;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3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  <p:pic>
        <p:nvPicPr>
          <p:cNvPr id="225" name="Immagine 4"/>
          <p:cNvPicPr/>
          <p:nvPr/>
        </p:nvPicPr>
        <p:blipFill>
          <a:blip r:embed="rId2"/>
          <a:stretch/>
        </p:blipFill>
        <p:spPr>
          <a:xfrm>
            <a:off x="5080680" y="2810880"/>
            <a:ext cx="2301480" cy="170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066680" y="642600"/>
            <a:ext cx="1031544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Creazione di un nodo ed inserimento ordinato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Inserimento ordinato dei valori</a:t>
            </a:r>
            <a:endParaRPr lang="it-IT" sz="1500" b="0" strike="noStrike" spc="-1"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In un ciclo, occorre scorrere la lista fino a trovare il nodo prima del quale deve essere inserito il nuovo nodo, ossia fin quando il valore da inserire risulta maggiore del valore del nodo corrente</a:t>
            </a:r>
            <a:endParaRPr lang="it-IT" sz="1300" b="0" strike="noStrike" spc="-1">
              <a:latin typeface="Arial"/>
            </a:endParaRPr>
          </a:p>
          <a:p>
            <a:pPr marL="731520" lvl="2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2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Si usano due puntatori, previous e current, che puntano rispettivamente al nodo precedente e al nodo corrente</a:t>
            </a:r>
            <a:endParaRPr lang="it-IT" sz="1200" b="0" strike="noStrike" spc="-1"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Se la lista è vuota, rendere il nuovo nodo come testa e restituirlo, altrimenti inserire il nuovo nodo tra previous e current</a:t>
            </a:r>
            <a:endParaRPr lang="it-I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066680" y="678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Creazione di un nodo ed inserimento ordinato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1500" lnSpcReduction="20000"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/*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Insert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a new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value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into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the list in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sorted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order */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 err="1">
                <a:latin typeface="CourierNewPS-BoldMT"/>
                <a:ea typeface="DejaVu Sans"/>
              </a:rPr>
              <a:t>void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insertSorted</a:t>
            </a:r>
            <a:r>
              <a:rPr lang="it-IT" sz="1800" b="1" strike="noStrike" spc="-1" dirty="0">
                <a:latin typeface="CourierNewPS-BoldMT"/>
                <a:ea typeface="DejaVu Sans"/>
              </a:rPr>
              <a:t>(List s,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char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value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){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List new,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previous</a:t>
            </a:r>
            <a:r>
              <a:rPr lang="it-IT" sz="1800" b="1" strike="noStrike" spc="-1" dirty="0">
                <a:latin typeface="CourierNewPS-BoldMT"/>
                <a:ea typeface="DejaVu Sans"/>
              </a:rPr>
              <a:t>,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current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new= (List)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malloc</a:t>
            </a:r>
            <a:r>
              <a:rPr lang="it-IT" sz="1800" b="1" strike="noStrike" spc="-1" dirty="0">
                <a:latin typeface="CourierNewPS-BoldMT"/>
                <a:ea typeface="DejaVu Sans"/>
              </a:rPr>
              <a:t>(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sizeof</a:t>
            </a:r>
            <a:r>
              <a:rPr lang="it-IT" sz="1800" b="1" strike="noStrike" spc="-1" dirty="0">
                <a:latin typeface="CourierNewPS-BoldMT"/>
                <a:ea typeface="DejaVu Sans"/>
              </a:rPr>
              <a:t>(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ListNode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)); /* Create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Node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*/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if</a:t>
            </a:r>
            <a:r>
              <a:rPr lang="it-IT" sz="1800" b="1" strike="noStrike" spc="-1" dirty="0">
                <a:latin typeface="CourierNewPS-BoldMT"/>
                <a:ea typeface="DejaVu Sans"/>
              </a:rPr>
              <a:t>(new != NULL){ /*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Is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space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available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? */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new-&gt;data =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value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new-&gt;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next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= NULL;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previous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= NULL;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current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= s;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/* Loop to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find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the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correct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location in the list */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while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(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current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!= NULL &amp;&amp;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value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&gt;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current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-&gt;data){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previous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=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current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;     /*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walk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to …*/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current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=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current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-&gt;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next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;  /* ….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next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node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*/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3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Creazione di un nodo ed inserimento ordinato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8500" lnSpcReduction="20000"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/*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Insert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new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node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at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beginning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of list */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if</a:t>
            </a:r>
            <a:r>
              <a:rPr lang="it-IT" sz="1800" b="1" strike="noStrike" spc="-1" dirty="0">
                <a:latin typeface="CourierNewPS-BoldMT"/>
                <a:ea typeface="DejaVu Sans"/>
              </a:rPr>
              <a:t>(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previous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== NULL){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new-&gt;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next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= s;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s = new;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else { /*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Insert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new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node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between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previous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and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current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*/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previous</a:t>
            </a:r>
            <a:r>
              <a:rPr lang="it-IT" sz="1800" b="1" strike="noStrike" spc="-1" dirty="0">
                <a:latin typeface="CourierNewPS-BoldMT"/>
                <a:ea typeface="DejaVu Sans"/>
              </a:rPr>
              <a:t>-&gt;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next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= new;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new-&gt;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next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=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current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;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else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printf</a:t>
            </a:r>
            <a:r>
              <a:rPr lang="it-IT" sz="1800" b="1" strike="noStrike" spc="-1" dirty="0">
                <a:latin typeface="CourierNewPS-BoldMT"/>
                <a:ea typeface="DejaVu Sans"/>
              </a:rPr>
              <a:t>("%c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not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inserted</a:t>
            </a:r>
            <a:r>
              <a:rPr lang="it-IT" sz="1800" b="1" strike="noStrike" spc="-1" dirty="0">
                <a:latin typeface="CourierNewPS-BoldMT"/>
                <a:ea typeface="DejaVu Sans"/>
              </a:rPr>
              <a:t>. No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memory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available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.\n",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value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);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3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066680" y="642600"/>
            <a:ext cx="1031544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Rimozione di un nodo 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Rimozione di un nodo</a:t>
            </a:r>
            <a:endParaRPr lang="it-IT" sz="1500" b="0" strike="noStrike" spc="-1"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Se è da rimuovere la testa della lista</a:t>
            </a:r>
            <a:endParaRPr lang="it-IT" sz="1300" b="0" strike="noStrike" spc="-1">
              <a:latin typeface="Arial"/>
            </a:endParaRPr>
          </a:p>
          <a:p>
            <a:pPr marL="731520" lvl="2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2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Si preleva il valore del nodo</a:t>
            </a:r>
            <a:endParaRPr lang="it-IT" sz="1200" b="0" strike="noStrike" spc="-1">
              <a:latin typeface="Arial"/>
            </a:endParaRPr>
          </a:p>
          <a:p>
            <a:pPr marL="731520" lvl="2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2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Si salva il puntatore al nodo da rimuovere</a:t>
            </a:r>
            <a:endParaRPr lang="it-IT" sz="1200" b="0" strike="noStrike" spc="-1">
              <a:latin typeface="Arial"/>
            </a:endParaRPr>
          </a:p>
          <a:p>
            <a:pPr marL="731520" lvl="2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2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Si fa puntare la testa della lista al secondo nodo</a:t>
            </a:r>
            <a:endParaRPr lang="it-IT" sz="1200" b="0" strike="noStrike" spc="-1">
              <a:latin typeface="Arial"/>
            </a:endParaRPr>
          </a:p>
          <a:p>
            <a:pPr marL="731520" lvl="2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2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Si dealloca lo spazio del primo nodo</a:t>
            </a:r>
            <a:endParaRPr lang="it-IT" sz="1200" b="0" strike="noStrike" spc="-1"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Altrimenti, in un ciclo occorre scorrere la lista fino a trovare il nodo da rimuovere</a:t>
            </a:r>
            <a:endParaRPr lang="it-IT" sz="1300" b="0" strike="noStrike" spc="-1">
              <a:latin typeface="Arial"/>
            </a:endParaRPr>
          </a:p>
          <a:p>
            <a:pPr marL="731520" lvl="2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2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Si usano due puntatori, previous e current, che puntano rispettivamente al nodo precedente e al nodo corrente</a:t>
            </a:r>
            <a:endParaRPr lang="it-IT" sz="1200" b="0" strike="noStrike" spc="-1"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Se il nodo viene trovato</a:t>
            </a:r>
            <a:endParaRPr lang="it-IT" sz="1300" b="0" strike="noStrike" spc="-1">
              <a:latin typeface="Arial"/>
            </a:endParaRPr>
          </a:p>
          <a:p>
            <a:pPr marL="731520" lvl="2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2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Si salva il puntatore al nodo da rimuovere</a:t>
            </a:r>
            <a:endParaRPr lang="it-IT" sz="1200" b="0" strike="noStrike" spc="-1">
              <a:latin typeface="Arial"/>
            </a:endParaRPr>
          </a:p>
          <a:p>
            <a:pPr marL="731520" lvl="2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2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Si fa puntare il nodo precedente al nodo successivo a quello da rimuovere</a:t>
            </a:r>
            <a:endParaRPr lang="it-IT" sz="1200" b="0" strike="noStrike" spc="-1">
              <a:latin typeface="Arial"/>
            </a:endParaRPr>
          </a:p>
          <a:p>
            <a:pPr marL="731520" lvl="2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2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Si dealloca lo spazio del nodo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2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Rimozione di un nodo 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/* Delete a list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element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and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return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the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deleted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value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*/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 err="1">
                <a:latin typeface="CourierNewPS-BoldMT"/>
                <a:ea typeface="DejaVu Sans"/>
              </a:rPr>
              <a:t>char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delete(List s,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char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value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){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List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previous</a:t>
            </a:r>
            <a:r>
              <a:rPr lang="it-IT" sz="1800" b="1" strike="noStrike" spc="-1" dirty="0">
                <a:latin typeface="CourierNewPS-BoldMT"/>
                <a:ea typeface="DejaVu Sans"/>
              </a:rPr>
              <a:t>,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current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,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temp</a:t>
            </a:r>
            <a:r>
              <a:rPr lang="it-IT" sz="1800" b="1" strike="noStrike" spc="-1" dirty="0">
                <a:latin typeface="CourierNewPS-BoldMT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/* Delete first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node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*/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if</a:t>
            </a:r>
            <a:r>
              <a:rPr lang="it-IT" sz="1800" b="1" strike="noStrike" spc="-1" dirty="0">
                <a:latin typeface="CourierNewPS-BoldMT"/>
                <a:ea typeface="DejaVu Sans"/>
              </a:rPr>
              <a:t>(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value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== (s) -&gt; data){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temp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= s; /*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Hold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onto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node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being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removed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*/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s = (s) -&gt;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next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; /* De-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thread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the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node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 */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free(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temp</a:t>
            </a:r>
            <a:r>
              <a:rPr lang="it-IT" sz="1800" b="1" strike="noStrike" spc="-1" dirty="0">
                <a:latin typeface="CourierNewPS-BoldMT"/>
                <a:ea typeface="DejaVu Sans"/>
              </a:rPr>
              <a:t>); /* Free the de-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threaded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node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*/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return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value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else{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previous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= s;    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current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= (s) -&gt;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next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;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3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Rimozione di un nodo 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1500" lnSpcReduction="20000"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/* Loop to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find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the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correct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location in the list */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while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(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current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!= NULL &amp;&amp;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current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-&gt;data !=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value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){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previous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=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current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; /*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walk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to … */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current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=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current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-&gt;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next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; /* …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next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node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*/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/* Delete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node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at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current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*/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if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(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current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!= NULL){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temp</a:t>
            </a:r>
            <a:r>
              <a:rPr lang="it-IT" sz="1800" b="1" strike="noStrike" spc="-1" dirty="0">
                <a:latin typeface="CourierNewPS-BoldMT"/>
                <a:ea typeface="DejaVu Sans"/>
              </a:rPr>
              <a:t>=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current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previous</a:t>
            </a:r>
            <a:r>
              <a:rPr lang="it-IT" sz="1800" b="1" strike="noStrike" spc="-1" dirty="0">
                <a:latin typeface="CourierNewPS-BoldMT"/>
                <a:ea typeface="DejaVu Sans"/>
              </a:rPr>
              <a:t>-&gt;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next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=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current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-&gt;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next</a:t>
            </a:r>
            <a:r>
              <a:rPr lang="it-IT" sz="1800" b="1" strike="noStrike" spc="-1" dirty="0">
                <a:latin typeface="CourierNewPS-BoldMT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free(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temp</a:t>
            </a:r>
            <a:r>
              <a:rPr lang="it-IT" sz="1800" b="1" strike="noStrike" spc="-1" dirty="0">
                <a:latin typeface="CourierNewPS-BoldMT"/>
                <a:ea typeface="DejaVu Sans"/>
              </a:rPr>
              <a:t>);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return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value</a:t>
            </a:r>
            <a:r>
              <a:rPr lang="it-IT" sz="1800" b="1" strike="noStrike" spc="-1" dirty="0">
                <a:latin typeface="CourierNewPS-BoldMT"/>
                <a:ea typeface="DejaVu Sans"/>
              </a:rPr>
              <a:t>;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 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 </a:t>
            </a:r>
            <a:r>
              <a:rPr lang="it-IT" sz="1800" b="1" strike="noStrike" spc="-1" dirty="0" err="1">
                <a:latin typeface="CourierNewPS-BoldMT"/>
                <a:ea typeface="DejaVu Sans"/>
              </a:rPr>
              <a:t>return</a:t>
            </a:r>
            <a:r>
              <a:rPr lang="it-IT" sz="1800" b="1" strike="noStrike" spc="-1" dirty="0">
                <a:latin typeface="CourierNewPS-BoldMT"/>
                <a:ea typeface="DejaVu Sans"/>
              </a:rPr>
              <a:t> ‘\0’;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NewPS-BoldMT"/>
                <a:ea typeface="DejaVu Sans"/>
              </a:rPr>
              <a:t>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3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8000" lnSpcReduction="10000"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0" strike="noStrike" spc="-1" dirty="0">
                <a:latin typeface="Times New Roman"/>
                <a:ea typeface="DejaVu Sans"/>
              </a:rPr>
              <a:t>Si consideri una lista dinamica di interi, i cui elementi sono del tipo definito come di seguito riportato: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0" strike="noStrike" spc="-1" dirty="0" err="1">
                <a:latin typeface="Courier New"/>
                <a:ea typeface="DejaVu Sans"/>
              </a:rPr>
              <a:t>typedef</a:t>
            </a:r>
            <a:r>
              <a:rPr lang="it-IT" sz="1800" b="0" strike="noStrike" spc="-1" dirty="0">
                <a:latin typeface="Courier New"/>
                <a:ea typeface="DejaVu Sans"/>
              </a:rPr>
              <a:t> </a:t>
            </a:r>
            <a:r>
              <a:rPr lang="it-IT" sz="1800" b="0" strike="noStrike" spc="-1" dirty="0" err="1">
                <a:latin typeface="Courier New"/>
                <a:ea typeface="DejaVu Sans"/>
              </a:rPr>
              <a:t>struct</a:t>
            </a:r>
            <a:r>
              <a:rPr lang="it-IT" sz="1800" b="0" strike="noStrike" spc="-1" dirty="0">
                <a:latin typeface="Courier New"/>
                <a:ea typeface="DejaVu Sans"/>
              </a:rPr>
              <a:t> El {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0" strike="noStrike" spc="-1" dirty="0">
                <a:latin typeface="Courier New"/>
                <a:ea typeface="DejaVu Sans"/>
              </a:rPr>
              <a:t>	</a:t>
            </a:r>
            <a:r>
              <a:rPr lang="it-IT" sz="1800" b="0" strike="noStrike" spc="-1" dirty="0" err="1">
                <a:latin typeface="Courier New"/>
                <a:ea typeface="DejaVu Sans"/>
              </a:rPr>
              <a:t>int</a:t>
            </a:r>
            <a:r>
              <a:rPr lang="it-IT" sz="1800" b="0" strike="noStrike" spc="-1" dirty="0">
                <a:latin typeface="Courier New"/>
                <a:ea typeface="DejaVu Sans"/>
              </a:rPr>
              <a:t> dato;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0" strike="noStrike" spc="-1" dirty="0">
                <a:latin typeface="Courier New"/>
                <a:ea typeface="DejaVu Sans"/>
              </a:rPr>
              <a:t>	</a:t>
            </a:r>
            <a:r>
              <a:rPr lang="it-IT" sz="1800" b="0" strike="noStrike" spc="-1" dirty="0" err="1">
                <a:latin typeface="Courier New"/>
                <a:ea typeface="DejaVu Sans"/>
              </a:rPr>
              <a:t>struct</a:t>
            </a:r>
            <a:r>
              <a:rPr lang="it-IT" sz="1800" b="0" strike="noStrike" spc="-1" dirty="0">
                <a:latin typeface="Courier New"/>
                <a:ea typeface="DejaVu Sans"/>
              </a:rPr>
              <a:t> El *</a:t>
            </a:r>
            <a:r>
              <a:rPr lang="it-IT" sz="1800" b="0" strike="noStrike" spc="-1" dirty="0" err="1">
                <a:latin typeface="Courier New"/>
                <a:ea typeface="DejaVu Sans"/>
              </a:rPr>
              <a:t>next</a:t>
            </a:r>
            <a:r>
              <a:rPr lang="it-IT" sz="1800" b="0" strike="noStrike" spc="-1" dirty="0">
                <a:latin typeface="Courier New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0" strike="noStrike" spc="-1" dirty="0">
                <a:latin typeface="Courier New"/>
                <a:ea typeface="DejaVu Sans"/>
              </a:rPr>
              <a:t>} ELEMENTO;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0" strike="noStrike" spc="-1" dirty="0">
                <a:latin typeface="Times New Roman"/>
                <a:ea typeface="DejaVu Sans"/>
              </a:rPr>
              <a:t>•Si codifichi in C la funzione </a:t>
            </a:r>
            <a:r>
              <a:rPr lang="it-IT" sz="1800" b="1" strike="noStrike" spc="-1" dirty="0">
                <a:latin typeface="Times New Roman"/>
                <a:ea typeface="DejaVu Sans"/>
              </a:rPr>
              <a:t>somma </a:t>
            </a:r>
            <a:r>
              <a:rPr lang="it-IT" sz="1800" b="0" strike="noStrike" spc="-1" dirty="0">
                <a:latin typeface="Times New Roman"/>
                <a:ea typeface="DejaVu Sans"/>
              </a:rPr>
              <a:t>avente il seguente prototipo: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 err="1">
                <a:latin typeface="Times New Roman"/>
                <a:ea typeface="DejaVu Sans"/>
              </a:rPr>
              <a:t>int</a:t>
            </a:r>
            <a:r>
              <a:rPr lang="it-IT" sz="1800" b="1" strike="noStrike" spc="-1" dirty="0">
                <a:latin typeface="Times New Roman"/>
                <a:ea typeface="DejaVu Sans"/>
              </a:rPr>
              <a:t> somma(ELEMENTO *Testa, </a:t>
            </a:r>
            <a:r>
              <a:rPr lang="it-IT" sz="1800" b="1" strike="noStrike" spc="-1" dirty="0" err="1">
                <a:latin typeface="Times New Roman"/>
                <a:ea typeface="DejaVu Sans"/>
              </a:rPr>
              <a:t>int</a:t>
            </a:r>
            <a:r>
              <a:rPr lang="it-IT" sz="1800" b="1" strike="noStrike" spc="-1" dirty="0">
                <a:latin typeface="Times New Roman"/>
                <a:ea typeface="DejaVu Sans"/>
              </a:rPr>
              <a:t> M)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0" strike="noStrike" spc="-1" dirty="0">
                <a:latin typeface="Times New Roman"/>
                <a:ea typeface="DejaVu Sans"/>
              </a:rPr>
              <a:t>•Tale funzione riceve come parametro la testa della lista e un intero M. Quindi, restituisce la somma dei soli valori della lista che sono multipli di M. Se la lista è vuota, la funzione restituisce il valore -1.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1C0B644-791D-42C5-A3C8-41013B0C3CAF}" type="datetime1"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12/12/2023</a:t>
            </a:fld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Struct	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Una struttura (o </a:t>
            </a:r>
            <a:r>
              <a:rPr lang="it-IT" sz="1500" b="0" strike="noStrike" spc="-1">
                <a:solidFill>
                  <a:srgbClr val="FF0000"/>
                </a:solidFill>
                <a:latin typeface="Avenir Next LT Pro"/>
                <a:ea typeface="DejaVu Sans"/>
              </a:rPr>
              <a:t>struct</a:t>
            </a: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) è un tipo di dato aggregato</a:t>
            </a:r>
            <a:endParaRPr lang="it-IT" sz="1500" b="0" strike="noStrike" spc="-1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È una collezione finita di variabili correlate (denominate </a:t>
            </a:r>
            <a:r>
              <a:rPr lang="it-IT" sz="1500" b="0" i="1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campi</a:t>
            </a: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 o </a:t>
            </a:r>
            <a:r>
              <a:rPr lang="it-IT" sz="1500" b="0" i="1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membri</a:t>
            </a: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), in genere di tipo diverso, ognuna identificata da un nome</a:t>
            </a:r>
            <a:endParaRPr lang="it-IT" sz="1500" b="0" strike="noStrike" spc="-1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Sintassi:</a:t>
            </a:r>
            <a:endParaRPr lang="it-IT" sz="15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  <p:pic>
        <p:nvPicPr>
          <p:cNvPr id="142" name="Immagine 9"/>
          <p:cNvPicPr/>
          <p:nvPr/>
        </p:nvPicPr>
        <p:blipFill>
          <a:blip r:embed="rId2"/>
          <a:stretch/>
        </p:blipFill>
        <p:spPr>
          <a:xfrm>
            <a:off x="1636200" y="3533760"/>
            <a:ext cx="1850400" cy="112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2"/>
          <p:cNvSpPr/>
          <p:nvPr/>
        </p:nvSpPr>
        <p:spPr>
          <a:xfrm>
            <a:off x="1066680" y="859971"/>
            <a:ext cx="10057680" cy="5091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8500" lnSpcReduction="20000"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3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int</a:t>
            </a: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somma(ELEMENTO *Testa, </a:t>
            </a:r>
            <a:r>
              <a:rPr lang="it-IT" sz="3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int</a:t>
            </a: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M) {</a:t>
            </a:r>
            <a:endParaRPr lang="it-IT" sz="3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it-IT" sz="3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int</a:t>
            </a: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sum=0;</a:t>
            </a:r>
            <a:endParaRPr lang="it-IT" sz="3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it-IT" sz="3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if</a:t>
            </a: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(Testa==NULL)</a:t>
            </a:r>
            <a:endParaRPr lang="it-IT" sz="3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it-IT" sz="3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return</a:t>
            </a: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(-1);</a:t>
            </a:r>
            <a:endParaRPr lang="it-IT" sz="3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else {</a:t>
            </a:r>
            <a:endParaRPr lang="it-IT" sz="3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   </a:t>
            </a:r>
            <a:r>
              <a:rPr lang="it-IT" sz="3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while</a:t>
            </a: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(Testa!=NULL) {</a:t>
            </a:r>
            <a:endParaRPr lang="it-IT" sz="3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it-IT" sz="3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if</a:t>
            </a: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(Testa-&gt;</a:t>
            </a:r>
            <a:r>
              <a:rPr lang="it-IT" sz="3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dato%M</a:t>
            </a: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==0)</a:t>
            </a:r>
            <a:endParaRPr lang="it-IT" sz="3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sum=</a:t>
            </a:r>
            <a:r>
              <a:rPr lang="it-IT" sz="3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sum+Testa</a:t>
            </a: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-&gt;dato;</a:t>
            </a:r>
            <a:endParaRPr lang="it-IT" sz="3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Testa=Testa-&gt;</a:t>
            </a:r>
            <a:r>
              <a:rPr lang="it-IT" sz="3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it-IT" sz="3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}</a:t>
            </a:r>
            <a:endParaRPr lang="it-IT" sz="3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it-IT" sz="3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return</a:t>
            </a: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sum;</a:t>
            </a:r>
            <a:endParaRPr lang="it-IT" sz="3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}</a:t>
            </a:r>
            <a:endParaRPr lang="it-IT" sz="3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3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it-IT" sz="3400" b="0" strike="noStrike" spc="-1" dirty="0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B440AA2-B35F-4F6A-96FF-935EE07806A5}" type="datetime1"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12/12/2023</a:t>
            </a:fld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1066680" y="1132114"/>
            <a:ext cx="10057680" cy="4819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9500"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400" b="1" strike="noStrike" spc="-1" dirty="0" err="1">
                <a:latin typeface="Courier New"/>
                <a:ea typeface="DejaVu Sans"/>
              </a:rPr>
              <a:t>int</a:t>
            </a:r>
            <a:r>
              <a:rPr lang="it-IT" sz="1400" b="1" strike="noStrike" spc="-1" dirty="0">
                <a:latin typeface="Courier New"/>
                <a:ea typeface="DejaVu Sans"/>
              </a:rPr>
              <a:t> somma(ELEMENTO *Testa, </a:t>
            </a:r>
            <a:r>
              <a:rPr lang="it-IT" sz="1400" b="1" strike="noStrike" spc="-1" dirty="0" err="1">
                <a:latin typeface="Courier New"/>
                <a:ea typeface="DejaVu Sans"/>
              </a:rPr>
              <a:t>int</a:t>
            </a:r>
            <a:r>
              <a:rPr lang="it-IT" sz="1400" b="1" strike="noStrike" spc="-1" dirty="0">
                <a:latin typeface="Courier New"/>
                <a:ea typeface="DejaVu Sans"/>
              </a:rPr>
              <a:t> M) {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400" b="1" strike="noStrike" spc="-1" dirty="0">
                <a:latin typeface="Courier New"/>
                <a:ea typeface="DejaVu Sans"/>
              </a:rPr>
              <a:t>  </a:t>
            </a:r>
            <a:r>
              <a:rPr lang="it-IT" sz="1400" b="1" strike="noStrike" spc="-1" dirty="0" err="1">
                <a:latin typeface="Courier New"/>
                <a:ea typeface="DejaVu Sans"/>
              </a:rPr>
              <a:t>if</a:t>
            </a:r>
            <a:r>
              <a:rPr lang="it-IT" sz="1400" b="1" strike="noStrike" spc="-1" dirty="0">
                <a:latin typeface="Courier New"/>
                <a:ea typeface="DejaVu Sans"/>
              </a:rPr>
              <a:t> (Testa==NULL)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400" b="1" strike="noStrike" spc="-1" dirty="0">
                <a:latin typeface="Courier New"/>
                <a:ea typeface="DejaVu Sans"/>
              </a:rPr>
              <a:t>   </a:t>
            </a:r>
            <a:r>
              <a:rPr lang="it-IT" sz="1400" b="1" strike="noStrike" spc="-1" dirty="0" err="1">
                <a:latin typeface="Courier New"/>
                <a:ea typeface="DejaVu Sans"/>
              </a:rPr>
              <a:t>return</a:t>
            </a:r>
            <a:r>
              <a:rPr lang="it-IT" sz="1400" b="1" strike="noStrike" spc="-1" dirty="0">
                <a:latin typeface="Courier New"/>
                <a:ea typeface="DejaVu Sans"/>
              </a:rPr>
              <a:t>(-1);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400" b="1" strike="noStrike" spc="-1" dirty="0">
                <a:latin typeface="Courier New"/>
                <a:ea typeface="DejaVu Sans"/>
              </a:rPr>
              <a:t> </a:t>
            </a:r>
            <a:r>
              <a:rPr lang="it-IT" sz="1400" b="1" strike="noStrike" spc="-1" dirty="0" err="1">
                <a:latin typeface="Courier New"/>
                <a:ea typeface="DejaVu Sans"/>
              </a:rPr>
              <a:t>if</a:t>
            </a:r>
            <a:r>
              <a:rPr lang="it-IT" sz="1400" b="1" strike="noStrike" spc="-1" dirty="0">
                <a:latin typeface="Courier New"/>
                <a:ea typeface="DejaVu Sans"/>
              </a:rPr>
              <a:t> (Testa-&gt;</a:t>
            </a:r>
            <a:r>
              <a:rPr lang="it-IT" sz="1400" b="1" strike="noStrike" spc="-1" dirty="0" err="1">
                <a:latin typeface="Courier New"/>
                <a:ea typeface="DejaVu Sans"/>
              </a:rPr>
              <a:t>next</a:t>
            </a:r>
            <a:r>
              <a:rPr lang="it-IT" sz="1400" b="1" strike="noStrike" spc="-1" dirty="0">
                <a:latin typeface="Courier New"/>
                <a:ea typeface="DejaVu Sans"/>
              </a:rPr>
              <a:t>==NULL)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400" b="1" strike="noStrike" spc="-1" dirty="0">
                <a:latin typeface="Courier New"/>
                <a:ea typeface="DejaVu Sans"/>
              </a:rPr>
              <a:t>  </a:t>
            </a:r>
            <a:r>
              <a:rPr lang="it-IT" sz="1400" b="1" strike="noStrike" spc="-1" dirty="0" err="1">
                <a:latin typeface="Courier New"/>
                <a:ea typeface="DejaVu Sans"/>
              </a:rPr>
              <a:t>if</a:t>
            </a:r>
            <a:r>
              <a:rPr lang="it-IT" sz="1400" b="1" strike="noStrike" spc="-1" dirty="0">
                <a:latin typeface="Courier New"/>
                <a:ea typeface="DejaVu Sans"/>
              </a:rPr>
              <a:t>(Testa-&gt;</a:t>
            </a:r>
            <a:r>
              <a:rPr lang="it-IT" sz="1400" b="1" strike="noStrike" spc="-1" dirty="0" err="1">
                <a:latin typeface="Courier New"/>
                <a:ea typeface="DejaVu Sans"/>
              </a:rPr>
              <a:t>dato%M</a:t>
            </a:r>
            <a:r>
              <a:rPr lang="it-IT" sz="1400" b="1" strike="noStrike" spc="-1" dirty="0">
                <a:latin typeface="Courier New"/>
                <a:ea typeface="DejaVu Sans"/>
              </a:rPr>
              <a:t>==0)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400" b="1" strike="noStrike" spc="-1" dirty="0">
                <a:latin typeface="Courier New"/>
                <a:ea typeface="DejaVu Sans"/>
              </a:rPr>
              <a:t>   </a:t>
            </a:r>
            <a:r>
              <a:rPr lang="it-IT" sz="1400" b="1" strike="noStrike" spc="-1" dirty="0" err="1">
                <a:latin typeface="Courier New"/>
                <a:ea typeface="DejaVu Sans"/>
              </a:rPr>
              <a:t>return</a:t>
            </a:r>
            <a:r>
              <a:rPr lang="it-IT" sz="1400" b="1" strike="noStrike" spc="-1" dirty="0">
                <a:latin typeface="Courier New"/>
                <a:ea typeface="DejaVu Sans"/>
              </a:rPr>
              <a:t> Testa-&gt;dato;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400" b="1" strike="noStrike" spc="-1" dirty="0">
                <a:latin typeface="Courier New"/>
                <a:ea typeface="DejaVu Sans"/>
              </a:rPr>
              <a:t>  </a:t>
            </a:r>
            <a:r>
              <a:rPr lang="it-IT" sz="1400" b="1" strike="noStrike" spc="-1" dirty="0" err="1">
                <a:latin typeface="Courier New"/>
                <a:ea typeface="DejaVu Sans"/>
              </a:rPr>
              <a:t>return</a:t>
            </a:r>
            <a:r>
              <a:rPr lang="it-IT" sz="1400" b="1" strike="noStrike" spc="-1" dirty="0">
                <a:latin typeface="Courier New"/>
                <a:ea typeface="DejaVu Sans"/>
              </a:rPr>
              <a:t> 0;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400" b="1" strike="noStrike" spc="-1" dirty="0">
                <a:latin typeface="Courier New"/>
                <a:ea typeface="DejaVu Sans"/>
              </a:rPr>
              <a:t> else 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400" b="1" strike="noStrike" spc="-1" dirty="0">
                <a:latin typeface="Courier New"/>
                <a:ea typeface="DejaVu Sans"/>
              </a:rPr>
              <a:t>  </a:t>
            </a:r>
            <a:r>
              <a:rPr lang="it-IT" sz="1400" b="1" strike="noStrike" spc="-1" dirty="0" err="1">
                <a:latin typeface="Courier New"/>
                <a:ea typeface="DejaVu Sans"/>
              </a:rPr>
              <a:t>if</a:t>
            </a:r>
            <a:r>
              <a:rPr lang="it-IT" sz="1400" b="1" strike="noStrike" spc="-1" dirty="0">
                <a:latin typeface="Courier New"/>
                <a:ea typeface="DejaVu Sans"/>
              </a:rPr>
              <a:t>(Testa-&gt;</a:t>
            </a:r>
            <a:r>
              <a:rPr lang="it-IT" sz="1400" b="1" strike="noStrike" spc="-1" dirty="0" err="1">
                <a:latin typeface="Courier New"/>
                <a:ea typeface="DejaVu Sans"/>
              </a:rPr>
              <a:t>dato%M</a:t>
            </a:r>
            <a:r>
              <a:rPr lang="it-IT" sz="1400" b="1" strike="noStrike" spc="-1" dirty="0">
                <a:latin typeface="Courier New"/>
                <a:ea typeface="DejaVu Sans"/>
              </a:rPr>
              <a:t>==0)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400" b="1" strike="noStrike" spc="-1" dirty="0">
                <a:latin typeface="Courier New"/>
                <a:ea typeface="DejaVu Sans"/>
              </a:rPr>
              <a:t>    </a:t>
            </a:r>
            <a:r>
              <a:rPr lang="it-IT" sz="1400" b="1" strike="noStrike" spc="-1" dirty="0" err="1">
                <a:latin typeface="Courier New"/>
                <a:ea typeface="DejaVu Sans"/>
              </a:rPr>
              <a:t>return</a:t>
            </a:r>
            <a:r>
              <a:rPr lang="it-IT" sz="1400" b="1" strike="noStrike" spc="-1" dirty="0">
                <a:latin typeface="Courier New"/>
                <a:ea typeface="DejaVu Sans"/>
              </a:rPr>
              <a:t> Testa-&gt;</a:t>
            </a:r>
            <a:r>
              <a:rPr lang="it-IT" sz="1400" b="1" strike="noStrike" spc="-1" dirty="0" err="1">
                <a:latin typeface="Courier New"/>
                <a:ea typeface="DejaVu Sans"/>
              </a:rPr>
              <a:t>dato+somma</a:t>
            </a:r>
            <a:r>
              <a:rPr lang="it-IT" sz="1400" b="1" strike="noStrike" spc="-1" dirty="0">
                <a:latin typeface="Courier New"/>
                <a:ea typeface="DejaVu Sans"/>
              </a:rPr>
              <a:t>(Testa-&gt;</a:t>
            </a:r>
            <a:r>
              <a:rPr lang="it-IT" sz="1400" b="1" strike="noStrike" spc="-1" dirty="0" err="1">
                <a:latin typeface="Courier New"/>
                <a:ea typeface="DejaVu Sans"/>
              </a:rPr>
              <a:t>next,M</a:t>
            </a:r>
            <a:r>
              <a:rPr lang="it-IT" sz="1400" b="1" strike="noStrike" spc="-1" dirty="0">
                <a:latin typeface="Courier New"/>
                <a:ea typeface="DejaVu Sans"/>
              </a:rPr>
              <a:t>);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400" b="1" strike="noStrike" spc="-1" dirty="0">
                <a:latin typeface="Courier New"/>
                <a:ea typeface="DejaVu Sans"/>
              </a:rPr>
              <a:t>  else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400" b="1" strike="noStrike" spc="-1" dirty="0">
                <a:latin typeface="Courier New"/>
                <a:ea typeface="DejaVu Sans"/>
              </a:rPr>
              <a:t>   </a:t>
            </a:r>
            <a:r>
              <a:rPr lang="it-IT" sz="1400" b="1" strike="noStrike" spc="-1" dirty="0" err="1">
                <a:latin typeface="Courier New"/>
                <a:ea typeface="DejaVu Sans"/>
              </a:rPr>
              <a:t>return</a:t>
            </a:r>
            <a:r>
              <a:rPr lang="it-IT" sz="1400" b="1" strike="noStrike" spc="-1" dirty="0">
                <a:latin typeface="Courier New"/>
                <a:ea typeface="DejaVu Sans"/>
              </a:rPr>
              <a:t> somma(Testa-&gt;</a:t>
            </a:r>
            <a:r>
              <a:rPr lang="it-IT" sz="1400" b="1" strike="noStrike" spc="-1" dirty="0" err="1">
                <a:latin typeface="Courier New"/>
                <a:ea typeface="DejaVu Sans"/>
              </a:rPr>
              <a:t>next,M</a:t>
            </a:r>
            <a:r>
              <a:rPr lang="it-IT" sz="1400" b="1" strike="noStrike" spc="-1" dirty="0">
                <a:latin typeface="Courier New"/>
                <a:ea typeface="DejaVu Sans"/>
              </a:rPr>
              <a:t>);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400" b="1" strike="noStrike" spc="-1" dirty="0">
                <a:latin typeface="Courier New"/>
                <a:ea typeface="DejaVu Sans"/>
              </a:rPr>
              <a:t>}</a:t>
            </a:r>
            <a:endParaRPr lang="it-IT" sz="1400" b="0" strike="noStrike" spc="-1" dirty="0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B588250-A862-4863-BEA0-AD94667FDA39}" type="datetime1"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12/12/2023</a:t>
            </a:fld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2"/>
          <p:cNvSpPr/>
          <p:nvPr/>
        </p:nvSpPr>
        <p:spPr>
          <a:xfrm>
            <a:off x="1066680" y="740229"/>
            <a:ext cx="10057680" cy="52116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800" b="0" strike="noStrike" spc="-1" dirty="0">
                <a:latin typeface="Times New Roman"/>
                <a:ea typeface="DejaVu Sans"/>
              </a:rPr>
              <a:t>Trovare con una funzione ricorsiva l’elemento massimo in una lista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 err="1">
                <a:latin typeface="Courier New"/>
                <a:ea typeface="DejaVu Sans"/>
              </a:rPr>
              <a:t>typedef</a:t>
            </a:r>
            <a:r>
              <a:rPr lang="it-IT" sz="1800" b="1" strike="noStrike" spc="-1" dirty="0">
                <a:latin typeface="Courier New"/>
                <a:ea typeface="DejaVu Sans"/>
              </a:rPr>
              <a:t>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struct</a:t>
            </a:r>
            <a:r>
              <a:rPr lang="it-IT" sz="1800" b="1" strike="noStrike" spc="-1" dirty="0">
                <a:latin typeface="Courier New"/>
                <a:ea typeface="DejaVu Sans"/>
              </a:rPr>
              <a:t> Nodo 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int</a:t>
            </a:r>
            <a:r>
              <a:rPr lang="it-IT" sz="1800" b="1" strike="noStrike" spc="-1" dirty="0">
                <a:latin typeface="Courier New"/>
                <a:ea typeface="DejaVu Sans"/>
              </a:rPr>
              <a:t> valore;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struct</a:t>
            </a:r>
            <a:r>
              <a:rPr lang="it-IT" sz="1800" b="1" strike="noStrike" spc="-1" dirty="0">
                <a:latin typeface="Courier New"/>
                <a:ea typeface="DejaVu Sans"/>
              </a:rPr>
              <a:t> Nodo *</a:t>
            </a:r>
            <a:r>
              <a:rPr lang="it-IT" sz="1800" b="1" strike="noStrike" spc="-1" dirty="0" err="1">
                <a:latin typeface="Courier New"/>
                <a:ea typeface="DejaVu Sans"/>
              </a:rPr>
              <a:t>prox</a:t>
            </a:r>
            <a:r>
              <a:rPr lang="it-IT" sz="1800" b="1" strike="noStrike" spc="-1" dirty="0">
                <a:latin typeface="Courier New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} nodo;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 err="1">
                <a:latin typeface="Courier New"/>
                <a:ea typeface="DejaVu Sans"/>
              </a:rPr>
              <a:t>typedef</a:t>
            </a:r>
            <a:r>
              <a:rPr lang="it-IT" sz="1800" b="1" strike="noStrike" spc="-1" dirty="0">
                <a:latin typeface="Courier New"/>
                <a:ea typeface="DejaVu Sans"/>
              </a:rPr>
              <a:t> nodo *lista;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lista radice;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F7BF092-7380-4BD3-B3C0-2B66114B5A6D}" type="datetime1"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12/12/2023</a:t>
            </a:fld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2"/>
          <p:cNvSpPr/>
          <p:nvPr/>
        </p:nvSpPr>
        <p:spPr>
          <a:xfrm>
            <a:off x="1066680" y="642600"/>
            <a:ext cx="10057680" cy="530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500" lnSpcReduction="20000"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nodo * max(lista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lis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 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nodo * e;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if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lis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==NULL){//può accadere solo 1°chiamata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printf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(“lista vuota”);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  exit(1);//termina l’esecuzione del programma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if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lis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-&gt;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prox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== NULL)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return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lis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 = max(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lis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-&gt;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prox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if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( e-&gt;valore &lt;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lis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-&gt;valore )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return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lis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else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return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e;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F7FC781-8A7D-4468-9F36-B6D6922A3074}" type="datetime1"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12/12/2023</a:t>
            </a:fld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2"/>
          <p:cNvSpPr/>
          <p:nvPr/>
        </p:nvSpPr>
        <p:spPr>
          <a:xfrm>
            <a:off x="1066680" y="859971"/>
            <a:ext cx="10057680" cy="5091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000" lnSpcReduction="20000"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int</a:t>
            </a: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max(lista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int</a:t>
            </a: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e;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if</a:t>
            </a: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==NULL){//può accadere solo 1°chiamata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(“lista vuota”);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exit(1);//termina l’esecuzione del programma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if</a:t>
            </a: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-&gt;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prox</a:t>
            </a: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== NULL)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return</a:t>
            </a: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-&gt;valore;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e = max(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-&gt;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prox</a:t>
            </a: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if</a:t>
            </a: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 e &lt;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-&gt;valore )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return</a:t>
            </a: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-&gt;valore;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else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return</a:t>
            </a: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e;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ABA3251-BFDE-42FC-9531-8F11848A3C63}" type="datetime1"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12/12/2023</a:t>
            </a:fld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0" strike="noStrike" spc="-1" dirty="0">
                <a:latin typeface="Times New Roman"/>
                <a:ea typeface="DejaVu Sans"/>
              </a:rPr>
              <a:t>Supponendo date le seguenti definizioni: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0" strike="noStrike" spc="-1" dirty="0" err="1">
                <a:latin typeface="Courier New"/>
                <a:ea typeface="DejaVu Sans"/>
              </a:rPr>
              <a:t>Typedef</a:t>
            </a:r>
            <a:r>
              <a:rPr lang="it-IT" sz="1800" b="0" strike="noStrike" spc="-1" dirty="0">
                <a:latin typeface="Courier New"/>
                <a:ea typeface="DejaVu Sans"/>
              </a:rPr>
              <a:t> </a:t>
            </a:r>
            <a:r>
              <a:rPr lang="it-IT" sz="1800" b="0" strike="noStrike" spc="-1" dirty="0" err="1">
                <a:latin typeface="Courier New"/>
                <a:ea typeface="DejaVu Sans"/>
              </a:rPr>
              <a:t>struct</a:t>
            </a:r>
            <a:r>
              <a:rPr lang="it-IT" sz="1800" b="0" strike="noStrike" spc="-1" dirty="0">
                <a:latin typeface="Courier New"/>
                <a:ea typeface="DejaVu Sans"/>
              </a:rPr>
              <a:t> El {</a:t>
            </a:r>
            <a:r>
              <a:rPr lang="it-IT" sz="1800" b="0" strike="noStrike" spc="-1" dirty="0" err="1">
                <a:latin typeface="Courier New"/>
                <a:ea typeface="DejaVu Sans"/>
              </a:rPr>
              <a:t>ints</a:t>
            </a:r>
            <a:r>
              <a:rPr lang="it-IT" sz="1800" b="0" strike="noStrike" spc="-1" dirty="0">
                <a:latin typeface="Courier New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0" strike="noStrike" spc="-1" dirty="0">
                <a:latin typeface="Courier New"/>
                <a:ea typeface="DejaVu Sans"/>
              </a:rPr>
              <a:t>  </a:t>
            </a:r>
            <a:r>
              <a:rPr lang="it-IT" sz="1800" b="0" strike="noStrike" spc="-1" dirty="0" err="1">
                <a:latin typeface="Courier New"/>
                <a:ea typeface="DejaVu Sans"/>
              </a:rPr>
              <a:t>struct</a:t>
            </a:r>
            <a:r>
              <a:rPr lang="it-IT" sz="1800" b="0" strike="noStrike" spc="-1" dirty="0">
                <a:latin typeface="Courier New"/>
                <a:ea typeface="DejaVu Sans"/>
              </a:rPr>
              <a:t> El *</a:t>
            </a:r>
            <a:r>
              <a:rPr lang="it-IT" sz="1800" b="0" strike="noStrike" spc="-1" dirty="0" err="1">
                <a:latin typeface="Courier New"/>
                <a:ea typeface="DejaVu Sans"/>
              </a:rPr>
              <a:t>next</a:t>
            </a:r>
            <a:r>
              <a:rPr lang="it-IT" sz="1800" b="0" strike="noStrike" spc="-1" dirty="0">
                <a:latin typeface="Courier New"/>
                <a:ea typeface="DejaVu Sans"/>
              </a:rPr>
              <a:t>;} </a:t>
            </a:r>
            <a:r>
              <a:rPr lang="it-IT" sz="1800" b="0" strike="noStrike" spc="-1" dirty="0" err="1">
                <a:latin typeface="Courier New"/>
                <a:ea typeface="DejaVu Sans"/>
              </a:rPr>
              <a:t>ElementoLista</a:t>
            </a:r>
            <a:r>
              <a:rPr lang="it-IT" sz="1800" b="0" strike="noStrike" spc="-1" dirty="0">
                <a:latin typeface="Courier New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0" strike="noStrike" spc="-1" dirty="0" err="1">
                <a:latin typeface="Courier New"/>
                <a:ea typeface="DejaVu Sans"/>
              </a:rPr>
              <a:t>Typedef</a:t>
            </a:r>
            <a:r>
              <a:rPr lang="it-IT" sz="1800" b="0" strike="noStrike" spc="-1" dirty="0">
                <a:latin typeface="Courier New"/>
                <a:ea typeface="DejaVu Sans"/>
              </a:rPr>
              <a:t> </a:t>
            </a:r>
            <a:r>
              <a:rPr lang="it-IT" sz="1800" b="0" strike="noStrike" spc="-1" dirty="0" err="1">
                <a:latin typeface="Courier New"/>
                <a:ea typeface="DejaVu Sans"/>
              </a:rPr>
              <a:t>ElementoLista</a:t>
            </a:r>
            <a:r>
              <a:rPr lang="it-IT" sz="1800" b="0" strike="noStrike" spc="-1" dirty="0">
                <a:latin typeface="Courier New"/>
                <a:ea typeface="DejaVu Sans"/>
              </a:rPr>
              <a:t> *</a:t>
            </a:r>
            <a:r>
              <a:rPr lang="it-IT" sz="1800" b="0" strike="noStrike" spc="-1" dirty="0" err="1">
                <a:latin typeface="Courier New"/>
                <a:ea typeface="DejaVu Sans"/>
              </a:rPr>
              <a:t>ListaDiInteri</a:t>
            </a:r>
            <a:r>
              <a:rPr lang="it-IT" sz="1800" b="0" strike="noStrike" spc="-1" dirty="0">
                <a:latin typeface="Courier New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800" b="0" strike="noStrike" spc="-1" dirty="0">
                <a:latin typeface="Times New Roman"/>
                <a:ea typeface="DejaVu Sans"/>
              </a:rPr>
              <a:t>Definire una funzione </a:t>
            </a:r>
            <a:r>
              <a:rPr lang="it-IT" sz="1800" b="0" strike="noStrike" spc="-1" dirty="0" err="1">
                <a:latin typeface="Times New Roman"/>
                <a:ea typeface="DejaVu Sans"/>
              </a:rPr>
              <a:t>FirstEven</a:t>
            </a:r>
            <a:r>
              <a:rPr lang="it-IT" sz="1800" b="0" strike="noStrike" spc="-1" dirty="0">
                <a:latin typeface="Times New Roman"/>
                <a:ea typeface="DejaVu Sans"/>
              </a:rPr>
              <a:t> che, data una </a:t>
            </a:r>
            <a:r>
              <a:rPr lang="it-IT" sz="1800" b="0" strike="noStrike" spc="-1" dirty="0" err="1">
                <a:latin typeface="Times New Roman"/>
                <a:ea typeface="DejaVu Sans"/>
              </a:rPr>
              <a:t>ListaDiInteri</a:t>
            </a:r>
            <a:r>
              <a:rPr lang="it-IT" sz="1800" b="0" strike="noStrike" spc="-1" dirty="0">
                <a:latin typeface="Times New Roman"/>
                <a:ea typeface="DejaVu Sans"/>
              </a:rPr>
              <a:t> restituisce la posizione(puntatore) del primo elemento pari nella lista (restituisce NULL se la lista non contiene elementi pari).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9694CCF-BF4F-4AE4-9BCC-31E2074A55B8}" type="datetime1"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12/12/2023</a:t>
            </a:fld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2"/>
          <p:cNvSpPr/>
          <p:nvPr/>
        </p:nvSpPr>
        <p:spPr>
          <a:xfrm>
            <a:off x="1066680" y="1273629"/>
            <a:ext cx="10057680" cy="46782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 err="1">
                <a:latin typeface="Courier New"/>
                <a:ea typeface="DejaVu Sans"/>
              </a:rPr>
              <a:t>ListaDiInteri</a:t>
            </a:r>
            <a:r>
              <a:rPr lang="it-IT" sz="1800" b="1" strike="noStrike" spc="-1" dirty="0">
                <a:latin typeface="Courier New"/>
                <a:ea typeface="DejaVu Sans"/>
              </a:rPr>
              <a:t>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FirstEven</a:t>
            </a:r>
            <a:r>
              <a:rPr lang="it-IT" sz="1800" b="1" strike="noStrike" spc="-1" dirty="0">
                <a:latin typeface="Courier New"/>
                <a:ea typeface="DejaVu Sans"/>
              </a:rPr>
              <a:t>(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ListaDiInteri</a:t>
            </a:r>
            <a:r>
              <a:rPr lang="it-IT" sz="1800" b="1" strike="noStrike" spc="-1" dirty="0">
                <a:latin typeface="Courier New"/>
                <a:ea typeface="DejaVu Sans"/>
              </a:rPr>
              <a:t>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) 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while</a:t>
            </a:r>
            <a:r>
              <a:rPr lang="it-IT" sz="1800" b="1" strike="noStrike" spc="-1" dirty="0">
                <a:latin typeface="Courier New"/>
                <a:ea typeface="DejaVu Sans"/>
              </a:rPr>
              <a:t> (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!= NULL) 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if</a:t>
            </a:r>
            <a:r>
              <a:rPr lang="it-IT" sz="1800" b="1" strike="noStrike" spc="-1" dirty="0">
                <a:latin typeface="Courier New"/>
                <a:ea typeface="DejaVu Sans"/>
              </a:rPr>
              <a:t> (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-&gt;s % 2 == 0)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return</a:t>
            </a:r>
            <a:r>
              <a:rPr lang="it-IT" sz="1800" b="1" strike="noStrike" spc="-1" dirty="0">
                <a:latin typeface="Courier New"/>
                <a:ea typeface="DejaVu Sans"/>
              </a:rPr>
              <a:t>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;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/* il primo pari è in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*/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else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=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-&gt;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next</a:t>
            </a:r>
            <a:r>
              <a:rPr lang="it-IT" sz="1800" b="1" strike="noStrike" spc="-1" dirty="0">
                <a:latin typeface="Courier New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return</a:t>
            </a:r>
            <a:r>
              <a:rPr lang="it-IT" sz="1800" b="1" strike="noStrike" spc="-1" dirty="0">
                <a:latin typeface="Courier New"/>
                <a:ea typeface="DejaVu Sans"/>
              </a:rPr>
              <a:t> NULL;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}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1A0BA4C-96AA-4D1F-95C3-A741B4374D65}" type="datetime1"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12/12/2023</a:t>
            </a:fld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Versione ricorsiva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 err="1">
                <a:latin typeface="Courier New"/>
                <a:ea typeface="DejaVu Sans"/>
              </a:rPr>
              <a:t>ListaDiInteri</a:t>
            </a:r>
            <a:r>
              <a:rPr lang="it-IT" sz="1800" b="1" strike="noStrike" spc="-1" dirty="0">
                <a:latin typeface="Courier New"/>
                <a:ea typeface="DejaVu Sans"/>
              </a:rPr>
              <a:t>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FirstEven</a:t>
            </a:r>
            <a:r>
              <a:rPr lang="it-IT" sz="1800" b="1" strike="noStrike" spc="-1" dirty="0">
                <a:latin typeface="Courier New"/>
                <a:ea typeface="DejaVu Sans"/>
              </a:rPr>
              <a:t>(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ListaDiInteri</a:t>
            </a:r>
            <a:r>
              <a:rPr lang="it-IT" sz="1800" b="1" strike="noStrike" spc="-1" dirty="0">
                <a:latin typeface="Courier New"/>
                <a:ea typeface="DejaVu Sans"/>
              </a:rPr>
              <a:t>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) 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ListaDiInteri</a:t>
            </a:r>
            <a:r>
              <a:rPr lang="it-IT" sz="1800" b="1" strike="noStrike" spc="-1" dirty="0">
                <a:latin typeface="Courier New"/>
                <a:ea typeface="DejaVu Sans"/>
              </a:rPr>
              <a:t>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ris</a:t>
            </a:r>
            <a:r>
              <a:rPr lang="it-IT" sz="1800" b="1" strike="noStrike" spc="-1" dirty="0">
                <a:latin typeface="Courier New"/>
                <a:ea typeface="DejaVu Sans"/>
              </a:rPr>
              <a:t> = NULL;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if</a:t>
            </a:r>
            <a:r>
              <a:rPr lang="it-IT" sz="1800" b="1" strike="noStrike" spc="-1" dirty="0">
                <a:latin typeface="Courier New"/>
                <a:ea typeface="DejaVu Sans"/>
              </a:rPr>
              <a:t> (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 != NULL){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if</a:t>
            </a:r>
            <a:r>
              <a:rPr lang="it-IT" sz="1800" b="1" strike="noStrike" spc="-1" dirty="0">
                <a:latin typeface="Courier New"/>
                <a:ea typeface="DejaVu Sans"/>
              </a:rPr>
              <a:t> ((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 -&gt; s) % 2 == 0)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 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ris</a:t>
            </a:r>
            <a:r>
              <a:rPr lang="it-IT" sz="1800" b="1" strike="noStrike" spc="-1" dirty="0">
                <a:latin typeface="Courier New"/>
                <a:ea typeface="DejaVu Sans"/>
              </a:rPr>
              <a:t> =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 else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 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ris</a:t>
            </a:r>
            <a:r>
              <a:rPr lang="it-IT" sz="1800" b="1" strike="noStrike" spc="-1" dirty="0">
                <a:latin typeface="Courier New"/>
                <a:ea typeface="DejaVu Sans"/>
              </a:rPr>
              <a:t> =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FirstEven</a:t>
            </a:r>
            <a:r>
              <a:rPr lang="it-IT" sz="1800" b="1" strike="noStrike" spc="-1" dirty="0">
                <a:latin typeface="Courier New"/>
                <a:ea typeface="DejaVu Sans"/>
              </a:rPr>
              <a:t>(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 -&gt;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next</a:t>
            </a:r>
            <a:r>
              <a:rPr lang="it-IT" sz="1800" b="1" strike="noStrike" spc="-1" dirty="0">
                <a:latin typeface="Courier New"/>
                <a:ea typeface="DejaVu Sans"/>
              </a:rPr>
              <a:t>);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return</a:t>
            </a:r>
            <a:r>
              <a:rPr lang="it-IT" sz="1800" b="1" strike="noStrike" spc="-1" dirty="0">
                <a:latin typeface="Courier New"/>
                <a:ea typeface="DejaVu Sans"/>
              </a:rPr>
              <a:t>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ris</a:t>
            </a:r>
            <a:r>
              <a:rPr lang="it-IT" sz="1800" b="1" strike="noStrike" spc="-1" dirty="0">
                <a:latin typeface="Courier New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}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EFCA36-EC65-4B9A-8E5A-76BA6E83AE70}" type="datetime1"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12/12/2023</a:t>
            </a:fld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800" b="0" strike="noStrike" spc="-1" dirty="0">
                <a:latin typeface="Verdana"/>
                <a:ea typeface="DejaVu Sans"/>
              </a:rPr>
              <a:t>Supponendo date le seguenti definizioni: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0" strike="noStrike" spc="-1" dirty="0" err="1">
                <a:latin typeface="Courier New"/>
                <a:ea typeface="DejaVu Sans"/>
              </a:rPr>
              <a:t>typedef</a:t>
            </a:r>
            <a:r>
              <a:rPr lang="it-IT" sz="1800" b="0" strike="noStrike" spc="-1" dirty="0">
                <a:latin typeface="Courier New"/>
                <a:ea typeface="DejaVu Sans"/>
              </a:rPr>
              <a:t> </a:t>
            </a:r>
            <a:r>
              <a:rPr lang="it-IT" sz="1800" b="0" strike="noStrike" spc="-1" dirty="0" err="1">
                <a:latin typeface="Courier New"/>
                <a:ea typeface="DejaVu Sans"/>
              </a:rPr>
              <a:t>struct</a:t>
            </a:r>
            <a:r>
              <a:rPr lang="it-IT" sz="1800" b="0" strike="noStrike" spc="-1" dirty="0">
                <a:latin typeface="Courier New"/>
                <a:ea typeface="DejaVu Sans"/>
              </a:rPr>
              <a:t> El {</a:t>
            </a:r>
            <a:r>
              <a:rPr lang="it-IT" sz="1800" b="0" strike="noStrike" spc="-1" dirty="0" err="1">
                <a:latin typeface="Courier New"/>
                <a:ea typeface="DejaVu Sans"/>
              </a:rPr>
              <a:t>int</a:t>
            </a:r>
            <a:r>
              <a:rPr lang="it-IT" sz="1800" b="0" strike="noStrike" spc="-1" dirty="0">
                <a:latin typeface="Courier New"/>
                <a:ea typeface="DejaVu Sans"/>
              </a:rPr>
              <a:t> s;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0" strike="noStrike" spc="-1" dirty="0" err="1">
                <a:latin typeface="Courier New"/>
                <a:ea typeface="DejaVu Sans"/>
              </a:rPr>
              <a:t>struct</a:t>
            </a:r>
            <a:r>
              <a:rPr lang="it-IT" sz="1800" b="0" strike="noStrike" spc="-1" dirty="0">
                <a:latin typeface="Courier New"/>
                <a:ea typeface="DejaVu Sans"/>
              </a:rPr>
              <a:t> El *</a:t>
            </a:r>
            <a:r>
              <a:rPr lang="it-IT" sz="1800" b="0" strike="noStrike" spc="-1" dirty="0" err="1">
                <a:latin typeface="Courier New"/>
                <a:ea typeface="DejaVu Sans"/>
              </a:rPr>
              <a:t>next</a:t>
            </a:r>
            <a:r>
              <a:rPr lang="it-IT" sz="1800" b="0" strike="noStrike" spc="-1" dirty="0">
                <a:latin typeface="Courier New"/>
                <a:ea typeface="DejaVu Sans"/>
              </a:rPr>
              <a:t>;}Elemento;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0" strike="noStrike" spc="-1" dirty="0" err="1">
                <a:latin typeface="Courier New"/>
                <a:ea typeface="DejaVu Sans"/>
              </a:rPr>
              <a:t>typedef</a:t>
            </a:r>
            <a:r>
              <a:rPr lang="it-IT" sz="1800" b="0" strike="noStrike" spc="-1" dirty="0">
                <a:latin typeface="Courier New"/>
                <a:ea typeface="DejaVu Sans"/>
              </a:rPr>
              <a:t> Elemento *</a:t>
            </a:r>
            <a:r>
              <a:rPr lang="it-IT" sz="1800" b="0" strike="noStrike" spc="-1" dirty="0" err="1">
                <a:latin typeface="Courier New"/>
                <a:ea typeface="DejaVu Sans"/>
              </a:rPr>
              <a:t>ListaDiInteri</a:t>
            </a:r>
            <a:r>
              <a:rPr lang="it-IT" sz="1800" b="0" strike="noStrike" spc="-1" dirty="0">
                <a:latin typeface="Courier New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800" b="0" strike="noStrike" spc="-1" dirty="0">
                <a:latin typeface="Verdana"/>
                <a:ea typeface="DejaVu Sans"/>
              </a:rPr>
              <a:t>•definire una funzione </a:t>
            </a:r>
            <a:r>
              <a:rPr lang="it-IT" sz="1800" b="0" strike="noStrike" spc="-1" dirty="0" err="1">
                <a:latin typeface="Verdana"/>
                <a:ea typeface="DejaVu Sans"/>
              </a:rPr>
              <a:t>MinEven</a:t>
            </a:r>
            <a:r>
              <a:rPr lang="it-IT" sz="1800" b="0" strike="noStrike" spc="-1" dirty="0">
                <a:latin typeface="Verdana"/>
                <a:ea typeface="DejaVu Sans"/>
              </a:rPr>
              <a:t> che, data una </a:t>
            </a:r>
            <a:r>
              <a:rPr lang="it-IT" sz="1800" b="0" strike="noStrike" spc="-1" dirty="0" err="1">
                <a:latin typeface="Verdana"/>
                <a:ea typeface="DejaVu Sans"/>
              </a:rPr>
              <a:t>ListaDiInteri</a:t>
            </a:r>
            <a:r>
              <a:rPr lang="it-IT" sz="1800" b="0" strike="noStrike" spc="-1" dirty="0">
                <a:latin typeface="Verdana"/>
                <a:ea typeface="DejaVu Sans"/>
              </a:rPr>
              <a:t> restituisce la posizione (puntatore)del </a:t>
            </a:r>
            <a:r>
              <a:rPr lang="it-IT" sz="1800" b="1" strike="noStrike" spc="-1" dirty="0">
                <a:latin typeface="Verdana"/>
                <a:ea typeface="DejaVu Sans"/>
              </a:rPr>
              <a:t>minimo </a:t>
            </a:r>
            <a:r>
              <a:rPr lang="it-IT" sz="1800" b="0" strike="noStrike" spc="-1" dirty="0">
                <a:latin typeface="Verdana"/>
                <a:ea typeface="DejaVu Sans"/>
              </a:rPr>
              <a:t>elemento pari nella lista (restituisce NULL se la lista non contiene elementi pari).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4A39A99-14D1-4290-89B8-BAAAE54D5A5E}" type="datetime1"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12/12/2023</a:t>
            </a:fld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9500" lnSpcReduction="20000"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 err="1">
                <a:latin typeface="Courier New"/>
                <a:ea typeface="DejaVu Sans"/>
              </a:rPr>
              <a:t>ListaDiInteri</a:t>
            </a:r>
            <a:r>
              <a:rPr lang="it-IT" sz="1800" b="1" strike="noStrike" spc="-1" dirty="0">
                <a:latin typeface="Courier New"/>
                <a:ea typeface="DejaVu Sans"/>
              </a:rPr>
              <a:t>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MinEven</a:t>
            </a:r>
            <a:r>
              <a:rPr lang="it-IT" sz="1800" b="1" strike="noStrike" spc="-1" dirty="0">
                <a:latin typeface="Courier New"/>
                <a:ea typeface="DejaVu Sans"/>
              </a:rPr>
              <a:t>(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ListaDiInteri</a:t>
            </a:r>
            <a:r>
              <a:rPr lang="it-IT" sz="1800" b="1" strike="noStrike" spc="-1" dirty="0">
                <a:latin typeface="Courier New"/>
                <a:ea typeface="DejaVu Sans"/>
              </a:rPr>
              <a:t>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){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ListaDiInteri</a:t>
            </a:r>
            <a:r>
              <a:rPr lang="it-IT" sz="1800" b="1" strike="noStrike" spc="-1" dirty="0">
                <a:latin typeface="Courier New"/>
                <a:ea typeface="DejaVu Sans"/>
              </a:rPr>
              <a:t>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ris</a:t>
            </a:r>
            <a:r>
              <a:rPr lang="it-IT" sz="1800" b="1" strike="noStrike" spc="-1" dirty="0">
                <a:latin typeface="Courier New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ris</a:t>
            </a:r>
            <a:r>
              <a:rPr lang="it-IT" sz="1800" b="1" strike="noStrike" spc="-1" dirty="0">
                <a:latin typeface="Courier New"/>
                <a:ea typeface="DejaVu Sans"/>
              </a:rPr>
              <a:t> =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FirstEven</a:t>
            </a:r>
            <a:r>
              <a:rPr lang="it-IT" sz="1800" b="1" strike="noStrike" spc="-1" dirty="0">
                <a:latin typeface="Courier New"/>
                <a:ea typeface="DejaVu Sans"/>
              </a:rPr>
              <a:t>(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);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if</a:t>
            </a:r>
            <a:r>
              <a:rPr lang="it-IT" sz="1800" b="1" strike="noStrike" spc="-1" dirty="0">
                <a:latin typeface="Courier New"/>
                <a:ea typeface="DejaVu Sans"/>
              </a:rPr>
              <a:t> (</a:t>
            </a:r>
            <a:r>
              <a:rPr lang="it-IT" sz="1800" b="1" strike="noStrike" spc="-1" dirty="0" err="1">
                <a:latin typeface="Courier New"/>
                <a:ea typeface="DejaVu Sans"/>
              </a:rPr>
              <a:t>ris</a:t>
            </a:r>
            <a:r>
              <a:rPr lang="it-IT" sz="1800" b="1" strike="noStrike" spc="-1" dirty="0">
                <a:latin typeface="Courier New"/>
                <a:ea typeface="DejaVu Sans"/>
              </a:rPr>
              <a:t> != NULL) 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 =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ris</a:t>
            </a:r>
            <a:r>
              <a:rPr lang="it-IT" sz="1800" b="1" strike="noStrike" spc="-1" dirty="0">
                <a:latin typeface="Courier New"/>
                <a:ea typeface="DejaVu Sans"/>
              </a:rPr>
              <a:t> -&gt;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next</a:t>
            </a:r>
            <a:r>
              <a:rPr lang="it-IT" sz="1800" b="1" strike="noStrike" spc="-1" dirty="0">
                <a:latin typeface="Courier New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while</a:t>
            </a:r>
            <a:r>
              <a:rPr lang="it-IT" sz="1800" b="1" strike="noStrike" spc="-1" dirty="0">
                <a:latin typeface="Courier New"/>
                <a:ea typeface="DejaVu Sans"/>
              </a:rPr>
              <a:t> (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 !=NULL) 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 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if</a:t>
            </a:r>
            <a:r>
              <a:rPr lang="it-IT" sz="1800" b="1" strike="noStrike" spc="-1" dirty="0">
                <a:latin typeface="Courier New"/>
                <a:ea typeface="DejaVu Sans"/>
              </a:rPr>
              <a:t> (((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-&gt;s) % 2 = =0) &amp;&amp; (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-&gt;s &lt;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ris</a:t>
            </a:r>
            <a:r>
              <a:rPr lang="it-IT" sz="1800" b="1" strike="noStrike" spc="-1" dirty="0">
                <a:latin typeface="Courier New"/>
                <a:ea typeface="DejaVu Sans"/>
              </a:rPr>
              <a:t>-&gt;s))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   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ris</a:t>
            </a:r>
            <a:r>
              <a:rPr lang="it-IT" sz="1800" b="1" strike="noStrike" spc="-1" dirty="0">
                <a:latin typeface="Courier New"/>
                <a:ea typeface="DejaVu Sans"/>
              </a:rPr>
              <a:t> =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  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 =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 -&gt;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next</a:t>
            </a:r>
            <a:r>
              <a:rPr lang="it-IT" sz="1800" b="1" strike="noStrike" spc="-1" dirty="0">
                <a:latin typeface="Courier New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 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return</a:t>
            </a:r>
            <a:r>
              <a:rPr lang="it-IT" sz="1800" b="1" strike="noStrike" spc="-1" dirty="0">
                <a:latin typeface="Courier New"/>
                <a:ea typeface="DejaVu Sans"/>
              </a:rPr>
              <a:t>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ris</a:t>
            </a:r>
            <a:r>
              <a:rPr lang="it-IT" sz="1800" b="1" strike="noStrike" spc="-1" dirty="0">
                <a:latin typeface="Courier New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}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077BA7-F3C8-4B2D-AAA9-603FBF63AFEB}" type="datetime1"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12/12/2023</a:t>
            </a:fld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Struct: esempi	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Dati anagrafici di una persona</a:t>
            </a: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  <a:ea typeface="DejaVu Sans"/>
              </a:rPr>
              <a:t>Punto geometrico</a:t>
            </a:r>
            <a:endParaRPr lang="it-IT" sz="15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  <p:pic>
        <p:nvPicPr>
          <p:cNvPr id="146" name="Immagine 5"/>
          <p:cNvPicPr/>
          <p:nvPr/>
        </p:nvPicPr>
        <p:blipFill>
          <a:blip r:embed="rId2"/>
          <a:stretch/>
        </p:blipFill>
        <p:spPr>
          <a:xfrm>
            <a:off x="1550880" y="2522880"/>
            <a:ext cx="1397520" cy="1039680"/>
          </a:xfrm>
          <a:prstGeom prst="rect">
            <a:avLst/>
          </a:prstGeom>
          <a:ln>
            <a:noFill/>
          </a:ln>
        </p:spPr>
      </p:pic>
      <p:pic>
        <p:nvPicPr>
          <p:cNvPr id="147" name="Immagine 7"/>
          <p:cNvPicPr/>
          <p:nvPr/>
        </p:nvPicPr>
        <p:blipFill>
          <a:blip r:embed="rId3"/>
          <a:stretch/>
        </p:blipFill>
        <p:spPr>
          <a:xfrm>
            <a:off x="1550880" y="4376160"/>
            <a:ext cx="776520" cy="54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1066680" y="1694558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Arial"/>
                <a:ea typeface="DejaVu Sans"/>
              </a:rPr>
              <a:t>Definiamo una funzione </a:t>
            </a:r>
            <a:r>
              <a:rPr lang="it-IT" sz="1800" b="1" strike="noStrike" spc="-1" dirty="0" err="1">
                <a:latin typeface="Arial"/>
                <a:ea typeface="DejaVu Sans"/>
              </a:rPr>
              <a:t>MinEl</a:t>
            </a:r>
            <a:r>
              <a:rPr lang="it-IT" sz="1800" b="1" strike="noStrike" spc="-1" dirty="0">
                <a:latin typeface="Arial"/>
                <a:ea typeface="DejaVu Sans"/>
              </a:rPr>
              <a:t> che restituisce il minimo tra due elementi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ListaDiInteri</a:t>
            </a:r>
            <a:r>
              <a:rPr lang="it-IT" sz="1800" b="1" strike="noStrike" spc="-1" dirty="0">
                <a:latin typeface="Courier New"/>
                <a:ea typeface="DejaVu Sans"/>
              </a:rPr>
              <a:t>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MinEl</a:t>
            </a:r>
            <a:r>
              <a:rPr lang="it-IT" sz="1800" b="1" strike="noStrike" spc="-1" dirty="0">
                <a:latin typeface="Courier New"/>
                <a:ea typeface="DejaVu Sans"/>
              </a:rPr>
              <a:t>(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ListaDiInteri</a:t>
            </a:r>
            <a:r>
              <a:rPr lang="it-IT" sz="1800" b="1" strike="noStrike" spc="-1" dirty="0">
                <a:latin typeface="Courier New"/>
                <a:ea typeface="DejaVu Sans"/>
              </a:rPr>
              <a:t> p,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ListaDiInteri</a:t>
            </a:r>
            <a:r>
              <a:rPr lang="it-IT" sz="1800" b="1" strike="noStrike" spc="-1" dirty="0">
                <a:latin typeface="Courier New"/>
                <a:ea typeface="DejaVu Sans"/>
              </a:rPr>
              <a:t> q) 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if</a:t>
            </a:r>
            <a:r>
              <a:rPr lang="it-IT" sz="1800" b="1" strike="noStrike" spc="-1" dirty="0">
                <a:latin typeface="Courier New"/>
                <a:ea typeface="DejaVu Sans"/>
              </a:rPr>
              <a:t> ((p-&gt;s) &lt; (q-&gt;s))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return</a:t>
            </a:r>
            <a:r>
              <a:rPr lang="it-IT" sz="1800" b="1" strike="noStrike" spc="-1" dirty="0">
                <a:latin typeface="Courier New"/>
                <a:ea typeface="DejaVu Sans"/>
              </a:rPr>
              <a:t> p;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else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return</a:t>
            </a:r>
            <a:r>
              <a:rPr lang="it-IT" sz="1800" b="1" strike="noStrike" spc="-1" dirty="0">
                <a:latin typeface="Courier New"/>
                <a:ea typeface="DejaVu Sans"/>
              </a:rPr>
              <a:t> q;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}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6E3451-6D8E-4FBF-BC1C-1D09F681679B}" type="datetime1"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12/12/2023</a:t>
            </a:fld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 err="1">
                <a:latin typeface="Courier New"/>
                <a:ea typeface="DejaVu Sans"/>
              </a:rPr>
              <a:t>ListaDiInteriMinEven</a:t>
            </a:r>
            <a:r>
              <a:rPr lang="it-IT" sz="1800" b="1" strike="noStrike" spc="-1" dirty="0">
                <a:latin typeface="Courier New"/>
                <a:ea typeface="DejaVu Sans"/>
              </a:rPr>
              <a:t>(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ListaDiInterilis</a:t>
            </a:r>
            <a:r>
              <a:rPr lang="it-IT" sz="1800" b="1" strike="noStrike" spc="-1" dirty="0">
                <a:latin typeface="Courier New"/>
                <a:ea typeface="DejaVu Sans"/>
              </a:rPr>
              <a:t>){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ListaDiInterip</a:t>
            </a:r>
            <a:r>
              <a:rPr lang="it-IT" sz="1800" b="1" strike="noStrike" spc="-1" dirty="0">
                <a:latin typeface="Courier New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if</a:t>
            </a:r>
            <a:r>
              <a:rPr lang="it-IT" sz="1800" b="1" strike="noStrike" spc="-1" dirty="0">
                <a:latin typeface="Courier New"/>
                <a:ea typeface="DejaVu Sans"/>
              </a:rPr>
              <a:t> (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== NULL)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p = NULL;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else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if</a:t>
            </a:r>
            <a:r>
              <a:rPr lang="it-IT" sz="1800" b="1" strike="noStrike" spc="-1" dirty="0">
                <a:latin typeface="Courier New"/>
                <a:ea typeface="DejaVu Sans"/>
              </a:rPr>
              <a:t> ((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-&gt;s) % 2 !=0)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  p =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MinEven</a:t>
            </a:r>
            <a:r>
              <a:rPr lang="it-IT" sz="1800" b="1" strike="noStrike" spc="-1" dirty="0">
                <a:latin typeface="Courier New"/>
                <a:ea typeface="DejaVu Sans"/>
              </a:rPr>
              <a:t>(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-&gt;</a:t>
            </a:r>
            <a:r>
              <a:rPr lang="it-IT" sz="1800" b="1" strike="noStrike" spc="-1" dirty="0" err="1">
                <a:latin typeface="Courier New"/>
                <a:ea typeface="DejaVu Sans"/>
              </a:rPr>
              <a:t>next</a:t>
            </a:r>
            <a:r>
              <a:rPr lang="it-IT" sz="1800" b="1" strike="noStrike" spc="-1" dirty="0">
                <a:latin typeface="Courier New"/>
                <a:ea typeface="DejaVu Sans"/>
              </a:rPr>
              <a:t>);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else{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  p =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MinEven</a:t>
            </a:r>
            <a:r>
              <a:rPr lang="it-IT" sz="1800" b="1" strike="noStrike" spc="-1" dirty="0">
                <a:latin typeface="Courier New"/>
                <a:ea typeface="DejaVu Sans"/>
              </a:rPr>
              <a:t>(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-&gt;</a:t>
            </a:r>
            <a:r>
              <a:rPr lang="it-IT" sz="1800" b="1" strike="noStrike" spc="-1" dirty="0" err="1">
                <a:latin typeface="Courier New"/>
                <a:ea typeface="DejaVu Sans"/>
              </a:rPr>
              <a:t>next</a:t>
            </a:r>
            <a:r>
              <a:rPr lang="it-IT" sz="1800" b="1" strike="noStrike" spc="-1" dirty="0">
                <a:latin typeface="Courier New"/>
                <a:ea typeface="DejaVu Sans"/>
              </a:rPr>
              <a:t>);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if</a:t>
            </a:r>
            <a:r>
              <a:rPr lang="it-IT" sz="1800" b="1" strike="noStrike" spc="-1" dirty="0">
                <a:latin typeface="Courier New"/>
                <a:ea typeface="DejaVu Sans"/>
              </a:rPr>
              <a:t> (p != NULL)p =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MinEl</a:t>
            </a:r>
            <a:r>
              <a:rPr lang="it-IT" sz="1800" b="1" strike="noStrike" spc="-1" dirty="0">
                <a:latin typeface="Courier New"/>
                <a:ea typeface="DejaVu Sans"/>
              </a:rPr>
              <a:t>(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lis,p</a:t>
            </a:r>
            <a:r>
              <a:rPr lang="it-IT" sz="1800" b="1" strike="noStrike" spc="-1" dirty="0">
                <a:latin typeface="Courier New"/>
                <a:ea typeface="DejaVu Sans"/>
              </a:rPr>
              <a:t>);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  else p =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lis</a:t>
            </a:r>
            <a:r>
              <a:rPr lang="it-IT" sz="1800" b="1" strike="noStrike" spc="-1" dirty="0">
                <a:latin typeface="Courier New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  }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   </a:t>
            </a:r>
            <a:r>
              <a:rPr lang="it-IT" sz="1800" b="1" strike="noStrike" spc="-1" dirty="0" err="1">
                <a:latin typeface="Courier New"/>
                <a:ea typeface="DejaVu Sans"/>
              </a:rPr>
              <a:t>return</a:t>
            </a:r>
            <a:r>
              <a:rPr lang="it-IT" sz="1800" b="1" strike="noStrike" spc="-1" dirty="0">
                <a:latin typeface="Courier New"/>
                <a:ea typeface="DejaVu Sans"/>
              </a:rPr>
              <a:t> p;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 dirty="0">
                <a:latin typeface="Courier New"/>
                <a:ea typeface="DejaVu Sans"/>
              </a:rPr>
              <a:t>}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E770382-8043-45C4-92AB-30707FA809A4}" type="datetime1"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12/12/2023</a:t>
            </a:fld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Esercizio n.1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>
                <a:solidFill>
                  <a:srgbClr val="FFFFFF"/>
                </a:solidFill>
                <a:latin typeface="CourierNewPS-BoldMT"/>
                <a:ea typeface="DejaVu Sans"/>
              </a:rPr>
              <a:t>Date le seguenti definizioni: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>
                <a:solidFill>
                  <a:srgbClr val="FFFFFF"/>
                </a:solidFill>
                <a:latin typeface="CourierNewPS-BoldMT"/>
                <a:ea typeface="DejaVu Sans"/>
              </a:rPr>
              <a:t>typedef struct El {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>
                <a:solidFill>
                  <a:srgbClr val="FFFFFF"/>
                </a:solidFill>
                <a:latin typeface="CourierNewPS-BoldMT"/>
                <a:ea typeface="DejaVu Sans"/>
              </a:rPr>
              <a:t>   Tipo s;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>
                <a:solidFill>
                  <a:srgbClr val="FFFFFF"/>
                </a:solidFill>
                <a:latin typeface="CourierNewPS-BoldMT"/>
                <a:ea typeface="DejaVu Sans"/>
              </a:rPr>
              <a:t>   struct El *next;} Elemento;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>
                <a:solidFill>
                  <a:srgbClr val="FFFFFF"/>
                </a:solidFill>
                <a:latin typeface="CourierNewPS-BoldMT"/>
                <a:ea typeface="DejaVu Sans"/>
              </a:rPr>
              <a:t>typedef Elemento *Lista;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>
                <a:solidFill>
                  <a:srgbClr val="FFFFFF"/>
                </a:solidFill>
                <a:latin typeface="CourierNewPS-BoldMT"/>
                <a:ea typeface="DejaVu Sans"/>
              </a:rPr>
              <a:t>•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>
                <a:solidFill>
                  <a:srgbClr val="FFFFFF"/>
                </a:solidFill>
                <a:latin typeface="CourierNewPS-BoldMT"/>
                <a:ea typeface="DejaVu Sans"/>
              </a:rPr>
              <a:t>definire una funzione foo che, data una Lista ℓ ed un intero el inserisce el dopo il terzo elemento di ℓ . Se quest’ultima non contiene almeno tre elementi, viene lasciata inalterata.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119AFE2-FB65-45D7-936D-9D02E3A88BD6}" type="datetime1"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12/12/2023</a:t>
            </a:fld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Esercizio n.2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Date le seguenti definizioni: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typedef struct El {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  int s;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  struct El *next;} Elemento;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typedef Elemento *Lista;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definire una funzione </a:t>
            </a: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foo 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che, data una </a:t>
            </a: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Lista </a:t>
            </a:r>
            <a:r>
              <a:rPr lang="it-IT" sz="1800" b="0" strike="noStrike" spc="-1">
                <a:solidFill>
                  <a:srgbClr val="FFFFFF"/>
                </a:solidFill>
                <a:latin typeface="MS PGothic"/>
                <a:ea typeface="DejaVu Sans"/>
              </a:rPr>
              <a:t>ℓ 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ed un intero </a:t>
            </a:r>
            <a:r>
              <a:rPr lang="it-IT" sz="1800" b="0" strike="noStrike" spc="-1">
                <a:solidFill>
                  <a:srgbClr val="FFFFFF"/>
                </a:solidFill>
                <a:latin typeface="MS PGothic"/>
                <a:ea typeface="DejaVu Sans"/>
              </a:rPr>
              <a:t>el 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inserisce </a:t>
            </a:r>
            <a:r>
              <a:rPr lang="it-IT" sz="1800" b="0" strike="noStrike" spc="-1">
                <a:solidFill>
                  <a:srgbClr val="FFFFFF"/>
                </a:solidFill>
                <a:latin typeface="MS PGothic"/>
                <a:ea typeface="DejaVu Sans"/>
              </a:rPr>
              <a:t>el 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dopo l’ultimo elemento di </a:t>
            </a:r>
            <a:r>
              <a:rPr lang="it-IT" sz="1800" b="0" strike="noStrike" spc="-1">
                <a:solidFill>
                  <a:srgbClr val="FFFFFF"/>
                </a:solidFill>
                <a:latin typeface="MS PGothic"/>
                <a:ea typeface="DejaVu Sans"/>
              </a:rPr>
              <a:t>ℓ 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maggiore di </a:t>
            </a:r>
            <a:r>
              <a:rPr lang="it-IT" sz="1800" b="0" strike="noStrike" spc="-1">
                <a:solidFill>
                  <a:srgbClr val="FFFFFF"/>
                </a:solidFill>
                <a:latin typeface="MS PGothic"/>
                <a:ea typeface="DejaVu Sans"/>
              </a:rPr>
              <a:t>el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. Se </a:t>
            </a:r>
            <a:r>
              <a:rPr lang="it-IT" sz="1800" b="0" strike="noStrike" spc="-1">
                <a:solidFill>
                  <a:srgbClr val="FFFFFF"/>
                </a:solidFill>
                <a:latin typeface="MS PGothic"/>
                <a:ea typeface="DejaVu Sans"/>
              </a:rPr>
              <a:t>ℓ 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non contiene alcun elemento maggiore di </a:t>
            </a:r>
            <a:r>
              <a:rPr lang="it-IT" sz="1800" b="0" strike="noStrike" spc="-1">
                <a:solidFill>
                  <a:srgbClr val="FFFFFF"/>
                </a:solidFill>
                <a:latin typeface="MS PGothic"/>
                <a:ea typeface="DejaVu Sans"/>
              </a:rPr>
              <a:t>el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, la procedura lascia la lista inalterata.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8DC2AC-B270-4DC4-9D1C-383EE915590A}" type="datetime1"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12/12/2023</a:t>
            </a:fld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Esercizio n.3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Supponendo date le seguenti definizioni: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typedef struct El {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  int s;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  struct El *next;} Elemento;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typedef Elemento *Lista;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definire una funzione </a:t>
            </a: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Eliminaiel 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che, data una </a:t>
            </a: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Lista</a:t>
            </a:r>
            <a:r>
              <a:rPr lang="it-IT" sz="1800" b="0" strike="noStrike" spc="-1">
                <a:solidFill>
                  <a:srgbClr val="FFFFFF"/>
                </a:solidFill>
                <a:latin typeface="MS PGothic"/>
                <a:ea typeface="DejaVu Sans"/>
              </a:rPr>
              <a:t>ℓ 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elimini i primi </a:t>
            </a:r>
            <a:r>
              <a:rPr lang="it-IT" sz="1800" b="0" strike="noStrike" spc="-1">
                <a:solidFill>
                  <a:srgbClr val="FFFFFF"/>
                </a:solidFill>
                <a:latin typeface="MS PGothic"/>
                <a:ea typeface="DejaVu Sans"/>
              </a:rPr>
              <a:t>i 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elementi. Adesempio, data la lista rappresentata dalla seguente figura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--&gt; 2 --&gt; 7 --&gt; 7 --&gt; 9 --&gt; 9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 </a:t>
            </a:r>
            <a:r>
              <a:rPr lang="it-IT" sz="1800" b="0" strike="noStrike" spc="-1">
                <a:solidFill>
                  <a:srgbClr val="FFFFFF"/>
                </a:solidFill>
                <a:latin typeface="MS PGothic"/>
                <a:ea typeface="DejaVu Sans"/>
              </a:rPr>
              <a:t>i 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uguale a 2 la procedura modifica la lista come segue: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--&gt; 7 --&gt; 9 --&gt; 9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B429D82-D267-4A81-9D78-81D4CDF92250}" type="datetime1"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12/12/2023</a:t>
            </a:fld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Esercizio n.4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Supponendo date le seguenti definizioni: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struct El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typedef struct El {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  int s;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  struct El *next;} Elemento;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typedef Elemento *Lista;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Definire una funzione </a:t>
            </a: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InserisciOrd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che, data una Lista ℓ ordinata , ed un elemento </a:t>
            </a: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el 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, inserisce quest’ultimo al posto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99F4AB8-E3D1-416A-B12A-81AFA2009349}" type="datetime1"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12/12/2023</a:t>
            </a:fld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Esercizio n.5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Definire una funzione </a:t>
            </a: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foo 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che, data una </a:t>
            </a: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ListaDiInteri</a:t>
            </a:r>
            <a:r>
              <a:rPr lang="it-IT" sz="1800" b="0" strike="noStrike" spc="-1">
                <a:solidFill>
                  <a:srgbClr val="FFFFFF"/>
                </a:solidFill>
                <a:latin typeface="MS PGothic"/>
                <a:ea typeface="DejaVu Sans"/>
              </a:rPr>
              <a:t>ℓ 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ed un intero </a:t>
            </a:r>
            <a:r>
              <a:rPr lang="it-IT" sz="1800" b="0" strike="noStrike" spc="-1">
                <a:solidFill>
                  <a:srgbClr val="FFFFFF"/>
                </a:solidFill>
                <a:latin typeface="MS PGothic"/>
                <a:ea typeface="DejaVu Sans"/>
              </a:rPr>
              <a:t>el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, inserisce quest’ultimo tra i primi due elementi consecutivi che siano, rispettivamente, strettamente minore estrettamente maggiore di </a:t>
            </a:r>
            <a:r>
              <a:rPr lang="it-IT" sz="1800" b="0" strike="noStrike" spc="-1">
                <a:solidFill>
                  <a:srgbClr val="FFFFFF"/>
                </a:solidFill>
                <a:latin typeface="MS PGothic"/>
                <a:ea typeface="DejaVu Sans"/>
              </a:rPr>
              <a:t>el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. Se la lista </a:t>
            </a:r>
            <a:r>
              <a:rPr lang="it-IT" sz="1800" b="0" strike="noStrike" spc="-1">
                <a:solidFill>
                  <a:srgbClr val="FFFFFF"/>
                </a:solidFill>
                <a:latin typeface="MS PGothic"/>
                <a:ea typeface="DejaVu Sans"/>
              </a:rPr>
              <a:t>ℓ 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non contiene due elementi consecutivi siffatti, la procedura inserisce </a:t>
            </a:r>
            <a:r>
              <a:rPr lang="it-IT" sz="1800" b="0" strike="noStrike" spc="-1">
                <a:solidFill>
                  <a:srgbClr val="FFFFFF"/>
                </a:solidFill>
                <a:latin typeface="MS PGothic"/>
                <a:ea typeface="DejaVu Sans"/>
              </a:rPr>
              <a:t>el 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 testa.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3EB11CE-E05C-4542-A158-FB7CFA0B5DBB}" type="datetime1"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12/12/2023</a:t>
            </a:fld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Esercizio n.6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Definire una funzione </a:t>
            </a: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foo 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che, data una </a:t>
            </a:r>
            <a:r>
              <a:rPr lang="it-IT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ListaDiInteri</a:t>
            </a:r>
            <a:r>
              <a:rPr lang="it-IT" sz="1800" b="0" strike="noStrike" spc="-1">
                <a:solidFill>
                  <a:srgbClr val="FFFFFF"/>
                </a:solidFill>
                <a:latin typeface="MS PGothic"/>
                <a:ea typeface="DejaVu Sans"/>
              </a:rPr>
              <a:t>ℓ 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 quantità maggiore di 4, sostituisca ogni numero dalla quinta posizione in poi con la media mobile a 4.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Es: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Wingdings"/>
                <a:ea typeface="DejaVu Sans"/>
              </a:rPr>
              <a:t>-&gt;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lang="it-IT" sz="1800" b="0" strike="noStrike" spc="-1">
                <a:solidFill>
                  <a:srgbClr val="FFFFFF"/>
                </a:solidFill>
                <a:latin typeface="Wingdings"/>
                <a:ea typeface="DejaVu Sans"/>
              </a:rPr>
              <a:t>-&gt;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lang="it-IT" sz="1800" b="0" strike="noStrike" spc="-1">
                <a:solidFill>
                  <a:srgbClr val="FFFFFF"/>
                </a:solidFill>
                <a:latin typeface="Wingdings"/>
                <a:ea typeface="DejaVu Sans"/>
              </a:rPr>
              <a:t>-&gt;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r>
              <a:rPr lang="it-IT" sz="1800" b="0" strike="noStrike" spc="-1">
                <a:solidFill>
                  <a:srgbClr val="FFFFFF"/>
                </a:solidFill>
                <a:latin typeface="Wingdings"/>
                <a:ea typeface="DejaVu Sans"/>
              </a:rPr>
              <a:t>-&gt;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r>
              <a:rPr lang="it-IT" sz="1800" b="0" strike="noStrike" spc="-1">
                <a:solidFill>
                  <a:srgbClr val="FFFFFF"/>
                </a:solidFill>
                <a:latin typeface="Wingdings"/>
                <a:ea typeface="DejaVu Sans"/>
              </a:rPr>
              <a:t>-&gt;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r>
              <a:rPr lang="it-IT" sz="1800" b="0" strike="noStrike" spc="-1">
                <a:solidFill>
                  <a:srgbClr val="FFFFFF"/>
                </a:solidFill>
                <a:latin typeface="Wingdings"/>
                <a:ea typeface="DejaVu Sans"/>
              </a:rPr>
              <a:t>-&gt;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r>
              <a:rPr lang="it-IT" sz="1800" b="0" strike="noStrike" spc="-1">
                <a:solidFill>
                  <a:srgbClr val="FFFFFF"/>
                </a:solidFill>
                <a:latin typeface="Wingdings"/>
                <a:ea typeface="DejaVu Sans"/>
              </a:rPr>
              <a:t>-&gt;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r>
              <a:rPr lang="it-IT" sz="1800" b="0" strike="noStrike" spc="-1">
                <a:solidFill>
                  <a:srgbClr val="FFFFFF"/>
                </a:solidFill>
                <a:latin typeface="Wingdings"/>
                <a:ea typeface="DejaVu Sans"/>
              </a:rPr>
              <a:t>-&gt;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r>
              <a:rPr lang="it-IT" sz="1800" b="0" strike="noStrike" spc="-1">
                <a:solidFill>
                  <a:srgbClr val="FFFFFF"/>
                </a:solidFill>
                <a:latin typeface="Wingdings"/>
                <a:ea typeface="DejaVu Sans"/>
              </a:rPr>
              <a:t>-&gt;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r>
              <a:rPr lang="it-IT" sz="1800" b="0" strike="noStrike" spc="-1">
                <a:solidFill>
                  <a:srgbClr val="FFFFFF"/>
                </a:solidFill>
                <a:latin typeface="Wingdings"/>
                <a:ea typeface="DejaVu Sans"/>
              </a:rPr>
              <a:t>-&gt;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10</a:t>
            </a:r>
            <a:r>
              <a:rPr lang="it-IT" sz="1800" b="0" strike="noStrike" spc="-1">
                <a:solidFill>
                  <a:srgbClr val="FFFFFF"/>
                </a:solidFill>
                <a:latin typeface="Wingdings"/>
                <a:ea typeface="DejaVu Sans"/>
              </a:rPr>
              <a:t>-&gt;</a:t>
            </a: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11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-&gt;1-&gt;2-&gt;3-&gt;2,5-&gt;3,5-&gt;4,5-&gt;5,5-&gt;6,5-&gt;7,5-&gt;8,5-&gt;9,5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3877005-7F5F-4871-9D2F-301A7C69BC03}" type="datetime1"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12/12/2023</a:t>
            </a:fld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Struct: dichiarazione	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La dichiarazione di una struttura non riserva memoria, ma crea un nuovo tipo di dato</a:t>
            </a:r>
            <a:endParaRPr lang="it-IT" sz="1500" b="0" strike="noStrike" spc="-1" dirty="0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Le variabili di tipo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venir Next LT Pro"/>
                <a:ea typeface="DejaVu Sans"/>
              </a:rPr>
              <a:t>struct</a:t>
            </a:r>
            <a:r>
              <a:rPr lang="it-IT" sz="15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 sono dichiarate nello stesso modo delle variabili di altro tipo</a:t>
            </a:r>
            <a:endParaRPr lang="it-IT" sz="1500" b="0" strike="noStrike" spc="-1" dirty="0"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Esempio</a:t>
            </a:r>
            <a:endParaRPr lang="it-IT" sz="1300" b="0" strike="noStrike" spc="-1" dirty="0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lang="it-IT" sz="1300" b="0" strike="noStrike" spc="-1" dirty="0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lang="it-IT" sz="1300" b="0" strike="noStrike" spc="-1" dirty="0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lang="it-IT" sz="1300" b="0" strike="noStrike" spc="-1" dirty="0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 dirty="0">
                <a:latin typeface="Avenir Next LT Pro"/>
                <a:ea typeface="DejaVu Sans"/>
              </a:rPr>
              <a:t>La dichiarazione di una variabile di tipo </a:t>
            </a:r>
            <a:r>
              <a:rPr lang="it-IT" sz="1500" b="0" strike="noStrike" spc="-1" dirty="0" err="1">
                <a:latin typeface="Avenir Next LT Pro"/>
                <a:ea typeface="DejaVu Sans"/>
              </a:rPr>
              <a:t>struct</a:t>
            </a:r>
            <a:r>
              <a:rPr lang="it-IT" sz="1500" b="0" strike="noStrike" spc="-1" dirty="0">
                <a:latin typeface="Avenir Next LT Pro"/>
                <a:ea typeface="DejaVu Sans"/>
              </a:rPr>
              <a:t> può essere contestuale alla dichiarazione del tipo</a:t>
            </a:r>
            <a:endParaRPr lang="it-IT" sz="1500" b="0" strike="noStrike" spc="-1" dirty="0"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Esempio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300" b="0" strike="noStrike" spc="-1" dirty="0"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p1 e p2 sono due variabili di tipo punto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 dirty="0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  <p:pic>
        <p:nvPicPr>
          <p:cNvPr id="151" name="Immagine 6"/>
          <p:cNvPicPr/>
          <p:nvPr/>
        </p:nvPicPr>
        <p:blipFill>
          <a:blip r:embed="rId2"/>
          <a:stretch/>
        </p:blipFill>
        <p:spPr>
          <a:xfrm>
            <a:off x="1622520" y="3120480"/>
            <a:ext cx="1085400" cy="159480"/>
          </a:xfrm>
          <a:prstGeom prst="rect">
            <a:avLst/>
          </a:prstGeom>
          <a:ln>
            <a:noFill/>
          </a:ln>
        </p:spPr>
      </p:pic>
      <p:pic>
        <p:nvPicPr>
          <p:cNvPr id="152" name="Immagine 9"/>
          <p:cNvPicPr/>
          <p:nvPr/>
        </p:nvPicPr>
        <p:blipFill>
          <a:blip r:embed="rId3"/>
          <a:stretch/>
        </p:blipFill>
        <p:spPr>
          <a:xfrm>
            <a:off x="1622520" y="4543200"/>
            <a:ext cx="3013200" cy="52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Operazioni su struct	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Inizializzare una variabile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venir Next LT Pro"/>
                <a:ea typeface="DejaVu Sans"/>
              </a:rPr>
              <a:t>struct</a:t>
            </a:r>
            <a:endParaRPr lang="it-IT" sz="1500" b="0" strike="noStrike" spc="-1" dirty="0"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 dirty="0">
                <a:solidFill>
                  <a:schemeClr val="tx2"/>
                </a:solidFill>
                <a:latin typeface="Avenir Next LT Pro"/>
                <a:ea typeface="DejaVu Sans"/>
              </a:rPr>
              <a:t>Con valori costanti (tra parentesi graffe)</a:t>
            </a:r>
            <a:endParaRPr lang="it-IT" sz="1300" b="0" strike="noStrike" spc="-1" dirty="0">
              <a:solidFill>
                <a:schemeClr val="tx2"/>
              </a:solidFill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 dirty="0">
                <a:solidFill>
                  <a:schemeClr val="tx2"/>
                </a:solidFill>
                <a:latin typeface="Avenir Next LT Pro"/>
                <a:ea typeface="DejaVu Sans"/>
              </a:rPr>
              <a:t>Esempio:  </a:t>
            </a:r>
            <a:r>
              <a:rPr lang="it-IT" sz="1300" b="1" strike="noStrike" spc="-1" dirty="0" err="1">
                <a:solidFill>
                  <a:schemeClr val="tx2"/>
                </a:solidFill>
                <a:latin typeface="Avenir Next LT Pro"/>
                <a:ea typeface="DejaVu Sans"/>
              </a:rPr>
              <a:t>struct</a:t>
            </a:r>
            <a:r>
              <a:rPr lang="it-IT" sz="1300" b="1" strike="noStrike" spc="-1" dirty="0">
                <a:solidFill>
                  <a:schemeClr val="tx2"/>
                </a:solidFill>
                <a:latin typeface="Avenir Next LT Pro"/>
                <a:ea typeface="DejaVu Sans"/>
              </a:rPr>
              <a:t> punto p1= {2,5}</a:t>
            </a:r>
            <a:endParaRPr lang="it-IT" sz="1300" b="0" strike="noStrike" spc="-1" dirty="0">
              <a:solidFill>
                <a:schemeClr val="tx2"/>
              </a:solidFill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Assegnare variabili di tipo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venir Next LT Pro"/>
                <a:ea typeface="DejaVu Sans"/>
              </a:rPr>
              <a:t>struct</a:t>
            </a:r>
            <a:r>
              <a:rPr lang="it-IT" sz="15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 a variabili dello stesso tipo</a:t>
            </a:r>
            <a:endParaRPr lang="it-IT" sz="1500" b="0" strike="noStrike" spc="-1" dirty="0"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Copia del valore di tutti i campi</a:t>
            </a:r>
            <a:endParaRPr lang="it-IT" sz="1300" b="0" strike="noStrike" spc="-1" dirty="0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 dirty="0">
                <a:solidFill>
                  <a:schemeClr val="tx2"/>
                </a:solidFill>
                <a:latin typeface="Avenir Next LT Pro"/>
                <a:ea typeface="DejaVu Sans"/>
              </a:rPr>
              <a:t>Rilevare l’indirizzo di una variabile di tipo </a:t>
            </a:r>
            <a:r>
              <a:rPr lang="it-IT" sz="1500" b="0" strike="noStrike" spc="-1" dirty="0" err="1">
                <a:solidFill>
                  <a:schemeClr val="tx2"/>
                </a:solidFill>
                <a:latin typeface="Avenir Next LT Pro"/>
                <a:ea typeface="DejaVu Sans"/>
              </a:rPr>
              <a:t>struct</a:t>
            </a:r>
            <a:endParaRPr lang="it-IT" sz="1500" b="0" strike="noStrike" spc="-1" dirty="0">
              <a:solidFill>
                <a:schemeClr val="tx2"/>
              </a:solidFill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 dirty="0">
                <a:solidFill>
                  <a:schemeClr val="tx2"/>
                </a:solidFill>
                <a:latin typeface="Avenir Next LT Pro"/>
                <a:ea typeface="DejaVu Sans"/>
              </a:rPr>
              <a:t>Conoscere la dimensione di una </a:t>
            </a:r>
            <a:r>
              <a:rPr lang="it-IT" sz="1500" b="0" strike="noStrike" spc="-1" dirty="0" err="1">
                <a:solidFill>
                  <a:schemeClr val="tx2"/>
                </a:solidFill>
                <a:latin typeface="Avenir Next LT Pro"/>
                <a:ea typeface="DejaVu Sans"/>
              </a:rPr>
              <a:t>struct</a:t>
            </a:r>
            <a:r>
              <a:rPr lang="it-IT" sz="1500" b="0" strike="noStrike" spc="-1" dirty="0">
                <a:solidFill>
                  <a:schemeClr val="tx2"/>
                </a:solidFill>
                <a:latin typeface="Avenir Next LT Pro"/>
                <a:ea typeface="DejaVu Sans"/>
              </a:rPr>
              <a:t> </a:t>
            </a:r>
            <a:endParaRPr lang="it-IT" sz="1500" b="0" strike="noStrike" spc="-1" dirty="0">
              <a:solidFill>
                <a:schemeClr val="tx2"/>
              </a:solidFill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Tramite 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Avenir Next LT Pro"/>
                <a:ea typeface="DejaVu Sans"/>
              </a:rPr>
              <a:t>sizeof</a:t>
            </a:r>
            <a:endParaRPr lang="it-IT" sz="1300" b="0" strike="noStrike" spc="-1" dirty="0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600" b="0" strike="noStrike" spc="-1" dirty="0">
                <a:solidFill>
                  <a:schemeClr val="tx2"/>
                </a:solidFill>
                <a:latin typeface="Avenir Next LT Pro"/>
                <a:ea typeface="DejaVu Sans"/>
              </a:rPr>
              <a:t>Accedere ai campi di una </a:t>
            </a:r>
            <a:r>
              <a:rPr lang="it-IT" sz="1600" b="0" strike="noStrike" spc="-1" dirty="0" err="1">
                <a:solidFill>
                  <a:schemeClr val="tx2"/>
                </a:solidFill>
                <a:latin typeface="Avenir Next LT Pro"/>
                <a:ea typeface="DejaVu Sans"/>
              </a:rPr>
              <a:t>struct</a:t>
            </a:r>
            <a:r>
              <a:rPr lang="it-IT" sz="1600" b="0" strike="noStrike" spc="-1" dirty="0">
                <a:solidFill>
                  <a:schemeClr val="tx2"/>
                </a:solidFill>
                <a:latin typeface="Avenir Next LT Pro"/>
                <a:ea typeface="DejaVu Sans"/>
              </a:rPr>
              <a:t> </a:t>
            </a:r>
            <a:endParaRPr lang="it-IT" sz="1600" b="0" strike="noStrike" spc="-1" dirty="0">
              <a:solidFill>
                <a:schemeClr val="tx2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lang="it-IT" sz="1600" b="0" strike="noStrike" spc="-1" dirty="0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 dirty="0">
                <a:solidFill>
                  <a:schemeClr val="tx2"/>
                </a:solidFill>
                <a:latin typeface="Avenir Next LT Pro"/>
                <a:ea typeface="DejaVu Sans"/>
              </a:rPr>
              <a:t>È possibile dichiarare un puntatore a </a:t>
            </a:r>
            <a:r>
              <a:rPr lang="it-IT" sz="1500" b="0" strike="noStrike" spc="-1" dirty="0" err="1">
                <a:solidFill>
                  <a:schemeClr val="tx2"/>
                </a:solidFill>
                <a:latin typeface="Avenir Next LT Pro"/>
                <a:ea typeface="DejaVu Sans"/>
              </a:rPr>
              <a:t>struct</a:t>
            </a:r>
            <a:endParaRPr lang="it-IT" sz="1500" b="0" strike="noStrike" spc="-1" dirty="0">
              <a:solidFill>
                <a:schemeClr val="tx2"/>
              </a:solidFill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Es: </a:t>
            </a:r>
            <a:r>
              <a:rPr lang="it-IT" sz="1300" b="1" strike="noStrike" spc="-1" dirty="0" err="1">
                <a:solidFill>
                  <a:srgbClr val="000000"/>
                </a:solidFill>
                <a:latin typeface="Avenir Next LT Pro"/>
                <a:ea typeface="DejaVu Sans"/>
              </a:rPr>
              <a:t>struct</a:t>
            </a:r>
            <a:r>
              <a:rPr lang="it-IT" sz="1300" b="1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 punto *p3;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 dirty="0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Accedere ai campi di struct	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Per accedere ai singoli campi di una variabile di tipo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venir Next LT Pro"/>
                <a:ea typeface="DejaVu Sans"/>
              </a:rPr>
              <a:t>struct</a:t>
            </a:r>
            <a:r>
              <a:rPr lang="it-IT" sz="15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 due notazioni:</a:t>
            </a:r>
            <a:endParaRPr lang="it-IT" sz="1500" b="0" strike="noStrike" spc="-1" dirty="0">
              <a:latin typeface="Arial"/>
            </a:endParaRPr>
          </a:p>
          <a:p>
            <a:pPr marL="617400" lvl="1" indent="-3423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Avenir Next LT Pro Light"/>
              <a:buAutoNum type="arabicPeriod"/>
            </a:pPr>
            <a:r>
              <a:rPr lang="it-IT" sz="1300" b="0" strike="noStrike" spc="-1" dirty="0">
                <a:solidFill>
                  <a:schemeClr val="tx2"/>
                </a:solidFill>
                <a:latin typeface="Avenir Next LT Pro"/>
                <a:ea typeface="DejaVu Sans"/>
              </a:rPr>
              <a:t>Operatore . o campo di  struttura</a:t>
            </a:r>
            <a:endParaRPr lang="it-IT" sz="1300" b="0" strike="noStrike" spc="-1" dirty="0">
              <a:solidFill>
                <a:schemeClr val="tx2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300" b="0" strike="noStrike" spc="-1" dirty="0">
              <a:latin typeface="Arial"/>
            </a:endParaRPr>
          </a:p>
          <a:p>
            <a:pPr marL="617400" lvl="1" indent="-3423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Avenir Next LT Pro Light"/>
              <a:buAutoNum type="arabicPeriod"/>
            </a:pPr>
            <a:r>
              <a:rPr lang="it-IT" sz="1300" b="0" strike="noStrike" spc="-1" dirty="0">
                <a:solidFill>
                  <a:schemeClr val="tx2"/>
                </a:solidFill>
                <a:latin typeface="Avenir Next LT Pro"/>
                <a:ea typeface="DejaVu Sans"/>
              </a:rPr>
              <a:t>Operatore -&gt; o puntatore a struttura</a:t>
            </a:r>
            <a:endParaRPr lang="it-IT" sz="1300" b="0" strike="noStrike" spc="-1" dirty="0">
              <a:solidFill>
                <a:schemeClr val="tx2"/>
              </a:solidFill>
              <a:latin typeface="Arial"/>
            </a:endParaRPr>
          </a:p>
          <a:p>
            <a:pPr marL="731520" lvl="2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2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L’operatore -&gt; permette l’accesso ai campi di una struttura per mezzo di un costrutto della forma</a:t>
            </a:r>
            <a:endParaRPr lang="it-IT" sz="1200" b="0" strike="noStrike" spc="-1" dirty="0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r>
              <a:rPr lang="it-IT" sz="1300" b="0" strike="noStrike" spc="-1" dirty="0">
                <a:solidFill>
                  <a:srgbClr val="FF0000"/>
                </a:solidFill>
                <a:latin typeface="Avenir Next LT Pro"/>
                <a:ea typeface="DejaVu Sans"/>
              </a:rPr>
              <a:t>            &lt;puntatore a struttura&gt; -&gt; &lt;nome campo&gt;</a:t>
            </a:r>
            <a:endParaRPr lang="it-IT" sz="1300" b="0" strike="noStrike" spc="-1" dirty="0">
              <a:latin typeface="Arial"/>
            </a:endParaRPr>
          </a:p>
          <a:p>
            <a:pPr marL="731520" lvl="2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200" b="0" strike="noStrike" spc="-1" dirty="0">
                <a:solidFill>
                  <a:schemeClr val="tx2"/>
                </a:solidFill>
                <a:latin typeface="Avenir Next LT Pro"/>
                <a:ea typeface="DejaVu Sans"/>
              </a:rPr>
              <a:t>Esempio</a:t>
            </a:r>
            <a:endParaRPr lang="it-IT" sz="1200" b="0" strike="noStrike" spc="-1" dirty="0">
              <a:solidFill>
                <a:schemeClr val="tx2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2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2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2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200" b="0" strike="noStrike" spc="-1" dirty="0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  <p:pic>
        <p:nvPicPr>
          <p:cNvPr id="159" name="Immagine 6"/>
          <p:cNvPicPr/>
          <p:nvPr/>
        </p:nvPicPr>
        <p:blipFill>
          <a:blip r:embed="rId2"/>
          <a:stretch/>
        </p:blipFill>
        <p:spPr>
          <a:xfrm>
            <a:off x="1830960" y="2780280"/>
            <a:ext cx="1538640" cy="338400"/>
          </a:xfrm>
          <a:prstGeom prst="rect">
            <a:avLst/>
          </a:prstGeom>
          <a:ln>
            <a:noFill/>
          </a:ln>
        </p:spPr>
      </p:pic>
      <p:pic>
        <p:nvPicPr>
          <p:cNvPr id="160" name="Immagine 9"/>
          <p:cNvPicPr/>
          <p:nvPr/>
        </p:nvPicPr>
        <p:blipFill>
          <a:blip r:embed="rId3"/>
          <a:stretch/>
        </p:blipFill>
        <p:spPr>
          <a:xfrm>
            <a:off x="2007360" y="4602960"/>
            <a:ext cx="2380680" cy="704160"/>
          </a:xfrm>
          <a:prstGeom prst="rect">
            <a:avLst/>
          </a:prstGeom>
          <a:ln>
            <a:noFill/>
          </a:ln>
        </p:spPr>
      </p:pic>
      <p:pic>
        <p:nvPicPr>
          <p:cNvPr id="161" name="Immagine 11"/>
          <p:cNvPicPr/>
          <p:nvPr/>
        </p:nvPicPr>
        <p:blipFill>
          <a:blip r:embed="rId4"/>
          <a:stretch/>
        </p:blipFill>
        <p:spPr>
          <a:xfrm>
            <a:off x="4388760" y="4511520"/>
            <a:ext cx="1496880" cy="795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Gestione e passaggio di strutture	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A differenza degli array, il nome della variabile di tipo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venir Next LT Pro"/>
                <a:ea typeface="DejaVu Sans"/>
              </a:rPr>
              <a:t>struct</a:t>
            </a:r>
            <a:r>
              <a:rPr lang="it-IT" sz="15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 rappresenta la struttura nel suo complesso</a:t>
            </a:r>
            <a:endParaRPr lang="it-IT" sz="1500" b="0" strike="noStrike" spc="-1" dirty="0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È possibile:</a:t>
            </a:r>
            <a:endParaRPr lang="it-IT" sz="1500" b="0" strike="noStrike" spc="-1" dirty="0"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Assegnare una variabile di tipo 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Avenir Next LT Pro"/>
                <a:ea typeface="DejaVu Sans"/>
              </a:rPr>
              <a:t>struct</a:t>
            </a:r>
            <a:r>
              <a:rPr lang="it-IT" sz="13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 ad un’altra</a:t>
            </a:r>
            <a:endParaRPr lang="it-IT" sz="1300" b="0" strike="noStrike" spc="-1" dirty="0">
              <a:latin typeface="Arial"/>
            </a:endParaRPr>
          </a:p>
          <a:p>
            <a:pPr marL="731520" lvl="2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Wingdings" charset="2"/>
              <a:buChar char=""/>
            </a:pPr>
            <a:r>
              <a:rPr lang="it-IT" sz="12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Esempio: </a:t>
            </a:r>
            <a:r>
              <a:rPr lang="it-IT" sz="1200" b="1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p2=p1;</a:t>
            </a:r>
            <a:endParaRPr lang="it-IT" sz="1200" b="0" strike="noStrike" spc="-1" dirty="0"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 dirty="0">
                <a:solidFill>
                  <a:schemeClr val="tx2"/>
                </a:solidFill>
                <a:latin typeface="Avenir Next LT Pro"/>
                <a:ea typeface="DejaVu Sans"/>
              </a:rPr>
              <a:t>Far restituire una variabile di tipo </a:t>
            </a:r>
            <a:r>
              <a:rPr lang="it-IT" sz="1300" b="0" strike="noStrike" spc="-1" dirty="0" err="1">
                <a:solidFill>
                  <a:schemeClr val="tx2"/>
                </a:solidFill>
                <a:latin typeface="Avenir Next LT Pro"/>
                <a:ea typeface="DejaVu Sans"/>
              </a:rPr>
              <a:t>struct</a:t>
            </a:r>
            <a:r>
              <a:rPr lang="it-IT" sz="1300" b="0" strike="noStrike" spc="-1" dirty="0">
                <a:solidFill>
                  <a:schemeClr val="tx2"/>
                </a:solidFill>
                <a:latin typeface="Avenir Next LT Pro"/>
                <a:ea typeface="DejaVu Sans"/>
              </a:rPr>
              <a:t> ad una funzione</a:t>
            </a:r>
            <a:endParaRPr lang="it-IT" sz="1300" b="0" strike="noStrike" spc="-1" dirty="0">
              <a:solidFill>
                <a:schemeClr val="tx2"/>
              </a:solidFill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 dirty="0">
                <a:solidFill>
                  <a:schemeClr val="tx2"/>
                </a:solidFill>
                <a:latin typeface="Avenir Next LT Pro"/>
                <a:ea typeface="DejaVu Sans"/>
              </a:rPr>
              <a:t>Passare ad una funzione una variabile di tipo </a:t>
            </a:r>
            <a:r>
              <a:rPr lang="it-IT" sz="1300" b="0" strike="noStrike" spc="-1" dirty="0" err="1">
                <a:solidFill>
                  <a:schemeClr val="tx2"/>
                </a:solidFill>
                <a:latin typeface="Avenir Next LT Pro"/>
                <a:ea typeface="DejaVu Sans"/>
              </a:rPr>
              <a:t>struct</a:t>
            </a:r>
            <a:r>
              <a:rPr lang="it-IT" sz="1300" b="0" strike="noStrike" spc="-1" dirty="0">
                <a:solidFill>
                  <a:schemeClr val="tx2"/>
                </a:solidFill>
                <a:latin typeface="Avenir Next LT Pro"/>
                <a:ea typeface="DejaVu Sans"/>
              </a:rPr>
              <a:t> come parametro significa passarne una copia</a:t>
            </a:r>
            <a:endParaRPr lang="it-IT" sz="1300" b="0" strike="noStrike" spc="-1" dirty="0">
              <a:solidFill>
                <a:schemeClr val="tx2"/>
              </a:solidFill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 dirty="0">
                <a:solidFill>
                  <a:schemeClr val="tx2"/>
                </a:solidFill>
                <a:latin typeface="Avenir Next LT Pro"/>
                <a:ea typeface="DejaVu Sans"/>
              </a:rPr>
              <a:t>Per passare una struttura per riferimento, occorre passare alla funzione l’indirizzo della variabile di tipo </a:t>
            </a:r>
            <a:r>
              <a:rPr lang="it-IT" sz="1300" b="0" strike="noStrike" spc="-1" dirty="0" err="1">
                <a:solidFill>
                  <a:schemeClr val="tx2"/>
                </a:solidFill>
                <a:latin typeface="Avenir Next LT Pro"/>
                <a:ea typeface="DejaVu Sans"/>
              </a:rPr>
              <a:t>struct</a:t>
            </a:r>
            <a:endParaRPr lang="it-IT" sz="1300" b="0" strike="noStrike" spc="-1" dirty="0">
              <a:solidFill>
                <a:schemeClr val="tx2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 dirty="0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  <a:ea typeface="DejaVu Sans"/>
              </a:rPr>
              <a:t>typedef	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Dichiara il nome di un nuovo tipo di dato (in realtà un’abbreviazione o pseudonimo) a partire da altri tipi (scalari, aggregati,…)</a:t>
            </a:r>
            <a:endParaRPr lang="it-IT" sz="1500" b="0" strike="noStrike" spc="-1" dirty="0"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Sintassi</a:t>
            </a:r>
            <a:endParaRPr lang="it-IT" sz="1300" b="0" strike="noStrike" spc="-1" dirty="0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r>
              <a:rPr lang="it-IT" sz="13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     </a:t>
            </a:r>
            <a:r>
              <a:rPr lang="it-IT" sz="1300" b="0" strike="noStrike" spc="-1" dirty="0" err="1">
                <a:solidFill>
                  <a:srgbClr val="EE462D"/>
                </a:solidFill>
                <a:latin typeface="Avenir Next LT Pro"/>
                <a:ea typeface="DejaVu Sans"/>
              </a:rPr>
              <a:t>typedef</a:t>
            </a:r>
            <a:r>
              <a:rPr lang="it-IT" sz="1300" b="0" strike="noStrike" spc="-1" dirty="0">
                <a:solidFill>
                  <a:srgbClr val="EE462D"/>
                </a:solidFill>
                <a:latin typeface="Avenir Next LT Pro"/>
                <a:ea typeface="DejaVu Sans"/>
              </a:rPr>
              <a:t> </a:t>
            </a:r>
            <a:r>
              <a:rPr lang="it-IT" sz="1300" b="0" strike="noStrike" spc="-1" dirty="0" err="1">
                <a:solidFill>
                  <a:srgbClr val="EE462D"/>
                </a:solidFill>
                <a:latin typeface="Avenir Next LT Pro"/>
                <a:ea typeface="DejaVu Sans"/>
              </a:rPr>
              <a:t>tipoEsistente</a:t>
            </a:r>
            <a:r>
              <a:rPr lang="it-IT" sz="1300" b="0" strike="noStrike" spc="-1" dirty="0">
                <a:solidFill>
                  <a:srgbClr val="EE462D"/>
                </a:solidFill>
                <a:latin typeface="Avenir Next LT Pro"/>
                <a:ea typeface="DejaVu Sans"/>
              </a:rPr>
              <a:t> </a:t>
            </a:r>
            <a:r>
              <a:rPr lang="it-IT" sz="1300" b="0" strike="noStrike" spc="-1" dirty="0" err="1">
                <a:solidFill>
                  <a:srgbClr val="EE462D"/>
                </a:solidFill>
                <a:latin typeface="Avenir Next LT Pro"/>
                <a:ea typeface="DejaVu Sans"/>
              </a:rPr>
              <a:t>nuovoTipo</a:t>
            </a:r>
            <a:r>
              <a:rPr lang="it-IT" sz="1300" b="0" strike="noStrike" spc="-1" dirty="0">
                <a:solidFill>
                  <a:srgbClr val="EE462D"/>
                </a:solidFill>
                <a:latin typeface="Avenir Next LT Pro"/>
                <a:ea typeface="DejaVu Sans"/>
              </a:rPr>
              <a:t>;</a:t>
            </a:r>
            <a:endParaRPr lang="it-IT" sz="1300" b="0" strike="noStrike" spc="-1" dirty="0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La dichiarazione di tipo è identica alla definizione di una variabile, ma è preceduta dalla clausola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venir Next LT Pro"/>
                <a:ea typeface="DejaVu Sans"/>
              </a:rPr>
              <a:t>typedef</a:t>
            </a:r>
            <a:endParaRPr lang="it-IT" sz="1500" b="0" strike="noStrike" spc="-1" dirty="0">
              <a:latin typeface="Arial"/>
            </a:endParaRPr>
          </a:p>
          <a:p>
            <a:pPr marL="182880" indent="-18216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Esempio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1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       </a:t>
            </a:r>
            <a:r>
              <a:rPr lang="it-IT" sz="1500" b="1" strike="noStrike" spc="-1" dirty="0" err="1">
                <a:solidFill>
                  <a:srgbClr val="000000"/>
                </a:solidFill>
                <a:latin typeface="Avenir Next LT Pro"/>
                <a:ea typeface="DejaVu Sans"/>
              </a:rPr>
              <a:t>typedef</a:t>
            </a:r>
            <a:r>
              <a:rPr lang="it-IT" sz="1500" b="1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 </a:t>
            </a:r>
            <a:r>
              <a:rPr lang="it-IT" sz="1500" b="1" strike="noStrike" spc="-1" dirty="0" err="1">
                <a:solidFill>
                  <a:srgbClr val="000000"/>
                </a:solidFill>
                <a:latin typeface="Avenir Next LT Pro"/>
                <a:ea typeface="DejaVu Sans"/>
              </a:rPr>
              <a:t>char</a:t>
            </a:r>
            <a:r>
              <a:rPr lang="it-IT" sz="1500" b="1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 </a:t>
            </a:r>
            <a:r>
              <a:rPr lang="it-IT" sz="1500" b="1" strike="noStrike" spc="-1" dirty="0" err="1">
                <a:solidFill>
                  <a:srgbClr val="000000"/>
                </a:solidFill>
                <a:latin typeface="Avenir Next LT Pro"/>
                <a:ea typeface="DejaVu Sans"/>
              </a:rPr>
              <a:t>string</a:t>
            </a:r>
            <a:r>
              <a:rPr lang="it-IT" sz="1500" b="1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[30];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1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       </a:t>
            </a:r>
            <a:r>
              <a:rPr lang="it-IT" sz="1500" b="1" strike="noStrike" spc="-1" dirty="0" err="1">
                <a:solidFill>
                  <a:srgbClr val="000000"/>
                </a:solidFill>
                <a:latin typeface="Avenir Next LT Pro"/>
                <a:ea typeface="DejaVu Sans"/>
              </a:rPr>
              <a:t>string</a:t>
            </a:r>
            <a:r>
              <a:rPr lang="it-IT" sz="1500" b="1" strike="noStrike" spc="-1" dirty="0">
                <a:solidFill>
                  <a:srgbClr val="000000"/>
                </a:solidFill>
                <a:latin typeface="Avenir Next LT Pro"/>
                <a:ea typeface="DejaVu Sans"/>
              </a:rPr>
              <a:t> parola;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 dirty="0">
              <a:latin typeface="Arial"/>
            </a:endParaRPr>
          </a:p>
          <a:p>
            <a:pPr marL="457200" lvl="1" indent="-18216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 dirty="0">
                <a:solidFill>
                  <a:schemeClr val="tx2"/>
                </a:solidFill>
                <a:latin typeface="Avenir Next LT Pro"/>
                <a:ea typeface="DejaVu Sans"/>
              </a:rPr>
              <a:t>Definisce la variabile parola di tipo </a:t>
            </a:r>
            <a:r>
              <a:rPr lang="it-IT" sz="1300" b="0" strike="noStrike" spc="-1" dirty="0" err="1">
                <a:solidFill>
                  <a:schemeClr val="tx2"/>
                </a:solidFill>
                <a:latin typeface="Avenir Next LT Pro"/>
                <a:ea typeface="DejaVu Sans"/>
              </a:rPr>
              <a:t>string</a:t>
            </a:r>
            <a:r>
              <a:rPr lang="it-IT" sz="1300" b="0" strike="noStrike" spc="-1" dirty="0">
                <a:solidFill>
                  <a:schemeClr val="tx2"/>
                </a:solidFill>
                <a:latin typeface="Avenir Next LT Pro"/>
                <a:ea typeface="DejaVu Sans"/>
              </a:rPr>
              <a:t>, cioè di tipo </a:t>
            </a:r>
            <a:r>
              <a:rPr lang="it-IT" sz="1300" b="0" strike="noStrike" spc="-1" dirty="0" err="1">
                <a:solidFill>
                  <a:schemeClr val="tx2"/>
                </a:solidFill>
                <a:latin typeface="Avenir Next LT Pro"/>
                <a:ea typeface="DejaVu Sans"/>
              </a:rPr>
              <a:t>char</a:t>
            </a:r>
            <a:r>
              <a:rPr lang="it-IT" sz="1300" b="0" strike="noStrike" spc="-1" dirty="0">
                <a:solidFill>
                  <a:schemeClr val="tx2"/>
                </a:solidFill>
                <a:latin typeface="Avenir Next LT Pro"/>
                <a:ea typeface="DejaVu Sans"/>
              </a:rPr>
              <a:t>[30]</a:t>
            </a:r>
            <a:endParaRPr lang="it-IT" sz="1300" b="0" strike="noStrike" spc="-1" dirty="0">
              <a:solidFill>
                <a:schemeClr val="tx2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 dirty="0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404040"/>
                </a:solidFill>
                <a:latin typeface="Avenir Next LT Pro"/>
                <a:ea typeface="DejaVu Sans"/>
              </a:rPr>
              <a:t>22/03/2021</a:t>
            </a:r>
            <a:endParaRPr lang="it-IT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{80D37069-4E25-4ABC-9768-CA0F1D6F4644}tf56410444_win32</Template>
  <TotalTime>415</TotalTime>
  <Words>3000</Words>
  <Application>Microsoft Office PowerPoint</Application>
  <PresentationFormat>Widescreen</PresentationFormat>
  <Paragraphs>538</Paragraphs>
  <Slides>47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47</vt:i4>
      </vt:variant>
    </vt:vector>
  </HeadingPairs>
  <TitlesOfParts>
    <vt:vector size="61" baseType="lpstr">
      <vt:lpstr>MS PGothic</vt:lpstr>
      <vt:lpstr>Arial</vt:lpstr>
      <vt:lpstr>Avenir Next LT Pro</vt:lpstr>
      <vt:lpstr>Avenir Next LT Pro Light</vt:lpstr>
      <vt:lpstr>Courier New</vt:lpstr>
      <vt:lpstr>CourierNewPS-BoldMT</vt:lpstr>
      <vt:lpstr>Garamond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ricorsione</dc:title>
  <dc:subject/>
  <dc:creator>Aaron</dc:creator>
  <dc:description/>
  <cp:lastModifiedBy>Aaron Visaggio</cp:lastModifiedBy>
  <cp:revision>62</cp:revision>
  <dcterms:created xsi:type="dcterms:W3CDTF">2021-01-13T08:29:19Z</dcterms:created>
  <dcterms:modified xsi:type="dcterms:W3CDTF">2023-12-12T09:37:58Z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50</vt:i4>
  </property>
</Properties>
</file>