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9" r:id="rId3"/>
    <p:sldId id="260" r:id="rId4"/>
    <p:sldId id="262" r:id="rId5"/>
    <p:sldId id="307" r:id="rId6"/>
    <p:sldId id="330" r:id="rId7"/>
    <p:sldId id="331" r:id="rId8"/>
    <p:sldId id="332" r:id="rId9"/>
    <p:sldId id="333" r:id="rId10"/>
    <p:sldId id="308" r:id="rId11"/>
    <p:sldId id="334" r:id="rId12"/>
    <p:sldId id="323" r:id="rId13"/>
    <p:sldId id="335" r:id="rId14"/>
    <p:sldId id="336" r:id="rId15"/>
    <p:sldId id="338" r:id="rId16"/>
    <p:sldId id="339" r:id="rId17"/>
    <p:sldId id="340" r:id="rId18"/>
    <p:sldId id="309" r:id="rId19"/>
    <p:sldId id="341" r:id="rId20"/>
    <p:sldId id="342" r:id="rId21"/>
    <p:sldId id="310" r:id="rId22"/>
    <p:sldId id="343" r:id="rId23"/>
    <p:sldId id="344" r:id="rId24"/>
    <p:sldId id="345" r:id="rId25"/>
    <p:sldId id="346" r:id="rId26"/>
    <p:sldId id="347" r:id="rId27"/>
    <p:sldId id="348" r:id="rId28"/>
    <p:sldId id="368" r:id="rId29"/>
    <p:sldId id="349" r:id="rId30"/>
    <p:sldId id="311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12" r:id="rId41"/>
    <p:sldId id="359" r:id="rId42"/>
    <p:sldId id="360" r:id="rId43"/>
    <p:sldId id="361" r:id="rId44"/>
    <p:sldId id="313" r:id="rId45"/>
    <p:sldId id="362" r:id="rId46"/>
    <p:sldId id="363" r:id="rId47"/>
    <p:sldId id="364" r:id="rId48"/>
    <p:sldId id="314" r:id="rId49"/>
    <p:sldId id="315" r:id="rId50"/>
    <p:sldId id="316" r:id="rId51"/>
    <p:sldId id="317" r:id="rId52"/>
    <p:sldId id="365" r:id="rId53"/>
    <p:sldId id="366" r:id="rId54"/>
    <p:sldId id="367" r:id="rId5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1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0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30/05/2022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30/05/2022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1013D0E-6236-446F-904B-E774D9F98961}" type="datetime1">
              <a:rPr lang="it-IT" smtClean="0"/>
              <a:t>30/05/2022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1013D0E-6236-446F-904B-E774D9F98961}" type="datetime1">
              <a:rPr lang="it-IT" smtClean="0"/>
              <a:t>30/05/2022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30/05/2022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30/05/2022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30/05/2022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30/05/2022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30/05/2022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30/05/2022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30/05/2022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30/05/2022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30/05/2022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30/05/2022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30/05/2022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Strutture Dati </a:t>
            </a:r>
            <a:br>
              <a:rPr lang="it" sz="4400" dirty="0">
                <a:solidFill>
                  <a:schemeClr val="tx1"/>
                </a:solidFill>
              </a:rPr>
            </a:br>
            <a:r>
              <a:rPr lang="it" sz="4400" dirty="0">
                <a:solidFill>
                  <a:schemeClr val="tx1"/>
                </a:solidFill>
              </a:rPr>
              <a:t>-</a:t>
            </a:r>
            <a:br>
              <a:rPr lang="it" sz="4400" dirty="0">
                <a:solidFill>
                  <a:schemeClr val="tx1"/>
                </a:solidFill>
              </a:rPr>
            </a:br>
            <a:r>
              <a:rPr lang="it" sz="4400" dirty="0">
                <a:solidFill>
                  <a:schemeClr val="tx1"/>
                </a:solidFill>
              </a:rPr>
              <a:t>  alberi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Corrado Aaron Visaggio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Alberi Binari Di Ricerca: Inserimenti E</a:t>
            </a:r>
            <a:br>
              <a:rPr lang="it-IT" dirty="0"/>
            </a:br>
            <a:r>
              <a:rPr lang="it-IT" dirty="0"/>
              <a:t>Cancellazioni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Inserimento di un nuovo nodo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Si aggiunge un nodo foglia nella posizione che gli compete: il puntatore (</a:t>
            </a:r>
            <a:r>
              <a:rPr lang="it-IT" dirty="0" err="1"/>
              <a:t>ds</a:t>
            </a:r>
            <a:r>
              <a:rPr lang="it-IT" dirty="0"/>
              <a:t>. o sin.) del nodo padre, punta al nuovo nodo.</a:t>
            </a:r>
          </a:p>
          <a:p>
            <a:pPr lvl="1"/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Cancellazione di un nodo:</a:t>
            </a:r>
          </a:p>
          <a:p>
            <a:r>
              <a:rPr lang="it-IT" dirty="0">
                <a:solidFill>
                  <a:schemeClr val="accent1"/>
                </a:solidFill>
              </a:rPr>
              <a:t>Nodo foglia</a:t>
            </a:r>
            <a:r>
              <a:rPr lang="it-IT" dirty="0"/>
              <a:t>: Il puntatore del padre viene posto = NULL.</a:t>
            </a:r>
          </a:p>
          <a:p>
            <a:r>
              <a:rPr lang="it-IT" dirty="0">
                <a:solidFill>
                  <a:schemeClr val="accent1"/>
                </a:solidFill>
              </a:rPr>
              <a:t>Nodo con 1 figlio</a:t>
            </a:r>
            <a:r>
              <a:rPr lang="it-IT" dirty="0"/>
              <a:t>: Il puntatore del padre viene posto = al puntatore al figlio.</a:t>
            </a:r>
          </a:p>
          <a:p>
            <a:r>
              <a:rPr lang="it-IT" dirty="0">
                <a:solidFill>
                  <a:schemeClr val="accent1"/>
                </a:solidFill>
              </a:rPr>
              <a:t>Nodo con 2 figli</a:t>
            </a:r>
            <a:r>
              <a:rPr lang="it-IT" dirty="0"/>
              <a:t>: Si attraversa il sottoalbero sin. Andando sempre a </a:t>
            </a:r>
            <a:r>
              <a:rPr lang="it-IT" dirty="0" err="1"/>
              <a:t>ds</a:t>
            </a:r>
            <a:r>
              <a:rPr lang="it-IT" dirty="0"/>
              <a:t>., fino ad un nodo con puntatore </a:t>
            </a:r>
            <a:r>
              <a:rPr lang="it-IT" dirty="0" err="1"/>
              <a:t>ds</a:t>
            </a:r>
            <a:r>
              <a:rPr lang="it-IT" dirty="0"/>
              <a:t>.=NULL. Questo è il nodo di sostituzione. Il nodo padre di quello da eliminare punterà a </a:t>
            </a:r>
            <a:r>
              <a:rPr lang="it-IT" dirty="0" err="1"/>
              <a:t>ds</a:t>
            </a:r>
            <a:r>
              <a:rPr lang="it-IT" dirty="0"/>
              <a:t>. o a NULL (se il nodo da eliminare è foglia) o al suo (unico) figlio sin. Il puntatore </a:t>
            </a:r>
            <a:r>
              <a:rPr lang="it-IT" dirty="0" err="1"/>
              <a:t>ds</a:t>
            </a:r>
            <a:r>
              <a:rPr lang="it-IT" dirty="0"/>
              <a:t>. (sin.) del nodo di sostituzione punterà al sottoalbero </a:t>
            </a:r>
            <a:r>
              <a:rPr lang="it-IT" dirty="0" err="1"/>
              <a:t>ds</a:t>
            </a:r>
            <a:r>
              <a:rPr lang="it-IT" dirty="0"/>
              <a:t>. (sin) del nodo da eliminare.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2248"/>
            <a:ext cx="7767600" cy="4900495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 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/* Fig. 12.19: fig12_19.c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2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Creazione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 di un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albero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binario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 ed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attraversamento</a:t>
            </a:r>
            <a:endParaRPr lang="en-US" sz="800" b="1" dirty="0">
              <a:solidFill>
                <a:srgbClr val="92D050"/>
              </a:solidFill>
              <a:latin typeface="CourierNewPS-BoldMT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3 in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ordine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simmetrico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,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anticipato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, </a:t>
            </a:r>
            <a:r>
              <a:rPr lang="en-US" sz="800" b="1" dirty="0" err="1">
                <a:solidFill>
                  <a:srgbClr val="92D050"/>
                </a:solidFill>
                <a:latin typeface="CourierNewPS-BoldMT"/>
              </a:rPr>
              <a:t>differito</a:t>
            </a:r>
            <a:r>
              <a:rPr lang="en-US" sz="800" b="1" dirty="0">
                <a:solidFill>
                  <a:srgbClr val="92D050"/>
                </a:solidFill>
                <a:latin typeface="CourierNewPS-BoldMT"/>
              </a:rPr>
              <a:t> */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4 #include &lt;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5 #include &lt;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stdlib.h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6 #include &lt;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time.h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7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8 struct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9     struct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*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leftPtr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10    int data;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11    struct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*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rightPtr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12 };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13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14 typedef struct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15 typedef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*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16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17 void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insertNode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*, int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18 void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inOrder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19 void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preOrder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20 void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postOrder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21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22 int main()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23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24     int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i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, item;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25    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rootPtr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 = NULL;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26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27     </a:t>
            </a:r>
            <a:r>
              <a:rPr lang="en-US" sz="800" b="1" dirty="0" err="1">
                <a:solidFill>
                  <a:schemeClr val="bg1"/>
                </a:solidFill>
                <a:latin typeface="CourierNewPS-BoldMT"/>
              </a:rPr>
              <a:t>srand</a:t>
            </a: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( time( NULL )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chemeClr val="bg1"/>
                </a:solidFill>
                <a:latin typeface="CourierNewPS-BoldMT"/>
              </a:rPr>
              <a:t>28</a:t>
            </a:r>
            <a:endParaRPr lang="it-IT" sz="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B8619C6-A8BA-4705-A3FE-1C75B22C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6" y="2401610"/>
            <a:ext cx="1188823" cy="2591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255847C-7284-4B2F-B95F-B9D4AF9D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16" y="4021357"/>
            <a:ext cx="1044030" cy="1638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066A83D-AC19-4274-ABB6-02B37CEE7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346" y="1147648"/>
            <a:ext cx="518205" cy="2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83772"/>
            <a:ext cx="7767600" cy="5168972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29    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/* insert random values between 1 and 15 in the tree */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30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"The numbers being placed in the tree are:\n"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31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32    for 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= 1;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&lt;= 10;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++ )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33        item = rand() % 15;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34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"%3d", item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35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insertNode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&amp;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rootPtr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, item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36   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37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38     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/* traverse the tree </a:t>
            </a:r>
            <a:r>
              <a:rPr lang="en-US" sz="700" b="1" dirty="0" err="1">
                <a:solidFill>
                  <a:srgbClr val="92D050"/>
                </a:solidFill>
                <a:latin typeface="CourierNewPS-BoldMT"/>
              </a:rPr>
              <a:t>preOrder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 */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39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"\n\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nThe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preOrder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traversal is:\n"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40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preOrder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rootPtr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41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42     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/* traverse the tree </a:t>
            </a:r>
            <a:r>
              <a:rPr lang="en-US" sz="700" b="1" dirty="0" err="1">
                <a:solidFill>
                  <a:srgbClr val="92D050"/>
                </a:solidFill>
                <a:latin typeface="CourierNewPS-BoldMT"/>
              </a:rPr>
              <a:t>inOrder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 */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43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"\n\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nThe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traversal is:\n"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44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rootPtr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45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46     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/* traverse the tree </a:t>
            </a:r>
            <a:r>
              <a:rPr lang="en-US" sz="700" b="1" dirty="0" err="1">
                <a:solidFill>
                  <a:srgbClr val="92D050"/>
                </a:solidFill>
                <a:latin typeface="CourierNewPS-BoldMT"/>
              </a:rPr>
              <a:t>postOrder</a:t>
            </a:r>
            <a:r>
              <a:rPr lang="en-US" sz="700" b="1" dirty="0">
                <a:solidFill>
                  <a:srgbClr val="92D050"/>
                </a:solidFill>
                <a:latin typeface="CourierNewPS-BoldMT"/>
              </a:rPr>
              <a:t> */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47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"\n\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nThe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postOrder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traversal is:\n"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48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postOrder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rootPtr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49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50     return 0;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51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52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53 void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insertNode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, int value 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54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55   if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== NULL ) { /*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is NULL */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56      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= malloc(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sizeof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TreeNode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57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58       if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!= NULL )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59         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)-&gt;data = value;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60         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leftPtr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= NULL;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61         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rightPtr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= NULL;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62       }</a:t>
            </a:r>
            <a:endParaRPr lang="it-IT" sz="7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66A83D-AC19-4274-ABB6-02B37CEE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981" y="811030"/>
            <a:ext cx="518205" cy="2476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389075C-8617-40E3-9164-8892C1A6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533" y="1447362"/>
            <a:ext cx="1219306" cy="4953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EB183FC-4577-460F-BB76-11455B40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533" y="2809643"/>
            <a:ext cx="853514" cy="50677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5271518-44A2-410D-B0AE-00BD6B309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533" y="4589082"/>
            <a:ext cx="834462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9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2248"/>
            <a:ext cx="7767600" cy="4900495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63     else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64 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"%d not inserted. No memory available.\n",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65                value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66  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67   else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68      if ( value &lt;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)-&gt;data 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69  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insertNode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&amp;(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leftPtr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), value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70      else if ( value &gt;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)-&gt;data 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71  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insertNode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&amp;( ( *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rightPtr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), value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72      else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73   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"dup"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74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75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76 void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77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78    if 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!= NULL )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79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leftPtr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80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"%3d",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-&gt;data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81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inOrder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rightPtr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82   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83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84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85 void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preOrder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86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87    if 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!= NULL )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88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"%3d",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-&gt;data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89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preOrder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leftPtr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90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preOrder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rightPtr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91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92}</a:t>
            </a:r>
            <a:endParaRPr lang="it-IT" sz="7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66A83D-AC19-4274-ABB6-02B37CEE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346" y="1147648"/>
            <a:ext cx="518205" cy="2476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712EA78-CD2C-46B7-960D-9DDF5C53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533" y="1721416"/>
            <a:ext cx="1171410" cy="248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0B98F3-67ED-4C06-B3B2-A8A95E983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826" y="3415076"/>
            <a:ext cx="1240531" cy="3111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37AFA38-356C-47E8-BB93-AB24F124C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016" y="4985669"/>
            <a:ext cx="1311686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2249"/>
            <a:ext cx="7767600" cy="154695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93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94 void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postOrder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TreeNodePtr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95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96    if 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!= NULL )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97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postOrder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leftPtr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98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postOrder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rightPtr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99       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( "%3d", </a:t>
            </a:r>
            <a:r>
              <a:rPr lang="en-US" sz="700" b="1" dirty="0" err="1">
                <a:solidFill>
                  <a:schemeClr val="bg1"/>
                </a:solidFill>
                <a:latin typeface="CourierNewPS-BoldMT"/>
              </a:rPr>
              <a:t>treePtr</a:t>
            </a: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-&gt;data );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100     }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700" b="1" dirty="0">
                <a:solidFill>
                  <a:schemeClr val="bg1"/>
                </a:solidFill>
                <a:latin typeface="CourierNewPS-BoldMT"/>
              </a:rPr>
              <a:t>101 }</a:t>
            </a:r>
            <a:endParaRPr lang="it-IT" sz="7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66A83D-AC19-4274-ABB6-02B37CEE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346" y="1147648"/>
            <a:ext cx="518205" cy="2476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B8789CD-D998-40B8-AA5E-2EDDBF87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16" y="1657050"/>
            <a:ext cx="1188823" cy="47282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9EE8BC1-0836-4429-B819-F98479C74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291132"/>
            <a:ext cx="4420634" cy="135286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442995F-6CAC-49B6-8457-27AF7FDA4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121" y="3629362"/>
            <a:ext cx="388654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/* Creazione di un albero binario e visita in ordine anticipato. L'etichetta dei nodi è un valore intero, le occorrenze multiple dello stesso valore non vengono memorizzate */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stdlib.h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};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albBin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*,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anticipato(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*radice; /* puntatore alla radice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		dell'albero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radice =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albBin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(); /*chiama la funzione per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	    la creazione dell'albero binario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nVISITA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IN ORDINE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ANTICIPATO\n");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anticipato(radice);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/* Crea l'albero binario. Per ogni etichetta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immessa dall'utente, invoca la funzione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. Ritorna al chiamante la radice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dell'albero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albBin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*p = 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nodo x;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do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nInserisci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una informazione (0 per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    finire): ");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("%d", &amp;x.inf);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(x.inf!=0)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  p =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(p, x.inf); /* chiama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                             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()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while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(x.inf!=0);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2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(p); /* </a:t>
            </a:r>
            <a:r>
              <a:rPr lang="it-IT" sz="3200" b="1" dirty="0" err="1">
                <a:solidFill>
                  <a:schemeClr val="bg1"/>
                </a:solidFill>
                <a:latin typeface="CourierNewPS-BoldMT"/>
              </a:rPr>
              <a:t>resituisce</a:t>
            </a: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 la radice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2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32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>
              <a:lnSpc>
                <a:spcPct val="130000"/>
              </a:lnSpc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42400"/>
            <a:ext cx="10058400" cy="5110344"/>
          </a:xfrm>
        </p:spPr>
        <p:txBody>
          <a:bodyPr numCol="2" spcCol="540000">
            <a:normAutofit fontScale="3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/* Visita ricorsivamente l'albero alla ricerca del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punto di inserimento. Quando trova la posizione,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crea un nodo, vi inserisce l'etichetta e ritorna il puntatore a tale nodo.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Parametri in ingresso: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 p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e'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il puntatore alla radice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 val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e'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l'etichetta da inserire nel nodo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7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7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nodo *p,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val)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(p==NULL) { /* il punto di inserimento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e’</a:t>
            </a:r>
            <a:endParaRPr lang="it-IT" sz="37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		stato reperito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/* Creazione del nodo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p = (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nodo *)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malloc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sizeof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nodo));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= val; /* inserimento di val in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                 elemento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= NULL; /*albero sinistro vuoto*/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= NULL; /*albero destro vuoto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else { /* ricerca del punto di inserimento*/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7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(val &gt;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/* Visita il sottoalbero destro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, val);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7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else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(val &lt;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 /* Visita il sottoalbero sinistro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creaNodo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, val);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(p); /* ritorna il puntatore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           alla radice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7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/* Visita l'albero binario in ordine anticipato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37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anticipato(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nodo *p)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(p!=NULL)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("%d ", 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); /*visita la radice*/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anticipato(p-&gt;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); /*visita il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	sottoalbero sinistro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  anticipato(p-&gt;</a:t>
            </a:r>
            <a:r>
              <a:rPr lang="it-IT" sz="37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); /* visita il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	sottoalbero destro*/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7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>
              <a:lnSpc>
                <a:spcPct val="130000"/>
              </a:lnSpc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Modifica della funzione </a:t>
            </a:r>
            <a:r>
              <a:rPr lang="it-IT" sz="2400" dirty="0" err="1">
                <a:solidFill>
                  <a:srgbClr val="FF0000"/>
                </a:solidFill>
              </a:rPr>
              <a:t>creaNodo</a:t>
            </a:r>
            <a:r>
              <a:rPr lang="it-IT" sz="2400" dirty="0">
                <a:solidFill>
                  <a:srgbClr val="FF0000"/>
                </a:solidFill>
              </a:rPr>
              <a:t>, dove si calcola il numero di</a:t>
            </a:r>
            <a:br>
              <a:rPr lang="it-IT" sz="2400" dirty="0">
                <a:solidFill>
                  <a:srgbClr val="FF0000"/>
                </a:solidFill>
              </a:rPr>
            </a:br>
            <a:r>
              <a:rPr lang="it-IT" sz="2400" dirty="0">
                <a:solidFill>
                  <a:srgbClr val="FF0000"/>
                </a:solidFill>
              </a:rPr>
              <a:t>occorrenze di uno stesso valore, memorizzandole nel campo</a:t>
            </a:r>
            <a:br>
              <a:rPr lang="it-IT" sz="2400" dirty="0">
                <a:solidFill>
                  <a:srgbClr val="FF0000"/>
                </a:solidFill>
              </a:rPr>
            </a:br>
            <a:r>
              <a:rPr lang="it-IT" sz="2400" dirty="0">
                <a:solidFill>
                  <a:srgbClr val="FF0000"/>
                </a:solidFill>
              </a:rPr>
              <a:t>occorrenze del nodo stesso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l">
              <a:lnSpc>
                <a:spcPct val="2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 {</a:t>
            </a:r>
          </a:p>
          <a:p>
            <a:pPr marL="0" indent="0" algn="l">
              <a:lnSpc>
                <a:spcPct val="2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2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rgbClr val="FF0000"/>
                </a:solidFill>
                <a:latin typeface="CourierNewPS-BoldMT"/>
              </a:rPr>
              <a:t>int</a:t>
            </a:r>
            <a:r>
              <a:rPr lang="it-IT" sz="900" b="1" dirty="0">
                <a:solidFill>
                  <a:srgbClr val="FF0000"/>
                </a:solidFill>
                <a:latin typeface="CourierNewPS-BoldMT"/>
              </a:rPr>
              <a:t> occorrenze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;  </a:t>
            </a:r>
          </a:p>
          <a:p>
            <a:pPr marL="0" indent="0" algn="l">
              <a:lnSpc>
                <a:spcPct val="2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2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2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900" b="1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 *creaNodo2(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 *p, 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val)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(p==NULL)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p = (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 *) 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malloc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sizeof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nodo));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= val;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p-&gt;occorrenze 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= 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= 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else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(val &gt;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= creaNodo2(p-&gt;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albDes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, val);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else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 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(val &lt;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  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= creaNodo2(p-&gt;</a:t>
            </a: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albSin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, val);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 else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     ++p-&gt;occorrenze;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(p);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b="1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9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9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Dati due vettori di numeri reali, V1 e V2, di dimensione n=16, sia “</a:t>
            </a:r>
            <a:r>
              <a:rPr lang="it-IT" dirty="0" err="1"/>
              <a:t>Inf</a:t>
            </a:r>
            <a:r>
              <a:rPr lang="it-IT" dirty="0"/>
              <a:t>” un generico numero reale da allocare in un albero binario.</a:t>
            </a:r>
          </a:p>
          <a:p>
            <a:pPr marL="0" indent="0">
              <a:buNone/>
            </a:pPr>
            <a:r>
              <a:rPr lang="it-IT" dirty="0"/>
              <a:t>    1. Scrivere una funzione che, visitando un albero binario, calcoli la somma dei valori già allocati.</a:t>
            </a:r>
          </a:p>
          <a:p>
            <a:pPr marL="0" indent="0">
              <a:buNone/>
            </a:pPr>
            <a:r>
              <a:rPr lang="it-IT" dirty="0"/>
              <a:t>    2. Scrivere una funzione che, visitando un albero binario, calcoli il numero dei nodi già allocati.</a:t>
            </a:r>
          </a:p>
          <a:p>
            <a:pPr marL="0" indent="0">
              <a:buNone/>
            </a:pPr>
            <a:r>
              <a:rPr lang="it-IT" dirty="0"/>
              <a:t>    3. Scrivere una funzione che costruisca un albero binario con il criterio:</a:t>
            </a:r>
          </a:p>
          <a:p>
            <a:pPr lvl="1"/>
            <a:r>
              <a:rPr lang="it-IT" dirty="0"/>
              <a:t>se “</a:t>
            </a:r>
            <a:r>
              <a:rPr lang="it-IT" dirty="0" err="1"/>
              <a:t>InfRadice</a:t>
            </a:r>
            <a:r>
              <a:rPr lang="it-IT" dirty="0"/>
              <a:t>”&gt;= della media dei valori già allocati nell’albero, allocare “</a:t>
            </a:r>
            <a:r>
              <a:rPr lang="it-IT" dirty="0" err="1"/>
              <a:t>Inf</a:t>
            </a:r>
            <a:r>
              <a:rPr lang="it-IT" dirty="0"/>
              <a:t>” nel sottoalbero destro;</a:t>
            </a:r>
          </a:p>
          <a:p>
            <a:pPr lvl="1"/>
            <a:r>
              <a:rPr lang="it-IT" dirty="0"/>
              <a:t>se “</a:t>
            </a:r>
            <a:r>
              <a:rPr lang="it-IT" dirty="0" err="1"/>
              <a:t>InfRadice</a:t>
            </a:r>
            <a:r>
              <a:rPr lang="it-IT" dirty="0"/>
              <a:t>”&lt; della media dei valori già allocati nell’albero, allocare “</a:t>
            </a:r>
            <a:r>
              <a:rPr lang="it-IT" dirty="0" err="1"/>
              <a:t>Inf</a:t>
            </a:r>
            <a:r>
              <a:rPr lang="it-IT" dirty="0"/>
              <a:t>” nel sottoalbero sinistro.</a:t>
            </a:r>
          </a:p>
          <a:p>
            <a:pPr lvl="1"/>
            <a:endParaRPr lang="it-IT" dirty="0"/>
          </a:p>
          <a:p>
            <a:r>
              <a:rPr lang="it-IT" dirty="0"/>
              <a:t>La media dovrà essere calcolata con le funzioni dei punti 1 e 2.</a:t>
            </a:r>
          </a:p>
          <a:p>
            <a:endParaRPr lang="it-IT" dirty="0"/>
          </a:p>
          <a:p>
            <a:r>
              <a:rPr lang="it-IT" dirty="0"/>
              <a:t>Scrivere un programma principale che preveda l’introduzione dei dati dei vettori V1 e V2 da tastiera ed utilizzi le funzioni 1-2 per costruire due alberi binari con il criterio della funzione al punto 3.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42400"/>
            <a:ext cx="10058400" cy="5110344"/>
          </a:xfrm>
        </p:spPr>
        <p:txBody>
          <a:bodyPr numCol="2" spcCol="54000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stdlib.h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12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#define MAXN 16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rgbClr val="00B050"/>
                </a:solidFill>
                <a:latin typeface="CourierNewPS-BoldMT"/>
              </a:rPr>
              <a:t>/* Creazione di un albero binario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float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alb_sin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alb_des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Nnodi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*p);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Somma(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*p);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crea_nodo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p,float</a:t>
            </a: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         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val,float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M);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12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v1[MAXN], v2[MAXN];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j,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n,Nn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float M,S;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 *p1, *p2;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p1=NULL;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p2=NULL;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for (j=0;j&lt;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MAXN;j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++)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("%d",&amp;v1[j]);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for (j=0;j&lt;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MAXN;j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++)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("%d",&amp;v2[j]);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1200" b="1" i="0" u="none" strike="noStrike" baseline="0" dirty="0">
              <a:solidFill>
                <a:srgbClr val="00B050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1200" b="1" i="0" u="none" strike="noStrike" baseline="0" dirty="0">
              <a:solidFill>
                <a:srgbClr val="00B050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rgbClr val="00B050"/>
                </a:solidFill>
                <a:latin typeface="CourierNewPS-BoldMT"/>
              </a:rPr>
              <a:t>/*L'esercizio prevede l’introduzione dei dati da tastiera.*/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for (j=0;j&lt;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MAXN;j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++)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Nnodi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(p1);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S=Somma(p1);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&gt;0) M=S/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 else M=0;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p1=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crea_nodo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(p1,v1[j],M);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for (j=0;j&lt;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MAXN;j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++)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Nnodi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(p2);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S=Somma(p2);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&gt;0) M=S/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 else M=0;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p2=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crea_nodo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(p2,v2[j],M);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1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A6C03-CE68-4118-A8E0-62B05EB5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 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48D1-889F-4908-97EF-21DCC1FD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r>
              <a:rPr lang="it-IT" dirty="0"/>
              <a:t>Strutture ricorsive</a:t>
            </a:r>
          </a:p>
          <a:p>
            <a:r>
              <a:rPr lang="it-IT" dirty="0"/>
              <a:t>Alberi</a:t>
            </a:r>
          </a:p>
          <a:p>
            <a:r>
              <a:rPr lang="it-IT" dirty="0"/>
              <a:t>Alberi binari di ricerca</a:t>
            </a:r>
          </a:p>
          <a:p>
            <a:r>
              <a:rPr lang="it-IT" dirty="0"/>
              <a:t>Ricerca e ordinamento</a:t>
            </a:r>
          </a:p>
          <a:p>
            <a:r>
              <a:rPr lang="it-IT" dirty="0"/>
              <a:t>Complessità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0ABF4B-DC41-4D72-839C-647C5703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42400"/>
            <a:ext cx="10058400" cy="5110344"/>
          </a:xfrm>
        </p:spPr>
        <p:txBody>
          <a:bodyPr numCol="2" spcCol="54000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rgbClr val="00B050"/>
                </a:solidFill>
                <a:latin typeface="CourierNewPS-BoldMT"/>
              </a:rPr>
              <a:t>/* somma dei valori dei nodi - ricorsiva*/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Somma(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nodo *p)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float 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accent1"/>
                </a:solidFill>
                <a:latin typeface="CourierNewPS-BoldMT"/>
              </a:rPr>
              <a:t>v=0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(p!=NULL){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v=p-&gt;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v=Somma(p-&gt;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alb_des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)+v;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v=Somma(p-&gt;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alb_sin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)+v;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rgbClr val="00B050"/>
                </a:solidFill>
                <a:latin typeface="CourierNewPS-BoldMT"/>
              </a:rPr>
              <a:t>/* numero dei nodi - ricorsiva*/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Nnodi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nodo *p)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v=0;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(p!=NULL){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accent1"/>
                </a:solidFill>
                <a:latin typeface="CourierNewPS-BoldMT"/>
              </a:rPr>
              <a:t>	v=1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v=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Nnodi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alb_des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)+v;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	v=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Nnodi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alb_sin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)+v;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v;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it-IT" sz="1200" b="1" i="0" u="none" strike="noStrike" baseline="0" dirty="0">
              <a:solidFill>
                <a:schemeClr val="bg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rgbClr val="00B050"/>
                </a:solidFill>
                <a:latin typeface="CourierNewPS-BoldMT"/>
              </a:rPr>
              <a:t>/* creazione nodo albero binario-ricorsiva */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nodo *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crea_nodo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nodo *</a:t>
            </a: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p,float</a:t>
            </a:r>
            <a:endParaRPr lang="it-IT" sz="1200" b="1" i="0" u="none" strike="noStrike" baseline="0" dirty="0">
              <a:solidFill>
                <a:schemeClr val="tx1"/>
              </a:solidFill>
              <a:latin typeface="CourierNewPS-BoldM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tx1"/>
                </a:solidFill>
                <a:latin typeface="CourierNewPS-BoldMT"/>
              </a:rPr>
              <a:t>val,float</a:t>
            </a:r>
            <a:r>
              <a:rPr lang="it-IT" sz="1200" b="1" i="0" u="none" strike="noStrike" baseline="0" dirty="0">
                <a:solidFill>
                  <a:schemeClr val="tx1"/>
                </a:solidFill>
                <a:latin typeface="CourierNewPS-BoldMT"/>
              </a:rPr>
              <a:t> M)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(p==NULL){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p=(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nodo*)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malloc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sizeof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struct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nodo));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=val;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alb_sin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alb_des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=NULL;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else{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inf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&gt;=M) 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alb_des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crea_nodo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(p-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alb_des,val,M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else p-&gt;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alb_sin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=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crea_nodo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(p-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&gt;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alb_sin,val,M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2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 (p);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sz="1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Algoritmi di ricerca e ordinamento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Vediamo degli algoritmi per:</a:t>
            </a:r>
          </a:p>
          <a:p>
            <a:pPr lvl="1"/>
            <a:r>
              <a:rPr lang="it-IT" dirty="0"/>
              <a:t>trovare un elemento in un array ordinato</a:t>
            </a:r>
          </a:p>
          <a:p>
            <a:pPr lvl="1"/>
            <a:r>
              <a:rPr lang="it-IT" dirty="0"/>
              <a:t>ordinare un array</a:t>
            </a:r>
          </a:p>
          <a:p>
            <a:r>
              <a:rPr lang="it-IT" dirty="0">
                <a:solidFill>
                  <a:schemeClr val="accent1"/>
                </a:solidFill>
              </a:rPr>
              <a:t>Problema della ricerca</a:t>
            </a:r>
            <a:r>
              <a:rPr lang="it-IT" dirty="0"/>
              <a:t>: decidere se un intero si trova in un vettore.</a:t>
            </a:r>
          </a:p>
          <a:p>
            <a:r>
              <a:rPr lang="it-IT" dirty="0">
                <a:solidFill>
                  <a:schemeClr val="accent1"/>
                </a:solidFill>
              </a:rPr>
              <a:t>Problema dell’ordinamento</a:t>
            </a:r>
            <a:r>
              <a:rPr lang="it-IT" dirty="0"/>
              <a:t>: Il vettore è ordinato se il primo elemento è minore del secondo, che è minore del terzo, ecc.</a:t>
            </a:r>
          </a:p>
          <a:p>
            <a:r>
              <a:rPr lang="it-IT" dirty="0"/>
              <a:t>Es.:</a:t>
            </a:r>
          </a:p>
          <a:p>
            <a:pPr marL="274320" lvl="1" indent="0">
              <a:buNone/>
            </a:pPr>
            <a:r>
              <a:rPr lang="it-IT" dirty="0">
                <a:solidFill>
                  <a:schemeClr val="tx1"/>
                </a:solidFill>
              </a:rPr>
              <a:t>Vettori ordinati:</a:t>
            </a:r>
          </a:p>
          <a:p>
            <a:pPr marL="274320" lvl="1" indent="0">
              <a:buNone/>
            </a:pPr>
            <a:r>
              <a:rPr lang="it-IT" dirty="0"/>
              <a:t>-1 0 3 10 60 120 900</a:t>
            </a:r>
          </a:p>
          <a:p>
            <a:pPr marL="274320" lvl="1" indent="0">
              <a:buNone/>
            </a:pPr>
            <a:r>
              <a:rPr lang="it-IT" dirty="0"/>
              <a:t>-100 4 20</a:t>
            </a:r>
          </a:p>
          <a:p>
            <a:pPr marL="274320" lvl="1" indent="0">
              <a:buNone/>
            </a:pPr>
            <a:r>
              <a:rPr lang="it-IT" dirty="0"/>
              <a:t>0 1 2 3 4 50</a:t>
            </a:r>
          </a:p>
          <a:p>
            <a:pPr marL="274320" lvl="1" indent="0">
              <a:buNone/>
            </a:pPr>
            <a:r>
              <a:rPr lang="it-IT" dirty="0">
                <a:solidFill>
                  <a:schemeClr val="tx1"/>
                </a:solidFill>
              </a:rPr>
              <a:t>Vettori non ordinati:</a:t>
            </a:r>
          </a:p>
          <a:p>
            <a:pPr marL="274320" lvl="1" indent="0">
              <a:buNone/>
            </a:pPr>
            <a:r>
              <a:rPr lang="it-IT" dirty="0"/>
              <a:t>-1 0 3 10 9 120 900</a:t>
            </a:r>
          </a:p>
          <a:p>
            <a:pPr marL="274320" lvl="1" indent="0">
              <a:buNone/>
            </a:pPr>
            <a:r>
              <a:rPr lang="it-IT" dirty="0"/>
              <a:t>-100 4 20 0</a:t>
            </a:r>
          </a:p>
          <a:p>
            <a:pPr marL="274320" lvl="1" indent="0">
              <a:buNone/>
            </a:pPr>
            <a:r>
              <a:rPr lang="it-IT" dirty="0"/>
              <a:t>1 0 1 2 3 4 50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per selezione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 fontScale="25000" lnSpcReduction="20000"/>
          </a:bodyPr>
          <a:lstStyle/>
          <a:p>
            <a:pPr marL="0" indent="0">
              <a:buNone/>
            </a:pPr>
            <a:r>
              <a:rPr lang="it-IT" sz="4000" dirty="0"/>
              <a:t>E’ un algoritmo semplice che si compone di n-1 iterazioni (n=dimensione del vettore A da ordinare):</a:t>
            </a:r>
          </a:p>
          <a:p>
            <a:pPr marL="0" indent="0">
              <a:buNone/>
            </a:pPr>
            <a:r>
              <a:rPr lang="it-IT" sz="4000" dirty="0">
                <a:solidFill>
                  <a:schemeClr val="accent1"/>
                </a:solidFill>
              </a:rPr>
              <a:t>0 </a:t>
            </a:r>
            <a:r>
              <a:rPr lang="it-IT" sz="4000" dirty="0"/>
              <a:t>- Si cerca la componente di valore più piccolo, A[</a:t>
            </a:r>
            <a:r>
              <a:rPr lang="it-IT" sz="4000" dirty="0" err="1"/>
              <a:t>i_min</a:t>
            </a:r>
            <a:r>
              <a:rPr lang="it-IT" sz="4000" dirty="0"/>
              <a:t>], in A[0…n-1], e si scambia con A[0];</a:t>
            </a:r>
          </a:p>
          <a:p>
            <a:pPr marL="0" indent="0">
              <a:buNone/>
            </a:pPr>
            <a:r>
              <a:rPr lang="it-IT" sz="4000" dirty="0">
                <a:solidFill>
                  <a:schemeClr val="accent1"/>
                </a:solidFill>
              </a:rPr>
              <a:t>1</a:t>
            </a:r>
            <a:r>
              <a:rPr lang="it-IT" sz="4000" dirty="0"/>
              <a:t> - Si cerca la componente di valore più piccolo, A[</a:t>
            </a:r>
            <a:r>
              <a:rPr lang="it-IT" sz="4000" dirty="0" err="1"/>
              <a:t>i_min</a:t>
            </a:r>
            <a:r>
              <a:rPr lang="it-IT" sz="4000" dirty="0"/>
              <a:t>], in A[1…n-1], e si scambia con A[1];</a:t>
            </a:r>
          </a:p>
          <a:p>
            <a:pPr marL="0" indent="0">
              <a:buNone/>
            </a:pPr>
            <a:r>
              <a:rPr lang="it-IT" sz="4000" dirty="0"/>
              <a:t>…</a:t>
            </a:r>
          </a:p>
          <a:p>
            <a:pPr marL="0" indent="0">
              <a:buNone/>
            </a:pPr>
            <a:r>
              <a:rPr lang="it-IT" sz="4000" dirty="0"/>
              <a:t>…</a:t>
            </a:r>
          </a:p>
          <a:p>
            <a:pPr marL="0" indent="0">
              <a:buNone/>
            </a:pPr>
            <a:r>
              <a:rPr lang="it-IT" sz="4000" dirty="0">
                <a:solidFill>
                  <a:schemeClr val="accent1"/>
                </a:solidFill>
              </a:rPr>
              <a:t>i </a:t>
            </a:r>
            <a:r>
              <a:rPr lang="it-IT" sz="4000" dirty="0"/>
              <a:t>- All’iterazione i-ma, si cerca la componente di valore più piccolo, A[</a:t>
            </a:r>
            <a:r>
              <a:rPr lang="it-IT" sz="4000" dirty="0" err="1"/>
              <a:t>i_min</a:t>
            </a:r>
            <a:r>
              <a:rPr lang="it-IT" sz="4000" dirty="0"/>
              <a:t>], in A[i…n-1], e si scambia con A[i];</a:t>
            </a:r>
          </a:p>
          <a:p>
            <a:pPr marL="0" indent="0">
              <a:buNone/>
            </a:pPr>
            <a:r>
              <a:rPr lang="it-IT" sz="4000" dirty="0"/>
              <a:t>Si ripete fino all’iterazione (n-2)-ma. </a:t>
            </a:r>
          </a:p>
          <a:p>
            <a:pPr marL="0" indent="0">
              <a:buNone/>
            </a:pPr>
            <a:r>
              <a:rPr lang="it-IT" sz="4000" dirty="0"/>
              <a:t>Il vettore è così ordinato.</a:t>
            </a:r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Void </a:t>
            </a:r>
            <a:r>
              <a:rPr lang="it-IT" sz="3200" dirty="0" err="1"/>
              <a:t>SelectionSort</a:t>
            </a:r>
            <a:r>
              <a:rPr lang="it-IT" sz="3200" dirty="0"/>
              <a:t>(</a:t>
            </a:r>
            <a:r>
              <a:rPr lang="it-IT" sz="3200" dirty="0" err="1"/>
              <a:t>TipoVettore</a:t>
            </a:r>
            <a:r>
              <a:rPr lang="it-IT" sz="3200" dirty="0"/>
              <a:t> A, </a:t>
            </a:r>
            <a:r>
              <a:rPr lang="it-IT" sz="3200" dirty="0" err="1"/>
              <a:t>int</a:t>
            </a:r>
            <a:r>
              <a:rPr lang="it-IT" sz="3200" dirty="0"/>
              <a:t> n)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</a:t>
            </a:r>
            <a:r>
              <a:rPr lang="it-IT" sz="3200" dirty="0" err="1"/>
              <a:t>int</a:t>
            </a:r>
            <a:r>
              <a:rPr lang="it-IT" sz="3200" dirty="0"/>
              <a:t> </a:t>
            </a:r>
            <a:r>
              <a:rPr lang="it-IT" sz="3200" dirty="0" err="1"/>
              <a:t>i,j,i_min</a:t>
            </a:r>
            <a:r>
              <a:rPr lang="it-IT" sz="3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</a:t>
            </a:r>
            <a:r>
              <a:rPr lang="it-IT" sz="3200" dirty="0" err="1"/>
              <a:t>TipoElemVettore</a:t>
            </a:r>
            <a:r>
              <a:rPr lang="it-IT" sz="3200" dirty="0"/>
              <a:t> </a:t>
            </a:r>
            <a:r>
              <a:rPr lang="it-IT" sz="3200" dirty="0" err="1"/>
              <a:t>temp</a:t>
            </a:r>
            <a:r>
              <a:rPr lang="it-IT" sz="3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for(i=0,i&lt;n-1;i++)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>
                <a:solidFill>
                  <a:srgbClr val="002060"/>
                </a:solidFill>
              </a:rPr>
              <a:t>     /*ricerca del min in A[i…n-1]*/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</a:t>
            </a:r>
            <a:r>
              <a:rPr lang="it-IT" sz="3200" dirty="0" err="1"/>
              <a:t>i_min</a:t>
            </a:r>
            <a:r>
              <a:rPr lang="it-IT" sz="3200" dirty="0"/>
              <a:t>=i;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for(j=i+1;j&lt;</a:t>
            </a:r>
            <a:r>
              <a:rPr lang="it-IT" sz="3200" dirty="0" err="1"/>
              <a:t>n;j</a:t>
            </a:r>
            <a:r>
              <a:rPr lang="it-IT" sz="32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</a:t>
            </a:r>
            <a:r>
              <a:rPr lang="it-IT" sz="3200" dirty="0" err="1"/>
              <a:t>if</a:t>
            </a:r>
            <a:r>
              <a:rPr lang="it-IT" sz="3200" dirty="0"/>
              <a:t>(A(j)&lt;A[</a:t>
            </a:r>
            <a:r>
              <a:rPr lang="it-IT" sz="3200" dirty="0" err="1"/>
              <a:t>i_min</a:t>
            </a:r>
            <a:r>
              <a:rPr lang="it-IT" sz="320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</a:t>
            </a:r>
            <a:r>
              <a:rPr lang="it-IT" sz="3200" dirty="0" err="1"/>
              <a:t>i_min</a:t>
            </a:r>
            <a:r>
              <a:rPr lang="it-IT" sz="3200" dirty="0"/>
              <a:t>=j;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      </a:t>
            </a:r>
            <a:r>
              <a:rPr lang="it-IT" sz="3200" dirty="0" err="1"/>
              <a:t>if</a:t>
            </a:r>
            <a:r>
              <a:rPr lang="it-IT" sz="3200" dirty="0"/>
              <a:t>(i!=</a:t>
            </a:r>
            <a:r>
              <a:rPr lang="it-IT" sz="3200" dirty="0" err="1"/>
              <a:t>i_min</a:t>
            </a:r>
            <a:r>
              <a:rPr lang="it-IT" sz="32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      </a:t>
            </a:r>
            <a:r>
              <a:rPr lang="it-IT" sz="3200" dirty="0" err="1"/>
              <a:t>temp</a:t>
            </a:r>
            <a:r>
              <a:rPr lang="it-IT" sz="3200" dirty="0"/>
              <a:t>=A[</a:t>
            </a:r>
            <a:r>
              <a:rPr lang="it-IT" sz="3200" dirty="0" err="1"/>
              <a:t>i_min</a:t>
            </a:r>
            <a:r>
              <a:rPr lang="it-IT" sz="32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     A[</a:t>
            </a:r>
            <a:r>
              <a:rPr lang="it-IT" sz="3200" dirty="0" err="1"/>
              <a:t>i_min</a:t>
            </a:r>
            <a:r>
              <a:rPr lang="it-IT" sz="3200" dirty="0"/>
              <a:t>]=A[i];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     A[i]=</a:t>
            </a:r>
            <a:r>
              <a:rPr lang="it-IT" sz="3200" dirty="0" err="1"/>
              <a:t>temp</a:t>
            </a:r>
            <a:r>
              <a:rPr lang="it-IT" sz="3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                      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        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sz="3200" dirty="0"/>
              <a:t>}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7DAFF15-CECA-438C-A5F3-352FE3E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24" y="2442916"/>
            <a:ext cx="4366621" cy="26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a bolle (</a:t>
            </a:r>
            <a:r>
              <a:rPr lang="it-IT" dirty="0" err="1"/>
              <a:t>bubblesort</a:t>
            </a:r>
            <a:r>
              <a:rPr lang="it-IT" dirty="0"/>
              <a:t>)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#include &lt;</a:t>
            </a:r>
            <a:r>
              <a:rPr lang="it-IT" sz="3000" dirty="0" err="1"/>
              <a:t>stdio.h</a:t>
            </a:r>
            <a:r>
              <a:rPr lang="it-IT" sz="30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#define SIZE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main</a:t>
            </a:r>
            <a:r>
              <a:rPr lang="it-IT" sz="3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</a:t>
            </a:r>
            <a:r>
              <a:rPr lang="it-IT" sz="3000" dirty="0" err="1"/>
              <a:t>int</a:t>
            </a:r>
            <a:r>
              <a:rPr lang="it-IT" sz="3000" dirty="0"/>
              <a:t> a[SIZE]={2,6,4,8,10,12,89,68,45,37};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</a:t>
            </a:r>
            <a:r>
              <a:rPr lang="it-IT" sz="3000" dirty="0" err="1"/>
              <a:t>int</a:t>
            </a:r>
            <a:r>
              <a:rPr lang="it-IT" sz="3000" dirty="0"/>
              <a:t> i, pass, </a:t>
            </a:r>
            <a:r>
              <a:rPr lang="it-IT" sz="3000" dirty="0" err="1"/>
              <a:t>hold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</a:t>
            </a:r>
            <a:r>
              <a:rPr lang="it-IT" sz="3000" dirty="0" err="1"/>
              <a:t>printf</a:t>
            </a:r>
            <a:r>
              <a:rPr lang="it-IT" sz="3000" dirty="0"/>
              <a:t>(“Data items in </a:t>
            </a:r>
            <a:r>
              <a:rPr lang="it-IT" sz="3000" dirty="0" err="1"/>
              <a:t>original</a:t>
            </a:r>
            <a:r>
              <a:rPr lang="it-IT" sz="3000" dirty="0"/>
              <a:t> </a:t>
            </a:r>
            <a:r>
              <a:rPr lang="it-IT" sz="3000" dirty="0" err="1"/>
              <a:t>order</a:t>
            </a:r>
            <a:r>
              <a:rPr lang="it-IT" sz="3000" dirty="0"/>
              <a:t>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for(i=0;i&lt;=SIZE-1;i++)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</a:t>
            </a:r>
            <a:r>
              <a:rPr lang="it-IT" sz="3000" dirty="0" err="1"/>
              <a:t>printf</a:t>
            </a:r>
            <a:r>
              <a:rPr lang="it-IT" sz="3000" dirty="0"/>
              <a:t>(“%4d”,a[i]);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for(pass=1;pass &lt;=SIZE-1;pass++) /*passaggi*/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for(i=0; &lt;=SIZE-2;i++)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</a:t>
            </a:r>
            <a:r>
              <a:rPr lang="it-IT" sz="3000" dirty="0" err="1"/>
              <a:t>if</a:t>
            </a:r>
            <a:r>
              <a:rPr lang="it-IT" sz="3000" dirty="0"/>
              <a:t>(a[i]&gt;a[i+1]) { /*scambio*/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     </a:t>
            </a:r>
            <a:r>
              <a:rPr lang="it-IT" sz="3000" dirty="0" err="1"/>
              <a:t>hold</a:t>
            </a:r>
            <a:r>
              <a:rPr lang="it-IT" sz="3000" dirty="0"/>
              <a:t> = a[i];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a[i] = a[i+1];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a[i+1] = </a:t>
            </a:r>
            <a:r>
              <a:rPr lang="it-IT" sz="3000" dirty="0" err="1"/>
              <a:t>hold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</a:t>
            </a:r>
            <a:r>
              <a:rPr lang="it-IT" sz="3000" dirty="0" err="1"/>
              <a:t>printf</a:t>
            </a:r>
            <a:r>
              <a:rPr lang="it-IT" sz="3000" dirty="0"/>
              <a:t>(“Data items in </a:t>
            </a:r>
            <a:r>
              <a:rPr lang="it-IT" sz="3000" dirty="0" err="1"/>
              <a:t>ascending</a:t>
            </a:r>
            <a:r>
              <a:rPr lang="it-IT" sz="3000" dirty="0"/>
              <a:t> </a:t>
            </a:r>
            <a:r>
              <a:rPr lang="it-IT" sz="3000" dirty="0" err="1"/>
              <a:t>order</a:t>
            </a:r>
            <a:r>
              <a:rPr lang="it-IT" sz="3000" dirty="0"/>
              <a:t>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for(i=0;i&lt;=SIZE-1;i++)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</a:t>
            </a:r>
            <a:r>
              <a:rPr lang="it-IT" sz="3000" dirty="0" err="1"/>
              <a:t>printf</a:t>
            </a:r>
            <a:r>
              <a:rPr lang="it-IT" sz="3000" dirty="0"/>
              <a:t>(“%4d”,a[i]);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}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B2B369-1A58-44BB-A51C-10A7753A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95" y="2526747"/>
            <a:ext cx="1444763" cy="4684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84880BC-6957-42A0-B3B3-79034EEA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95" y="3290699"/>
            <a:ext cx="1431600" cy="8336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57538E-CFCB-472C-A8B3-47B2ED14A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885" y="4419894"/>
            <a:ext cx="1458669" cy="5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831B44-E7EA-4355-AC7B-7E475761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92" y="2260094"/>
            <a:ext cx="5619620" cy="34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a bolle – chiamata per indirizzo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#include &lt;</a:t>
            </a:r>
            <a:r>
              <a:rPr lang="it-IT" sz="3000" dirty="0" err="1"/>
              <a:t>stdio.h</a:t>
            </a:r>
            <a:r>
              <a:rPr lang="it-IT" sz="30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#define SIZE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void</a:t>
            </a:r>
            <a:r>
              <a:rPr lang="it-IT" sz="3000" dirty="0"/>
              <a:t> </a:t>
            </a:r>
            <a:r>
              <a:rPr lang="it-IT" sz="3000" dirty="0" err="1"/>
              <a:t>bubblesort</a:t>
            </a:r>
            <a:r>
              <a:rPr lang="it-IT" sz="3000" dirty="0"/>
              <a:t>(</a:t>
            </a:r>
            <a:r>
              <a:rPr lang="it-IT" sz="3000" dirty="0" err="1"/>
              <a:t>int</a:t>
            </a:r>
            <a:r>
              <a:rPr lang="it-IT" sz="3000" dirty="0"/>
              <a:t>*, </a:t>
            </a:r>
            <a:r>
              <a:rPr lang="it-IT" sz="3000" dirty="0" err="1"/>
              <a:t>int</a:t>
            </a:r>
            <a:r>
              <a:rPr lang="it-IT" sz="3000" dirty="0"/>
              <a:t>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main</a:t>
            </a:r>
            <a:r>
              <a:rPr lang="it-IT" sz="3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</a:t>
            </a:r>
            <a:r>
              <a:rPr lang="it-IT" sz="3000" dirty="0" err="1"/>
              <a:t>int</a:t>
            </a:r>
            <a:r>
              <a:rPr lang="it-IT" sz="3000" dirty="0"/>
              <a:t> </a:t>
            </a:r>
            <a:r>
              <a:rPr lang="it-IT" sz="3000" dirty="0" err="1"/>
              <a:t>i,a</a:t>
            </a:r>
            <a:r>
              <a:rPr lang="it-IT" sz="3000" dirty="0"/>
              <a:t>[SIZE]={2,6,4,8,10,12,89,68,45,37};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</a:t>
            </a:r>
            <a:r>
              <a:rPr lang="it-IT" sz="3000" dirty="0" err="1"/>
              <a:t>printf</a:t>
            </a:r>
            <a:r>
              <a:rPr lang="it-IT" sz="3000" dirty="0"/>
              <a:t>(“Data items in </a:t>
            </a:r>
            <a:r>
              <a:rPr lang="it-IT" sz="3000" dirty="0" err="1"/>
              <a:t>original</a:t>
            </a:r>
            <a:r>
              <a:rPr lang="it-IT" sz="3000" dirty="0"/>
              <a:t> </a:t>
            </a:r>
            <a:r>
              <a:rPr lang="it-IT" sz="3000" dirty="0" err="1"/>
              <a:t>order</a:t>
            </a:r>
            <a:r>
              <a:rPr lang="it-IT" sz="3000" dirty="0"/>
              <a:t>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for(i=0;i&lt;=SIZE-1;i++)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</a:t>
            </a:r>
            <a:r>
              <a:rPr lang="it-IT" sz="3000" dirty="0" err="1"/>
              <a:t>printf</a:t>
            </a:r>
            <a:r>
              <a:rPr lang="it-IT" sz="3000" dirty="0"/>
              <a:t>(“%4d”,a[i]);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</a:t>
            </a:r>
            <a:r>
              <a:rPr lang="it-IT" sz="3000" dirty="0" err="1">
                <a:solidFill>
                  <a:schemeClr val="tx1"/>
                </a:solidFill>
              </a:rPr>
              <a:t>bubblesort</a:t>
            </a:r>
            <a:r>
              <a:rPr lang="it-IT" sz="3000" dirty="0"/>
              <a:t>(</a:t>
            </a:r>
            <a:r>
              <a:rPr lang="it-IT" sz="3000" dirty="0" err="1"/>
              <a:t>a,SIZE</a:t>
            </a:r>
            <a:r>
              <a:rPr lang="it-IT" sz="30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</a:t>
            </a:r>
            <a:r>
              <a:rPr lang="it-IT" sz="3000" dirty="0" err="1"/>
              <a:t>printf</a:t>
            </a:r>
            <a:r>
              <a:rPr lang="it-IT" sz="3000" dirty="0"/>
              <a:t>(“Data items in </a:t>
            </a:r>
            <a:r>
              <a:rPr lang="it-IT" sz="3000" dirty="0" err="1"/>
              <a:t>ascending</a:t>
            </a:r>
            <a:r>
              <a:rPr lang="it-IT" sz="3000" dirty="0"/>
              <a:t> </a:t>
            </a:r>
            <a:r>
              <a:rPr lang="it-IT" sz="3000" dirty="0" err="1"/>
              <a:t>order</a:t>
            </a:r>
            <a:r>
              <a:rPr lang="it-IT" sz="3000" dirty="0"/>
              <a:t>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for(i=0;i&lt;=SIZE-1;i++)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  </a:t>
            </a:r>
            <a:r>
              <a:rPr lang="it-IT" sz="3000" dirty="0" err="1"/>
              <a:t>printf</a:t>
            </a:r>
            <a:r>
              <a:rPr lang="it-IT" sz="3000" dirty="0"/>
              <a:t>(“%4d”,a[i]);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>
                <a:solidFill>
                  <a:schemeClr val="tx1"/>
                </a:solidFill>
              </a:rPr>
              <a:t>void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bubblesort</a:t>
            </a:r>
            <a:r>
              <a:rPr lang="it-IT" sz="3000" dirty="0">
                <a:solidFill>
                  <a:schemeClr val="tx1"/>
                </a:solidFill>
              </a:rPr>
              <a:t>(</a:t>
            </a:r>
            <a:r>
              <a:rPr lang="it-IT" sz="3000" dirty="0" err="1">
                <a:solidFill>
                  <a:schemeClr val="tx1"/>
                </a:solidFill>
              </a:rPr>
              <a:t>int</a:t>
            </a:r>
            <a:r>
              <a:rPr lang="it-IT" sz="3000" dirty="0">
                <a:solidFill>
                  <a:schemeClr val="tx1"/>
                </a:solidFill>
              </a:rPr>
              <a:t> *array, </a:t>
            </a:r>
            <a:r>
              <a:rPr lang="it-IT" sz="3000" dirty="0" err="1">
                <a:solidFill>
                  <a:schemeClr val="tx1"/>
                </a:solidFill>
              </a:rPr>
              <a:t>int</a:t>
            </a:r>
            <a:r>
              <a:rPr lang="it-IT" sz="3000" dirty="0">
                <a:solidFill>
                  <a:schemeClr val="tx1"/>
                </a:solidFill>
              </a:rPr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int</a:t>
            </a:r>
            <a:r>
              <a:rPr lang="it-IT" sz="3000" dirty="0"/>
              <a:t> </a:t>
            </a:r>
            <a:r>
              <a:rPr lang="it-IT" sz="3000" dirty="0" err="1"/>
              <a:t>pass,j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void</a:t>
            </a:r>
            <a:r>
              <a:rPr lang="it-IT" sz="3000" dirty="0"/>
              <a:t> swap(</a:t>
            </a:r>
            <a:r>
              <a:rPr lang="it-IT" sz="3000" dirty="0" err="1"/>
              <a:t>int</a:t>
            </a:r>
            <a:r>
              <a:rPr lang="it-IT" sz="3000" dirty="0"/>
              <a:t> *, </a:t>
            </a:r>
            <a:r>
              <a:rPr lang="it-IT" sz="3000" dirty="0" err="1"/>
              <a:t>int</a:t>
            </a:r>
            <a:r>
              <a:rPr lang="it-IT" sz="3000" dirty="0"/>
              <a:t> *); </a:t>
            </a:r>
            <a:r>
              <a:rPr lang="it-IT" sz="3000" dirty="0">
                <a:solidFill>
                  <a:srgbClr val="00B050"/>
                </a:solidFill>
              </a:rPr>
              <a:t>/*</a:t>
            </a:r>
            <a:r>
              <a:rPr lang="it-IT" sz="3000" dirty="0" err="1">
                <a:solidFill>
                  <a:srgbClr val="00B050"/>
                </a:solidFill>
              </a:rPr>
              <a:t>funz.locale</a:t>
            </a:r>
            <a:r>
              <a:rPr lang="it-IT" sz="3000" dirty="0">
                <a:solidFill>
                  <a:srgbClr val="00B050"/>
                </a:solidFill>
              </a:rPr>
              <a:t>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B050"/>
                </a:solidFill>
              </a:rPr>
              <a:t>bubblesort</a:t>
            </a:r>
            <a:r>
              <a:rPr lang="it-IT" sz="3000" dirty="0">
                <a:solidFill>
                  <a:srgbClr val="00B05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for(pass=1;pass &lt;=size-1;pass++)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rgbClr val="00B050"/>
                </a:solidFill>
              </a:rPr>
              <a:t>    /*passaggi*/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for(j=0; &lt;=size-2;i++)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</a:t>
            </a:r>
            <a:r>
              <a:rPr lang="it-IT" sz="3000" dirty="0" err="1"/>
              <a:t>if</a:t>
            </a:r>
            <a:r>
              <a:rPr lang="it-IT" sz="3000" dirty="0"/>
              <a:t>(array[j]&gt;array[j+1])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rgbClr val="00B050"/>
                </a:solidFill>
              </a:rPr>
              <a:t>                 /*scambio*/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chemeClr val="tx1"/>
                </a:solidFill>
              </a:rPr>
              <a:t>     swap(&amp;array[j],&amp;array[j+1]);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chemeClr val="tx1"/>
                </a:solidFill>
              </a:rPr>
              <a:t>     </a:t>
            </a:r>
            <a:r>
              <a:rPr lang="it-IT" sz="3000" dirty="0" err="1">
                <a:solidFill>
                  <a:schemeClr val="tx1"/>
                </a:solidFill>
              </a:rPr>
              <a:t>void</a:t>
            </a:r>
            <a:r>
              <a:rPr lang="it-IT" sz="3000" dirty="0">
                <a:solidFill>
                  <a:schemeClr val="tx1"/>
                </a:solidFill>
              </a:rPr>
              <a:t> swap(</a:t>
            </a:r>
            <a:r>
              <a:rPr lang="it-IT" sz="3000" dirty="0" err="1">
                <a:solidFill>
                  <a:schemeClr val="tx1"/>
                </a:solidFill>
              </a:rPr>
              <a:t>int</a:t>
            </a:r>
            <a:r>
              <a:rPr lang="it-IT" sz="3000" dirty="0">
                <a:solidFill>
                  <a:schemeClr val="tx1"/>
                </a:solidFill>
              </a:rPr>
              <a:t> *element1Ptr, </a:t>
            </a:r>
            <a:r>
              <a:rPr lang="it-IT" sz="3000" dirty="0" err="1">
                <a:solidFill>
                  <a:schemeClr val="tx1"/>
                </a:solidFill>
              </a:rPr>
              <a:t>int</a:t>
            </a:r>
            <a:endParaRPr lang="it-IT" sz="3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chemeClr val="tx1"/>
                </a:solidFill>
              </a:rPr>
              <a:t>     *element2Ptr)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</a:t>
            </a:r>
            <a:r>
              <a:rPr lang="it-IT" sz="3000" dirty="0" err="1"/>
              <a:t>int</a:t>
            </a:r>
            <a:r>
              <a:rPr lang="it-IT" sz="3000" dirty="0"/>
              <a:t> </a:t>
            </a:r>
            <a:r>
              <a:rPr lang="it-IT" sz="3000" dirty="0" err="1"/>
              <a:t>temp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</a:t>
            </a:r>
            <a:r>
              <a:rPr lang="it-IT" sz="3000" dirty="0" err="1"/>
              <a:t>temp</a:t>
            </a:r>
            <a:r>
              <a:rPr lang="it-IT" sz="3000" dirty="0"/>
              <a:t>=*element1Ptr;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*element1Ptr=*element2Ptr;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*element2ptr=</a:t>
            </a:r>
            <a:r>
              <a:rPr lang="it-IT" sz="3000" dirty="0" err="1"/>
              <a:t>temp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}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a bolle ottimizzato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rgbClr val="00B050"/>
                </a:solidFill>
              </a:rPr>
              <a:t>/* si introduce una variabile booleana per controllare se sono avvenuti scambi o meno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void</a:t>
            </a:r>
            <a:r>
              <a:rPr lang="it-IT" sz="3000" dirty="0"/>
              <a:t> </a:t>
            </a:r>
            <a:r>
              <a:rPr lang="it-IT" sz="3000" dirty="0" err="1"/>
              <a:t>BubbleSortOttimizzato</a:t>
            </a:r>
            <a:r>
              <a:rPr lang="it-IT" sz="3000" dirty="0"/>
              <a:t>(</a:t>
            </a:r>
            <a:r>
              <a:rPr lang="it-IT" sz="3000" dirty="0" err="1"/>
              <a:t>Tipovettore</a:t>
            </a:r>
            <a:r>
              <a:rPr lang="it-IT" sz="3000" dirty="0"/>
              <a:t> A, </a:t>
            </a:r>
            <a:r>
              <a:rPr lang="it-IT" sz="3000" dirty="0" err="1"/>
              <a:t>int</a:t>
            </a:r>
            <a:r>
              <a:rPr lang="it-IT" sz="3000" dirty="0"/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int</a:t>
            </a:r>
            <a:r>
              <a:rPr lang="it-IT" sz="3000" dirty="0"/>
              <a:t> i=0;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int</a:t>
            </a:r>
            <a:r>
              <a:rPr lang="it-IT" sz="3000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TipoElemVettore</a:t>
            </a:r>
            <a:r>
              <a:rPr lang="it-IT" sz="3000" dirty="0"/>
              <a:t> </a:t>
            </a:r>
            <a:r>
              <a:rPr lang="it-IT" sz="3000" dirty="0" err="1"/>
              <a:t>temp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>
                <a:solidFill>
                  <a:schemeClr val="tx1"/>
                </a:solidFill>
              </a:rPr>
              <a:t>bool</a:t>
            </a:r>
            <a:r>
              <a:rPr lang="it-IT" sz="3000" dirty="0">
                <a:solidFill>
                  <a:schemeClr val="tx1"/>
                </a:solidFill>
              </a:rPr>
              <a:t> ordinato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ordinato=TRUE;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for(j=n-1;j&gt;</a:t>
            </a:r>
            <a:r>
              <a:rPr lang="it-IT" sz="3000" dirty="0" err="1"/>
              <a:t>i;j</a:t>
            </a:r>
            <a:r>
              <a:rPr lang="it-IT" sz="3000" dirty="0"/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	</a:t>
            </a:r>
            <a:r>
              <a:rPr lang="it-IT" sz="3000" dirty="0" err="1"/>
              <a:t>if</a:t>
            </a:r>
            <a:r>
              <a:rPr lang="it-IT" sz="3000" dirty="0"/>
              <a:t>(A[j]&lt;A[j-1])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		</a:t>
            </a:r>
            <a:r>
              <a:rPr lang="it-IT" sz="3000" dirty="0" err="1"/>
              <a:t>temp</a:t>
            </a:r>
            <a:r>
              <a:rPr lang="it-IT" sz="3000" dirty="0"/>
              <a:t>=A[j];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		A[j]=A[j-1];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		A[j-1]=</a:t>
            </a:r>
            <a:r>
              <a:rPr lang="it-IT" sz="3000" dirty="0" err="1"/>
              <a:t>temp</a:t>
            </a:r>
            <a:r>
              <a:rPr lang="it-IT" sz="3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		ordinato=FALSE;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i++;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  }</a:t>
            </a:r>
            <a:r>
              <a:rPr lang="it-IT" sz="3000" dirty="0" err="1"/>
              <a:t>while</a:t>
            </a:r>
            <a:r>
              <a:rPr lang="it-IT" sz="3000" dirty="0"/>
              <a:t> (!ordinato&amp;&amp;i&lt;n-1);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}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9D345-DE69-4246-839E-D9054EF2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per inserimento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0C50FB-A7AE-4B71-94E3-C5E663A1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171031"/>
            <a:ext cx="2857500" cy="171450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9DFE6C-5E97-4AD9-8463-105CA2BA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per 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>
                <a:solidFill>
                  <a:srgbClr val="00B050"/>
                </a:solidFill>
              </a:rPr>
              <a:t>/*Ogni elemento del vettore viene posizionato nel punto che gli compete confrontandolo con i precedenti. Si scorre il vettore, quando un elemento è fuori posto, si sposta nella sua giusta posizione partendo dall’inizio del vettore*/</a:t>
            </a:r>
            <a:endParaRPr lang="it-IT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 err="1"/>
              <a:t>void</a:t>
            </a:r>
            <a:r>
              <a:rPr lang="it-IT" sz="3000" dirty="0"/>
              <a:t> </a:t>
            </a:r>
            <a:r>
              <a:rPr lang="it-IT" sz="3000" dirty="0" err="1"/>
              <a:t>InsertionSort</a:t>
            </a:r>
            <a:r>
              <a:rPr lang="it-IT" sz="3000" dirty="0"/>
              <a:t>(</a:t>
            </a:r>
            <a:r>
              <a:rPr lang="it-IT" sz="3000" dirty="0" err="1"/>
              <a:t>TipoVettore</a:t>
            </a:r>
            <a:r>
              <a:rPr lang="it-IT" sz="3000" dirty="0"/>
              <a:t> A, </a:t>
            </a:r>
            <a:r>
              <a:rPr lang="it-IT" sz="3000" dirty="0" err="1"/>
              <a:t>int</a:t>
            </a:r>
            <a:r>
              <a:rPr lang="it-IT" sz="3000" dirty="0"/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</a:t>
            </a:r>
            <a:r>
              <a:rPr lang="it-IT" sz="3000" dirty="0" err="1"/>
              <a:t>int</a:t>
            </a:r>
            <a:r>
              <a:rPr lang="it-IT" sz="3000" dirty="0"/>
              <a:t> el1, el2;	 /*el1=indice del prossimo elemento da sistemare*/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                  	 /*el2=indice dell’elemento da controllare*/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</a:t>
            </a:r>
            <a:r>
              <a:rPr lang="it-IT" sz="3000" dirty="0" err="1"/>
              <a:t>TipoElemVettore</a:t>
            </a:r>
            <a:r>
              <a:rPr lang="it-IT" sz="3000" dirty="0"/>
              <a:t> val;	 /*valore dell’elemento da sistemare*/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for (el1=0;el1&lt;n-1;el1++)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val=A[el1+1];  	/*controlla e scala gli elementi partendo dall’ultimo sistemato*/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el2=el1;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</a:t>
            </a:r>
            <a:r>
              <a:rPr lang="it-IT" sz="3000" dirty="0" err="1"/>
              <a:t>while</a:t>
            </a:r>
            <a:r>
              <a:rPr lang="it-IT" sz="3000" dirty="0"/>
              <a:t>(el2&gt;=0&amp;&amp;A[el2]&gt;val){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       A[el2+1]=A[el2];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                     el2--;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	A[el2+1]=val;	 /*sistema il valore da controllare nel posto rimasto libero*/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000" dirty="0"/>
              <a:t>}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Strutture dati dinamiche </a:t>
            </a:r>
            <a:r>
              <a:rPr lang="it-IT" dirty="0"/>
              <a:t>– Il numero dei loro elementi cresce e decresce durante l’esecuzione del programma</a:t>
            </a:r>
          </a:p>
          <a:p>
            <a:r>
              <a:rPr lang="it-IT" dirty="0">
                <a:solidFill>
                  <a:schemeClr val="accent1"/>
                </a:solidFill>
              </a:rPr>
              <a:t>Liste concatenate </a:t>
            </a:r>
            <a:r>
              <a:rPr lang="it-IT" dirty="0"/>
              <a:t>– Si possono inserire ed eliminare elementi in qualunque posizione all’interno della lista</a:t>
            </a:r>
          </a:p>
          <a:p>
            <a:r>
              <a:rPr lang="it-IT" dirty="0">
                <a:solidFill>
                  <a:schemeClr val="accent1"/>
                </a:solidFill>
              </a:rPr>
              <a:t>Pile </a:t>
            </a:r>
            <a:r>
              <a:rPr lang="it-IT" dirty="0"/>
              <a:t>– Inserimenti ed eliminazioni possono essere fatti solo sulla “testa” della pila</a:t>
            </a:r>
          </a:p>
          <a:p>
            <a:r>
              <a:rPr lang="it-IT" dirty="0">
                <a:solidFill>
                  <a:schemeClr val="accent1"/>
                </a:solidFill>
              </a:rPr>
              <a:t>Code</a:t>
            </a:r>
            <a:r>
              <a:rPr lang="it-IT" dirty="0"/>
              <a:t> – Gli inserimenti possono essere fatti solo in “fondo” alla coda e le eliminazioni solo in “testa”</a:t>
            </a:r>
          </a:p>
          <a:p>
            <a:r>
              <a:rPr lang="it-IT" dirty="0">
                <a:solidFill>
                  <a:schemeClr val="accent1"/>
                </a:solidFill>
              </a:rPr>
              <a:t>Alberi binari </a:t>
            </a:r>
            <a:r>
              <a:rPr lang="it-IT" dirty="0"/>
              <a:t>– Consentono la ricerca e l’ordinamento di dati in maniera veloce ed efficiente, come pure l’eliminazione e l’inserimento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2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per fusione (merge sort)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Necessita di un vettore ausiliario.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Divide il vettore in due parti ed ordina ricorsivamente ciascuna parte.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Poi fonde i due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</a:rPr>
              <a:t>sottovettori</a:t>
            </a: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 confrontando il primo elemento di entrambi e mettendo nel vettore ausiliario il più piccolo dei due.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L’indice di ciascun vettore è incrementato di uno tutte le volte che un elemento viene selezionato da quel vettore.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Si procede fino ad esaurimento di uno dei due vettori.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Gli elementi rimasti dell’altro vengono quindi copiati nel vettore ausiliario.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Mergesort</a:t>
            </a:r>
            <a:r>
              <a:rPr lang="it-IT" dirty="0"/>
              <a:t> - 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7C0499-375B-4B94-AD06-C86A1A8E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87" y="2234472"/>
            <a:ext cx="5219913" cy="35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3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/* Fusione di due sequenze ordinate */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#include &lt;</a:t>
            </a:r>
            <a:r>
              <a:rPr lang="it-IT" sz="900" dirty="0" err="1"/>
              <a:t>stdio.h</a:t>
            </a:r>
            <a:r>
              <a:rPr lang="it-IT" sz="9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#define MAX_ELE 1000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main</a:t>
            </a:r>
            <a:r>
              <a:rPr lang="it-IT" sz="9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char</a:t>
            </a:r>
            <a:r>
              <a:rPr lang="it-IT" sz="900" dirty="0"/>
              <a:t> vet1[MAX_ELE];   /* prima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char</a:t>
            </a:r>
            <a:r>
              <a:rPr lang="it-IT" sz="900" dirty="0"/>
              <a:t> vet2[MAX_ELE];   /* seconda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char</a:t>
            </a:r>
            <a:r>
              <a:rPr lang="it-IT" sz="900" dirty="0"/>
              <a:t> vet3[MAX_ELE*2];   /* merge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int</a:t>
            </a:r>
            <a:r>
              <a:rPr lang="it-IT" sz="900" dirty="0"/>
              <a:t> n;   /* lunghezza prima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int</a:t>
            </a:r>
            <a:r>
              <a:rPr lang="it-IT" sz="900" dirty="0"/>
              <a:t> m;   /* lunghezza seconda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char</a:t>
            </a:r>
            <a:r>
              <a:rPr lang="it-IT" sz="900" dirty="0"/>
              <a:t> </a:t>
            </a:r>
            <a:r>
              <a:rPr lang="it-IT" sz="900" dirty="0" err="1"/>
              <a:t>aux</a:t>
            </a:r>
            <a:r>
              <a:rPr lang="it-IT" sz="900" dirty="0"/>
              <a:t>; /* variabile di appoggio per lo scambio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int</a:t>
            </a:r>
            <a:r>
              <a:rPr lang="it-IT" sz="900" dirty="0"/>
              <a:t> i, j, k, p, n1, m1;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</a:t>
            </a:r>
            <a:r>
              <a:rPr lang="it-IT" sz="900" dirty="0" err="1"/>
              <a:t>printf</a:t>
            </a:r>
            <a:r>
              <a:rPr lang="it-IT" sz="900" dirty="0"/>
              <a:t>("Lunghezza prima sequenza: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</a:t>
            </a:r>
            <a:r>
              <a:rPr lang="it-IT" sz="900" dirty="0" err="1"/>
              <a:t>scanf</a:t>
            </a:r>
            <a:r>
              <a:rPr lang="it-IT" sz="900" dirty="0"/>
              <a:t>("%d", &amp;n);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while</a:t>
            </a:r>
            <a:r>
              <a:rPr lang="it-IT" sz="900" dirty="0"/>
              <a:t>(n&lt;1 || n&gt;MAX_ELE);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/* Caricamento prima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for(i = 0;i &lt;= n-1;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printf</a:t>
            </a:r>
            <a:r>
              <a:rPr lang="it-IT" sz="900" dirty="0"/>
              <a:t>("vet1 elemento n. %d: ",i+1);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scanf</a:t>
            </a:r>
            <a:r>
              <a:rPr lang="it-IT" sz="900" dirty="0"/>
              <a:t>("%1s", &amp;vet1[i]);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printf</a:t>
            </a:r>
            <a:r>
              <a:rPr lang="it-IT" sz="900" dirty="0"/>
              <a:t>("Lunghezza seconda sequenza: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scanf</a:t>
            </a:r>
            <a:r>
              <a:rPr lang="it-IT" sz="900" dirty="0"/>
              <a:t>("%d", 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while</a:t>
            </a:r>
            <a:r>
              <a:rPr lang="it-IT" sz="900" dirty="0"/>
              <a:t>(m&lt;1 || m&gt;MAX_ELE);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/* Caricamento seconda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for(i=0; i&lt;=m-1;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printf</a:t>
            </a:r>
            <a:r>
              <a:rPr lang="it-IT" sz="900" dirty="0"/>
              <a:t>("vet2 elemento n. %d: ",i+1);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scanf</a:t>
            </a:r>
            <a:r>
              <a:rPr lang="it-IT" sz="900" dirty="0"/>
              <a:t>("%1s", &amp;vet2[i]);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>
                <a:solidFill>
                  <a:srgbClr val="00B050"/>
                </a:solidFill>
              </a:rPr>
              <a:t>/* Ordinamento prima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p = n; n1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for(i = 0; i &lt; n1-1;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</a:t>
            </a:r>
            <a:r>
              <a:rPr lang="it-IT" sz="900" dirty="0" err="1"/>
              <a:t>if</a:t>
            </a:r>
            <a:r>
              <a:rPr lang="it-IT" sz="900" dirty="0"/>
              <a:t>(vet1[i]&gt; vet1[i+1])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   </a:t>
            </a:r>
            <a:r>
              <a:rPr lang="it-IT" sz="900" dirty="0" err="1"/>
              <a:t>aux</a:t>
            </a:r>
            <a:r>
              <a:rPr lang="it-IT" sz="900" dirty="0"/>
              <a:t> = vet1[i]; vet1[i] = vet1[i+1]; vet1[i+1] = </a:t>
            </a:r>
            <a:r>
              <a:rPr lang="it-IT" sz="900" dirty="0" err="1"/>
              <a:t>aux</a:t>
            </a:r>
            <a:r>
              <a:rPr lang="it-IT" sz="9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   k = 1; p = i+1;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n1 =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while</a:t>
            </a:r>
            <a:r>
              <a:rPr lang="it-IT" sz="900" dirty="0"/>
              <a:t>(k==1);</a:t>
            </a:r>
            <a:endParaRPr lang="it-IT" sz="7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54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00B050"/>
                </a:solidFill>
              </a:rPr>
              <a:t>/* Ordinamento seconda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p = m; m1 = 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k = 0;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for(i=0; i&lt;m1 - 1;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</a:t>
            </a:r>
            <a:r>
              <a:rPr lang="it-IT" sz="1200" dirty="0" err="1"/>
              <a:t>if</a:t>
            </a:r>
            <a:r>
              <a:rPr lang="it-IT" sz="1200" dirty="0"/>
              <a:t>(vet2[i]&gt;vet2[i+1])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  </a:t>
            </a:r>
            <a:r>
              <a:rPr lang="it-IT" sz="1200" dirty="0" err="1"/>
              <a:t>aux</a:t>
            </a:r>
            <a:r>
              <a:rPr lang="it-IT" sz="1200" dirty="0"/>
              <a:t> = vet2[i];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       vet2[i] = vet2[i+1];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       vet2[i+1] = </a:t>
            </a:r>
            <a:r>
              <a:rPr lang="it-IT" sz="1200" dirty="0" err="1"/>
              <a:t>aux</a:t>
            </a:r>
            <a:r>
              <a:rPr lang="it-IT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   k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 p = i+1;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m1 =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/>
              <a:t>while</a:t>
            </a:r>
            <a:r>
              <a:rPr lang="it-IT" sz="1200" dirty="0"/>
              <a:t>(k==1);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00B050"/>
                </a:solidFill>
              </a:rPr>
              <a:t>/* Fusione delle due sequenze (merge)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i = 0; j = 0; 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</a:t>
            </a:r>
            <a:r>
              <a:rPr lang="it-IT" sz="1200" dirty="0" err="1"/>
              <a:t>if</a:t>
            </a:r>
            <a:r>
              <a:rPr lang="it-IT" sz="1200" dirty="0"/>
              <a:t>(vet1[i]&lt;=vet2[j])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vet3[k++] = vet1[i++];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vet3[k++] = vet2[</a:t>
            </a:r>
            <a:r>
              <a:rPr lang="it-IT" sz="1200" dirty="0" err="1"/>
              <a:t>j++</a:t>
            </a:r>
            <a:r>
              <a:rPr lang="it-IT" sz="12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/>
              <a:t>while</a:t>
            </a:r>
            <a:r>
              <a:rPr lang="it-IT" sz="1200" dirty="0"/>
              <a:t>(i&lt;n &amp;&amp; j&lt;m);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/>
              <a:t>if</a:t>
            </a:r>
            <a:r>
              <a:rPr lang="it-IT" sz="1200" dirty="0"/>
              <a:t>(i&lt;n)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for(; i&lt;n; vet3[k++] = vet1[i++])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  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for(; j&lt;m; vet3[k++] = vet2[</a:t>
            </a:r>
            <a:r>
              <a:rPr lang="it-IT" sz="1200" dirty="0" err="1"/>
              <a:t>j++</a:t>
            </a:r>
            <a:r>
              <a:rPr lang="it-IT" sz="120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/>
              <a:t>    ;  </a:t>
            </a:r>
            <a:endParaRPr lang="it-IT" sz="105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veloce (</a:t>
            </a:r>
            <a:r>
              <a:rPr lang="it-IT" dirty="0" err="1"/>
              <a:t>quicksort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Si determina un elemento “perno” (pivot) e si pongono gli elementi minori del perno alla sua sinistra e quelli maggiori alla sua destra.</a:t>
            </a:r>
          </a:p>
          <a:p>
            <a:pPr algn="l"/>
            <a:r>
              <a:rPr lang="it-IT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L’algoritmo si applica ricorsivamente ai due </a:t>
            </a:r>
            <a:r>
              <a:rPr lang="it-IT" sz="1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sottovettori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, fino ad ottenere array con un solo elemento. </a:t>
            </a: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A questo punto il vettore è ordinato.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Su ogni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</a:rPr>
              <a:t>sottovettore</a:t>
            </a: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 si procede come segue: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Se x è l’elemento pivot, si esaminano le componenti dell’array in ordine di indice crescente a partire dalla prima, finché non si trova un elemento minore di x; quindi si esaminano le componenti dell’array a partire dall’ ultima, finché non si incontra un elemento maggiore di x, oppure tutto l’array è stato esaminato.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Si scambiano i due elementi e si ripete il procedimento finché i due indici non si incontrano.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AB097AD-6BD7-408C-836C-1525C916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88" y="2239899"/>
            <a:ext cx="5844685" cy="35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4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424400" cy="1371600"/>
          </a:xfrm>
        </p:spPr>
        <p:txBody>
          <a:bodyPr/>
          <a:lstStyle/>
          <a:p>
            <a:r>
              <a:rPr lang="it-IT" dirty="0"/>
              <a:t>/* Ordinamento </a:t>
            </a:r>
            <a:r>
              <a:rPr lang="it-IT" dirty="0" err="1"/>
              <a:t>quicksort</a:t>
            </a:r>
            <a:r>
              <a:rPr lang="it-IT" dirty="0"/>
              <a:t> di un array di </a:t>
            </a:r>
            <a:r>
              <a:rPr lang="it-IT" dirty="0" err="1"/>
              <a:t>int</a:t>
            </a:r>
            <a:r>
              <a:rPr lang="it-IT" dirty="0"/>
              <a:t> */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#include &lt;</a:t>
            </a:r>
            <a:r>
              <a:rPr lang="it-IT" sz="900" dirty="0" err="1"/>
              <a:t>stdio.h</a:t>
            </a:r>
            <a:r>
              <a:rPr lang="it-IT" sz="9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#define N 10    /* numero elementi dell'array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int</a:t>
            </a:r>
            <a:r>
              <a:rPr lang="it-IT" sz="900" dirty="0"/>
              <a:t> v[N];     /* array contenente gli interi immessi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void</a:t>
            </a:r>
            <a:r>
              <a:rPr lang="it-IT" sz="900" dirty="0"/>
              <a:t> </a:t>
            </a:r>
            <a:r>
              <a:rPr lang="it-IT" sz="900" dirty="0" err="1"/>
              <a:t>quick</a:t>
            </a:r>
            <a:r>
              <a:rPr lang="it-IT" sz="900" dirty="0"/>
              <a:t>(</a:t>
            </a:r>
            <a:r>
              <a:rPr lang="it-IT" sz="900" dirty="0" err="1"/>
              <a:t>int</a:t>
            </a:r>
            <a:r>
              <a:rPr lang="it-IT" sz="900" dirty="0"/>
              <a:t>, </a:t>
            </a:r>
            <a:r>
              <a:rPr lang="it-IT" sz="900" dirty="0" err="1"/>
              <a:t>int</a:t>
            </a:r>
            <a:r>
              <a:rPr lang="it-IT" sz="9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void</a:t>
            </a:r>
            <a:r>
              <a:rPr lang="it-IT" sz="900" dirty="0"/>
              <a:t> scambia(</a:t>
            </a:r>
            <a:r>
              <a:rPr lang="it-IT" sz="900" dirty="0" err="1"/>
              <a:t>int</a:t>
            </a:r>
            <a:r>
              <a:rPr lang="it-IT" sz="900" dirty="0"/>
              <a:t> *, </a:t>
            </a:r>
            <a:r>
              <a:rPr lang="it-IT" sz="900" dirty="0" err="1"/>
              <a:t>int</a:t>
            </a:r>
            <a:r>
              <a:rPr lang="it-IT" sz="900" dirty="0"/>
              <a:t> *);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>
                <a:solidFill>
                  <a:schemeClr val="tx1"/>
                </a:solidFill>
              </a:rPr>
              <a:t>main</a:t>
            </a:r>
            <a:r>
              <a:rPr lang="it-IT" sz="900" dirty="0">
                <a:solidFill>
                  <a:schemeClr val="tx1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int</a:t>
            </a:r>
            <a:r>
              <a:rPr lang="it-IT" sz="900" dirty="0"/>
              <a:t> 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for(i=0; i&lt;N; i++) {     /*immissione dati*/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</a:t>
            </a:r>
            <a:r>
              <a:rPr lang="it-IT" sz="900" dirty="0" err="1"/>
              <a:t>printf</a:t>
            </a:r>
            <a:r>
              <a:rPr lang="it-IT" sz="900" dirty="0"/>
              <a:t>("\</a:t>
            </a:r>
            <a:r>
              <a:rPr lang="it-IT" sz="900" dirty="0" err="1"/>
              <a:t>nImmettere</a:t>
            </a:r>
            <a:r>
              <a:rPr lang="it-IT" sz="900" dirty="0"/>
              <a:t> un intero </a:t>
            </a:r>
            <a:r>
              <a:rPr lang="it-IT" sz="900" dirty="0" err="1"/>
              <a:t>n.%d</a:t>
            </a:r>
            <a:r>
              <a:rPr lang="it-IT" sz="900" dirty="0"/>
              <a:t>: ",i);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</a:t>
            </a:r>
            <a:r>
              <a:rPr lang="it-IT" sz="900" dirty="0" err="1"/>
              <a:t>scanf</a:t>
            </a:r>
            <a:r>
              <a:rPr lang="it-IT" sz="900" dirty="0"/>
              <a:t>("%d", &amp;v[i]);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quick</a:t>
            </a:r>
            <a:r>
              <a:rPr lang="it-IT" sz="900" dirty="0"/>
              <a:t>(0,N-1);      /* chiamata della procedura </a:t>
            </a:r>
            <a:r>
              <a:rPr lang="it-IT" sz="900" dirty="0" err="1"/>
              <a:t>quick</a:t>
            </a:r>
            <a:r>
              <a:rPr lang="it-IT" sz="900" dirty="0"/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for(i=0; i&lt;N; i++)      /* sequenza ordinata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</a:t>
            </a:r>
            <a:r>
              <a:rPr lang="it-IT" sz="900" dirty="0" err="1"/>
              <a:t>printf</a:t>
            </a:r>
            <a:r>
              <a:rPr lang="it-IT" sz="900" dirty="0"/>
              <a:t>("\</a:t>
            </a:r>
            <a:r>
              <a:rPr lang="it-IT" sz="900" dirty="0" err="1"/>
              <a:t>n%d</a:t>
            </a:r>
            <a:r>
              <a:rPr lang="it-IT" sz="900" dirty="0"/>
              <a:t>", v[i]);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>
                <a:solidFill>
                  <a:srgbClr val="00B050"/>
                </a:solidFill>
              </a:rPr>
              <a:t>/* Procedura ricorsiva "</a:t>
            </a:r>
            <a:r>
              <a:rPr lang="it-IT" sz="900" dirty="0" err="1">
                <a:solidFill>
                  <a:srgbClr val="00B050"/>
                </a:solidFill>
              </a:rPr>
              <a:t>quick</a:t>
            </a:r>
            <a:r>
              <a:rPr lang="it-IT" sz="900" dirty="0">
                <a:solidFill>
                  <a:srgbClr val="00B050"/>
                </a:solidFill>
              </a:rPr>
              <a:t>"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>
                <a:solidFill>
                  <a:srgbClr val="002060"/>
                </a:solidFill>
              </a:rPr>
              <a:t>void</a:t>
            </a:r>
            <a:r>
              <a:rPr lang="it-IT" sz="900" dirty="0">
                <a:solidFill>
                  <a:srgbClr val="002060"/>
                </a:solidFill>
              </a:rPr>
              <a:t> </a:t>
            </a:r>
            <a:r>
              <a:rPr lang="it-IT" sz="900" dirty="0" err="1">
                <a:solidFill>
                  <a:srgbClr val="002060"/>
                </a:solidFill>
              </a:rPr>
              <a:t>quick</a:t>
            </a:r>
            <a:r>
              <a:rPr lang="it-IT" sz="900" dirty="0">
                <a:solidFill>
                  <a:srgbClr val="002060"/>
                </a:solidFill>
              </a:rPr>
              <a:t>(</a:t>
            </a:r>
            <a:r>
              <a:rPr lang="it-IT" sz="900" dirty="0" err="1">
                <a:solidFill>
                  <a:srgbClr val="002060"/>
                </a:solidFill>
              </a:rPr>
              <a:t>int</a:t>
            </a:r>
            <a:r>
              <a:rPr lang="it-IT" sz="900" dirty="0">
                <a:solidFill>
                  <a:srgbClr val="002060"/>
                </a:solidFill>
              </a:rPr>
              <a:t> sin, </a:t>
            </a:r>
            <a:r>
              <a:rPr lang="it-IT" sz="900" dirty="0" err="1">
                <a:solidFill>
                  <a:srgbClr val="002060"/>
                </a:solidFill>
              </a:rPr>
              <a:t>int</a:t>
            </a:r>
            <a:r>
              <a:rPr lang="it-IT" sz="900" dirty="0">
                <a:solidFill>
                  <a:srgbClr val="002060"/>
                </a:solidFill>
              </a:rPr>
              <a:t> </a:t>
            </a:r>
            <a:r>
              <a:rPr lang="it-IT" sz="900" dirty="0" err="1">
                <a:solidFill>
                  <a:srgbClr val="002060"/>
                </a:solidFill>
              </a:rPr>
              <a:t>des</a:t>
            </a:r>
            <a:r>
              <a:rPr lang="it-IT" sz="900" dirty="0">
                <a:solidFill>
                  <a:srgbClr val="00206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int</a:t>
            </a:r>
            <a:r>
              <a:rPr lang="it-IT" sz="900" dirty="0"/>
              <a:t> i, j, pivot;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pivot= v[sin]; /*pivot*/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i = sin;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j = </a:t>
            </a:r>
            <a:r>
              <a:rPr lang="it-IT" sz="900" dirty="0" err="1"/>
              <a:t>des</a:t>
            </a:r>
            <a:r>
              <a:rPr lang="it-IT" sz="9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>
                <a:solidFill>
                  <a:schemeClr val="accent1">
                    <a:lumMod val="75000"/>
                  </a:schemeClr>
                </a:solidFill>
              </a:rPr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</a:t>
            </a:r>
            <a:r>
              <a:rPr lang="it-IT" sz="900" dirty="0" err="1"/>
              <a:t>while</a:t>
            </a:r>
            <a:r>
              <a:rPr lang="it-IT" sz="900" dirty="0"/>
              <a:t>(v[i]&lt;pivot) i = i+1;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</a:t>
            </a:r>
            <a:r>
              <a:rPr lang="it-IT" sz="900" dirty="0" err="1"/>
              <a:t>while</a:t>
            </a:r>
            <a:r>
              <a:rPr lang="it-IT" sz="900" dirty="0"/>
              <a:t>(pivot&lt;v[j]) j = j-1;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</a:t>
            </a:r>
            <a:r>
              <a:rPr lang="it-IT" sz="900" dirty="0" err="1"/>
              <a:t>if</a:t>
            </a:r>
            <a:r>
              <a:rPr lang="it-IT" sz="900" dirty="0"/>
              <a:t>(i&lt;=j)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  scambia(&amp;v[i], &amp;v[j]);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  i = i+1;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  j  = j-1;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it-IT" sz="900" dirty="0">
                <a:solidFill>
                  <a:schemeClr val="accent1">
                    <a:lumMod val="75000"/>
                  </a:schemeClr>
                </a:solidFill>
              </a:rPr>
              <a:t> (j&gt;=i);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if</a:t>
            </a:r>
            <a:r>
              <a:rPr lang="it-IT" sz="900" dirty="0"/>
              <a:t>(sin&lt;j) </a:t>
            </a:r>
            <a:r>
              <a:rPr lang="it-IT" sz="900" dirty="0" err="1"/>
              <a:t>quick</a:t>
            </a:r>
            <a:r>
              <a:rPr lang="it-IT" sz="900" dirty="0"/>
              <a:t>(sin, j); /* chiamata ricorsiva a sin*/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/>
              <a:t>if</a:t>
            </a:r>
            <a:r>
              <a:rPr lang="it-IT" sz="900" dirty="0"/>
              <a:t>(i&lt;</a:t>
            </a:r>
            <a:r>
              <a:rPr lang="it-IT" sz="900" dirty="0" err="1"/>
              <a:t>des</a:t>
            </a:r>
            <a:r>
              <a:rPr lang="it-IT" sz="900" dirty="0"/>
              <a:t>) </a:t>
            </a:r>
            <a:r>
              <a:rPr lang="it-IT" sz="900" dirty="0" err="1"/>
              <a:t>quick</a:t>
            </a:r>
            <a:r>
              <a:rPr lang="it-IT" sz="900" dirty="0"/>
              <a:t>(i, </a:t>
            </a:r>
            <a:r>
              <a:rPr lang="it-IT" sz="900" dirty="0" err="1"/>
              <a:t>des</a:t>
            </a:r>
            <a:r>
              <a:rPr lang="it-IT" sz="900" dirty="0"/>
              <a:t>); /* chiamata ricorsiva a </a:t>
            </a:r>
            <a:r>
              <a:rPr lang="it-IT" sz="900" dirty="0" err="1"/>
              <a:t>ds</a:t>
            </a:r>
            <a:r>
              <a:rPr lang="it-IT" sz="900" dirty="0"/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  <a:endParaRPr lang="it-IT" sz="9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9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 err="1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it-IT" sz="900" dirty="0">
                <a:solidFill>
                  <a:schemeClr val="accent5">
                    <a:lumMod val="50000"/>
                  </a:schemeClr>
                </a:solidFill>
              </a:rPr>
              <a:t> scambia(</a:t>
            </a:r>
            <a:r>
              <a:rPr lang="it-IT" sz="9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it-IT" sz="900" dirty="0">
                <a:solidFill>
                  <a:schemeClr val="accent5">
                    <a:lumMod val="50000"/>
                  </a:schemeClr>
                </a:solidFill>
              </a:rPr>
              <a:t> *a, </a:t>
            </a:r>
            <a:r>
              <a:rPr lang="it-IT" sz="9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it-IT" sz="900" dirty="0">
                <a:solidFill>
                  <a:schemeClr val="accent5">
                    <a:lumMod val="50000"/>
                  </a:schemeClr>
                </a:solidFill>
              </a:rPr>
              <a:t> *b)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int</a:t>
            </a:r>
            <a:r>
              <a:rPr lang="it-IT" sz="900" dirty="0"/>
              <a:t> </a:t>
            </a:r>
            <a:r>
              <a:rPr lang="it-IT" sz="900" dirty="0" err="1"/>
              <a:t>temp</a:t>
            </a:r>
            <a:r>
              <a:rPr lang="it-IT" sz="9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</a:t>
            </a:r>
            <a:r>
              <a:rPr lang="it-IT" sz="900" dirty="0" err="1"/>
              <a:t>temp</a:t>
            </a:r>
            <a:r>
              <a:rPr lang="it-IT" sz="900" dirty="0"/>
              <a:t> = *a;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*a = *b;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  *b = </a:t>
            </a:r>
            <a:r>
              <a:rPr lang="it-IT" sz="900" dirty="0" err="1"/>
              <a:t>temp</a:t>
            </a:r>
            <a:r>
              <a:rPr lang="it-IT" sz="9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900" dirty="0"/>
              <a:t>}</a:t>
            </a:r>
            <a:endParaRPr lang="it-IT" sz="7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7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di un elemento in un 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Si effettua la ricerca su un </a:t>
            </a:r>
            <a:r>
              <a:rPr lang="it-IT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valore chiave</a:t>
            </a:r>
          </a:p>
          <a:p>
            <a:pPr algn="l"/>
            <a:r>
              <a:rPr lang="it-IT" sz="1800" b="0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</a:rPr>
              <a:t>Ricerca lineare (o sequenziale)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E’ la più semplice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Si confrontano tutti gli elementi con il valore chiave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Va bene per array di piccole dimensioni e non ordinati</a:t>
            </a:r>
          </a:p>
          <a:p>
            <a:pPr algn="l"/>
            <a:r>
              <a:rPr lang="it-IT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Parte inutile della ricerca: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Quando ho trovato un elemento, il metodo continua ugualmente a verificare gli altri.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È un problema se:</a:t>
            </a:r>
          </a:p>
          <a:p>
            <a:pPr marL="274320" lvl="1" indent="0">
              <a:buNone/>
            </a:pPr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1-ho vettori molto grandi</a:t>
            </a:r>
          </a:p>
          <a:p>
            <a:pPr marL="274320" lvl="1" indent="0">
              <a:buNone/>
            </a:pPr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2-devo fare spesso questa ricerca</a:t>
            </a:r>
          </a:p>
          <a:p>
            <a:pPr marL="274320" lvl="1" indent="0">
              <a:buNone/>
            </a:pPr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Soluzione alternativa: quando trovo l'elemento, mi fermo.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424400" cy="1371600"/>
          </a:xfrm>
        </p:spPr>
        <p:txBody>
          <a:bodyPr/>
          <a:lstStyle/>
          <a:p>
            <a:r>
              <a:rPr lang="it-IT" dirty="0"/>
              <a:t>/* Ricerca sequenziale di un valore nel vettore */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#include &lt;</a:t>
            </a:r>
            <a:r>
              <a:rPr lang="it-IT" sz="1050" dirty="0" err="1"/>
              <a:t>stdio.h</a:t>
            </a:r>
            <a:r>
              <a:rPr lang="it-IT" sz="105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#define MAX_ELE 1000 /* massimo numero di elementi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main</a:t>
            </a:r>
            <a:r>
              <a:rPr lang="it-IT" sz="105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char</a:t>
            </a:r>
            <a:r>
              <a:rPr lang="it-IT" sz="1050" dirty="0"/>
              <a:t> </a:t>
            </a:r>
            <a:r>
              <a:rPr lang="it-IT" sz="1050" dirty="0" err="1"/>
              <a:t>vet</a:t>
            </a:r>
            <a:r>
              <a:rPr lang="it-IT" sz="1050" dirty="0"/>
              <a:t>[MAX_ELE];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int</a:t>
            </a:r>
            <a:r>
              <a:rPr lang="it-IT" sz="1050" dirty="0"/>
              <a:t> i,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char</a:t>
            </a:r>
            <a:r>
              <a:rPr lang="it-IT" sz="1050" dirty="0"/>
              <a:t>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 Immissione lunghezza della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</a:t>
            </a: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nNumero</a:t>
            </a:r>
            <a:r>
              <a:rPr lang="it-IT" sz="1050" dirty="0"/>
              <a:t> elementi: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</a:t>
            </a:r>
            <a:r>
              <a:rPr lang="it-IT" sz="1050" dirty="0" err="1"/>
              <a:t>scanf</a:t>
            </a:r>
            <a:r>
              <a:rPr lang="it-IT" sz="1050" dirty="0"/>
              <a:t>("%d", &amp;n);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while</a:t>
            </a:r>
            <a:r>
              <a:rPr lang="it-IT" sz="1050" dirty="0"/>
              <a:t>(n&lt;1 || n&gt;MAX_ELE);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 Immissione elementi della sequenza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for(i=0; i&lt;n;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nImmettere</a:t>
            </a:r>
            <a:r>
              <a:rPr lang="it-IT" sz="1050" dirty="0"/>
              <a:t> carattere </a:t>
            </a:r>
            <a:r>
              <a:rPr lang="it-IT" sz="1050" dirty="0" err="1"/>
              <a:t>n.%d</a:t>
            </a:r>
            <a:r>
              <a:rPr lang="it-IT" sz="1050" dirty="0"/>
              <a:t>: ",i);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scanf</a:t>
            </a:r>
            <a:r>
              <a:rPr lang="it-IT" sz="1050" dirty="0"/>
              <a:t>("%1s", &amp;</a:t>
            </a:r>
            <a:r>
              <a:rPr lang="it-IT" sz="1050" dirty="0" err="1"/>
              <a:t>vet</a:t>
            </a:r>
            <a:r>
              <a:rPr lang="it-IT" sz="1050" dirty="0"/>
              <a:t>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printf</a:t>
            </a:r>
            <a:r>
              <a:rPr lang="it-IT" sz="1050" dirty="0"/>
              <a:t>("Elemento da ricercare: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scanf</a:t>
            </a:r>
            <a:r>
              <a:rPr lang="it-IT" sz="1050" dirty="0"/>
              <a:t>("%1s", &amp;c);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 Ricerca sequenziale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i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while</a:t>
            </a:r>
            <a:r>
              <a:rPr lang="it-IT" sz="1050" dirty="0"/>
              <a:t>(c!=</a:t>
            </a:r>
            <a:r>
              <a:rPr lang="it-IT" sz="1050" dirty="0" err="1"/>
              <a:t>vet</a:t>
            </a:r>
            <a:r>
              <a:rPr lang="it-IT" sz="1050" dirty="0"/>
              <a:t>[i] &amp;&amp; i&lt;n-1) ++i;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if</a:t>
            </a:r>
            <a:r>
              <a:rPr lang="it-IT" sz="1050" dirty="0"/>
              <a:t>(c==</a:t>
            </a:r>
            <a:r>
              <a:rPr lang="it-IT" sz="1050" dirty="0" err="1"/>
              <a:t>vet</a:t>
            </a:r>
            <a:r>
              <a:rPr lang="it-IT" sz="1050" dirty="0"/>
              <a:t>[i])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nElemento</a:t>
            </a:r>
            <a:r>
              <a:rPr lang="it-IT" sz="1050" dirty="0"/>
              <a:t> %c presente 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posizione %d\n",</a:t>
            </a:r>
            <a:r>
              <a:rPr lang="it-IT" sz="1050" dirty="0" err="1"/>
              <a:t>c,i</a:t>
            </a:r>
            <a:r>
              <a:rPr lang="it-IT" sz="105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</a:t>
            </a: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nElemento</a:t>
            </a:r>
            <a:r>
              <a:rPr lang="it-IT" sz="1050" dirty="0"/>
              <a:t> non presente!\n");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  <a:endParaRPr lang="it-IT" sz="9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8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in vettore ordinato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Posso usare gli stessi metodi dei vettori non ordinati, oppure posso sfruttare l'ordinamento.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Vantaggio dell'ordinamento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Se cerco 4, e trovo un elemento maggiore, so che è inutile andare avanti: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[-2 -1 3 5 ...] Quando arrivo al 5, so che il 4 non lo trovo dopo, perché altrimenti il vettore non sarebbe ordinato.</a:t>
            </a:r>
          </a:p>
          <a:p>
            <a:pPr marL="0" indent="0" algn="l">
              <a:buNone/>
            </a:pPr>
            <a:endParaRPr lang="it-IT" sz="18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Ricerca in un vettore ordinato</a:t>
            </a: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it-IT" sz="1800" b="0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</a:rPr>
              <a:t>ricerca binaria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Dato un vettore v e un intero x: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se x coincide con l’elemento medio di v,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</a:rPr>
              <a:t>vmed</a:t>
            </a:r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, fine della ricerca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se x è maggiore di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</a:rPr>
              <a:t>vmed</a:t>
            </a:r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, prosegui da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</a:rPr>
              <a:t>vmed</a:t>
            </a:r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 in poi</a:t>
            </a:r>
          </a:p>
          <a:p>
            <a:pPr lvl="1"/>
            <a:r>
              <a:rPr lang="it-IT" sz="1600" b="0" i="0" u="none" strike="noStrike" baseline="0" dirty="0">
                <a:latin typeface="Times New Roman" panose="02020603050405020304" pitchFamily="18" charset="0"/>
              </a:rPr>
              <a:t>se è minore, prosegui prima di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</a:rPr>
              <a:t>vmed</a:t>
            </a:r>
            <a:endParaRPr lang="it-IT" sz="16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Alla fine, si arriva ad un vettore monodimensionale. Se non coincide con x, vuol dire che x non fa parte di v.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nodo dell’albero può contenere due o più collegamenti</a:t>
            </a:r>
          </a:p>
          <a:p>
            <a:pPr marL="274320" lvl="1" indent="0">
              <a:buNone/>
            </a:pPr>
            <a:r>
              <a:rPr lang="it-IT" dirty="0"/>
              <a:t>– Le strutture viste finora hanno al più un collegamento</a:t>
            </a:r>
          </a:p>
          <a:p>
            <a:r>
              <a:rPr lang="it-IT" dirty="0">
                <a:solidFill>
                  <a:schemeClr val="accent1"/>
                </a:solidFill>
              </a:rPr>
              <a:t>Alberi binari</a:t>
            </a:r>
          </a:p>
          <a:p>
            <a:pPr marL="274320" lvl="1" indent="0">
              <a:buNone/>
            </a:pPr>
            <a:r>
              <a:rPr lang="it-IT" dirty="0"/>
              <a:t>– Ogni nodo ha 2 collegamenti</a:t>
            </a:r>
          </a:p>
          <a:p>
            <a:pPr marL="548640" lvl="2" indent="0">
              <a:buNone/>
            </a:pPr>
            <a:r>
              <a:rPr lang="it-IT" dirty="0"/>
              <a:t>• Tutti e due, uno o nessuno possono essere NULL</a:t>
            </a:r>
          </a:p>
          <a:p>
            <a:pPr marL="274320" lvl="1" indent="0">
              <a:buNone/>
            </a:pPr>
            <a:r>
              <a:rPr lang="it-IT" dirty="0"/>
              <a:t>– Il </a:t>
            </a:r>
            <a:r>
              <a:rPr lang="it-IT" dirty="0">
                <a:solidFill>
                  <a:schemeClr val="accent1"/>
                </a:solidFill>
              </a:rPr>
              <a:t>nodo radice </a:t>
            </a:r>
            <a:r>
              <a:rPr lang="it-IT" dirty="0"/>
              <a:t>è il primo nodo dell’albero.</a:t>
            </a:r>
          </a:p>
          <a:p>
            <a:pPr marL="274320" lvl="1" indent="0">
              <a:buNone/>
            </a:pPr>
            <a:r>
              <a:rPr lang="it-IT" dirty="0"/>
              <a:t>– Ogni collegamento fa riferimento ad un nodo </a:t>
            </a:r>
            <a:r>
              <a:rPr lang="it-IT" dirty="0">
                <a:solidFill>
                  <a:schemeClr val="accent1"/>
                </a:solidFill>
              </a:rPr>
              <a:t>figlio</a:t>
            </a:r>
            <a:r>
              <a:rPr lang="it-IT" dirty="0"/>
              <a:t> - </a:t>
            </a:r>
            <a:r>
              <a:rPr lang="it-IT" dirty="0" err="1"/>
              <a:t>child</a:t>
            </a:r>
            <a:endParaRPr lang="it-IT" dirty="0"/>
          </a:p>
          <a:p>
            <a:pPr marL="274320" lvl="1" indent="0">
              <a:buNone/>
            </a:pPr>
            <a:r>
              <a:rPr lang="it-IT" dirty="0"/>
              <a:t>– Un nodo senza figli è detto nodo </a:t>
            </a:r>
            <a:r>
              <a:rPr lang="it-IT" dirty="0">
                <a:solidFill>
                  <a:schemeClr val="accent1"/>
                </a:solidFill>
              </a:rPr>
              <a:t>foglia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75B8E0-2CC0-4637-BE4F-B1239546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13" y="4367396"/>
            <a:ext cx="4416173" cy="14784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99B619-CCFD-4852-BAF2-BED2D6A9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48" y="4169259"/>
            <a:ext cx="62870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6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Ricerca binaria dell’elemento 9 nel vettore:</a:t>
            </a:r>
          </a:p>
          <a:p>
            <a:endParaRPr lang="it-IT" dirty="0"/>
          </a:p>
          <a:p>
            <a:pPr marL="0" indent="0">
              <a:buNone/>
            </a:pPr>
            <a:endParaRPr lang="it-IT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9=8? No, 9&gt;8. Proseguo nella seconda metà del vettore:</a:t>
            </a:r>
            <a:endParaRPr lang="it-IT" dirty="0"/>
          </a:p>
          <a:p>
            <a:pPr marL="27432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000" b="0" i="0" u="none" strike="noStrike" baseline="0" dirty="0">
                <a:latin typeface="Times New Roman" panose="02020603050405020304" pitchFamily="18" charset="0"/>
              </a:rPr>
              <a:t>9=10? No, 9&lt;10, proseguo nella prima metà del </a:t>
            </a:r>
            <a:r>
              <a:rPr lang="it-IT" sz="2000" b="0" i="0" u="none" strike="noStrike" baseline="0" dirty="0" err="1">
                <a:latin typeface="Times New Roman" panose="02020603050405020304" pitchFamily="18" charset="0"/>
              </a:rPr>
              <a:t>sottovettore</a:t>
            </a:r>
            <a:r>
              <a:rPr lang="it-IT" sz="2000" b="0" i="0" u="none" strike="noStrike" baseline="0" dirty="0">
                <a:latin typeface="Times New Roman" panose="02020603050405020304" pitchFamily="18" charset="0"/>
              </a:rPr>
              <a:t>: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Il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</a:rPr>
              <a:t>sottovettore</a:t>
            </a: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 è uno scalare, ed è pari a 9.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9=9? Sì, elemento trovato</a:t>
            </a:r>
            <a:endParaRPr lang="it-IT" dirty="0"/>
          </a:p>
          <a:p>
            <a:pPr lvl="1"/>
            <a:endParaRPr lang="it-IT" dirty="0"/>
          </a:p>
          <a:p>
            <a:pPr marL="2271400" lvl="8" indent="0">
              <a:buNone/>
            </a:pPr>
            <a:r>
              <a:rPr lang="it-IT" dirty="0"/>
              <a:t>	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050FB5-0E4F-41EC-8AE4-2497DD4D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17" y="2488818"/>
            <a:ext cx="2716765" cy="2819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3A483B-9B10-4326-B1E0-5D76CFFC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45" y="3469243"/>
            <a:ext cx="1192412" cy="25362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38FF5C-64F4-486D-9FBF-82AD4791A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709" y="4401667"/>
            <a:ext cx="205171" cy="24953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4ED56D7-B500-4A31-94D2-14DF7968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017" y="5488275"/>
            <a:ext cx="2956816" cy="3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424400" cy="1371600"/>
          </a:xfrm>
        </p:spPr>
        <p:txBody>
          <a:bodyPr/>
          <a:lstStyle/>
          <a:p>
            <a:r>
              <a:rPr lang="it-IT" dirty="0"/>
              <a:t>/*ordinamento e ricerca binaria*/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#include &lt;</a:t>
            </a:r>
            <a:r>
              <a:rPr lang="it-IT" sz="1050" dirty="0" err="1"/>
              <a:t>stdio.h</a:t>
            </a:r>
            <a:r>
              <a:rPr lang="it-IT" sz="105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main</a:t>
            </a:r>
            <a:r>
              <a:rPr lang="it-IT" sz="105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char</a:t>
            </a:r>
            <a:r>
              <a:rPr lang="it-IT" sz="1050" dirty="0"/>
              <a:t> </a:t>
            </a:r>
            <a:r>
              <a:rPr lang="it-IT" sz="1050" dirty="0" err="1"/>
              <a:t>vet</a:t>
            </a:r>
            <a:r>
              <a:rPr lang="it-IT" sz="1050" dirty="0"/>
              <a:t>[7]; /* array contenente 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	caratteri immessi. Il programma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	va generalizzato per n generico */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int</a:t>
            </a:r>
            <a:r>
              <a:rPr lang="it-IT" sz="1050" dirty="0"/>
              <a:t> </a:t>
            </a:r>
            <a:r>
              <a:rPr lang="it-IT" sz="1050" dirty="0" err="1"/>
              <a:t>i,n,k,p</a:t>
            </a:r>
            <a:r>
              <a:rPr lang="it-IT" sz="105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char</a:t>
            </a:r>
            <a:r>
              <a:rPr lang="it-IT" sz="1050" dirty="0"/>
              <a:t> </a:t>
            </a:r>
            <a:r>
              <a:rPr lang="it-IT" sz="1050" dirty="0" err="1"/>
              <a:t>aux</a:t>
            </a:r>
            <a:r>
              <a:rPr lang="it-IT" sz="1050" dirty="0"/>
              <a:t>; /* variabile di appoggio per lo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	scambio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char</a:t>
            </a:r>
            <a:r>
              <a:rPr lang="it-IT" sz="1050" dirty="0"/>
              <a:t> </a:t>
            </a:r>
            <a:r>
              <a:rPr lang="it-IT" sz="1050" dirty="0" err="1"/>
              <a:t>ele</a:t>
            </a:r>
            <a:r>
              <a:rPr lang="it-IT" sz="1050" dirty="0"/>
              <a:t>; /* elemento da ricercare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int</a:t>
            </a:r>
            <a:r>
              <a:rPr lang="it-IT" sz="1050" dirty="0"/>
              <a:t> basso, alto, </a:t>
            </a:r>
            <a:r>
              <a:rPr lang="it-IT" sz="1050" dirty="0" err="1"/>
              <a:t>pos</a:t>
            </a:r>
            <a:r>
              <a:rPr lang="it-IT" sz="1050" dirty="0"/>
              <a:t>; /* </a:t>
            </a:r>
            <a:r>
              <a:rPr lang="it-IT" sz="1050" dirty="0" err="1"/>
              <a:t>var</a:t>
            </a:r>
            <a:r>
              <a:rPr lang="it-IT" sz="1050" dirty="0"/>
              <a:t>. usate per la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	ricerca binaria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 Immissione caratteri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n = 7;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for(i=0;i&lt;=n-1;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printf</a:t>
            </a:r>
            <a:r>
              <a:rPr lang="it-IT" sz="1050" dirty="0"/>
              <a:t>("</a:t>
            </a:r>
            <a:r>
              <a:rPr lang="it-IT" sz="1050" dirty="0" err="1"/>
              <a:t>vet</a:t>
            </a:r>
            <a:r>
              <a:rPr lang="it-IT" sz="1050" dirty="0"/>
              <a:t> %dº elemento: ", i+1);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scanf</a:t>
            </a:r>
            <a:r>
              <a:rPr lang="it-IT" sz="1050" dirty="0"/>
              <a:t>("%1s", &amp;</a:t>
            </a:r>
            <a:r>
              <a:rPr lang="it-IT" sz="1050" dirty="0" err="1"/>
              <a:t>vet</a:t>
            </a:r>
            <a:r>
              <a:rPr lang="it-IT" sz="1050" dirty="0"/>
              <a:t>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 ordinamento ottimizzato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p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/*k vale 0 se non ci sono stati scambi,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altrimenti vale 1*/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for(i=0; i&lt;n-1;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</a:t>
            </a: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vet</a:t>
            </a:r>
            <a:r>
              <a:rPr lang="it-IT" sz="1050" dirty="0"/>
              <a:t>[i]&gt;</a:t>
            </a:r>
            <a:r>
              <a:rPr lang="it-IT" sz="1050" dirty="0" err="1"/>
              <a:t>vet</a:t>
            </a:r>
            <a:r>
              <a:rPr lang="it-IT" sz="1050" dirty="0"/>
              <a:t>[i+1])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 </a:t>
            </a:r>
            <a:r>
              <a:rPr lang="it-IT" sz="1050" dirty="0" err="1"/>
              <a:t>aux</a:t>
            </a:r>
            <a:r>
              <a:rPr lang="it-IT" sz="1050" dirty="0"/>
              <a:t> = </a:t>
            </a:r>
            <a:r>
              <a:rPr lang="it-IT" sz="1050" dirty="0" err="1"/>
              <a:t>vet</a:t>
            </a:r>
            <a:r>
              <a:rPr lang="it-IT" sz="1050" dirty="0"/>
              <a:t>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</a:t>
            </a:r>
            <a:r>
              <a:rPr lang="it-IT" sz="1050" dirty="0" err="1"/>
              <a:t>vet</a:t>
            </a:r>
            <a:r>
              <a:rPr lang="it-IT" sz="1050" dirty="0"/>
              <a:t>[i] = </a:t>
            </a:r>
            <a:r>
              <a:rPr lang="it-IT" sz="1050" dirty="0" err="1"/>
              <a:t>vet</a:t>
            </a:r>
            <a:r>
              <a:rPr lang="it-IT" sz="1050" dirty="0"/>
              <a:t>[i+1];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</a:t>
            </a:r>
            <a:r>
              <a:rPr lang="it-IT" sz="1050" dirty="0" err="1"/>
              <a:t>vet</a:t>
            </a:r>
            <a:r>
              <a:rPr lang="it-IT" sz="1050" dirty="0"/>
              <a:t>[i+1] = </a:t>
            </a:r>
            <a:r>
              <a:rPr lang="it-IT" sz="1050" dirty="0" err="1"/>
              <a:t>aux</a:t>
            </a:r>
            <a:r>
              <a:rPr lang="it-IT" sz="105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k = 1; p = i+1;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/*il n. di confronti si interrompe dove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al passo precedente si è avuto l’ultimo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scambio*/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n =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while</a:t>
            </a:r>
            <a:r>
              <a:rPr lang="it-IT" sz="1050" dirty="0"/>
              <a:t>(k==1);</a:t>
            </a:r>
            <a:endParaRPr lang="it-IT" sz="9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nElemento</a:t>
            </a:r>
            <a:r>
              <a:rPr lang="it-IT" sz="1050" dirty="0"/>
              <a:t> da ricercare: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scanf</a:t>
            </a:r>
            <a:r>
              <a:rPr lang="it-IT" sz="1050" dirty="0"/>
              <a:t>("%1s", &amp;</a:t>
            </a:r>
            <a:r>
              <a:rPr lang="it-IT" sz="1050" dirty="0" err="1"/>
              <a:t>ele</a:t>
            </a:r>
            <a:r>
              <a:rPr lang="it-IT" sz="105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>
                <a:solidFill>
                  <a:schemeClr val="tx1"/>
                </a:solidFill>
              </a:rPr>
              <a:t>/* ricerca binaria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n = 7;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alto = 0; basso = n-1; </a:t>
            </a:r>
            <a:r>
              <a:rPr lang="it-IT" sz="1050" dirty="0" err="1"/>
              <a:t>pos</a:t>
            </a:r>
            <a:r>
              <a:rPr lang="it-IT" sz="1050" dirty="0"/>
              <a:t> =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do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i = (</a:t>
            </a:r>
            <a:r>
              <a:rPr lang="it-IT" sz="1050" dirty="0" err="1"/>
              <a:t>alto+basso</a:t>
            </a:r>
            <a:r>
              <a:rPr lang="it-IT" sz="1050" dirty="0"/>
              <a:t>)/2; /* va bene per n dispari. </a:t>
            </a:r>
            <a:r>
              <a:rPr lang="it-IT" sz="1050" dirty="0" err="1"/>
              <a:t>E’da</a:t>
            </a:r>
            <a:r>
              <a:rPr lang="it-IT" sz="1050" dirty="0"/>
              <a:t> ottimizzare per n qualsiasi*/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vet</a:t>
            </a:r>
            <a:r>
              <a:rPr lang="it-IT" sz="1050" dirty="0"/>
              <a:t>[i]==</a:t>
            </a:r>
            <a:r>
              <a:rPr lang="it-IT" sz="1050" dirty="0" err="1"/>
              <a:t>ele</a:t>
            </a:r>
            <a:r>
              <a:rPr lang="it-IT" sz="1050" dirty="0"/>
              <a:t>) </a:t>
            </a:r>
            <a:r>
              <a:rPr lang="it-IT" sz="1050" dirty="0" err="1"/>
              <a:t>pos</a:t>
            </a:r>
            <a:r>
              <a:rPr lang="it-IT" sz="1050" dirty="0"/>
              <a:t> = 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</a:t>
            </a: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vet</a:t>
            </a:r>
            <a:r>
              <a:rPr lang="it-IT" sz="1050" dirty="0"/>
              <a:t>[i]&lt;</a:t>
            </a:r>
            <a:r>
              <a:rPr lang="it-IT" sz="1050" dirty="0" err="1"/>
              <a:t>ele</a:t>
            </a:r>
            <a:r>
              <a:rPr lang="it-IT" sz="105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 alto = i+1;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 basso = i-1;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while</a:t>
            </a:r>
            <a:r>
              <a:rPr lang="it-IT" sz="1050" dirty="0"/>
              <a:t>(alto&lt;=basso &amp;&amp; </a:t>
            </a:r>
            <a:r>
              <a:rPr lang="it-IT" sz="1050" dirty="0" err="1"/>
              <a:t>pos</a:t>
            </a:r>
            <a:r>
              <a:rPr lang="it-IT" sz="1050" dirty="0"/>
              <a:t>==-1);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pos</a:t>
            </a:r>
            <a:r>
              <a:rPr lang="it-IT" sz="1050" dirty="0"/>
              <a:t> !=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</a:t>
            </a: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nElemento</a:t>
            </a:r>
            <a:r>
              <a:rPr lang="it-IT" sz="1050" dirty="0"/>
              <a:t> %c presente in posizione %d\n",</a:t>
            </a:r>
            <a:r>
              <a:rPr lang="it-IT" sz="1050" dirty="0" err="1"/>
              <a:t>ele,pos</a:t>
            </a:r>
            <a:r>
              <a:rPr lang="it-IT" sz="105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</a:t>
            </a:r>
            <a:r>
              <a:rPr lang="it-IT" sz="1050" dirty="0" err="1"/>
              <a:t>printf</a:t>
            </a:r>
            <a:r>
              <a:rPr lang="it-IT" sz="1050" dirty="0"/>
              <a:t>("\</a:t>
            </a:r>
            <a:r>
              <a:rPr lang="it-IT" sz="1050" dirty="0" err="1"/>
              <a:t>nElemento</a:t>
            </a:r>
            <a:r>
              <a:rPr lang="it-IT" sz="1050" dirty="0"/>
              <a:t> non presente! %d\n", </a:t>
            </a:r>
            <a:r>
              <a:rPr lang="it-IT" sz="1050" dirty="0" err="1"/>
              <a:t>pos</a:t>
            </a:r>
            <a:r>
              <a:rPr lang="it-IT" sz="105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  <a:endParaRPr lang="it-IT" sz="9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2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424400" cy="1371600"/>
          </a:xfrm>
        </p:spPr>
        <p:txBody>
          <a:bodyPr/>
          <a:lstStyle/>
          <a:p>
            <a:r>
              <a:rPr lang="it-IT" dirty="0"/>
              <a:t>Ricerca Binaria Ricorsiva In Un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>
                <a:solidFill>
                  <a:srgbClr val="002060"/>
                </a:solidFill>
              </a:rPr>
              <a:t>/*ricerca </a:t>
            </a:r>
            <a:r>
              <a:rPr lang="it-IT" sz="1050" dirty="0" err="1">
                <a:solidFill>
                  <a:srgbClr val="002060"/>
                </a:solidFill>
              </a:rPr>
              <a:t>elem</a:t>
            </a:r>
            <a:r>
              <a:rPr lang="it-IT" sz="1050" dirty="0">
                <a:solidFill>
                  <a:srgbClr val="002060"/>
                </a:solidFill>
              </a:rPr>
              <a:t> nella parte di A compresa fra </a:t>
            </a:r>
            <a:r>
              <a:rPr lang="it-IT" sz="1050" dirty="0" err="1">
                <a:solidFill>
                  <a:srgbClr val="002060"/>
                </a:solidFill>
              </a:rPr>
              <a:t>inf</a:t>
            </a:r>
            <a:r>
              <a:rPr lang="it-IT" sz="1050" dirty="0">
                <a:solidFill>
                  <a:srgbClr val="002060"/>
                </a:solidFill>
              </a:rPr>
              <a:t> e </a:t>
            </a:r>
            <a:r>
              <a:rPr lang="it-IT" sz="1050" dirty="0" err="1">
                <a:solidFill>
                  <a:srgbClr val="002060"/>
                </a:solidFill>
              </a:rPr>
              <a:t>sup</a:t>
            </a:r>
            <a:r>
              <a:rPr lang="it-IT" sz="1050" dirty="0">
                <a:solidFill>
                  <a:srgbClr val="00206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 err="1"/>
              <a:t>bool</a:t>
            </a:r>
            <a:r>
              <a:rPr lang="it-IT" sz="1050" dirty="0"/>
              <a:t> </a:t>
            </a:r>
            <a:r>
              <a:rPr lang="it-IT" sz="1050" dirty="0" err="1"/>
              <a:t>RicercaBinariaRic</a:t>
            </a:r>
            <a:r>
              <a:rPr lang="it-IT" sz="1050" dirty="0"/>
              <a:t>(</a:t>
            </a:r>
            <a:r>
              <a:rPr lang="it-IT" sz="1050" dirty="0" err="1"/>
              <a:t>int</a:t>
            </a:r>
            <a:r>
              <a:rPr lang="it-IT" sz="1050" dirty="0"/>
              <a:t> </a:t>
            </a:r>
            <a:r>
              <a:rPr lang="it-IT" sz="1050" dirty="0" err="1"/>
              <a:t>inf</a:t>
            </a:r>
            <a:r>
              <a:rPr lang="it-IT" sz="1050" dirty="0"/>
              <a:t>, </a:t>
            </a:r>
            <a:r>
              <a:rPr lang="it-IT" sz="1050" dirty="0" err="1"/>
              <a:t>int</a:t>
            </a:r>
            <a:r>
              <a:rPr lang="it-IT" sz="1050" dirty="0"/>
              <a:t> </a:t>
            </a:r>
            <a:r>
              <a:rPr lang="it-IT" sz="1050" dirty="0" err="1"/>
              <a:t>sup</a:t>
            </a:r>
            <a:r>
              <a:rPr lang="it-IT" sz="1050" dirty="0"/>
              <a:t>, </a:t>
            </a:r>
            <a:r>
              <a:rPr lang="it-IT" sz="1050" dirty="0" err="1"/>
              <a:t>TipoVettore</a:t>
            </a:r>
            <a:r>
              <a:rPr lang="it-IT" sz="1050" dirty="0"/>
              <a:t> A, </a:t>
            </a:r>
            <a:r>
              <a:rPr lang="it-IT" sz="1050" dirty="0" err="1"/>
              <a:t>TipoElemVettore</a:t>
            </a:r>
            <a:r>
              <a:rPr lang="it-IT" sz="1050" dirty="0"/>
              <a:t> </a:t>
            </a:r>
            <a:r>
              <a:rPr lang="it-IT" sz="1050" dirty="0" err="1"/>
              <a:t>elem</a:t>
            </a:r>
            <a:r>
              <a:rPr lang="it-IT" sz="1050" dirty="0"/>
              <a:t>, </a:t>
            </a:r>
            <a:r>
              <a:rPr lang="it-IT" sz="1050" dirty="0" err="1"/>
              <a:t>int</a:t>
            </a:r>
            <a:r>
              <a:rPr lang="it-IT" sz="1050" dirty="0"/>
              <a:t>*</a:t>
            </a:r>
            <a:r>
              <a:rPr lang="it-IT" sz="1050" dirty="0" err="1"/>
              <a:t>posiz</a:t>
            </a:r>
            <a:r>
              <a:rPr lang="it-IT" sz="105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int</a:t>
            </a:r>
            <a:r>
              <a:rPr lang="it-IT" sz="1050" dirty="0"/>
              <a:t> </a:t>
            </a:r>
            <a:r>
              <a:rPr lang="it-IT" sz="1050" dirty="0" err="1"/>
              <a:t>med</a:t>
            </a:r>
            <a:r>
              <a:rPr lang="it-IT" sz="105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bool</a:t>
            </a:r>
            <a:r>
              <a:rPr lang="it-IT" sz="1050" dirty="0"/>
              <a:t> trovato;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</a:t>
            </a: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inf</a:t>
            </a:r>
            <a:r>
              <a:rPr lang="it-IT" sz="1050" dirty="0"/>
              <a:t>&gt;</a:t>
            </a:r>
            <a:r>
              <a:rPr lang="it-IT" sz="1050" dirty="0" err="1"/>
              <a:t>sup</a:t>
            </a:r>
            <a:r>
              <a:rPr lang="it-IT" sz="105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trovato=FALSE; /*la parte di vettore fra </a:t>
            </a:r>
            <a:r>
              <a:rPr lang="it-IT" sz="1050" dirty="0" err="1"/>
              <a:t>inf</a:t>
            </a:r>
            <a:r>
              <a:rPr lang="it-IT" sz="1050" dirty="0"/>
              <a:t> e </a:t>
            </a:r>
            <a:r>
              <a:rPr lang="it-IT" sz="1050" dirty="0" err="1"/>
              <a:t>sup</a:t>
            </a:r>
            <a:r>
              <a:rPr lang="it-IT" sz="1050" dirty="0"/>
              <a:t> è vuota*/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</a:t>
            </a:r>
            <a:r>
              <a:rPr lang="it-IT" sz="1050" dirty="0" err="1"/>
              <a:t>med</a:t>
            </a:r>
            <a:r>
              <a:rPr lang="it-IT" sz="1050" dirty="0"/>
              <a:t>=(</a:t>
            </a:r>
            <a:r>
              <a:rPr lang="it-IT" sz="1050" dirty="0" err="1"/>
              <a:t>inf+sup</a:t>
            </a:r>
            <a:r>
              <a:rPr lang="it-IT" sz="1050" dirty="0"/>
              <a:t>)/2;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</a:t>
            </a: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elem</a:t>
            </a:r>
            <a:r>
              <a:rPr lang="it-IT" sz="1050" dirty="0"/>
              <a:t>==A[</a:t>
            </a:r>
            <a:r>
              <a:rPr lang="it-IT" sz="1050" dirty="0" err="1"/>
              <a:t>med</a:t>
            </a:r>
            <a:r>
              <a:rPr lang="it-IT" sz="1050" dirty="0"/>
              <a:t>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	*</a:t>
            </a:r>
            <a:r>
              <a:rPr lang="it-IT" sz="1050" dirty="0" err="1"/>
              <a:t>posiz</a:t>
            </a:r>
            <a:r>
              <a:rPr lang="it-IT" sz="1050" dirty="0"/>
              <a:t>=</a:t>
            </a:r>
            <a:r>
              <a:rPr lang="it-IT" sz="1050" dirty="0" err="1"/>
              <a:t>med</a:t>
            </a:r>
            <a:r>
              <a:rPr lang="it-IT" sz="105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	trovato=TRUE;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</a:t>
            </a:r>
            <a:r>
              <a:rPr lang="it-IT" sz="1050" dirty="0" err="1"/>
              <a:t>if</a:t>
            </a:r>
            <a:r>
              <a:rPr lang="it-IT" sz="1050" dirty="0"/>
              <a:t>(</a:t>
            </a:r>
            <a:r>
              <a:rPr lang="it-IT" sz="1050" dirty="0" err="1"/>
              <a:t>elem</a:t>
            </a:r>
            <a:r>
              <a:rPr lang="it-IT" sz="1050" dirty="0"/>
              <a:t>&lt;A[</a:t>
            </a:r>
            <a:r>
              <a:rPr lang="it-IT" sz="1050" dirty="0" err="1"/>
              <a:t>med</a:t>
            </a:r>
            <a:r>
              <a:rPr lang="it-IT" sz="105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       trovato=</a:t>
            </a:r>
            <a:r>
              <a:rPr lang="it-IT" sz="1050" dirty="0" err="1"/>
              <a:t>RicercaBinariaRic</a:t>
            </a:r>
            <a:r>
              <a:rPr lang="it-IT" sz="1050" dirty="0"/>
              <a:t>(inf,med-1,A,elem, </a:t>
            </a:r>
            <a:r>
              <a:rPr lang="it-IT" sz="1050" dirty="0" err="1"/>
              <a:t>posiz</a:t>
            </a:r>
            <a:r>
              <a:rPr lang="it-IT" sz="1050" dirty="0"/>
              <a:t>); /*cerca nella parte inferiore*/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              trovato=</a:t>
            </a:r>
            <a:r>
              <a:rPr lang="it-IT" sz="1050" dirty="0" err="1"/>
              <a:t>RicercaBinariaRic</a:t>
            </a:r>
            <a:r>
              <a:rPr lang="it-IT" sz="1050" dirty="0"/>
              <a:t>(med+1,sup,A,elem, </a:t>
            </a:r>
            <a:r>
              <a:rPr lang="it-IT" sz="1050" dirty="0" err="1"/>
              <a:t>posiz</a:t>
            </a:r>
            <a:r>
              <a:rPr lang="it-IT" sz="1050" dirty="0"/>
              <a:t>); /*cerca nella parte superiore*/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     </a:t>
            </a:r>
            <a:r>
              <a:rPr lang="it-IT" sz="1050" dirty="0" err="1"/>
              <a:t>return</a:t>
            </a:r>
            <a:r>
              <a:rPr lang="it-IT" sz="1050" dirty="0"/>
              <a:t> trovato;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050" dirty="0"/>
              <a:t>}</a:t>
            </a:r>
            <a:endParaRPr lang="it-IT" sz="9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5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in alberi binari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Un </a:t>
            </a:r>
            <a:r>
              <a:rPr lang="it-IT" dirty="0">
                <a:solidFill>
                  <a:srgbClr val="FF0000"/>
                </a:solidFill>
              </a:rPr>
              <a:t>albero binario di ricerca </a:t>
            </a:r>
            <a:r>
              <a:rPr lang="it-IT" dirty="0"/>
              <a:t>è un albero binario in cui in ciascun nodo è memorizzato un elemento di un insieme in modo che: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tutti gli elementi associati a nodi del sottoalbero sinistro di un qualunque nodo i sono </a:t>
            </a:r>
            <a:r>
              <a:rPr lang="it-IT" dirty="0">
                <a:solidFill>
                  <a:srgbClr val="FF0000"/>
                </a:solidFill>
              </a:rPr>
              <a:t>più piccoli </a:t>
            </a:r>
            <a:r>
              <a:rPr lang="it-IT" dirty="0"/>
              <a:t>dell’elemento associato al nodo i,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tutti gli elementi associati a nodi del sottoalbero destro di un qualunque nodo i sono </a:t>
            </a:r>
            <a:r>
              <a:rPr lang="it-IT" dirty="0">
                <a:solidFill>
                  <a:srgbClr val="FF0000"/>
                </a:solidFill>
              </a:rPr>
              <a:t>più grandi </a:t>
            </a:r>
            <a:r>
              <a:rPr lang="it-IT" dirty="0"/>
              <a:t>dell’elemento associato al nodo i.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4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424400" cy="1371600"/>
          </a:xfrm>
        </p:spPr>
        <p:txBody>
          <a:bodyPr>
            <a:normAutofit fontScale="90000"/>
          </a:bodyPr>
          <a:lstStyle/>
          <a:p>
            <a:r>
              <a:rPr lang="it-IT" dirty="0"/>
              <a:t>/* Ricerca ottimizzata - E’ analoga alla ricerca binaria - Si applica ad alberi binari di ricerca*/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 err="1"/>
              <a:t>void</a:t>
            </a:r>
            <a:r>
              <a:rPr lang="it-IT" sz="1100" dirty="0"/>
              <a:t> </a:t>
            </a:r>
            <a:r>
              <a:rPr lang="it-IT" sz="1100" dirty="0" err="1"/>
              <a:t>ricBin</a:t>
            </a:r>
            <a:r>
              <a:rPr lang="it-IT" sz="1100" dirty="0"/>
              <a:t>(</a:t>
            </a:r>
            <a:r>
              <a:rPr lang="it-IT" sz="1100" dirty="0" err="1"/>
              <a:t>struct</a:t>
            </a:r>
            <a:r>
              <a:rPr lang="it-IT" sz="1100" dirty="0"/>
              <a:t> nodo *p, </a:t>
            </a:r>
            <a:r>
              <a:rPr lang="it-IT" sz="1100" dirty="0" err="1"/>
              <a:t>int</a:t>
            </a:r>
            <a:r>
              <a:rPr lang="it-IT" sz="1100" dirty="0"/>
              <a:t> val, </a:t>
            </a:r>
            <a:r>
              <a:rPr lang="it-IT" sz="1100" dirty="0" err="1"/>
              <a:t>struct</a:t>
            </a:r>
            <a:r>
              <a:rPr lang="it-IT" sz="1100" dirty="0"/>
              <a:t> nodo *</a:t>
            </a:r>
            <a:r>
              <a:rPr lang="it-IT" sz="1100" dirty="0" err="1"/>
              <a:t>pEle</a:t>
            </a:r>
            <a:r>
              <a:rPr lang="it-IT" sz="11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 err="1"/>
              <a:t>if</a:t>
            </a:r>
            <a:r>
              <a:rPr lang="it-IT" sz="1100" dirty="0"/>
              <a:t>(p!=NULL)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</a:t>
            </a:r>
            <a:r>
              <a:rPr lang="it-IT" sz="1100" dirty="0" err="1"/>
              <a:t>if</a:t>
            </a:r>
            <a:r>
              <a:rPr lang="it-IT" sz="1100" dirty="0"/>
              <a:t>(val == p-&gt;</a:t>
            </a:r>
            <a:r>
              <a:rPr lang="it-IT" sz="1100" dirty="0" err="1"/>
              <a:t>inf</a:t>
            </a:r>
            <a:r>
              <a:rPr lang="it-IT" sz="11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     </a:t>
            </a:r>
            <a:r>
              <a:rPr lang="it-IT" sz="1100" dirty="0" err="1"/>
              <a:t>printf</a:t>
            </a:r>
            <a:r>
              <a:rPr lang="it-IT" sz="1100" dirty="0"/>
              <a:t>(" trovato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     *</a:t>
            </a:r>
            <a:r>
              <a:rPr lang="it-IT" sz="1100" dirty="0" err="1"/>
              <a:t>pEle</a:t>
            </a:r>
            <a:r>
              <a:rPr lang="it-IT" sz="1100" dirty="0"/>
              <a:t> =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</a:t>
            </a:r>
            <a:r>
              <a:rPr lang="it-IT" sz="1100" dirty="0" err="1"/>
              <a:t>if</a:t>
            </a:r>
            <a:r>
              <a:rPr lang="it-IT" sz="1100" dirty="0"/>
              <a:t>(val &lt; p-&gt;</a:t>
            </a:r>
            <a:r>
              <a:rPr lang="it-IT" sz="1100" dirty="0" err="1"/>
              <a:t>inf</a:t>
            </a:r>
            <a:r>
              <a:rPr lang="it-IT" sz="11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      </a:t>
            </a:r>
            <a:r>
              <a:rPr lang="it-IT" sz="1100" dirty="0" err="1"/>
              <a:t>printf</a:t>
            </a:r>
            <a:r>
              <a:rPr lang="it-IT" sz="1100" dirty="0"/>
              <a:t>(" sinistra");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      </a:t>
            </a:r>
            <a:r>
              <a:rPr lang="it-IT" sz="1100" dirty="0" err="1"/>
              <a:t>ricBin</a:t>
            </a:r>
            <a:r>
              <a:rPr lang="it-IT" sz="1100" dirty="0"/>
              <a:t>(p-&gt;</a:t>
            </a:r>
            <a:r>
              <a:rPr lang="it-IT" sz="1100" dirty="0" err="1"/>
              <a:t>albSin</a:t>
            </a:r>
            <a:r>
              <a:rPr lang="it-IT" sz="1100" dirty="0"/>
              <a:t>, val, </a:t>
            </a:r>
            <a:r>
              <a:rPr lang="it-IT" sz="1100" dirty="0" err="1"/>
              <a:t>pEle</a:t>
            </a:r>
            <a:r>
              <a:rPr lang="it-IT" sz="11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      </a:t>
            </a:r>
            <a:r>
              <a:rPr lang="it-IT" sz="1100" dirty="0" err="1"/>
              <a:t>printf</a:t>
            </a:r>
            <a:r>
              <a:rPr lang="it-IT" sz="1100" dirty="0"/>
              <a:t>(" destra");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      </a:t>
            </a:r>
            <a:r>
              <a:rPr lang="it-IT" sz="1100" dirty="0" err="1"/>
              <a:t>ricBin</a:t>
            </a:r>
            <a:r>
              <a:rPr lang="it-IT" sz="1100" dirty="0"/>
              <a:t>(p-&gt;</a:t>
            </a:r>
            <a:r>
              <a:rPr lang="it-IT" sz="1100" dirty="0" err="1"/>
              <a:t>albDes</a:t>
            </a:r>
            <a:r>
              <a:rPr lang="it-IT" sz="1100" dirty="0"/>
              <a:t>, val, </a:t>
            </a:r>
            <a:r>
              <a:rPr lang="it-IT" sz="1100" dirty="0" err="1"/>
              <a:t>pEle</a:t>
            </a:r>
            <a:r>
              <a:rPr lang="it-IT" sz="11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100" dirty="0"/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3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Efficienza degli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Spazio di memoria/tempo che richiedono.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Devo tenere conto del fatto che: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- ho più algoritmi per lo stesso problema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- l'efficienza dipende dai dati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Per la ricerca in vettore ordinato ho la ricerca sequenziale e la ricerca binaria.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L'efficienza dipende dal vettore e dall'elemento da cercare.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Caso in cui la ricerca sequenziale è più veloce: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v[]={1, 2, 3, 4, 5, 6, 7, 8, 9};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x=1;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Caso in cui la ricerca binaria è più veloce: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v[]={0, 3, 4, 10, 12, 143, 159, 200};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x=10;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0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Devo valutare quale algoritmo è migliore, ma questo dipende dai dati su cui gli algoritmi lavorano. Si danno valutazioni complessive: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>
                <a:solidFill>
                  <a:srgbClr val="FF0000"/>
                </a:solidFill>
              </a:rPr>
              <a:t>caso migliore - caso peggiore - caso medio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In questo modo, posso dire quale algoritmo è il migliore complessivamente (senza specificare i dati di input).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caso migliore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    – il minimo tempo che ci mette il programma (dati su cui ci mette di meno) a girare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caso peggiore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    – il tempo che ci mette sui dati peggiori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caso medio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/>
              <a:t>    – devo specificare una distribuzione di probabilità sui dati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r>
              <a:rPr lang="it-IT" dirty="0">
                <a:solidFill>
                  <a:schemeClr val="bg1"/>
                </a:solidFill>
              </a:rPr>
              <a:t>Dimensione dei dati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Se il vettore ha pochi elementi, tutti gli algoritmi vanno bene.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it-IT" dirty="0"/>
              <a:t>L'efficienza è importante quando ci sono grandi quantità di dati (vettori grandi).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5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costo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Suppongo che ogni istruzione richieda tempo=1.</a:t>
            </a:r>
          </a:p>
          <a:p>
            <a:r>
              <a:rPr lang="it-IT" u="sng" dirty="0"/>
              <a:t>Tempo di esecuzione </a:t>
            </a:r>
            <a:r>
              <a:rPr lang="it-IT" dirty="0"/>
              <a:t>= numero di istruzioni eseguite.</a:t>
            </a:r>
          </a:p>
          <a:p>
            <a:r>
              <a:rPr lang="it-IT" dirty="0"/>
              <a:t>Valutazione in base al numero dei dati:</a:t>
            </a:r>
          </a:p>
          <a:p>
            <a:r>
              <a:rPr lang="it-IT" dirty="0"/>
              <a:t>n = dimensione dei dati (grandezza del vettore)</a:t>
            </a:r>
          </a:p>
          <a:p>
            <a:r>
              <a:rPr lang="it-IT" dirty="0"/>
              <a:t>T(n) = tempo impiegato dal metodo su un vettore di grandezza n.</a:t>
            </a:r>
          </a:p>
          <a:p>
            <a:r>
              <a:rPr lang="it-IT" u="sng" dirty="0"/>
              <a:t>Metodo dell'istruzione dominante</a:t>
            </a:r>
            <a:r>
              <a:rPr lang="it-IT" dirty="0"/>
              <a:t>: vado a vedere quante volte si esegue l'istruzione dentro i cicli maggiormente nidificati.</a:t>
            </a:r>
          </a:p>
          <a:p>
            <a:r>
              <a:rPr lang="it-IT" dirty="0"/>
              <a:t>Ad es.:</a:t>
            </a:r>
          </a:p>
          <a:p>
            <a:r>
              <a:rPr lang="it-IT" u="sng" dirty="0">
                <a:solidFill>
                  <a:schemeClr val="accent1"/>
                </a:solidFill>
              </a:rPr>
              <a:t>Ricerca sequenziale </a:t>
            </a:r>
            <a:r>
              <a:rPr lang="it-IT" dirty="0"/>
              <a:t>fino alla fine: tempo T(n)=n in ogni caso.</a:t>
            </a:r>
          </a:p>
          <a:p>
            <a:r>
              <a:rPr lang="it-IT" dirty="0"/>
              <a:t>Ricerca sequenziale in cui mi fermo quando trovo: T(n)=n nel caso peggiore,</a:t>
            </a:r>
          </a:p>
          <a:p>
            <a:r>
              <a:rPr lang="it-IT" dirty="0"/>
              <a:t>T(n)=1 nel caso migliore.</a:t>
            </a:r>
          </a:p>
          <a:p>
            <a:r>
              <a:rPr lang="it-IT" u="sng" dirty="0">
                <a:solidFill>
                  <a:schemeClr val="accent1"/>
                </a:solidFill>
              </a:rPr>
              <a:t>Ricerca binaria</a:t>
            </a:r>
            <a:r>
              <a:rPr lang="it-IT" dirty="0"/>
              <a:t>: T(n)=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it-IT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it-IT" dirty="0"/>
              <a:t> nel caso peggiore, T(n)=1 nel caso migliore.</a:t>
            </a:r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endParaRPr lang="it-IT" dirty="0"/>
          </a:p>
          <a:p>
            <a:pPr>
              <a:buClr>
                <a:prstClr val="black">
                  <a:lumMod val="85000"/>
                  <a:lumOff val="15000"/>
                </a:prstClr>
              </a:buClr>
              <a:defRPr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7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Costo della ricerca binaria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costo è 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it-IT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it-IT" dirty="0"/>
              <a:t>, se n è la dimensione del vettore.</a:t>
            </a:r>
          </a:p>
          <a:p>
            <a:endParaRPr lang="it-IT" dirty="0"/>
          </a:p>
          <a:p>
            <a:r>
              <a:rPr lang="it-IT" dirty="0"/>
              <a:t>Dimostrazione al ''contrario‘’ : se ci vogliono x operazioni, quanto è grande il vettore?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Se la dimensione del vettore è esponenziale nel numero di operazioni, allora il numero di operazioni è logaritmico nella dimensione.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Esempio: se ho 8 elementi alla prima chiamata riduco a 4, poi a 2 poi a 1, quindi servono 3 chiamate. Se ho 16 elementi faccio 8, 4, 2, 1, ecc.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Trasformazione di alberi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 un albero ordinato (da sinistra verso destra) A di n nodi è possibile ricavare un equivalente albero binario B di n nodi con la regola:</a:t>
            </a:r>
          </a:p>
          <a:p>
            <a:pPr lvl="1"/>
            <a:r>
              <a:rPr lang="it-IT" dirty="0"/>
              <a:t>La radice di A coincide con la radice di B;</a:t>
            </a:r>
          </a:p>
          <a:p>
            <a:pPr lvl="1"/>
            <a:r>
              <a:rPr lang="it-IT" dirty="0"/>
              <a:t>Ogni nodo b di B ha come radice del sottoalbero sinistro il primo figlio di b in A e come sottoalbero destro il fratello successivo di b in A.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303698A-5920-438D-9812-4A536E4F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0" y="3834523"/>
            <a:ext cx="1705810" cy="14739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9506745-B4DB-4A35-98FF-D63F9678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84" y="3582620"/>
            <a:ext cx="1261218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86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Notazione 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Ipotesi:</a:t>
            </a:r>
          </a:p>
          <a:p>
            <a:r>
              <a:rPr lang="it-IT" dirty="0"/>
              <a:t>Ignoro le costanti</a:t>
            </a:r>
          </a:p>
          <a:p>
            <a:r>
              <a:rPr lang="it-IT" dirty="0"/>
              <a:t>ignoro le costanti moltiplicative, per cui 2n ~ n</a:t>
            </a:r>
          </a:p>
          <a:p>
            <a:r>
              <a:rPr lang="it-IT" dirty="0"/>
              <a:t>ignoro i termini di ordine inferiore, per cui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+3n+2 ~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Uso la notazione O: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+3n+2=O(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Si dice che </a:t>
            </a:r>
            <a:r>
              <a:rPr lang="it-IT" dirty="0">
                <a:solidFill>
                  <a:schemeClr val="accent1"/>
                </a:solidFill>
              </a:rPr>
              <a:t>la complessità è O(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4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Complessità del </a:t>
            </a:r>
            <a:r>
              <a:rPr lang="it-IT" dirty="0" err="1"/>
              <a:t>SelectionSort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Quante operazioni vengono eseguite?</a:t>
            </a:r>
          </a:p>
          <a:p>
            <a:pPr marL="0" indent="0">
              <a:buNone/>
            </a:pPr>
            <a:r>
              <a:rPr lang="it-IT" dirty="0"/>
              <a:t>Considero un vettore di n elementi.</a:t>
            </a:r>
          </a:p>
          <a:p>
            <a:pPr marL="0" indent="0">
              <a:buNone/>
            </a:pPr>
            <a:r>
              <a:rPr lang="it-IT" dirty="0"/>
              <a:t>Alla prima chiamata ricorsiva, faccio n iterazioni.</a:t>
            </a:r>
          </a:p>
          <a:p>
            <a:pPr marL="0" indent="0">
              <a:buNone/>
            </a:pPr>
            <a:r>
              <a:rPr lang="it-IT" dirty="0"/>
              <a:t>Alla seconda, faccio n-1 iterazioni, ecc.</a:t>
            </a:r>
          </a:p>
          <a:p>
            <a:pPr marL="0" indent="0">
              <a:buNone/>
            </a:pPr>
            <a:r>
              <a:rPr lang="it-IT" dirty="0"/>
              <a:t>Totale: n+(n-1)+(n-2)+...+2+1 = n(n+1)/2</a:t>
            </a:r>
          </a:p>
          <a:p>
            <a:pPr marL="0" indent="0">
              <a:buNone/>
            </a:pPr>
            <a:r>
              <a:rPr lang="it-IT" dirty="0"/>
              <a:t>Ignoro le costanti e i termini di ordine inferiore: ottengo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quindi dico che la complessità è O(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accent1"/>
                </a:solidFill>
              </a:rPr>
              <a:t>Caso migliore o peggiore</a:t>
            </a:r>
          </a:p>
          <a:p>
            <a:pPr marL="0" indent="0">
              <a:buNone/>
            </a:pPr>
            <a:r>
              <a:rPr lang="it-IT" dirty="0"/>
              <a:t>Vengono eseguite O(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) operazioni indipendentemente dai valori scritti nel vettore.</a:t>
            </a:r>
          </a:p>
          <a:p>
            <a:pPr marL="0" indent="0">
              <a:buNone/>
            </a:pPr>
            <a:r>
              <a:rPr lang="it-IT" dirty="0"/>
              <a:t>La complessità del caso migliore e peggiore coincidono: sono tutte e due O(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6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Complessità del </a:t>
            </a:r>
            <a:r>
              <a:rPr lang="it-IT" dirty="0" err="1"/>
              <a:t>BubbleSort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Vettore di dimensione n.</a:t>
            </a:r>
          </a:p>
          <a:p>
            <a:pPr marL="0" indent="0">
              <a:buNone/>
            </a:pPr>
            <a:r>
              <a:rPr lang="it-IT" dirty="0"/>
              <a:t>Il ciclo esterno ha n iterazioni.</a:t>
            </a:r>
          </a:p>
          <a:p>
            <a:pPr marL="0" indent="0">
              <a:buNone/>
            </a:pPr>
            <a:r>
              <a:rPr lang="it-IT" dirty="0"/>
              <a:t>Il ciclo interno ha n iterazioni la prima volta, poi n-1, </a:t>
            </a:r>
            <a:r>
              <a:rPr lang="it-IT" dirty="0" err="1"/>
              <a:t>ecc</a:t>
            </a:r>
            <a:r>
              <a:rPr lang="it-IT" dirty="0"/>
              <a:t>: di media, ho n/2 iterazioni.</a:t>
            </a:r>
          </a:p>
          <a:p>
            <a:pPr marL="0" indent="0">
              <a:buNone/>
            </a:pPr>
            <a:r>
              <a:rPr lang="it-IT" dirty="0"/>
              <a:t>Totale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/>
              <a:t>/2 : </a:t>
            </a:r>
            <a:r>
              <a:rPr lang="it-IT" dirty="0">
                <a:solidFill>
                  <a:schemeClr val="accent1"/>
                </a:solidFill>
              </a:rPr>
              <a:t>O(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it-IT" dirty="0"/>
              <a:t>Questo vale sia nel caso migliore che nel caso peggiore.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Vantaggio del </a:t>
            </a:r>
            <a:r>
              <a:rPr lang="it-IT" dirty="0" err="1">
                <a:solidFill>
                  <a:schemeClr val="bg1"/>
                </a:solidFill>
              </a:rPr>
              <a:t>BubbleSort</a:t>
            </a:r>
            <a:r>
              <a:rPr lang="it-IT" dirty="0">
                <a:solidFill>
                  <a:schemeClr val="bg1"/>
                </a:solidFill>
              </a:rPr>
              <a:t> ottimizzato</a:t>
            </a:r>
          </a:p>
          <a:p>
            <a:pPr marL="0" indent="0">
              <a:buNone/>
            </a:pPr>
            <a:r>
              <a:rPr lang="it-IT" dirty="0"/>
              <a:t>Se faccio tutto il ciclo interno senza mai fare scambi, vuol dire che il vettore è ordinato.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1"/>
                </a:solidFill>
              </a:rPr>
              <a:t>Caso peggiore</a:t>
            </a:r>
            <a:r>
              <a:rPr lang="it-IT" dirty="0"/>
              <a:t>: devo fare tutto come prima, quindi ho </a:t>
            </a:r>
            <a:r>
              <a:rPr lang="it-IT" dirty="0">
                <a:solidFill>
                  <a:schemeClr val="accent1"/>
                </a:solidFill>
              </a:rPr>
              <a:t>O(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aseline="30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it-IT" dirty="0"/>
              <a:t>Caso migliore: il vettore è già ordinato.</a:t>
            </a:r>
          </a:p>
          <a:p>
            <a:pPr marL="0" indent="0">
              <a:buNone/>
            </a:pPr>
            <a:r>
              <a:rPr lang="it-IT" dirty="0"/>
              <a:t>In questo caso, faccio un’intera catena di confronti (eseguo una volta tutto il ciclo più interno), mi accorgo che trovato == </a:t>
            </a:r>
            <a:r>
              <a:rPr lang="it-IT" dirty="0" err="1"/>
              <a:t>true</a:t>
            </a:r>
            <a:r>
              <a:rPr lang="it-IT" dirty="0"/>
              <a:t>, e termino.</a:t>
            </a:r>
          </a:p>
          <a:p>
            <a:pPr marL="0" indent="0">
              <a:buNone/>
            </a:pPr>
            <a:r>
              <a:rPr lang="it-IT" dirty="0"/>
              <a:t>Costo di </a:t>
            </a:r>
            <a:r>
              <a:rPr lang="it-IT" dirty="0">
                <a:solidFill>
                  <a:schemeClr val="accent1"/>
                </a:solidFill>
              </a:rPr>
              <a:t>caso migliore: O(n)</a:t>
            </a:r>
          </a:p>
          <a:p>
            <a:pPr marL="0" indent="0">
              <a:buNone/>
            </a:pPr>
            <a:r>
              <a:rPr lang="it-IT" dirty="0"/>
              <a:t>Il metodo ottimizzato ha la stessa complessità nel caso peggiore, ma minore nel caso migliore.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ordinamento - Complessità ottima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Nessun metodo di ordinamento può avere complessità minore di O(n).</a:t>
            </a:r>
          </a:p>
          <a:p>
            <a:pPr marL="0" indent="0">
              <a:buNone/>
            </a:pPr>
            <a:r>
              <a:rPr lang="it-IT" dirty="0"/>
              <a:t>Infatti, devo almeno verificare se il vettore è già ordinato.</a:t>
            </a:r>
          </a:p>
          <a:p>
            <a:pPr marL="0" indent="0">
              <a:buNone/>
            </a:pPr>
            <a:r>
              <a:rPr lang="it-IT" dirty="0"/>
              <a:t>Quindi, il </a:t>
            </a:r>
            <a:r>
              <a:rPr lang="it-IT" dirty="0" err="1"/>
              <a:t>BubbleSort</a:t>
            </a:r>
            <a:r>
              <a:rPr lang="it-IT" dirty="0"/>
              <a:t> ha complessità ottima nel caso migliore, ma non nel caso medio.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Esistono algoritmi di ordinamento che impiegano O(n 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it-IT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it-IT" dirty="0"/>
              <a:t>) nel caso peggiore.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2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Complessità del </a:t>
            </a:r>
            <a:r>
              <a:rPr lang="it-IT" dirty="0" err="1"/>
              <a:t>mergesort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Basato sul fatto che si possono fondere (merge) due array ordinati in un unico array ordinato in tempo lineare.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Ad ogni passo, l'elemento che viene messo nel vettore nuovo è il più piccolo fra quelli che mancano.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Costo di esecuzione della fusione: O(n) dove n è la dimensione complessiva dei due vettori.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bg1"/>
                </a:solidFill>
              </a:rPr>
              <a:t>Algoritmo complessivo</a:t>
            </a:r>
          </a:p>
          <a:p>
            <a:pPr>
              <a:spcBef>
                <a:spcPts val="0"/>
              </a:spcBef>
            </a:pPr>
            <a:r>
              <a:rPr lang="it-IT" dirty="0"/>
              <a:t>se il vettore ha zero elementi, </a:t>
            </a:r>
            <a:r>
              <a:rPr lang="it-IT" dirty="0" err="1"/>
              <a:t>riestituisce</a:t>
            </a:r>
            <a:r>
              <a:rPr lang="it-IT" dirty="0"/>
              <a:t> un vettore vuoto</a:t>
            </a:r>
          </a:p>
          <a:p>
            <a:pPr>
              <a:spcBef>
                <a:spcPts val="0"/>
              </a:spcBef>
            </a:pPr>
            <a:r>
              <a:rPr lang="it-IT" dirty="0"/>
              <a:t>se il vettore ha un elemento, copialo in un nuovo vettore grande uno</a:t>
            </a:r>
          </a:p>
          <a:p>
            <a:pPr>
              <a:spcBef>
                <a:spcPts val="0"/>
              </a:spcBef>
            </a:pPr>
            <a:r>
              <a:rPr lang="it-IT" dirty="0"/>
              <a:t>spezza il vettore in due parti</a:t>
            </a:r>
          </a:p>
          <a:p>
            <a:pPr>
              <a:spcBef>
                <a:spcPts val="0"/>
              </a:spcBef>
            </a:pPr>
            <a:r>
              <a:rPr lang="it-IT" dirty="0"/>
              <a:t>ordina le due parti con due chiamate ricorsive</a:t>
            </a:r>
          </a:p>
          <a:p>
            <a:pPr>
              <a:spcBef>
                <a:spcPts val="0"/>
              </a:spcBef>
            </a:pPr>
            <a:r>
              <a:rPr lang="it-IT" dirty="0"/>
              <a:t>restituisci il vettore ottenuto per fusione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A ogni passo, ho un costo lineare (escludendo il costo delle chiamate ricorsive).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In ogni chiamata ricorsiva, il vettore viene ancora spezzato e vengono fatte due chiamate.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bg1"/>
                </a:solidFill>
              </a:rPr>
              <a:t>Costo totale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Ogni </a:t>
            </a:r>
            <a:r>
              <a:rPr lang="it-IT" dirty="0" err="1"/>
              <a:t>sottovettore</a:t>
            </a:r>
            <a:r>
              <a:rPr lang="it-IT" dirty="0"/>
              <a:t> corrisponde a una chiamata ricorsiva.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Ogni chiamata ricorsiva ha costo pari alla dimensione del vettore passato.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Quindi, il totale di tutte le chiamate ricorsive che corrispondono a una certa riga ha costo n (dimensione del vettore originario).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accent1"/>
                </a:solidFill>
              </a:rPr>
              <a:t>Costo totale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Ogni riga ha costo 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Ci sono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it-IT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it-IT" dirty="0"/>
              <a:t> righe.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Costo totale del </a:t>
            </a:r>
            <a:r>
              <a:rPr lang="it-IT" dirty="0" err="1"/>
              <a:t>mergesort</a:t>
            </a:r>
            <a:r>
              <a:rPr lang="it-IT" dirty="0"/>
              <a:t>: </a:t>
            </a:r>
            <a:r>
              <a:rPr lang="it-IT" dirty="0">
                <a:solidFill>
                  <a:schemeClr val="accent1"/>
                </a:solidFill>
              </a:rPr>
              <a:t>O(n </a:t>
            </a:r>
            <a:r>
              <a:rPr lang="it-IT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it-IT" sz="1800" baseline="-250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Si può dimostrare che non esistono algoritmi più efficienti.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 Di Ricerca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Alberi binari di ricerca (ricorsivi)</a:t>
            </a:r>
          </a:p>
          <a:p>
            <a:pPr lvl="1"/>
            <a:r>
              <a:rPr lang="it-IT" dirty="0"/>
              <a:t>I nodi di ogni sottoalbero di sinistra contengono valori &lt; del nodo padre</a:t>
            </a:r>
          </a:p>
          <a:p>
            <a:pPr lvl="1"/>
            <a:r>
              <a:rPr lang="it-IT" dirty="0"/>
              <a:t>I nodi di ogni sottoalbero di destra contengono valori &gt; del nodo padre</a:t>
            </a:r>
          </a:p>
          <a:p>
            <a:pPr lvl="1"/>
            <a:r>
              <a:rPr lang="it-IT" dirty="0"/>
              <a:t>Facilita l’eliminazione di doppioni</a:t>
            </a:r>
          </a:p>
          <a:p>
            <a:pPr lvl="1"/>
            <a:r>
              <a:rPr lang="it-IT" dirty="0"/>
              <a:t>Ricerca veloce – per un albero “bilanciato” di n nodi, occorrono 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it-IT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/>
              <a:t> confronti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5C6068-3B6F-46E2-8125-B10ABA80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83" y="3628764"/>
            <a:ext cx="3258849" cy="19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3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Attraversamento Degli Alberi Binari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Sono funzioni ricorsive:</a:t>
            </a:r>
          </a:p>
          <a:p>
            <a:pPr lvl="1"/>
            <a:r>
              <a:rPr lang="it-IT" dirty="0"/>
              <a:t>Attraversamento </a:t>
            </a:r>
            <a:r>
              <a:rPr lang="it-IT" dirty="0">
                <a:solidFill>
                  <a:srgbClr val="FF0000"/>
                </a:solidFill>
              </a:rPr>
              <a:t>simmetrico</a:t>
            </a:r>
            <a:r>
              <a:rPr lang="it-IT" dirty="0"/>
              <a:t> – si ottengono i nodi in ordine crescente</a:t>
            </a:r>
          </a:p>
          <a:p>
            <a:pPr marL="548640" lvl="2" indent="0">
              <a:buNone/>
            </a:pPr>
            <a:r>
              <a:rPr lang="it-IT" dirty="0"/>
              <a:t>1. Si attraversa il sottoalbero sinistro in ordine simmetrico.</a:t>
            </a:r>
          </a:p>
          <a:p>
            <a:pPr marL="548640" lvl="2" indent="0">
              <a:buNone/>
            </a:pPr>
            <a:r>
              <a:rPr lang="it-IT" dirty="0"/>
              <a:t>2. Si elabora il valore del nodo (ad es., si stampa).</a:t>
            </a:r>
          </a:p>
          <a:p>
            <a:pPr marL="548640" lvl="2" indent="0">
              <a:buNone/>
            </a:pPr>
            <a:r>
              <a:rPr lang="it-IT" dirty="0"/>
              <a:t>3. Si attraversa il sottoalbero destro in ordine simmetrico.</a:t>
            </a:r>
          </a:p>
          <a:p>
            <a:pPr lvl="1"/>
            <a:r>
              <a:rPr lang="it-IT" dirty="0"/>
              <a:t> Attraversamento </a:t>
            </a:r>
            <a:r>
              <a:rPr lang="it-IT" dirty="0">
                <a:solidFill>
                  <a:srgbClr val="FF0000"/>
                </a:solidFill>
              </a:rPr>
              <a:t>anticipato</a:t>
            </a:r>
            <a:r>
              <a:rPr lang="it-IT" dirty="0"/>
              <a:t>:</a:t>
            </a:r>
          </a:p>
          <a:p>
            <a:pPr marL="548640" lvl="2" indent="0">
              <a:buNone/>
            </a:pPr>
            <a:r>
              <a:rPr lang="it-IT" dirty="0"/>
              <a:t>1. Si elabora il valore del nodo (ad es., si stampa).</a:t>
            </a:r>
          </a:p>
          <a:p>
            <a:pPr marL="548640" lvl="2" indent="0">
              <a:buNone/>
            </a:pPr>
            <a:r>
              <a:rPr lang="it-IT" dirty="0"/>
              <a:t>2. Si attraversa il sottoalbero sinistro in ordine anticipato.</a:t>
            </a:r>
          </a:p>
          <a:p>
            <a:pPr marL="548640" lvl="2" indent="0">
              <a:buNone/>
            </a:pPr>
            <a:r>
              <a:rPr lang="it-IT" dirty="0"/>
              <a:t>3. Si attraversa il sottoalbero destro in ordine anticipato.</a:t>
            </a:r>
          </a:p>
          <a:p>
            <a:pPr lvl="1"/>
            <a:r>
              <a:rPr lang="it-IT" dirty="0"/>
              <a:t> Attraversamento </a:t>
            </a:r>
            <a:r>
              <a:rPr lang="it-IT" dirty="0">
                <a:solidFill>
                  <a:srgbClr val="FF0000"/>
                </a:solidFill>
              </a:rPr>
              <a:t>differito</a:t>
            </a:r>
            <a:r>
              <a:rPr lang="it-IT" dirty="0"/>
              <a:t>:</a:t>
            </a:r>
          </a:p>
          <a:p>
            <a:pPr marL="548640" lvl="2" indent="0">
              <a:buNone/>
            </a:pPr>
            <a:r>
              <a:rPr lang="it-IT" dirty="0"/>
              <a:t>1. Si attraversa il sottoalbero sinistro in ordine differito.</a:t>
            </a:r>
          </a:p>
          <a:p>
            <a:pPr marL="548640" lvl="2" indent="0">
              <a:buNone/>
            </a:pPr>
            <a:r>
              <a:rPr lang="it-IT" dirty="0"/>
              <a:t>2. Si attraversa il sottoalbero destro in ordine differito.</a:t>
            </a:r>
          </a:p>
          <a:p>
            <a:pPr marL="548640" lvl="2" indent="0">
              <a:buNone/>
            </a:pPr>
            <a:r>
              <a:rPr lang="it-IT" dirty="0"/>
              <a:t>3. Si elabora il valore del nodo (ad es., si stampa).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Simmetrico</a:t>
            </a:r>
            <a:r>
              <a:rPr lang="it-IT" dirty="0"/>
              <a:t>: 7 11 17 25 31 43 44 47 65 68 77 93</a:t>
            </a:r>
          </a:p>
          <a:p>
            <a:r>
              <a:rPr lang="it-IT" dirty="0">
                <a:solidFill>
                  <a:srgbClr val="FF0000"/>
                </a:solidFill>
              </a:rPr>
              <a:t>Anticipato</a:t>
            </a:r>
            <a:r>
              <a:rPr lang="it-IT" dirty="0"/>
              <a:t>: 47 25 11 7 17 43 31 44 77 65 68 93</a:t>
            </a:r>
          </a:p>
          <a:p>
            <a:r>
              <a:rPr lang="it-IT" dirty="0">
                <a:solidFill>
                  <a:srgbClr val="FF0000"/>
                </a:solidFill>
              </a:rPr>
              <a:t>Differito</a:t>
            </a:r>
            <a:r>
              <a:rPr lang="it-IT" dirty="0"/>
              <a:t>:       7 17 31 44 11 43 25 68 65 93 77 47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D08968-632B-4E92-BF69-530CECBC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23" y="2291759"/>
            <a:ext cx="3728954" cy="22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Inserimenti E Cancellazioni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dirty="0">
                <a:solidFill>
                  <a:srgbClr val="FF0000"/>
                </a:solidFill>
              </a:rPr>
              <a:t>-1- Cancellazione foglia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002060"/>
                </a:solidFill>
              </a:rPr>
              <a:t>-2- Cancellazione nodo intermedio senza figli a sin.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00B050"/>
                </a:solidFill>
              </a:rPr>
              <a:t>-3- Cancellazione nodo intermedio con figlio a sin.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FFC000"/>
                </a:solidFill>
              </a:rPr>
              <a:t>-4- Inserimento nodo (foglia)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30/05/2022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5C35A7-B6FC-4C66-A533-8ED71F8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10" y="2256870"/>
            <a:ext cx="4136990" cy="21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{80D37069-4E25-4ABC-9768-CA0F1D6F4644}tf56410444_win32</Template>
  <TotalTime>290</TotalTime>
  <Words>7445</Words>
  <Application>Microsoft Office PowerPoint</Application>
  <PresentationFormat>Widescreen</PresentationFormat>
  <Paragraphs>1066</Paragraphs>
  <Slides>54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1" baseType="lpstr">
      <vt:lpstr>Avenir Next LT Pro</vt:lpstr>
      <vt:lpstr>Avenir Next LT Pro Light</vt:lpstr>
      <vt:lpstr>Calibri</vt:lpstr>
      <vt:lpstr>CourierNewPS-BoldMT</vt:lpstr>
      <vt:lpstr>Garamond</vt:lpstr>
      <vt:lpstr>Times New Roman</vt:lpstr>
      <vt:lpstr>SavonVTI</vt:lpstr>
      <vt:lpstr>Strutture Dati  -   alberi</vt:lpstr>
      <vt:lpstr>Sommario  </vt:lpstr>
      <vt:lpstr>Introduzione </vt:lpstr>
      <vt:lpstr>Alberi </vt:lpstr>
      <vt:lpstr>Trasformazione di alberi </vt:lpstr>
      <vt:lpstr>Alberi Binari Di Ricerca </vt:lpstr>
      <vt:lpstr>Attraversamento Degli Alberi Binari </vt:lpstr>
      <vt:lpstr>Esempio </vt:lpstr>
      <vt:lpstr>Inserimenti E Cancellazioni </vt:lpstr>
      <vt:lpstr>Alberi Binari Di Ricerca: Inserimenti E Cancellazioni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/* Creazione di un albero binario e visita in ordine anticipato. L'etichetta dei nodi è un valore intero, le occorrenze multiple dello stesso valore non vengono memorizzate */</vt:lpstr>
      <vt:lpstr>Presentazione standard di PowerPoint</vt:lpstr>
      <vt:lpstr>Modifica della funzione creaNodo, dove si calcola il numero di occorrenze di uno stesso valore, memorizzandole nel campo occorrenze del nodo stesso</vt:lpstr>
      <vt:lpstr>Esercizio </vt:lpstr>
      <vt:lpstr>Presentazione standard di PowerPoint</vt:lpstr>
      <vt:lpstr>Presentazione standard di PowerPoint</vt:lpstr>
      <vt:lpstr>Algoritmi di ricerca e ordinamento </vt:lpstr>
      <vt:lpstr>Ordinamento per selezione </vt:lpstr>
      <vt:lpstr>Esempio </vt:lpstr>
      <vt:lpstr>Ordinamento a bolle (bubblesort) </vt:lpstr>
      <vt:lpstr>Esempio </vt:lpstr>
      <vt:lpstr>Ordinamento a bolle – chiamata per indirizzo </vt:lpstr>
      <vt:lpstr>Ordinamento a bolle ottimizzato</vt:lpstr>
      <vt:lpstr>Ordinamento per inserimento</vt:lpstr>
      <vt:lpstr>Ordinamento per inserimento</vt:lpstr>
      <vt:lpstr>Ordinamento per fusione (merge sort)</vt:lpstr>
      <vt:lpstr>Mergesort - Esempio </vt:lpstr>
      <vt:lpstr>/* Fusione di due sequenze ordinate */ </vt:lpstr>
      <vt:lpstr>Presentazione standard di PowerPoint</vt:lpstr>
      <vt:lpstr>Ordinamento veloce (quicksort)</vt:lpstr>
      <vt:lpstr>Esempio </vt:lpstr>
      <vt:lpstr>/* Ordinamento quicksort di un array di int */ </vt:lpstr>
      <vt:lpstr>Ricerca di un elemento in un array</vt:lpstr>
      <vt:lpstr>/* Ricerca sequenziale di un valore nel vettore */ </vt:lpstr>
      <vt:lpstr>Ricerca in vettore ordinato</vt:lpstr>
      <vt:lpstr>Esempio </vt:lpstr>
      <vt:lpstr>/*ordinamento e ricerca binaria*/</vt:lpstr>
      <vt:lpstr>Presentazione standard di PowerPoint</vt:lpstr>
      <vt:lpstr>Ricerca Binaria Ricorsiva In Un Vettore</vt:lpstr>
      <vt:lpstr>Ricerca in alberi binari </vt:lpstr>
      <vt:lpstr>/* Ricerca ottimizzata - E’ analoga alla ricerca binaria - Si applica ad alberi binari di ricerca*/</vt:lpstr>
      <vt:lpstr>Efficienza degli algoritmi</vt:lpstr>
      <vt:lpstr>Valutazioni</vt:lpstr>
      <vt:lpstr>Modello di costo</vt:lpstr>
      <vt:lpstr>Costo della ricerca binaria</vt:lpstr>
      <vt:lpstr>Notazione O</vt:lpstr>
      <vt:lpstr>Complessità del SelectionSort</vt:lpstr>
      <vt:lpstr>Complessità del BubbleSort</vt:lpstr>
      <vt:lpstr>Metodi di ordinamento - Complessità ottima</vt:lpstr>
      <vt:lpstr>Complessità del mergesort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ricorsione</dc:title>
  <dc:creator>Aaron</dc:creator>
  <cp:lastModifiedBy>corrado aaron visaggio</cp:lastModifiedBy>
  <cp:revision>73</cp:revision>
  <dcterms:created xsi:type="dcterms:W3CDTF">2021-01-13T08:29:19Z</dcterms:created>
  <dcterms:modified xsi:type="dcterms:W3CDTF">2022-05-30T04:47:42Z</dcterms:modified>
</cp:coreProperties>
</file>