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295" r:id="rId49"/>
    <p:sldId id="326" r:id="rId50"/>
    <p:sldId id="327" r:id="rId51"/>
    <p:sldId id="328" r:id="rId52"/>
    <p:sldId id="329" r:id="rId53"/>
    <p:sldId id="330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33C02-AD04-43CE-A2AD-A8F1C9B40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0C5BA0-9B12-4435-BB2B-800BADF5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C471E7-AB88-4816-A494-E7FE0F44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7BA6EA-AB38-44C0-ADD3-AFFE8388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FEB29-14AD-48BB-AC37-E90EFF6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3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B24BA-7D87-4D6E-BDC7-536EA01E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F8BF8A-02B1-460C-BB50-D05019A00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BD6F70-C30E-4503-97C3-F7966607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14BD1-00D0-4549-8CD4-82A33FE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DAC742-9F20-4453-B3DB-B854E241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05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389F43-1920-479E-BBE1-C10F191B8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37A1BA-2ADD-4631-BD99-83875014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415D8E-2C54-42C4-8327-2D55DA1F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02C154-AA5F-4FC3-BBA6-F56D85C8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773A3-EB38-4F1D-8EF2-CEBEC9C1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67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6FE2A-9CD6-46CA-AB9E-07A234C8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F04C15-E357-4DA6-85F3-5348A2D2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DAC7F9-9FED-4D84-969B-A5227289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2D6EF-3093-419F-9885-695D4646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FD6E42-7844-4227-AD92-3D4E5BDC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4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E12909-3267-4CAF-B927-BE376137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BEC908-8841-4498-8B13-682717FC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A7157-CAA6-4643-A3E6-4E7FA536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79BC79-1F2E-45BF-AEC9-881E9BA7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66B383-E697-4164-89E0-96585F9E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02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6A2F3-C30D-44DF-9FA5-3231EF5B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2C6C-68CB-47EC-B9EA-D39988230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729FB6-0D8D-4DAC-AD02-6485C67B9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828EA-6DCC-4779-AB09-7814E3D5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B51863-FA91-43CE-9284-BF054042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B2FE1A-18BA-40B3-8C35-EE3F9E2B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8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087FC-3636-4F31-9DCA-9516B061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3AB45F-27F7-4910-BB6E-378F98210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C5D5F4-997B-440E-AC95-58D747D59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9183AB-96EC-424B-BC6D-F8A18AB4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DEF553-7A6B-4DA2-8905-B136FD385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312321-3FC3-43EC-BC9D-945992E6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818F2DC-34AF-4B39-BDC4-4AE67AB3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9873266-9F89-42BF-AB41-BD6CE1F8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4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09C58-34D7-4255-B092-B8854C0A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E613B8-69C7-4700-99B0-ACA8C01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1F777C-9C02-4C88-849C-7DF550F1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15E71-C366-422D-9DF3-1C591523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83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547968-B97C-43FD-B765-BCC912B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326515-B9FE-443A-968E-8DF1526D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92D72A-8427-45CE-B066-B0EA584D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7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ABCD8-B259-4728-8A8B-E004134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0FB0F1-428C-4AA3-AB3A-15CDDA96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3A2692-68B2-4662-9D72-960AAF85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62D895-1F07-4D41-8651-4C5BEFB0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A39FC7-9DD1-4A59-90E4-228CAD55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A6E10F-4DC8-4508-A1FB-45911F8F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22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ED2C6-E5E5-4519-85F3-AA656EC2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A39346-DAA6-4067-9CCA-E70BDAAC0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09B006-2C52-4CC6-8068-8E789EE6A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EF28B7-A70D-4EED-8AB7-261F50F2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07C6EC-ED05-4A4D-976E-F577C16B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99F60E-05B8-4B5D-AECA-599C81A8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3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3DDD31-67A2-4840-9F44-CF393C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BE26F2-EBB7-4CD9-BB33-B51E7070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BF28-0594-4428-BF9B-051A4B068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1295-AECD-4759-9827-37C1333CD67F}" type="datetimeFigureOut">
              <a:rPr lang="it-IT" smtClean="0"/>
              <a:t>21/04/2018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259AF-043E-41AD-8997-971A37A13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5886D5-DF31-4C8D-BACA-325963A96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A52CB-D918-41FB-AE38-2BDFE7573F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5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555E3-B7E4-4035-92D0-4D85F9D01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Algebra Booleana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6A5EDF-C489-46A6-9D41-7307512E6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58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EF460-8F73-4308-8189-B152CE8A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E20A7-D8F1-41D1-94A0-8459A607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Se 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è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vero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è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è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or b and c </a:t>
            </a:r>
            <a:r>
              <a:rPr lang="en-US" dirty="0"/>
              <a:t>?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or (b and c)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8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508E4-6F37-45C5-96E1-AF466B92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Tabella di verità di: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 or (b and c)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48C40E-6659-4771-AD84-3B3D5184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526024"/>
            <a:ext cx="5862450" cy="32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1A4E3-4A65-4C04-9465-4E1568C8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Teoremi fondamentali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D5DAD1-16F0-47D5-9563-97CD50FF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463541"/>
            <a:ext cx="6436350" cy="36574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FF3E20-9B33-4D52-B464-7A3C9A4C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541880"/>
            <a:ext cx="1371600" cy="12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224D8-2292-4FF5-B50A-8292D4C6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Valgono le proprietà distributive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BC9E09-8995-4B67-854A-69876A75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and (y or z)=(x and y) or (x and z)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it-IT" dirty="0"/>
              <a:t>"mi piace" e ( "ho i soldi" oppure "ho la carta di credito")</a:t>
            </a:r>
          </a:p>
          <a:p>
            <a:pPr marL="0" indent="0" algn="ctr">
              <a:buNone/>
            </a:pPr>
            <a:r>
              <a:rPr lang="it-IT" dirty="0"/>
              <a:t>=</a:t>
            </a:r>
          </a:p>
          <a:p>
            <a:pPr marL="0" indent="0">
              <a:buNone/>
            </a:pPr>
            <a:r>
              <a:rPr lang="it-IT" dirty="0"/>
              <a:t>("mi piace" e "ho i soldi") oppure ("mi piace" e "ho la carta di credito")</a:t>
            </a:r>
          </a:p>
        </p:txBody>
      </p:sp>
    </p:spTree>
    <p:extLst>
      <p:ext uri="{BB962C8B-B14F-4D97-AF65-F5344CB8AC3E}">
        <p14:creationId xmlns:p14="http://schemas.microsoft.com/office/powerpoint/2010/main" val="399178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0F260-F7DF-4BE7-80EA-257DB5D0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di De Morgan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1F1EA1-93BF-4379-B6C2-CE7A156B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14" y="1942199"/>
            <a:ext cx="7179714" cy="40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2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F2009-8DA0-45B2-9BBC-ECF34A3B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Approfondimento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E96E0B-5B27-4F2D-AEAF-9F6ECB88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it-IT" dirty="0"/>
              <a:t>Rappresentazione circuitale delle operazioni logiche</a:t>
            </a:r>
          </a:p>
        </p:txBody>
      </p:sp>
    </p:spTree>
    <p:extLst>
      <p:ext uri="{BB962C8B-B14F-4D97-AF65-F5344CB8AC3E}">
        <p14:creationId xmlns:p14="http://schemas.microsoft.com/office/powerpoint/2010/main" val="189578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9458A-A85A-4A04-BECE-C2C97D98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Porte Logiche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5E456B8-6C27-43AF-895C-7198A0E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00" y="2446066"/>
            <a:ext cx="2605800" cy="19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9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C7453-E737-4167-A008-016F5372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dirty="0"/>
              <a:t> realizzato con interruttori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37975E-E949-4956-8D93-96CAF7CF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93633"/>
            <a:ext cx="7179900" cy="40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9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E6199-2728-4DB9-9EFF-4A694F82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dirty="0"/>
              <a:t> realizzato con interruttori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F6DCFE-3398-4CD3-817B-1975859F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413732"/>
            <a:ext cx="6882482" cy="36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5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5D9C-B1B3-4D35-8000-C8660EC3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25CF99-239D-4A5B-8FE4-ABBAA1D8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218691"/>
            <a:ext cx="5747175" cy="281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BB425-6247-4A7B-B235-CE5954F6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Boolean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C5339D-D7C6-4F59-B5E5-B87D3F0F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nome </a:t>
            </a:r>
            <a:r>
              <a:rPr lang="it-IT" dirty="0" err="1"/>
              <a:t>boolean</a:t>
            </a:r>
            <a:r>
              <a:rPr lang="it-IT" dirty="0"/>
              <a:t> viene da George Boole, un matematico che inventò delle strutture matematiche, dette appunto algebre di Boole</a:t>
            </a:r>
          </a:p>
          <a:p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valori</a:t>
            </a:r>
          </a:p>
          <a:p>
            <a:pPr marL="0" indent="0">
              <a:buNone/>
            </a:pPr>
            <a:r>
              <a:rPr lang="it-IT" dirty="0"/>
              <a:t>ha solo due valori: </a:t>
            </a:r>
            <a:r>
              <a:rPr lang="it-IT" b="1" dirty="0">
                <a:solidFill>
                  <a:schemeClr val="accent1"/>
                </a:solidFill>
              </a:rPr>
              <a:t>vero </a:t>
            </a:r>
            <a:r>
              <a:rPr lang="it-IT" dirty="0">
                <a:solidFill>
                  <a:schemeClr val="accent1"/>
                </a:solidFill>
              </a:rPr>
              <a:t>(</a:t>
            </a:r>
            <a:r>
              <a:rPr lang="it-IT" b="1" dirty="0">
                <a:solidFill>
                  <a:schemeClr val="accent1"/>
                </a:solidFill>
              </a:rPr>
              <a:t>1</a:t>
            </a:r>
            <a:r>
              <a:rPr lang="it-IT" dirty="0">
                <a:solidFill>
                  <a:schemeClr val="accent1"/>
                </a:solidFill>
              </a:rPr>
              <a:t>)</a:t>
            </a:r>
            <a:r>
              <a:rPr lang="it-IT" dirty="0"/>
              <a:t> e </a:t>
            </a:r>
            <a:r>
              <a:rPr lang="it-IT" b="1" dirty="0">
                <a:solidFill>
                  <a:schemeClr val="accent1"/>
                </a:solidFill>
              </a:rPr>
              <a:t>falso </a:t>
            </a:r>
            <a:r>
              <a:rPr lang="it-IT" dirty="0">
                <a:solidFill>
                  <a:schemeClr val="accent1"/>
                </a:solidFill>
              </a:rPr>
              <a:t>(</a:t>
            </a:r>
            <a:r>
              <a:rPr lang="it-IT" b="1" dirty="0">
                <a:solidFill>
                  <a:schemeClr val="accent1"/>
                </a:solidFill>
              </a:rPr>
              <a:t>0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operazioni</a:t>
            </a:r>
          </a:p>
          <a:p>
            <a:pPr marL="0" indent="0">
              <a:buNone/>
            </a:pPr>
            <a:r>
              <a:rPr lang="it-IT" dirty="0"/>
              <a:t>operatori logici</a:t>
            </a:r>
          </a:p>
          <a:p>
            <a:pPr marL="457200" lvl="1" indent="0">
              <a:buNone/>
            </a:pPr>
            <a:r>
              <a:rPr lang="it-IT" b="1" dirty="0" err="1"/>
              <a:t>not</a:t>
            </a:r>
            <a:r>
              <a:rPr lang="it-IT" b="1" dirty="0"/>
              <a:t>, ¬, </a:t>
            </a:r>
            <a:r>
              <a:rPr lang="it-IT" dirty="0"/>
              <a:t>(unario)</a:t>
            </a:r>
          </a:p>
          <a:p>
            <a:pPr marL="457200" lvl="1" indent="0">
              <a:buNone/>
            </a:pPr>
            <a:r>
              <a:rPr lang="it-IT" b="1" dirty="0"/>
              <a:t>and, </a:t>
            </a:r>
            <a:r>
              <a:rPr lang="it-IT" dirty="0"/>
              <a:t>∧</a:t>
            </a:r>
            <a:r>
              <a:rPr lang="it-IT" b="1" dirty="0"/>
              <a:t>, </a:t>
            </a:r>
            <a:r>
              <a:rPr lang="it-IT" dirty="0"/>
              <a:t>• (binario)</a:t>
            </a:r>
          </a:p>
          <a:p>
            <a:pPr marL="457200" lvl="1" indent="0">
              <a:buNone/>
            </a:pPr>
            <a:r>
              <a:rPr lang="it-IT" b="1" dirty="0"/>
              <a:t>or, </a:t>
            </a:r>
            <a:r>
              <a:rPr lang="it-IT" dirty="0"/>
              <a:t>∨</a:t>
            </a:r>
            <a:r>
              <a:rPr lang="it-IT" b="1" dirty="0"/>
              <a:t>, + </a:t>
            </a:r>
            <a:r>
              <a:rPr lang="it-IT" dirty="0"/>
              <a:t>(binario)</a:t>
            </a:r>
          </a:p>
        </p:txBody>
      </p:sp>
    </p:spTree>
    <p:extLst>
      <p:ext uri="{BB962C8B-B14F-4D97-AF65-F5344CB8AC3E}">
        <p14:creationId xmlns:p14="http://schemas.microsoft.com/office/powerpoint/2010/main" val="377554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875C9-3BB7-47BC-A20C-B17055BA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((a or b) and (not c)) or (c and d)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4AE7A2-6830-43E0-BC68-1F2FDF5E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330716"/>
            <a:ext cx="6899700" cy="38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D64FA-AFF2-47B4-BBD0-F4255A74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((a or b) and (not c)) or (c and d)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693395-B5FD-414F-82D8-E6E4D312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262216"/>
            <a:ext cx="7629525" cy="42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457BF-5B29-4719-80B9-967364F1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AF9C7F-0CF6-4C5D-949A-8C50B03B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664532"/>
            <a:ext cx="4843275" cy="23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33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B7F0-9ECA-4826-9D3F-FDA1C59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Semplificazione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999D46-6F07-4268-B916-4CF42A99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vantaggio dell’algebra di Boole sta nel fatto di permettere la semplificazione dei circuiti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Esempio</a:t>
            </a:r>
          </a:p>
          <a:p>
            <a:pPr marL="0" indent="0">
              <a:buNone/>
            </a:pP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	= x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•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•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+ x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•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•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+ x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•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s-ES" b="1" dirty="0"/>
              <a:t>	</a:t>
            </a:r>
            <a:r>
              <a:rPr lang="es-ES" dirty="0"/>
              <a:t>(distributiva)</a:t>
            </a:r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x•y•(z+z) + x•z </a:t>
            </a:r>
            <a:r>
              <a:rPr lang="it-IT" b="1" dirty="0"/>
              <a:t>		</a:t>
            </a:r>
            <a:r>
              <a:rPr lang="pl-PL" dirty="0"/>
              <a:t>(inverso)</a:t>
            </a:r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x•y•1 +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x•z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/>
              <a:t>		</a:t>
            </a:r>
            <a:r>
              <a:rPr lang="it-IT" dirty="0"/>
              <a:t>(identità)</a:t>
            </a:r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x•y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x•z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27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7C8AD-AC24-4830-97F5-7918EAC2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45A18-951D-441D-952C-9D97AA45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due funzioni sono equivalenti: hanno la stessa tabella di verità ma la seconda funzione è realizzabile con un circuito più semplice</a:t>
            </a:r>
          </a:p>
        </p:txBody>
      </p:sp>
    </p:spTree>
    <p:extLst>
      <p:ext uri="{BB962C8B-B14F-4D97-AF65-F5344CB8AC3E}">
        <p14:creationId xmlns:p14="http://schemas.microsoft.com/office/powerpoint/2010/main" val="1819595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945F5-E5AD-4705-9BE7-C876CC3D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C556950-6580-4BE3-9FD6-B4CAAA981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2436477"/>
            <a:ext cx="4526550" cy="34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0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62EC3-8CF1-40A1-9B65-97A6290B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Condivisione 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9F50B-06EE-427A-A99E-3D7FB412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5C0FA09-E443-4681-90CE-64CC91E5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358766"/>
            <a:ext cx="4544175" cy="38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00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5E8F4-423B-4B6D-895E-CEB78A5C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Booleani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4BB25-E898-45BD-ACDF-7ACF1EF1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In C non è presente il tipo booleano; esso viene simulato utilizzando gli interi con la convenzione che:</a:t>
            </a:r>
          </a:p>
          <a:p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0</a:t>
            </a:r>
            <a:r>
              <a:rPr lang="it-IT" b="1" dirty="0"/>
              <a:t> </a:t>
            </a:r>
            <a:r>
              <a:rPr lang="it-IT" dirty="0"/>
              <a:t>rappresenta </a:t>
            </a:r>
            <a:r>
              <a:rPr lang="it-IT" b="1" dirty="0">
                <a:solidFill>
                  <a:srgbClr val="FF0000"/>
                </a:solidFill>
              </a:rPr>
              <a:t>falso</a:t>
            </a:r>
          </a:p>
          <a:p>
            <a:pPr marL="0" indent="0">
              <a:buNone/>
            </a:pPr>
            <a:r>
              <a:rPr lang="it-IT" dirty="0"/>
              <a:t>qualunque numero diverso da </a:t>
            </a:r>
            <a:r>
              <a:rPr lang="it-IT" b="1" dirty="0">
                <a:solidFill>
                  <a:srgbClr val="FF0000"/>
                </a:solidFill>
              </a:rPr>
              <a:t>0</a:t>
            </a:r>
            <a:r>
              <a:rPr lang="it-IT" b="1" dirty="0"/>
              <a:t> </a:t>
            </a:r>
            <a:r>
              <a:rPr lang="it-IT" dirty="0"/>
              <a:t>rappresenta </a:t>
            </a:r>
            <a:r>
              <a:rPr lang="it-IT" b="1" dirty="0">
                <a:solidFill>
                  <a:srgbClr val="FF0000"/>
                </a:solidFill>
              </a:rPr>
              <a:t>vero</a:t>
            </a:r>
          </a:p>
          <a:p>
            <a:pPr marL="0" indent="0">
              <a:buNone/>
            </a:pPr>
            <a:r>
              <a:rPr lang="it-IT" dirty="0"/>
              <a:t>Le operazioni logiche sono:</a:t>
            </a:r>
          </a:p>
          <a:p>
            <a:pPr marL="0" indent="0">
              <a:buNone/>
            </a:pPr>
            <a:r>
              <a:rPr lang="it-IT" b="1" dirty="0" err="1">
                <a:solidFill>
                  <a:srgbClr val="FF0000"/>
                </a:solidFill>
              </a:rPr>
              <a:t>not</a:t>
            </a:r>
            <a:r>
              <a:rPr lang="it-IT" b="1" dirty="0">
                <a:solidFill>
                  <a:srgbClr val="FF0000"/>
                </a:solidFill>
              </a:rPr>
              <a:t> -&gt;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and </a:t>
            </a:r>
            <a:r>
              <a:rPr lang="it-IT" dirty="0">
                <a:solidFill>
                  <a:srgbClr val="FF0000"/>
                </a:solidFill>
              </a:rPr>
              <a:t>-&gt; </a:t>
            </a:r>
            <a:r>
              <a:rPr lang="it-IT" b="1" dirty="0">
                <a:solidFill>
                  <a:srgbClr val="FF0000"/>
                </a:solidFill>
              </a:rPr>
              <a:t>&amp;&amp;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or </a:t>
            </a:r>
            <a:r>
              <a:rPr lang="it-IT" dirty="0">
                <a:solidFill>
                  <a:srgbClr val="FF0000"/>
                </a:solidFill>
              </a:rPr>
              <a:t>-&gt; </a:t>
            </a:r>
            <a:r>
              <a:rPr lang="it-IT" b="1" dirty="0">
                <a:solidFill>
                  <a:srgbClr val="FF0000"/>
                </a:solidFill>
              </a:rPr>
              <a:t>||</a:t>
            </a:r>
          </a:p>
          <a:p>
            <a:pPr marL="0" indent="0">
              <a:buNone/>
            </a:pPr>
            <a:r>
              <a:rPr lang="it-IT" dirty="0"/>
              <a:t>Restituiscono </a:t>
            </a:r>
            <a:r>
              <a:rPr lang="it-IT" b="1" dirty="0">
                <a:solidFill>
                  <a:srgbClr val="FF0000"/>
                </a:solidFill>
              </a:rPr>
              <a:t>0</a:t>
            </a:r>
            <a:r>
              <a:rPr lang="it-IT" b="1" dirty="0"/>
              <a:t> </a:t>
            </a:r>
            <a:r>
              <a:rPr lang="it-IT" dirty="0"/>
              <a:t>quando il risultato è </a:t>
            </a:r>
            <a:r>
              <a:rPr lang="it-IT" dirty="0">
                <a:solidFill>
                  <a:srgbClr val="FF0000"/>
                </a:solidFill>
              </a:rPr>
              <a:t>falso</a:t>
            </a:r>
            <a:r>
              <a:rPr lang="it-IT" dirty="0"/>
              <a:t>,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1 </a:t>
            </a:r>
            <a:r>
              <a:rPr lang="it-IT" dirty="0"/>
              <a:t>quando il risultato è </a:t>
            </a:r>
            <a:r>
              <a:rPr lang="it-IT" dirty="0">
                <a:solidFill>
                  <a:srgbClr val="FF0000"/>
                </a:solidFill>
              </a:rPr>
              <a:t>vero</a:t>
            </a:r>
          </a:p>
        </p:txBody>
      </p:sp>
    </p:spTree>
    <p:extLst>
      <p:ext uri="{BB962C8B-B14F-4D97-AF65-F5344CB8AC3E}">
        <p14:creationId xmlns:p14="http://schemas.microsoft.com/office/powerpoint/2010/main" val="1230436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F61FF-26AA-40FE-B7A1-087F160D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4FB0A-AD38-4F0C-AD4F-0437CEEF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i=3, j=2, k=0,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 &amp;&amp; j; //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vale 1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 &amp;&amp; k; //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vale 0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 || k; //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vale 1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!(i &amp;&amp; k); //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vale 1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!i &amp;&amp; k; //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vale 0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9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4CF1C8-D828-409D-9EAB-052818B0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sbagliati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8C006A-8476-49C3-8668-B496CD8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&amp;&amp;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omesso un operando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&amp; &amp; b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spazio non permesso</a:t>
            </a:r>
          </a:p>
        </p:txBody>
      </p:sp>
    </p:spTree>
    <p:extLst>
      <p:ext uri="{BB962C8B-B14F-4D97-AF65-F5344CB8AC3E}">
        <p14:creationId xmlns:p14="http://schemas.microsoft.com/office/powerpoint/2010/main" val="119321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66C3F-AB54-44D6-ACF2-5167FE10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Tavole di verità: </a:t>
            </a:r>
            <a:r>
              <a:rPr lang="it-IT" dirty="0" err="1"/>
              <a:t>not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0A4EE9-A959-46D0-BE51-C1C68B01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946883"/>
            <a:ext cx="4258200" cy="20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8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2DBF6-E32F-4852-8005-31ECA56E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Ordinati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6EEA9D-34B7-45F5-9BD7-7ED61FD5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Sono ordinati: interi, reali, caratteri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Su un tipo ordinato sono definiti gli operatori di relazione</a:t>
            </a:r>
          </a:p>
        </p:txBody>
      </p:sp>
    </p:spTree>
    <p:extLst>
      <p:ext uri="{BB962C8B-B14F-4D97-AF65-F5344CB8AC3E}">
        <p14:creationId xmlns:p14="http://schemas.microsoft.com/office/powerpoint/2010/main" val="307115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BA2F6-99A9-4C3D-9E7C-31543F87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016C11-F5BA-4D2F-A0C9-F8FC4E92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== </a:t>
            </a:r>
            <a:r>
              <a:rPr lang="it-IT" dirty="0"/>
              <a:t>uguale</a:t>
            </a:r>
          </a:p>
          <a:p>
            <a:pPr marL="0" indent="0">
              <a:buNone/>
            </a:pPr>
            <a:r>
              <a:rPr lang="it-IT" b="1" dirty="0"/>
              <a:t>!= </a:t>
            </a:r>
            <a:r>
              <a:rPr lang="it-IT" dirty="0"/>
              <a:t>diverso</a:t>
            </a:r>
          </a:p>
          <a:p>
            <a:pPr marL="0" indent="0">
              <a:buNone/>
            </a:pPr>
            <a:r>
              <a:rPr lang="it-IT" b="1" dirty="0"/>
              <a:t>&lt; </a:t>
            </a:r>
            <a:r>
              <a:rPr lang="it-IT" dirty="0"/>
              <a:t>minore</a:t>
            </a:r>
          </a:p>
          <a:p>
            <a:pPr marL="0" indent="0">
              <a:buNone/>
            </a:pPr>
            <a:r>
              <a:rPr lang="it-IT" b="1" dirty="0"/>
              <a:t>&lt;= </a:t>
            </a:r>
            <a:r>
              <a:rPr lang="it-IT" dirty="0"/>
              <a:t>minore o uguale</a:t>
            </a:r>
          </a:p>
          <a:p>
            <a:pPr marL="0" indent="0">
              <a:buNone/>
            </a:pPr>
            <a:r>
              <a:rPr lang="it-IT" b="1" dirty="0"/>
              <a:t>&gt; </a:t>
            </a:r>
            <a:r>
              <a:rPr lang="it-IT" dirty="0"/>
              <a:t>maggiore</a:t>
            </a:r>
          </a:p>
          <a:p>
            <a:pPr marL="0" indent="0">
              <a:buNone/>
            </a:pPr>
            <a:r>
              <a:rPr lang="it-IT" b="1" dirty="0"/>
              <a:t>&gt;= </a:t>
            </a:r>
            <a:r>
              <a:rPr lang="it-IT" dirty="0"/>
              <a:t>maggiore o uguale</a:t>
            </a:r>
          </a:p>
          <a:p>
            <a:pPr marL="0" indent="0">
              <a:buNone/>
            </a:pPr>
            <a:r>
              <a:rPr lang="it-IT" dirty="0"/>
              <a:t>Restituiscono </a:t>
            </a:r>
            <a:r>
              <a:rPr lang="it-IT" b="1" dirty="0"/>
              <a:t>0 </a:t>
            </a:r>
            <a:r>
              <a:rPr lang="it-IT" dirty="0"/>
              <a:t>quando il risultato è falso,</a:t>
            </a:r>
          </a:p>
          <a:p>
            <a:pPr marL="0" indent="0">
              <a:buNone/>
            </a:pPr>
            <a:r>
              <a:rPr lang="it-IT" b="1" dirty="0"/>
              <a:t>1 </a:t>
            </a:r>
            <a:r>
              <a:rPr lang="it-IT" dirty="0"/>
              <a:t>quando il risultato è vero</a:t>
            </a:r>
          </a:p>
        </p:txBody>
      </p:sp>
    </p:spTree>
    <p:extLst>
      <p:ext uri="{BB962C8B-B14F-4D97-AF65-F5344CB8AC3E}">
        <p14:creationId xmlns:p14="http://schemas.microsoft.com/office/powerpoint/2010/main" val="223864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69C19-AFAB-4BF2-8B84-F26D9A92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00C418-8E84-4E2E-96F8-983AA768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35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==  </a:t>
            </a:r>
            <a:r>
              <a:rPr lang="it-IT" dirty="0">
                <a:solidFill>
                  <a:srgbClr val="FF0000"/>
                </a:solidFill>
              </a:rPr>
              <a:t>diverso da </a:t>
            </a:r>
            <a:r>
              <a:rPr lang="it-IT" dirty="0"/>
              <a:t>=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6FEC91-3C8E-43FD-B59C-C875488F167B}"/>
              </a:ext>
            </a:extLst>
          </p:cNvPr>
          <p:cNvSpPr txBox="1"/>
          <p:nvPr/>
        </p:nvSpPr>
        <p:spPr>
          <a:xfrm>
            <a:off x="501162" y="3006969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uguaglianza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EB4D751-3FB9-412B-8AE8-BEBD220B0F4E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099038" y="2286000"/>
            <a:ext cx="61547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D38AD8-7912-43A5-BA1F-8E33F7C54F4A}"/>
              </a:ext>
            </a:extLst>
          </p:cNvPr>
          <p:cNvSpPr txBox="1"/>
          <p:nvPr/>
        </p:nvSpPr>
        <p:spPr>
          <a:xfrm>
            <a:off x="2658208" y="3006969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assegnamento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7DEEB69-CF1C-449A-8F35-ADB87E6DCB57}"/>
              </a:ext>
            </a:extLst>
          </p:cNvPr>
          <p:cNvCxnSpPr/>
          <p:nvPr/>
        </p:nvCxnSpPr>
        <p:spPr>
          <a:xfrm flipH="1" flipV="1">
            <a:off x="3086100" y="2286000"/>
            <a:ext cx="79131" cy="6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55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EA86F7-1A69-4BFD-96B0-761ED4B6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501FFA-0A50-4FF3-B235-9E30C9935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0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Scrivere le espressioni booleane che determinano se:</a:t>
            </a:r>
          </a:p>
          <a:p>
            <a:pPr marL="0" indent="0">
              <a:buNone/>
            </a:pPr>
            <a:r>
              <a:rPr lang="it-IT" dirty="0"/>
              <a:t>1. il valore di una variabile </a:t>
            </a:r>
            <a:r>
              <a:rPr lang="it-IT" b="1" dirty="0"/>
              <a:t>i </a:t>
            </a:r>
            <a:r>
              <a:rPr lang="it-IT" dirty="0"/>
              <a:t>è nell’intervallo da </a:t>
            </a:r>
            <a:r>
              <a:rPr lang="it-IT" b="1" dirty="0"/>
              <a:t>1 </a:t>
            </a:r>
            <a:r>
              <a:rPr lang="it-IT" dirty="0"/>
              <a:t>a </a:t>
            </a:r>
            <a:r>
              <a:rPr lang="it-IT" b="1" dirty="0"/>
              <a:t>100</a:t>
            </a:r>
            <a:r>
              <a:rPr lang="it-IT" dirty="0"/>
              <a:t>, estremi inclusi</a:t>
            </a:r>
          </a:p>
          <a:p>
            <a:pPr marL="0" indent="0">
              <a:buNone/>
            </a:pPr>
            <a:r>
              <a:rPr lang="it-IT" dirty="0"/>
              <a:t>2. il valore di una delle due variabili intere </a:t>
            </a:r>
            <a:r>
              <a:rPr lang="it-IT" b="1" dirty="0"/>
              <a:t>j </a:t>
            </a:r>
            <a:r>
              <a:rPr lang="it-IT" dirty="0"/>
              <a:t>e </a:t>
            </a:r>
            <a:r>
              <a:rPr lang="it-IT" b="1" dirty="0"/>
              <a:t>k </a:t>
            </a:r>
            <a:r>
              <a:rPr lang="it-IT" dirty="0"/>
              <a:t>è multiplo dell’altro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DEA5D9-568B-4BA4-81C0-BC2FC8952C31}"/>
              </a:ext>
            </a:extLst>
          </p:cNvPr>
          <p:cNvSpPr txBox="1"/>
          <p:nvPr/>
        </p:nvSpPr>
        <p:spPr>
          <a:xfrm>
            <a:off x="967154" y="3727938"/>
            <a:ext cx="101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(i&gt;=1) &amp;&amp; (i&lt;=100)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2A0F36-D128-48AF-ADA2-CB637705AF50}"/>
              </a:ext>
            </a:extLst>
          </p:cNvPr>
          <p:cNvSpPr txBox="1"/>
          <p:nvPr/>
        </p:nvSpPr>
        <p:spPr>
          <a:xfrm>
            <a:off x="952500" y="4443047"/>
            <a:ext cx="101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% k == 0) || (k % j == 0)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95EA0-37A5-49FD-916A-1855F398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 scrivo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22025-9C22-4EAF-89C4-60F74719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j=9;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k=0;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sv-S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 =(j % k == 0) || (k %j == 0);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52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72052-F2D2-4FEF-902D-3AA4CF56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succede?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6D1DA-DEA6-4650-B8D6-C62E4308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823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41AB9-FA83-4291-9051-F8F482C9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5194C5-6679-4284-8370-96367B22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#include&lt;</a:t>
            </a:r>
            <a:r>
              <a:rPr lang="it-IT" b="1" dirty="0" err="1">
                <a:solidFill>
                  <a:schemeClr val="accent1"/>
                </a:solidFill>
              </a:rPr>
              <a:t>stdio.h</a:t>
            </a:r>
            <a:r>
              <a:rPr lang="it-IT" b="1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/>
                </a:solidFill>
              </a:rPr>
              <a:t>main</a:t>
            </a:r>
            <a:r>
              <a:rPr lang="it-IT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</a:rPr>
              <a:t>int</a:t>
            </a:r>
            <a:r>
              <a:rPr lang="it-IT" b="1" dirty="0">
                <a:solidFill>
                  <a:schemeClr val="accent1"/>
                </a:solidFill>
              </a:rPr>
              <a:t> j=9;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</a:rPr>
              <a:t>int</a:t>
            </a:r>
            <a:r>
              <a:rPr lang="it-IT" b="1" dirty="0">
                <a:solidFill>
                  <a:schemeClr val="accent1"/>
                </a:solidFill>
              </a:rPr>
              <a:t> k=0;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</a:rPr>
              <a:t>int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ris</a:t>
            </a:r>
            <a:r>
              <a:rPr lang="it-IT" b="1" dirty="0">
                <a:solidFill>
                  <a:schemeClr val="accent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</a:rPr>
              <a:t>ris</a:t>
            </a:r>
            <a:r>
              <a:rPr lang="it-IT" b="1" dirty="0">
                <a:solidFill>
                  <a:schemeClr val="accent1"/>
                </a:solidFill>
              </a:rPr>
              <a:t> = (k!=0) &amp;&amp; (j!=0) &amp;&amp; ((j % k == 0)||(k %j == 0));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accent1"/>
                </a:solidFill>
              </a:rPr>
              <a:t>printf</a:t>
            </a:r>
            <a:r>
              <a:rPr lang="it-IT" b="1" dirty="0">
                <a:solidFill>
                  <a:schemeClr val="accent1"/>
                </a:solidFill>
              </a:rPr>
              <a:t>("%d\n", </a:t>
            </a:r>
            <a:r>
              <a:rPr lang="it-IT" b="1" dirty="0" err="1">
                <a:solidFill>
                  <a:schemeClr val="accent1"/>
                </a:solidFill>
              </a:rPr>
              <a:t>ris</a:t>
            </a:r>
            <a:r>
              <a:rPr lang="it-IT" b="1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}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82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C4614-A611-40AD-BB7E-6A6CD88E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funziona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D1885-AED6-4850-B0FB-BA4B23AA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compilatore C è sufficientemente furbo da interrompere la valutazione di un’espressione non appena determina la verità o la falsità dell’intera espressione</a:t>
            </a:r>
          </a:p>
          <a:p>
            <a:pPr marL="0" indent="0">
              <a:buNone/>
            </a:pPr>
            <a:r>
              <a:rPr lang="it-IT" b="1" dirty="0"/>
              <a:t>				E1 &amp;&amp; E2</a:t>
            </a:r>
          </a:p>
          <a:p>
            <a:pPr marL="0" indent="0">
              <a:buNone/>
            </a:pPr>
            <a:r>
              <a:rPr lang="it-IT" dirty="0"/>
              <a:t>Viene valutata </a:t>
            </a:r>
            <a:r>
              <a:rPr lang="it-IT" b="1" dirty="0"/>
              <a:t>E1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Se </a:t>
            </a:r>
            <a:r>
              <a:rPr lang="it-IT" b="1" dirty="0"/>
              <a:t>E1 </a:t>
            </a:r>
            <a:r>
              <a:rPr lang="it-IT" dirty="0"/>
              <a:t>è falsa non viene valutata </a:t>
            </a:r>
            <a:r>
              <a:rPr lang="it-IT" b="1" dirty="0"/>
              <a:t>E2 </a:t>
            </a:r>
            <a:r>
              <a:rPr lang="it-IT" dirty="0"/>
              <a:t>perché in ogni caso l’intera espressione sarà falsa.</a:t>
            </a:r>
          </a:p>
          <a:p>
            <a:pPr marL="0" indent="0">
              <a:buNone/>
            </a:pPr>
            <a:r>
              <a:rPr lang="it-IT" dirty="0"/>
              <a:t>Se </a:t>
            </a:r>
            <a:r>
              <a:rPr lang="it-IT" b="1" dirty="0"/>
              <a:t>E1 </a:t>
            </a:r>
            <a:r>
              <a:rPr lang="it-IT" dirty="0"/>
              <a:t>è vera allora viene valutata </a:t>
            </a:r>
            <a:r>
              <a:rPr lang="it-IT" b="1" dirty="0"/>
              <a:t>E2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466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C47F7-6262-4D1F-BFAF-1EC61B89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 stesso per ||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715C67-8CB6-4E3A-A4DD-88A623D6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dirty="0"/>
              <a:t>E1 || E2</a:t>
            </a:r>
          </a:p>
          <a:p>
            <a:pPr marL="0" indent="0">
              <a:buNone/>
            </a:pPr>
            <a:r>
              <a:rPr lang="it-IT" dirty="0"/>
              <a:t>Viene valutata </a:t>
            </a:r>
            <a:r>
              <a:rPr lang="it-IT" b="1" dirty="0"/>
              <a:t>E1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Se </a:t>
            </a:r>
            <a:r>
              <a:rPr lang="it-IT" b="1" dirty="0"/>
              <a:t>E1 </a:t>
            </a:r>
            <a:r>
              <a:rPr lang="it-IT" dirty="0"/>
              <a:t>è vera non viene valutata </a:t>
            </a:r>
            <a:r>
              <a:rPr lang="it-IT" b="1" dirty="0"/>
              <a:t>E2 </a:t>
            </a:r>
            <a:r>
              <a:rPr lang="it-IT" dirty="0"/>
              <a:t>perché in ogni caso l’intera espressione sarà vera.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</a:t>
            </a:r>
            <a:r>
              <a:rPr lang="it-IT" b="1" dirty="0"/>
              <a:t>E1 </a:t>
            </a:r>
            <a:r>
              <a:rPr lang="it-IT" dirty="0"/>
              <a:t>è falsa allora viene valutata </a:t>
            </a:r>
            <a:r>
              <a:rPr lang="it-IT" b="1" dirty="0"/>
              <a:t>E2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Questo modo di valutare le espressioni, velocizza le operazioni, perché non esegue operazioni inutili</a:t>
            </a:r>
          </a:p>
        </p:txBody>
      </p:sp>
    </p:spTree>
    <p:extLst>
      <p:ext uri="{BB962C8B-B14F-4D97-AF65-F5344CB8AC3E}">
        <p14:creationId xmlns:p14="http://schemas.microsoft.com/office/powerpoint/2010/main" val="1101000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1245-078D-4959-95C8-6A491A1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97B21-F970-42F2-AAAF-819D621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Se le variabili intere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hanno rispettivamente valore </a:t>
            </a:r>
            <a:r>
              <a:rPr lang="it-IT" b="1" dirty="0"/>
              <a:t>3</a:t>
            </a:r>
            <a:r>
              <a:rPr lang="it-IT" dirty="0"/>
              <a:t>,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</a:t>
            </a:r>
            <a:r>
              <a:rPr lang="it-IT" dirty="0"/>
              <a:t>, quale valore viene assegnato alla varabile intera </a:t>
            </a:r>
            <a:r>
              <a:rPr lang="it-IT" b="1" dirty="0" err="1"/>
              <a:t>ris</a:t>
            </a:r>
            <a:r>
              <a:rPr lang="it-IT" b="1" dirty="0"/>
              <a:t> </a:t>
            </a:r>
            <a:r>
              <a:rPr lang="it-IT" dirty="0"/>
              <a:t>dalle seguenti espressioni?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*c;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(a&lt;b);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(a&lt;b);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(a&gt;b); 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(a*c-b)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((a*c) != 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 || (a&lt;c) || (c==b); 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0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C1DFF-0039-43D8-8A6D-04F189EC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B67960C-AE89-4258-8218-9EA550343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686980"/>
              </p:ext>
            </p:extLst>
          </p:nvPr>
        </p:nvGraphicFramePr>
        <p:xfrm>
          <a:off x="984738" y="2247900"/>
          <a:ext cx="10430608" cy="79580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20208">
                  <a:extLst>
                    <a:ext uri="{9D8B030D-6E8A-4147-A177-3AD203B41FA5}">
                      <a16:colId xmlns:a16="http://schemas.microsoft.com/office/drawing/2014/main" val="39046691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785425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809348"/>
                    </a:ext>
                  </a:extLst>
                </a:gridCol>
              </a:tblGrid>
              <a:tr h="424962">
                <a:tc>
                  <a:txBody>
                    <a:bodyPr/>
                    <a:lstStyle/>
                    <a:p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it-IT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«piove»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8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</a:t>
                      </a:r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«non piove»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5608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970EF9-7AD4-43AE-842A-EB09F9C4D016}"/>
              </a:ext>
            </a:extLst>
          </p:cNvPr>
          <p:cNvSpPr txBox="1"/>
          <p:nvPr/>
        </p:nvSpPr>
        <p:spPr>
          <a:xfrm>
            <a:off x="3305908" y="4695092"/>
            <a:ext cx="410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Posso scrivere: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it-IT" dirty="0"/>
              <a:t> oppure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¬x </a:t>
            </a:r>
            <a:r>
              <a:rPr lang="it-IT" dirty="0"/>
              <a:t>oppure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29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1245-078D-4959-95C8-6A491A1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97B21-F970-42F2-AAAF-819D621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Se le variabili intere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hanno rispettivamente valore </a:t>
            </a:r>
            <a:r>
              <a:rPr lang="it-IT" b="1" dirty="0"/>
              <a:t>3</a:t>
            </a:r>
            <a:r>
              <a:rPr lang="it-IT" dirty="0"/>
              <a:t>,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</a:t>
            </a:r>
            <a:r>
              <a:rPr lang="it-IT" dirty="0"/>
              <a:t>, quale valore viene assegnato alla varabile intera </a:t>
            </a:r>
            <a:r>
              <a:rPr lang="it-IT" b="1" dirty="0" err="1"/>
              <a:t>ris</a:t>
            </a:r>
            <a:r>
              <a:rPr lang="it-IT" b="1" dirty="0"/>
              <a:t> </a:t>
            </a:r>
            <a:r>
              <a:rPr lang="it-IT" dirty="0"/>
              <a:t>dalle seguenti espressioni?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*c; </a:t>
            </a:r>
            <a:r>
              <a:rPr lang="it-IT" b="1" dirty="0">
                <a:solidFill>
                  <a:srgbClr val="FF0000"/>
                </a:solidFill>
              </a:rPr>
              <a:t>// 51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(a&lt;b); 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(a&lt;b);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(a*c-b)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((a*c) != 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 || (a&lt;c) || (c==b); 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04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1245-078D-4959-95C8-6A491A1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97B21-F970-42F2-AAAF-819D621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Se le variabili intere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hanno rispettivamente valore </a:t>
            </a:r>
            <a:r>
              <a:rPr lang="it-IT" b="1" dirty="0"/>
              <a:t>3</a:t>
            </a:r>
            <a:r>
              <a:rPr lang="it-IT" dirty="0"/>
              <a:t>,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</a:t>
            </a:r>
            <a:r>
              <a:rPr lang="it-IT" dirty="0"/>
              <a:t>, quale valore viene assegnato alla varabile intera </a:t>
            </a:r>
            <a:r>
              <a:rPr lang="it-IT" b="1" dirty="0" err="1"/>
              <a:t>ris</a:t>
            </a:r>
            <a:r>
              <a:rPr lang="it-IT" b="1" dirty="0"/>
              <a:t> </a:t>
            </a:r>
            <a:r>
              <a:rPr lang="it-IT" dirty="0"/>
              <a:t>dalle seguenti espressioni?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*c; </a:t>
            </a:r>
            <a:r>
              <a:rPr lang="it-IT" b="1" dirty="0">
                <a:solidFill>
                  <a:srgbClr val="FF0000"/>
                </a:solidFill>
              </a:rPr>
              <a:t>// 51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(a&lt;b);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(a&lt;b);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(a*c-b)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((a*c) != 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 || (a&lt;c) || (c==b); 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86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1245-078D-4959-95C8-6A491A1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97B21-F970-42F2-AAAF-819D621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Se le variabili intere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hanno rispettivamente valore </a:t>
            </a:r>
            <a:r>
              <a:rPr lang="it-IT" b="1" dirty="0"/>
              <a:t>3</a:t>
            </a:r>
            <a:r>
              <a:rPr lang="it-IT" dirty="0"/>
              <a:t>,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</a:t>
            </a:r>
            <a:r>
              <a:rPr lang="it-IT" dirty="0"/>
              <a:t>, quale valore viene assegnato alla varabile intera </a:t>
            </a:r>
            <a:r>
              <a:rPr lang="it-IT" b="1" dirty="0" err="1"/>
              <a:t>ris</a:t>
            </a:r>
            <a:r>
              <a:rPr lang="it-IT" b="1" dirty="0"/>
              <a:t> </a:t>
            </a:r>
            <a:r>
              <a:rPr lang="it-IT" dirty="0"/>
              <a:t>dalle seguenti espressioni?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*c; </a:t>
            </a:r>
            <a:r>
              <a:rPr lang="it-IT" b="1" dirty="0">
                <a:solidFill>
                  <a:srgbClr val="FF0000"/>
                </a:solidFill>
              </a:rPr>
              <a:t>// 51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(a&lt;b); </a:t>
            </a:r>
            <a:r>
              <a:rPr lang="it-IT" b="1" dirty="0">
                <a:solidFill>
                  <a:srgbClr val="FF0000"/>
                </a:solidFill>
              </a:rPr>
              <a:t>// 15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(a&lt;b);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(a*c-b)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((a*c) != 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 || (a&lt;c) || (c==b); 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77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1245-078D-4959-95C8-6A491A1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97B21-F970-42F2-AAAF-819D621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Se le variabili intere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hanno rispettivamente valore </a:t>
            </a:r>
            <a:r>
              <a:rPr lang="it-IT" b="1" dirty="0"/>
              <a:t>3</a:t>
            </a:r>
            <a:r>
              <a:rPr lang="it-IT" dirty="0"/>
              <a:t>,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</a:t>
            </a:r>
            <a:r>
              <a:rPr lang="it-IT" dirty="0"/>
              <a:t>, quale valore viene assegnato alla varabile intera </a:t>
            </a:r>
            <a:r>
              <a:rPr lang="it-IT" b="1" dirty="0" err="1"/>
              <a:t>ris</a:t>
            </a:r>
            <a:r>
              <a:rPr lang="it-IT" b="1" dirty="0"/>
              <a:t> </a:t>
            </a:r>
            <a:r>
              <a:rPr lang="it-IT" dirty="0"/>
              <a:t>dalle seguenti espressioni?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*c; </a:t>
            </a:r>
            <a:r>
              <a:rPr lang="it-IT" b="1" dirty="0">
                <a:solidFill>
                  <a:srgbClr val="FF0000"/>
                </a:solidFill>
              </a:rPr>
              <a:t>// 51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(a&lt;b); </a:t>
            </a:r>
            <a:r>
              <a:rPr lang="it-IT" b="1" dirty="0">
                <a:solidFill>
                  <a:srgbClr val="FF0000"/>
                </a:solidFill>
              </a:rPr>
              <a:t>// 15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(a&lt;b);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(a*c-b)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((a*c) != 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 || (a&lt;c) || (c==b); 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6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1245-078D-4959-95C8-6A491A1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97B21-F970-42F2-AAAF-819D621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Se le variabili intere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hanno rispettivamente valore </a:t>
            </a:r>
            <a:r>
              <a:rPr lang="it-IT" b="1" dirty="0"/>
              <a:t>3</a:t>
            </a:r>
            <a:r>
              <a:rPr lang="it-IT" dirty="0"/>
              <a:t>,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</a:t>
            </a:r>
            <a:r>
              <a:rPr lang="it-IT" dirty="0"/>
              <a:t>, quale valore viene assegnato alla varabile intera </a:t>
            </a:r>
            <a:r>
              <a:rPr lang="it-IT" b="1" dirty="0" err="1"/>
              <a:t>ris</a:t>
            </a:r>
            <a:r>
              <a:rPr lang="it-IT" b="1" dirty="0"/>
              <a:t> </a:t>
            </a:r>
            <a:r>
              <a:rPr lang="it-IT" dirty="0"/>
              <a:t>dalle seguenti espressioni?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*c; </a:t>
            </a:r>
            <a:r>
              <a:rPr lang="it-IT" b="1" dirty="0">
                <a:solidFill>
                  <a:srgbClr val="FF0000"/>
                </a:solidFill>
              </a:rPr>
              <a:t>// 51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(a&lt;b); </a:t>
            </a:r>
            <a:r>
              <a:rPr lang="it-IT" b="1" dirty="0">
                <a:solidFill>
                  <a:srgbClr val="FF0000"/>
                </a:solidFill>
              </a:rPr>
              <a:t>// 15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(a&lt;b);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(a&gt;b);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(a*c-b)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((a*c) != 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 || (a&lt;c) || (c==b); 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554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1245-078D-4959-95C8-6A491A1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97B21-F970-42F2-AAAF-819D621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Se le variabili intere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hanno rispettivamente valore </a:t>
            </a:r>
            <a:r>
              <a:rPr lang="it-IT" b="1" dirty="0"/>
              <a:t>3</a:t>
            </a:r>
            <a:r>
              <a:rPr lang="it-IT" dirty="0"/>
              <a:t>,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</a:t>
            </a:r>
            <a:r>
              <a:rPr lang="it-IT" dirty="0"/>
              <a:t>, quale valore viene assegnato alla varabile intera </a:t>
            </a:r>
            <a:r>
              <a:rPr lang="it-IT" b="1" dirty="0" err="1"/>
              <a:t>ris</a:t>
            </a:r>
            <a:r>
              <a:rPr lang="it-IT" b="1" dirty="0"/>
              <a:t> </a:t>
            </a:r>
            <a:r>
              <a:rPr lang="it-IT" dirty="0"/>
              <a:t>dalle seguenti espressioni?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*c; </a:t>
            </a:r>
            <a:r>
              <a:rPr lang="it-IT" b="1" dirty="0">
                <a:solidFill>
                  <a:srgbClr val="FF0000"/>
                </a:solidFill>
              </a:rPr>
              <a:t>// 51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(a&lt;b); </a:t>
            </a:r>
            <a:r>
              <a:rPr lang="it-IT" b="1" dirty="0">
                <a:solidFill>
                  <a:srgbClr val="FF0000"/>
                </a:solidFill>
              </a:rPr>
              <a:t>// 15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(a&lt;b);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(a&gt;b);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(a*c-b) ||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((a*c) != b) || (a&gt;b); 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 || (a&lt;c) || (c==b); 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60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1245-078D-4959-95C8-6A491A1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97B21-F970-42F2-AAAF-819D621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Se le variabili intere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hanno rispettivamente valore </a:t>
            </a:r>
            <a:r>
              <a:rPr lang="it-IT" b="1" dirty="0"/>
              <a:t>3</a:t>
            </a:r>
            <a:r>
              <a:rPr lang="it-IT" dirty="0"/>
              <a:t>,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</a:t>
            </a:r>
            <a:r>
              <a:rPr lang="it-IT" dirty="0"/>
              <a:t>, quale valore viene assegnato alla varabile intera </a:t>
            </a:r>
            <a:r>
              <a:rPr lang="it-IT" b="1" dirty="0" err="1"/>
              <a:t>ris</a:t>
            </a:r>
            <a:r>
              <a:rPr lang="it-IT" b="1" dirty="0"/>
              <a:t> </a:t>
            </a:r>
            <a:r>
              <a:rPr lang="it-IT" dirty="0"/>
              <a:t>dalle seguenti espressioni?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*c; </a:t>
            </a:r>
            <a:r>
              <a:rPr lang="it-IT" b="1" dirty="0">
                <a:solidFill>
                  <a:srgbClr val="FF0000"/>
                </a:solidFill>
              </a:rPr>
              <a:t>// 51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(a&lt;b); </a:t>
            </a:r>
            <a:r>
              <a:rPr lang="it-IT" b="1" dirty="0">
                <a:solidFill>
                  <a:srgbClr val="FF0000"/>
                </a:solidFill>
              </a:rPr>
              <a:t>// 15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(a&lt;b);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(a&gt;b);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(a*c-b) ||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((a*c) != b) ||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 || (a&lt;c) || (c==b); 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46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1245-078D-4959-95C8-6A491A1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97B21-F970-42F2-AAAF-819D621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Se le variabili intere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hanno rispettivamente valore </a:t>
            </a:r>
            <a:r>
              <a:rPr lang="it-IT" b="1" dirty="0"/>
              <a:t>3</a:t>
            </a:r>
            <a:r>
              <a:rPr lang="it-IT" dirty="0"/>
              <a:t>,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</a:t>
            </a:r>
            <a:r>
              <a:rPr lang="it-IT" dirty="0"/>
              <a:t>, quale valore viene assegnato alla varabile intera </a:t>
            </a:r>
            <a:r>
              <a:rPr lang="it-IT" b="1" dirty="0" err="1"/>
              <a:t>ris</a:t>
            </a:r>
            <a:r>
              <a:rPr lang="it-IT" b="1" dirty="0"/>
              <a:t> </a:t>
            </a:r>
            <a:r>
              <a:rPr lang="it-IT" dirty="0"/>
              <a:t>dalle seguenti espressioni?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*c; </a:t>
            </a:r>
            <a:r>
              <a:rPr lang="it-IT" b="1" dirty="0">
                <a:solidFill>
                  <a:srgbClr val="FF0000"/>
                </a:solidFill>
              </a:rPr>
              <a:t>// 51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(a&lt;b); </a:t>
            </a:r>
            <a:r>
              <a:rPr lang="it-IT" b="1" dirty="0">
                <a:solidFill>
                  <a:srgbClr val="FF0000"/>
                </a:solidFill>
              </a:rPr>
              <a:t>// 15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(a&lt;b);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(a&gt;b);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(a*c-b) ||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((a*c) != b) || (a&gt;b); </a:t>
            </a:r>
            <a:r>
              <a:rPr lang="it-IT" b="1" dirty="0">
                <a:solidFill>
                  <a:srgbClr val="FF0000"/>
                </a:solidFill>
              </a:rPr>
              <a:t>// 0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(a&gt;b) || (a&lt;c) || (c==b); </a:t>
            </a:r>
            <a:r>
              <a:rPr lang="it-IT" b="1" dirty="0">
                <a:solidFill>
                  <a:srgbClr val="FF0000"/>
                </a:solidFill>
              </a:rPr>
              <a:t>// 1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62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B04DE-351F-499B-8D8A-B16E10F0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8BDEB-6B23-4B4C-AC28-77FE36E7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Supponendo che le variabili intere </a:t>
            </a:r>
            <a:r>
              <a:rPr lang="it-IT" b="1" dirty="0"/>
              <a:t>x</a:t>
            </a:r>
            <a:r>
              <a:rPr lang="it-IT" dirty="0"/>
              <a:t>, </a:t>
            </a:r>
            <a:r>
              <a:rPr lang="it-IT" b="1" dirty="0"/>
              <a:t>y </a:t>
            </a:r>
            <a:r>
              <a:rPr lang="it-IT" dirty="0"/>
              <a:t>abbiano valori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45</a:t>
            </a:r>
            <a:r>
              <a:rPr lang="it-IT" dirty="0"/>
              <a:t>, rispettivamente e che le variabili carattere </a:t>
            </a:r>
            <a:r>
              <a:rPr lang="it-IT" b="1" dirty="0"/>
              <a:t>a </a:t>
            </a:r>
            <a:r>
              <a:rPr lang="it-IT" dirty="0"/>
              <a:t>e </a:t>
            </a:r>
            <a:r>
              <a:rPr lang="it-IT" b="1" dirty="0"/>
              <a:t>b </a:t>
            </a:r>
            <a:r>
              <a:rPr lang="it-IT" dirty="0"/>
              <a:t>abbiano rispettivamente valori </a:t>
            </a:r>
            <a:r>
              <a:rPr lang="it-IT" b="1" dirty="0"/>
              <a:t>'t' </a:t>
            </a:r>
            <a:r>
              <a:rPr lang="it-IT" dirty="0"/>
              <a:t>e '</a:t>
            </a:r>
            <a:r>
              <a:rPr lang="it-IT" b="1" dirty="0"/>
              <a:t>T'</a:t>
            </a:r>
            <a:r>
              <a:rPr lang="it-IT" dirty="0"/>
              <a:t>, cosa stampano le seguenti istruzioni?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(x&gt;y) || (a!=b));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(x || a));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x + (a==b)); </a:t>
            </a: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!(x||(x&lt;y))==(!x &amp;&amp; x&gt;=y)); 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printf("%c\n", a*(x||y)); 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60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B04DE-351F-499B-8D8A-B16E10F0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8BDEB-6B23-4B4C-AC28-77FE36E7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Supponendo che le variabili intere </a:t>
            </a:r>
            <a:r>
              <a:rPr lang="it-IT" b="1" dirty="0"/>
              <a:t>x</a:t>
            </a:r>
            <a:r>
              <a:rPr lang="it-IT" dirty="0"/>
              <a:t>, </a:t>
            </a:r>
            <a:r>
              <a:rPr lang="it-IT" b="1" dirty="0"/>
              <a:t>y </a:t>
            </a:r>
            <a:r>
              <a:rPr lang="it-IT" dirty="0"/>
              <a:t>abbiano valori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45</a:t>
            </a:r>
            <a:r>
              <a:rPr lang="it-IT" dirty="0"/>
              <a:t>, rispettivamente e che le variabili carattere </a:t>
            </a:r>
            <a:r>
              <a:rPr lang="it-IT" b="1" dirty="0"/>
              <a:t>a </a:t>
            </a:r>
            <a:r>
              <a:rPr lang="it-IT" dirty="0"/>
              <a:t>e </a:t>
            </a:r>
            <a:r>
              <a:rPr lang="it-IT" b="1" dirty="0"/>
              <a:t>b </a:t>
            </a:r>
            <a:r>
              <a:rPr lang="it-IT" dirty="0"/>
              <a:t>abbiano rispettivamente valori </a:t>
            </a:r>
            <a:r>
              <a:rPr lang="it-IT" b="1" dirty="0"/>
              <a:t>'t' </a:t>
            </a:r>
            <a:r>
              <a:rPr lang="it-IT" dirty="0"/>
              <a:t>e '</a:t>
            </a:r>
            <a:r>
              <a:rPr lang="it-IT" b="1" dirty="0"/>
              <a:t>T'</a:t>
            </a:r>
            <a:r>
              <a:rPr lang="it-IT" dirty="0"/>
              <a:t>, cosa stampano le seguenti istruzioni?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(x&gt;y) || (a!=b));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(x || a)); 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x + (a==b)); </a:t>
            </a: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!(x||(x&lt;y))==(!x &amp;&amp; x&gt;=y)); 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printf("%c\n", a*(x||y)); 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4CE74D-A56E-4D6D-BD6B-A4D03182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Tavole di verità: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21DEC7-E6C7-4E9D-A52F-E160AA7B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066160"/>
            <a:ext cx="3907575" cy="194807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D6B3C7-68B9-4519-B67B-0D57D084FE67}"/>
              </a:ext>
            </a:extLst>
          </p:cNvPr>
          <p:cNvSpPr txBox="1"/>
          <p:nvPr/>
        </p:nvSpPr>
        <p:spPr>
          <a:xfrm>
            <a:off x="3581400" y="4762500"/>
            <a:ext cx="390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Posso scrivere: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 and y </a:t>
            </a:r>
            <a:r>
              <a:rPr lang="it-IT" dirty="0"/>
              <a:t>oppure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∧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it-IT" dirty="0"/>
              <a:t>oppure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•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33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B04DE-351F-499B-8D8A-B16E10F0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8BDEB-6B23-4B4C-AC28-77FE36E7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Supponendo che le variabili intere </a:t>
            </a:r>
            <a:r>
              <a:rPr lang="it-IT" b="1" dirty="0"/>
              <a:t>x</a:t>
            </a:r>
            <a:r>
              <a:rPr lang="it-IT" dirty="0"/>
              <a:t>, </a:t>
            </a:r>
            <a:r>
              <a:rPr lang="it-IT" b="1" dirty="0"/>
              <a:t>y </a:t>
            </a:r>
            <a:r>
              <a:rPr lang="it-IT" dirty="0"/>
              <a:t>abbiano valori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45</a:t>
            </a:r>
            <a:r>
              <a:rPr lang="it-IT" dirty="0"/>
              <a:t>, rispettivamente e che le variabili carattere </a:t>
            </a:r>
            <a:r>
              <a:rPr lang="it-IT" b="1" dirty="0"/>
              <a:t>a </a:t>
            </a:r>
            <a:r>
              <a:rPr lang="it-IT" dirty="0"/>
              <a:t>e </a:t>
            </a:r>
            <a:r>
              <a:rPr lang="it-IT" b="1" dirty="0"/>
              <a:t>b </a:t>
            </a:r>
            <a:r>
              <a:rPr lang="it-IT" dirty="0"/>
              <a:t>abbiano rispettivamente valori </a:t>
            </a:r>
            <a:r>
              <a:rPr lang="it-IT" b="1" dirty="0"/>
              <a:t>'t' </a:t>
            </a:r>
            <a:r>
              <a:rPr lang="it-IT" dirty="0"/>
              <a:t>e '</a:t>
            </a:r>
            <a:r>
              <a:rPr lang="it-IT" b="1" dirty="0"/>
              <a:t>T'</a:t>
            </a:r>
            <a:r>
              <a:rPr lang="it-IT" dirty="0"/>
              <a:t>, cosa stampano le seguenti istruzioni?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(x&gt;y) || (a!=b));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(x || a));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x + (a==b)); </a:t>
            </a: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!(x||(x&lt;y))==(!x &amp;&amp; x&gt;=y)); 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printf("%c\n", a*(x||y)); 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25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B04DE-351F-499B-8D8A-B16E10F0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8BDEB-6B23-4B4C-AC28-77FE36E7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Supponendo che le variabili intere </a:t>
            </a:r>
            <a:r>
              <a:rPr lang="it-IT" b="1" dirty="0"/>
              <a:t>x</a:t>
            </a:r>
            <a:r>
              <a:rPr lang="it-IT" dirty="0"/>
              <a:t>, </a:t>
            </a:r>
            <a:r>
              <a:rPr lang="it-IT" b="1" dirty="0"/>
              <a:t>y </a:t>
            </a:r>
            <a:r>
              <a:rPr lang="it-IT" dirty="0"/>
              <a:t>abbiano valori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45</a:t>
            </a:r>
            <a:r>
              <a:rPr lang="it-IT" dirty="0"/>
              <a:t>, rispettivamente e che le variabili carattere </a:t>
            </a:r>
            <a:r>
              <a:rPr lang="it-IT" b="1" dirty="0"/>
              <a:t>a </a:t>
            </a:r>
            <a:r>
              <a:rPr lang="it-IT" dirty="0"/>
              <a:t>e </a:t>
            </a:r>
            <a:r>
              <a:rPr lang="it-IT" b="1" dirty="0"/>
              <a:t>b </a:t>
            </a:r>
            <a:r>
              <a:rPr lang="it-IT" dirty="0"/>
              <a:t>abbiano rispettivamente valori </a:t>
            </a:r>
            <a:r>
              <a:rPr lang="it-IT" b="1" dirty="0"/>
              <a:t>'t' </a:t>
            </a:r>
            <a:r>
              <a:rPr lang="it-IT" dirty="0"/>
              <a:t>e '</a:t>
            </a:r>
            <a:r>
              <a:rPr lang="it-IT" b="1" dirty="0"/>
              <a:t>T'</a:t>
            </a:r>
            <a:r>
              <a:rPr lang="it-IT" dirty="0"/>
              <a:t>, cosa stampano le seguenti istruzioni?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(x&gt;y) || (a!=b));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(x || a));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x + (a==b));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!(x||(x&lt;y))==(!x &amp;&amp; x&gt;=y)); 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printf("%c\n", a*(x||y));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02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B04DE-351F-499B-8D8A-B16E10F0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8BDEB-6B23-4B4C-AC28-77FE36E7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Supponendo che le variabili intere </a:t>
            </a:r>
            <a:r>
              <a:rPr lang="it-IT" b="1" dirty="0"/>
              <a:t>x</a:t>
            </a:r>
            <a:r>
              <a:rPr lang="it-IT" dirty="0"/>
              <a:t>, </a:t>
            </a:r>
            <a:r>
              <a:rPr lang="it-IT" b="1" dirty="0"/>
              <a:t>y </a:t>
            </a:r>
            <a:r>
              <a:rPr lang="it-IT" dirty="0"/>
              <a:t>abbiano valori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45</a:t>
            </a:r>
            <a:r>
              <a:rPr lang="it-IT" dirty="0"/>
              <a:t>, rispettivamente e che le variabili carattere </a:t>
            </a:r>
            <a:r>
              <a:rPr lang="it-IT" b="1" dirty="0"/>
              <a:t>a </a:t>
            </a:r>
            <a:r>
              <a:rPr lang="it-IT" dirty="0"/>
              <a:t>e </a:t>
            </a:r>
            <a:r>
              <a:rPr lang="it-IT" b="1" dirty="0"/>
              <a:t>b </a:t>
            </a:r>
            <a:r>
              <a:rPr lang="it-IT" dirty="0"/>
              <a:t>abbiano rispettivamente valori </a:t>
            </a:r>
            <a:r>
              <a:rPr lang="it-IT" b="1" dirty="0"/>
              <a:t>'t' </a:t>
            </a:r>
            <a:r>
              <a:rPr lang="it-IT" dirty="0"/>
              <a:t>e '</a:t>
            </a:r>
            <a:r>
              <a:rPr lang="it-IT" b="1" dirty="0"/>
              <a:t>T'</a:t>
            </a:r>
            <a:r>
              <a:rPr lang="it-IT" dirty="0"/>
              <a:t>, cosa stampano le seguenti istruzioni?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(x&gt;y) || (a!=b));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(x || a));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x + (a==b));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!(x||(x&lt;y))==(!x &amp;&amp; x&gt;=y));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printf("%c\n", a*(x||y)); 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45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B04DE-351F-499B-8D8A-B16E10F0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8BDEB-6B23-4B4C-AC28-77FE36E7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Supponendo che le variabili intere </a:t>
            </a:r>
            <a:r>
              <a:rPr lang="it-IT" b="1" dirty="0"/>
              <a:t>x</a:t>
            </a:r>
            <a:r>
              <a:rPr lang="it-IT" dirty="0"/>
              <a:t>, </a:t>
            </a:r>
            <a:r>
              <a:rPr lang="it-IT" b="1" dirty="0"/>
              <a:t>y </a:t>
            </a:r>
            <a:r>
              <a:rPr lang="it-IT" dirty="0"/>
              <a:t>abbiano valori </a:t>
            </a:r>
            <a:r>
              <a:rPr lang="it-IT" b="1" dirty="0"/>
              <a:t>12 </a:t>
            </a:r>
            <a:r>
              <a:rPr lang="it-IT" dirty="0"/>
              <a:t>e </a:t>
            </a:r>
            <a:r>
              <a:rPr lang="it-IT" b="1" dirty="0"/>
              <a:t>45</a:t>
            </a:r>
            <a:r>
              <a:rPr lang="it-IT" dirty="0"/>
              <a:t>, rispettivamente e che le variabili carattere </a:t>
            </a:r>
            <a:r>
              <a:rPr lang="it-IT" b="1" dirty="0"/>
              <a:t>a </a:t>
            </a:r>
            <a:r>
              <a:rPr lang="it-IT" dirty="0"/>
              <a:t>e </a:t>
            </a:r>
            <a:r>
              <a:rPr lang="it-IT" b="1" dirty="0"/>
              <a:t>b </a:t>
            </a:r>
            <a:r>
              <a:rPr lang="it-IT" dirty="0"/>
              <a:t>abbiano rispettivamente valori </a:t>
            </a:r>
            <a:r>
              <a:rPr lang="it-IT" b="1" dirty="0"/>
              <a:t>'t' </a:t>
            </a:r>
            <a:r>
              <a:rPr lang="it-IT" dirty="0"/>
              <a:t>e '</a:t>
            </a:r>
            <a:r>
              <a:rPr lang="it-IT" b="1" dirty="0"/>
              <a:t>T'</a:t>
            </a:r>
            <a:r>
              <a:rPr lang="it-IT" dirty="0"/>
              <a:t>, cosa stampano le seguenti istruzioni?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(x&gt;y) || (a!=b));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(x || a));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x + (a==b));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!(x||(x&lt;y))==(!x &amp;&amp; x&gt;=y));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printf("%c\n", a*(x||y));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 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50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D5BFD-6442-4893-81B5-1465DA5E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2FD23-3702-49D4-A793-7AB4AFE0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Si considerino le seguenti 4 variabili:</a:t>
            </a:r>
          </a:p>
          <a:p>
            <a:pPr marL="0" indent="0">
              <a:buNone/>
            </a:pPr>
            <a:r>
              <a:rPr lang="it-IT" b="1" dirty="0" err="1"/>
              <a:t>luiamalei</a:t>
            </a:r>
            <a:r>
              <a:rPr lang="it-IT" b="1" dirty="0"/>
              <a:t> </a:t>
            </a:r>
            <a:r>
              <a:rPr lang="it-IT" b="1" dirty="0" err="1"/>
              <a:t>leiamalui</a:t>
            </a:r>
            <a:r>
              <a:rPr lang="it-IT" b="1" dirty="0"/>
              <a:t> </a:t>
            </a:r>
            <a:r>
              <a:rPr lang="it-IT" b="1" dirty="0" err="1"/>
              <a:t>luisoldi</a:t>
            </a:r>
            <a:r>
              <a:rPr lang="it-IT" b="1" dirty="0"/>
              <a:t> </a:t>
            </a:r>
            <a:r>
              <a:rPr lang="it-IT" b="1" dirty="0" err="1"/>
              <a:t>leisoldi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Scrivere l’istruzione di assegnamento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/>
              <a:t>sisposano</a:t>
            </a:r>
            <a:r>
              <a:rPr lang="it-IT" b="1" dirty="0"/>
              <a:t> = …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affinché due persone si sposino è necessario che entrambe si amino e che almeno una dei 2 abbia i soldi (per il matrimonio)</a:t>
            </a:r>
          </a:p>
        </p:txBody>
      </p:sp>
    </p:spTree>
    <p:extLst>
      <p:ext uri="{BB962C8B-B14F-4D97-AF65-F5344CB8AC3E}">
        <p14:creationId xmlns:p14="http://schemas.microsoft.com/office/powerpoint/2010/main" val="2497382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B9F4C-D281-4BCD-8BD9-99A03291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BAA462-4A93-475B-B13E-3B479EEF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sisposano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luiamalei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leiamalui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luisoldi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leisoldi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Si può verificare facilmente che la variabile </a:t>
            </a:r>
            <a:r>
              <a:rPr lang="it-IT" b="1" dirty="0"/>
              <a:t>SISPOSANO</a:t>
            </a:r>
          </a:p>
          <a:p>
            <a:pPr marL="0" indent="0">
              <a:buNone/>
            </a:pPr>
            <a:r>
              <a:rPr lang="it-IT" dirty="0"/>
              <a:t>assumerà valore 1 solo nel caso in cui: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LUIAMALEI </a:t>
            </a:r>
            <a:r>
              <a:rPr lang="it-IT" dirty="0"/>
              <a:t>vale </a:t>
            </a:r>
            <a:r>
              <a:rPr lang="it-IT" b="1" dirty="0"/>
              <a:t>1</a:t>
            </a:r>
          </a:p>
          <a:p>
            <a:pPr marL="0" indent="0">
              <a:buNone/>
            </a:pPr>
            <a:r>
              <a:rPr lang="it-IT" b="1" dirty="0"/>
              <a:t>LEIAMALUI </a:t>
            </a:r>
            <a:r>
              <a:rPr lang="it-IT" dirty="0"/>
              <a:t>vale </a:t>
            </a:r>
            <a:r>
              <a:rPr lang="it-IT" b="1" dirty="0"/>
              <a:t>1</a:t>
            </a:r>
          </a:p>
          <a:p>
            <a:pPr marL="0" indent="0">
              <a:buNone/>
            </a:pPr>
            <a:r>
              <a:rPr lang="it-IT" b="1" dirty="0"/>
              <a:t>LUISOLDI </a:t>
            </a:r>
            <a:r>
              <a:rPr lang="it-IT" dirty="0"/>
              <a:t>vale </a:t>
            </a:r>
            <a:r>
              <a:rPr lang="it-IT" b="1" dirty="0"/>
              <a:t>1 oppure LEISOLDI </a:t>
            </a:r>
            <a:r>
              <a:rPr lang="it-IT" dirty="0"/>
              <a:t>vale </a:t>
            </a:r>
            <a:r>
              <a:rPr lang="it-IT" b="1" dirty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4259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333D8-AE02-4407-A3F1-C4CC3439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0D5F32-7EB5-4BEE-8B38-F3598794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Valutare e disegnare i circuiti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(not a) and 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 = (not a) or b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21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31507-08F1-4CF7-BAEF-AD1AA4AC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04CBC6-A836-44C5-9DEE-D78D4587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BE4E0A-6CCF-4B0A-88A4-9F8F9C8E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484166"/>
            <a:ext cx="5335800" cy="29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8E2B2-BF73-449A-BBD4-A95004C9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72389-6F2C-401C-8E0C-37986C4A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Costruire circuiti che producono i seguenti output:</a:t>
            </a:r>
          </a:p>
          <a:p>
            <a:pPr marL="0" indent="0">
              <a:buNone/>
            </a:pPr>
            <a:r>
              <a:rPr lang="it-IT" dirty="0"/>
              <a:t>a) (</a:t>
            </a:r>
            <a:r>
              <a:rPr lang="it-IT" dirty="0" err="1"/>
              <a:t>x+y</a:t>
            </a:r>
            <a:r>
              <a:rPr lang="it-IT" dirty="0"/>
              <a:t>) ⋅ (¬x)</a:t>
            </a:r>
          </a:p>
          <a:p>
            <a:pPr marL="0" indent="0">
              <a:buNone/>
            </a:pPr>
            <a:r>
              <a:rPr lang="it-IT" dirty="0"/>
              <a:t>b) ¬x⋅ ¬(y + ¬z)</a:t>
            </a:r>
          </a:p>
          <a:p>
            <a:pPr marL="0" indent="0">
              <a:buNone/>
            </a:pPr>
            <a:r>
              <a:rPr lang="it-IT" dirty="0"/>
              <a:t>c) (</a:t>
            </a:r>
            <a:r>
              <a:rPr lang="it-IT" dirty="0" err="1"/>
              <a:t>x+y+z</a:t>
            </a:r>
            <a:r>
              <a:rPr lang="it-IT" dirty="0"/>
              <a:t>) ⋅ (¬x ⋅ ¬y ⋅ ¬z)</a:t>
            </a:r>
          </a:p>
        </p:txBody>
      </p:sp>
    </p:spTree>
    <p:extLst>
      <p:ext uri="{BB962C8B-B14F-4D97-AF65-F5344CB8AC3E}">
        <p14:creationId xmlns:p14="http://schemas.microsoft.com/office/powerpoint/2010/main" val="1594828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1ACC4-B568-4B20-AAA6-A2AC5E57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8F437-E4D7-4563-A01A-DFB64EF3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8B7B60-DA2C-4FA0-AA60-DC5BF163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611924"/>
            <a:ext cx="6319875" cy="47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406B1-D1D8-46D6-AF74-2C11FF4B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B672D27-266D-4319-9162-FFEEBC5CD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07149"/>
              </p:ext>
            </p:extLst>
          </p:nvPr>
        </p:nvGraphicFramePr>
        <p:xfrm>
          <a:off x="1881554" y="2501900"/>
          <a:ext cx="8102600" cy="385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35611104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356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"Benevento è capoluogo di provincia"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6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"il Molise è una regione del Nord d’Italia"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and y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"Benevento è capoluogo di provincia e il Molise è una regione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 Nord d’Italia 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“la terra è un pianeta"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0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“la luna è un satellite della terra"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58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and y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“la terra è un pianeta e la luna è un satellite della terra"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9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35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4FB9C-FD1F-4217-ADAA-5796BBC9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C9267F-E7CF-4183-95B3-AAA63382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577397"/>
            <a:ext cx="9572625" cy="5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1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FB803-97F9-472B-934A-F602A67D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849694-1A2C-4B61-8884-088579D7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Usando i teoremi fondamentali dell’algebra booleana, si semplifichi la seguente funzione in termini di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, </a:t>
            </a:r>
            <a:r>
              <a:rPr lang="en-US" b="1" dirty="0"/>
              <a:t>or </a:t>
            </a:r>
            <a:r>
              <a:rPr lang="en-US" dirty="0"/>
              <a:t>e </a:t>
            </a:r>
            <a:r>
              <a:rPr lang="en-US" b="1" dirty="0"/>
              <a:t>not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F = ((</a:t>
            </a:r>
            <a:r>
              <a:rPr lang="it-IT" b="1" dirty="0" err="1"/>
              <a:t>x+y</a:t>
            </a:r>
            <a:r>
              <a:rPr lang="it-IT" b="1" dirty="0"/>
              <a:t>)·(</a:t>
            </a:r>
            <a:r>
              <a:rPr lang="it-IT" b="1" dirty="0" err="1"/>
              <a:t>x+z</a:t>
            </a:r>
            <a:r>
              <a:rPr lang="it-IT" b="1" dirty="0"/>
              <a:t>)) + (</a:t>
            </a:r>
            <a:r>
              <a:rPr lang="it-IT" b="1" dirty="0" err="1"/>
              <a:t>x+y</a:t>
            </a:r>
            <a:r>
              <a:rPr lang="it-IT" b="1" dirty="0"/>
              <a:t>)·z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Scrivere la tavola di verità della funzione ridotta e disegnare il circuito corrispondente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1B4D66-C334-400D-9A27-E320B4BB5F8C}"/>
              </a:ext>
            </a:extLst>
          </p:cNvPr>
          <p:cNvCxnSpPr/>
          <p:nvPr/>
        </p:nvCxnSpPr>
        <p:spPr>
          <a:xfrm>
            <a:off x="4333875" y="3308836"/>
            <a:ext cx="171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195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5A100-2095-4B27-A4B2-A2A0283D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09996-FD8C-4DEA-AF40-FEE07E21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3532" cy="4550123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E56A2D-2122-4B7A-A2F1-298E379A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01" y="2349066"/>
            <a:ext cx="5382399" cy="333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842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6B27BE-8E0D-4137-BE2C-A989817F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187531-D142-406B-9BDC-635A6E5C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323199"/>
            <a:ext cx="5411775" cy="38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16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B8BAF-6261-4F24-A88F-C39764ED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9CBA76-F09A-4980-B2CD-D31BF96C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Stampare le tabelle booleane relative agli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, </a:t>
            </a:r>
            <a:r>
              <a:rPr lang="en-US" b="1" dirty="0"/>
              <a:t>or </a:t>
            </a:r>
            <a:r>
              <a:rPr lang="en-US" dirty="0"/>
              <a:t>e </a:t>
            </a:r>
            <a:r>
              <a:rPr lang="en-US" b="1" dirty="0"/>
              <a:t>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7206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84F43-E5C1-4766-A9BC-E51E2AB9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dell’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0A6D3-7D73-4777-9618-A953E7E3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("TABELLA BOOLEANA DELL'AND\n\n");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printf("x \t y \t x and y\n\n");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0;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printf("%d \t %d \t %d\</a:t>
            </a:r>
            <a:r>
              <a:rPr lang="fr-F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fr-F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x &amp;&amp;y);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1;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printf("%d \t %d \t %d\</a:t>
            </a:r>
            <a:r>
              <a:rPr lang="fr-F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fr-F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x &amp;&amp;y);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0;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printf("%d \t %d \t %d\</a:t>
            </a:r>
            <a:r>
              <a:rPr lang="fr-F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fr-F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x &amp;&amp;y);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1;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printf("%d \t %d \t %d\</a:t>
            </a:r>
            <a:r>
              <a:rPr lang="fr-F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fr-F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x &amp;&amp;y);</a:t>
            </a:r>
            <a:endParaRPr lang="it-IT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04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81973-A3B2-4E63-9485-843BF9DF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0897E-7C3B-4CC8-A8F0-04209202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Usando i teoremi fondamentali dell'algebra booleana, si semplifichi la seguente funzione in termini di operatori and, or e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x and (not y) and z or x and (not y) and (not z)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it-IT" dirty="0"/>
              <a:t>Si scriva, la tavola di verità della funzione ridotta e se ne</a:t>
            </a:r>
          </a:p>
          <a:p>
            <a:pPr marL="0" indent="0">
              <a:buNone/>
            </a:pPr>
            <a:r>
              <a:rPr lang="it-IT" dirty="0"/>
              <a:t>disegni il circuito corrispondente.</a:t>
            </a:r>
          </a:p>
        </p:txBody>
      </p:sp>
    </p:spTree>
    <p:extLst>
      <p:ext uri="{BB962C8B-B14F-4D97-AF65-F5344CB8AC3E}">
        <p14:creationId xmlns:p14="http://schemas.microsoft.com/office/powerpoint/2010/main" val="6293975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87E02B-878C-477D-9D9B-E485730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7B5788-3300-4AD5-9938-5FFC2913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594799"/>
            <a:ext cx="6038475" cy="27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423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864AE-99A6-4013-A608-3C0EA33D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F7C436-2BC8-400C-BD00-3B86D576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2468700"/>
            <a:ext cx="6181725" cy="34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451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0B865D-890F-4FC7-8BB9-DF4D8B05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85508-D348-476D-A8C1-AAAD930C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Dire, motivando brevemente la risposta, se valgono le seguenti equivalenze: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s-ES" b="1" dirty="0"/>
              <a:t>1</a:t>
            </a:r>
            <a:r>
              <a:rPr lang="es-ES" dirty="0"/>
              <a:t>.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⋅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¬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¬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</a:p>
          <a:p>
            <a:pPr marL="0" indent="0">
              <a:buNone/>
            </a:pPr>
            <a:r>
              <a:rPr lang="it-IT" b="1" dirty="0"/>
              <a:t>2.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(y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⋅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z) = (x + y)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⋅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⋅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z)</a:t>
            </a:r>
          </a:p>
          <a:p>
            <a:pPr marL="0" indent="0">
              <a:buNone/>
            </a:pPr>
            <a:r>
              <a:rPr lang="pl-PL" b="1" dirty="0"/>
              <a:t>3. (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⋅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z)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⋅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(x + y ) = x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⋅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z + x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⋅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⋅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N.B: ¬ </a:t>
            </a:r>
            <a:r>
              <a:rPr lang="en-US" b="1" dirty="0"/>
              <a:t>= not</a:t>
            </a:r>
            <a:r>
              <a:rPr lang="en-US" dirty="0"/>
              <a:t>, </a:t>
            </a:r>
            <a:r>
              <a:rPr lang="en-US" b="1" dirty="0"/>
              <a:t>+ = or</a:t>
            </a:r>
            <a:r>
              <a:rPr lang="en-US" dirty="0"/>
              <a:t>, ⋅ </a:t>
            </a:r>
            <a:r>
              <a:rPr lang="en-US" b="1" dirty="0"/>
              <a:t>= and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590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F31C8-A9D6-4657-BF87-E3F29F2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Tavole di verità: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A22890-E47B-4234-9671-8C603F6E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550421"/>
            <a:ext cx="4302675" cy="216790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6EC65E-78E0-40FB-B12C-CD53D6199CA6}"/>
              </a:ext>
            </a:extLst>
          </p:cNvPr>
          <p:cNvSpPr txBox="1"/>
          <p:nvPr/>
        </p:nvSpPr>
        <p:spPr>
          <a:xfrm>
            <a:off x="3448050" y="5162550"/>
            <a:ext cx="414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Posso scrivere: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 or y </a:t>
            </a:r>
            <a:r>
              <a:rPr lang="it-IT" dirty="0"/>
              <a:t>oppure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 ∨ y </a:t>
            </a:r>
            <a:r>
              <a:rPr lang="it-IT" dirty="0"/>
              <a:t>oppure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</a:p>
        </p:txBody>
      </p:sp>
    </p:spTree>
    <p:extLst>
      <p:ext uri="{BB962C8B-B14F-4D97-AF65-F5344CB8AC3E}">
        <p14:creationId xmlns:p14="http://schemas.microsoft.com/office/powerpoint/2010/main" val="793821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0410C-85DB-43EC-AE3A-6A4E353A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97AE83-2AC0-402F-820F-C231CD8B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x </a:t>
            </a:r>
            <a:r>
              <a:rPr lang="it-IT" dirty="0"/>
              <a:t>⋅ </a:t>
            </a:r>
            <a:r>
              <a:rPr lang="it-IT" b="1" dirty="0"/>
              <a:t>y = </a:t>
            </a:r>
            <a:r>
              <a:rPr lang="it-IT" dirty="0"/>
              <a:t>¬ </a:t>
            </a:r>
            <a:r>
              <a:rPr lang="it-IT" b="1" dirty="0"/>
              <a:t>( </a:t>
            </a:r>
            <a:r>
              <a:rPr lang="it-IT" dirty="0"/>
              <a:t>¬</a:t>
            </a:r>
            <a:r>
              <a:rPr lang="it-IT" b="1" dirty="0"/>
              <a:t>x + </a:t>
            </a:r>
            <a:r>
              <a:rPr lang="it-IT" dirty="0"/>
              <a:t>¬ </a:t>
            </a:r>
            <a:r>
              <a:rPr lang="it-IT" b="1" dirty="0"/>
              <a:t>y)</a:t>
            </a:r>
          </a:p>
          <a:p>
            <a:pPr marL="0" indent="0">
              <a:buNone/>
            </a:pPr>
            <a:r>
              <a:rPr lang="it-IT" b="1" dirty="0"/>
              <a:t>SI : </a:t>
            </a:r>
            <a:r>
              <a:rPr lang="it-IT" dirty="0"/>
              <a:t>de Morgan</a:t>
            </a:r>
          </a:p>
        </p:txBody>
      </p:sp>
    </p:spTree>
    <p:extLst>
      <p:ext uri="{BB962C8B-B14F-4D97-AF65-F5344CB8AC3E}">
        <p14:creationId xmlns:p14="http://schemas.microsoft.com/office/powerpoint/2010/main" val="2914766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34BD5-4245-424C-ABED-D35E0DA8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85D48F-4A7B-49F0-BA6F-33E3B61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x + (y </a:t>
            </a:r>
            <a:r>
              <a:rPr lang="it-IT" dirty="0"/>
              <a:t>⋅ </a:t>
            </a:r>
            <a:r>
              <a:rPr lang="it-IT" b="1" dirty="0"/>
              <a:t>z) = (x + y) </a:t>
            </a:r>
            <a:r>
              <a:rPr lang="it-IT" dirty="0"/>
              <a:t>⋅ </a:t>
            </a:r>
            <a:r>
              <a:rPr lang="it-IT" b="1" dirty="0"/>
              <a:t>(x </a:t>
            </a:r>
            <a:r>
              <a:rPr lang="it-IT" dirty="0"/>
              <a:t>⋅ </a:t>
            </a:r>
            <a:r>
              <a:rPr lang="it-IT" b="1" dirty="0"/>
              <a:t>z)</a:t>
            </a:r>
          </a:p>
          <a:p>
            <a:pPr marL="0" indent="0">
              <a:buNone/>
            </a:pPr>
            <a:r>
              <a:rPr lang="it-IT" b="1" dirty="0"/>
              <a:t>NO</a:t>
            </a:r>
          </a:p>
          <a:p>
            <a:pPr marL="0" indent="0">
              <a:buNone/>
            </a:pPr>
            <a:r>
              <a:rPr lang="it-IT" dirty="0"/>
              <a:t>Controesempio : Se x=1, y=1, z=0, allora</a:t>
            </a:r>
          </a:p>
          <a:p>
            <a:pPr marL="0" indent="0">
              <a:buNone/>
            </a:pPr>
            <a:r>
              <a:rPr lang="es-ES" b="1" dirty="0"/>
              <a:t>x + (y </a:t>
            </a:r>
            <a:r>
              <a:rPr lang="es-ES" dirty="0"/>
              <a:t>⋅ </a:t>
            </a:r>
            <a:r>
              <a:rPr lang="es-ES" b="1" dirty="0"/>
              <a:t>z) </a:t>
            </a:r>
            <a:r>
              <a:rPr lang="es-ES" dirty="0"/>
              <a:t>vale </a:t>
            </a:r>
            <a:r>
              <a:rPr lang="es-ES" b="1" dirty="0"/>
              <a:t>1</a:t>
            </a:r>
          </a:p>
          <a:p>
            <a:pPr marL="0" indent="0">
              <a:buNone/>
            </a:pPr>
            <a:r>
              <a:rPr lang="es-ES" b="1" dirty="0"/>
              <a:t>(x + y) </a:t>
            </a:r>
            <a:r>
              <a:rPr lang="es-ES" dirty="0"/>
              <a:t>⋅ </a:t>
            </a:r>
            <a:r>
              <a:rPr lang="es-ES" b="1" dirty="0"/>
              <a:t>(x </a:t>
            </a:r>
            <a:r>
              <a:rPr lang="es-ES" dirty="0"/>
              <a:t>⋅ </a:t>
            </a:r>
            <a:r>
              <a:rPr lang="es-ES" b="1" dirty="0"/>
              <a:t>z) </a:t>
            </a:r>
            <a:r>
              <a:rPr lang="es-ES" dirty="0"/>
              <a:t>vale </a:t>
            </a:r>
            <a:r>
              <a:rPr lang="es-ES" b="1" dirty="0"/>
              <a:t>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70911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4652C-CF17-4BDB-8440-A4E6AB29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B19960-BBA0-45CB-941E-03692638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(x </a:t>
            </a:r>
            <a:r>
              <a:rPr lang="pl-PL" dirty="0"/>
              <a:t>⋅ </a:t>
            </a:r>
            <a:r>
              <a:rPr lang="pl-PL" b="1" dirty="0"/>
              <a:t>z) </a:t>
            </a:r>
            <a:r>
              <a:rPr lang="pl-PL" dirty="0"/>
              <a:t>⋅ </a:t>
            </a:r>
            <a:r>
              <a:rPr lang="pl-PL" b="1" dirty="0"/>
              <a:t>(x + y) = x </a:t>
            </a:r>
            <a:r>
              <a:rPr lang="pl-PL" dirty="0"/>
              <a:t>⋅ </a:t>
            </a:r>
            <a:r>
              <a:rPr lang="pl-PL" b="1" dirty="0"/>
              <a:t>z + x </a:t>
            </a:r>
            <a:r>
              <a:rPr lang="pl-PL" dirty="0"/>
              <a:t>⋅ </a:t>
            </a:r>
            <a:r>
              <a:rPr lang="pl-PL" b="1" dirty="0"/>
              <a:t>z </a:t>
            </a:r>
            <a:r>
              <a:rPr lang="pl-PL" dirty="0"/>
              <a:t>⋅ </a:t>
            </a:r>
            <a:r>
              <a:rPr lang="pl-PL" b="1" dirty="0"/>
              <a:t>y</a:t>
            </a:r>
          </a:p>
          <a:p>
            <a:pPr marL="0" indent="0">
              <a:buNone/>
            </a:pPr>
            <a:r>
              <a:rPr lang="it-IT" b="1" dirty="0"/>
              <a:t>SI</a:t>
            </a:r>
          </a:p>
          <a:p>
            <a:pPr marL="0" indent="0">
              <a:buNone/>
            </a:pPr>
            <a:r>
              <a:rPr lang="pl-PL" b="1" dirty="0"/>
              <a:t>(x </a:t>
            </a:r>
            <a:r>
              <a:rPr lang="pl-PL" dirty="0"/>
              <a:t>⋅ </a:t>
            </a:r>
            <a:r>
              <a:rPr lang="pl-PL" b="1" dirty="0"/>
              <a:t>z) </a:t>
            </a:r>
            <a:r>
              <a:rPr lang="pl-PL" dirty="0"/>
              <a:t>⋅ </a:t>
            </a:r>
            <a:r>
              <a:rPr lang="pl-PL" b="1" dirty="0"/>
              <a:t>(x + y) = x </a:t>
            </a:r>
            <a:r>
              <a:rPr lang="pl-PL" dirty="0"/>
              <a:t>⋅ </a:t>
            </a:r>
            <a:r>
              <a:rPr lang="pl-PL" b="1" dirty="0"/>
              <a:t>z </a:t>
            </a:r>
            <a:r>
              <a:rPr lang="pl-PL" dirty="0"/>
              <a:t>⋅ </a:t>
            </a:r>
            <a:r>
              <a:rPr lang="pl-PL" b="1" dirty="0"/>
              <a:t>x + x </a:t>
            </a:r>
            <a:r>
              <a:rPr lang="pl-PL" dirty="0"/>
              <a:t>⋅ </a:t>
            </a:r>
            <a:r>
              <a:rPr lang="pl-PL" b="1" dirty="0"/>
              <a:t>z </a:t>
            </a:r>
            <a:r>
              <a:rPr lang="pl-PL" dirty="0"/>
              <a:t>⋅ </a:t>
            </a:r>
            <a:r>
              <a:rPr lang="pl-PL" b="1" dirty="0"/>
              <a:t>y</a:t>
            </a:r>
          </a:p>
          <a:p>
            <a:pPr marL="0" indent="0">
              <a:buNone/>
            </a:pPr>
            <a:r>
              <a:rPr lang="it-IT" dirty="0"/>
              <a:t>distributiva</a:t>
            </a:r>
          </a:p>
          <a:p>
            <a:pPr marL="0" indent="0">
              <a:buNone/>
            </a:pPr>
            <a:r>
              <a:rPr lang="pl-PL" b="1" dirty="0"/>
              <a:t>x </a:t>
            </a:r>
            <a:r>
              <a:rPr lang="pl-PL" dirty="0"/>
              <a:t>⋅ </a:t>
            </a:r>
            <a:r>
              <a:rPr lang="pl-PL" b="1" dirty="0"/>
              <a:t>z + x </a:t>
            </a:r>
            <a:r>
              <a:rPr lang="pl-PL" dirty="0"/>
              <a:t>⋅ </a:t>
            </a:r>
            <a:r>
              <a:rPr lang="pl-PL" b="1" dirty="0"/>
              <a:t>z </a:t>
            </a:r>
            <a:r>
              <a:rPr lang="pl-PL" dirty="0"/>
              <a:t>⋅ </a:t>
            </a:r>
            <a:r>
              <a:rPr lang="pl-PL" b="1" dirty="0"/>
              <a:t>y</a:t>
            </a:r>
          </a:p>
          <a:p>
            <a:pPr marL="0" indent="0">
              <a:buNone/>
            </a:pPr>
            <a:r>
              <a:rPr lang="it-IT" dirty="0"/>
              <a:t>commutativa + idempotenza</a:t>
            </a:r>
          </a:p>
        </p:txBody>
      </p:sp>
    </p:spTree>
    <p:extLst>
      <p:ext uri="{BB962C8B-B14F-4D97-AF65-F5344CB8AC3E}">
        <p14:creationId xmlns:p14="http://schemas.microsoft.com/office/powerpoint/2010/main" val="4026025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2EB5B-B6DE-4E80-8AA5-077905C2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1C3B23-7008-428B-B761-CB442C60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Quale delle seguenti espressioni è sempre falsa: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1. !((!X||Y||!Z) &amp;&amp; (X||!Y||Z))</a:t>
            </a: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2. ((X &amp;&amp; Y) || (!X &amp;&amp; !Y)) &amp;&amp; ((!X &amp;&amp; Y) || (X &amp;&amp; !Y))</a:t>
            </a:r>
          </a:p>
          <a:p>
            <a:pPr marL="0" indent="0">
              <a:buNone/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3. (!(X||(Y &amp;&amp; !Z))) &amp;&amp; (Y||!Z)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1. !((!X||Y||!Z) &amp;&amp; (X||!Y||Z))</a:t>
            </a:r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vale 0 X vale 1 Z vale 1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!((!1||0||!1) &amp;&amp; (X||!Y||Z))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!((0||0||0) &amp;&amp; (X||!Y||Z))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!((0) &amp;&amp; (X||!Y||Z))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!((0))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7A1FDD-1D45-4C83-A06B-AED5799B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8E05B2-D482-4D05-AF19-FF68FAAD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Usando i teoremi fondamentali dell’algebra booleana, si semplifichi la seguente funzione in termini di operatori and, or e </a:t>
            </a:r>
            <a:r>
              <a:rPr lang="it-IT" dirty="0" err="1"/>
              <a:t>not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 = ¬B⋅(¬A + ¬C) + ¬A⋅(B+¬C)+ ¬C⋅B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Scrivere, la tavola di verità della funzione ridotta e disegnare il circuito corrispondente.</a:t>
            </a:r>
          </a:p>
        </p:txBody>
      </p:sp>
    </p:spTree>
    <p:extLst>
      <p:ext uri="{BB962C8B-B14F-4D97-AF65-F5344CB8AC3E}">
        <p14:creationId xmlns:p14="http://schemas.microsoft.com/office/powerpoint/2010/main" val="38441594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58619-CDE4-48C8-960C-DDA261E6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3E47648-8E79-466F-82DE-32ECB80D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342600"/>
            <a:ext cx="6080325" cy="40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4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B0770-A033-4C8D-8F3B-E8C5538A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F8A4066-BBF3-4CD9-B621-29344E32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5119"/>
              </p:ext>
            </p:extLst>
          </p:nvPr>
        </p:nvGraphicFramePr>
        <p:xfrm>
          <a:off x="2031023" y="2495712"/>
          <a:ext cx="8128977" cy="4399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64977">
                  <a:extLst>
                    <a:ext uri="{9D8B030D-6E8A-4147-A177-3AD203B41FA5}">
                      <a16:colId xmlns:a16="http://schemas.microsoft.com/office/drawing/2014/main" val="25529446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2083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x: 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"Benevento è capoluogo di provincia"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1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y: 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il Molise è una regione del Nord d’Italia 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z: 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"Benevento è capitale d'Italia"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or y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"Benevento è capoluogo di provincia oppure il Molise è una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regione del Nord d’Italia 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2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or z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il Molise è una regione del Nord d’Italia oppure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Benevento è capitale d'Italia"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97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C76FAF-30A8-4C48-AD88-06DBACDB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Precedenza operatori logici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4BDD61-679D-40BB-B17F-6B60EAB6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301357"/>
            <a:ext cx="6299400" cy="34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77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3813</Words>
  <Application>Microsoft Office PowerPoint</Application>
  <PresentationFormat>Widescreen</PresentationFormat>
  <Paragraphs>504</Paragraphs>
  <Slides>75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Tema di Office</vt:lpstr>
      <vt:lpstr>Algebra Booleana</vt:lpstr>
      <vt:lpstr>Boolean</vt:lpstr>
      <vt:lpstr>Tavole di verità: not</vt:lpstr>
      <vt:lpstr>Esempi di not</vt:lpstr>
      <vt:lpstr>Tavole di verità: and</vt:lpstr>
      <vt:lpstr>Esempi di and</vt:lpstr>
      <vt:lpstr>Tavole di verità: or</vt:lpstr>
      <vt:lpstr>Esempi di or</vt:lpstr>
      <vt:lpstr>Precedenza operatori logici</vt:lpstr>
      <vt:lpstr>Esempio</vt:lpstr>
      <vt:lpstr>Tabella di verità di: a or (b and c)</vt:lpstr>
      <vt:lpstr>Teoremi fondamentali</vt:lpstr>
      <vt:lpstr>Valgono le proprietà distributive</vt:lpstr>
      <vt:lpstr>Regole di De Morgan</vt:lpstr>
      <vt:lpstr>Approfondimento  </vt:lpstr>
      <vt:lpstr>Porte Logiche</vt:lpstr>
      <vt:lpstr>and realizzato con interruttori</vt:lpstr>
      <vt:lpstr>and realizzato con interruttori</vt:lpstr>
      <vt:lpstr>Esempio</vt:lpstr>
      <vt:lpstr>y = ((a or b) and (not c)) or (c and d)</vt:lpstr>
      <vt:lpstr>y = ((a or b) and (not c)) or (c and d)</vt:lpstr>
      <vt:lpstr>Presentazione standard di PowerPoint</vt:lpstr>
      <vt:lpstr>Semplificazione</vt:lpstr>
      <vt:lpstr>Presentazione standard di PowerPoint</vt:lpstr>
      <vt:lpstr>Presentazione standard di PowerPoint</vt:lpstr>
      <vt:lpstr>Condivisione di input</vt:lpstr>
      <vt:lpstr>Booleani in C</vt:lpstr>
      <vt:lpstr>Esempi</vt:lpstr>
      <vt:lpstr>Esempi sbagliati</vt:lpstr>
      <vt:lpstr>Tipi Ordinati</vt:lpstr>
      <vt:lpstr>Operatori Relazionali</vt:lpstr>
      <vt:lpstr>Attenzione</vt:lpstr>
      <vt:lpstr>Esercizio</vt:lpstr>
      <vt:lpstr>Se scrivo</vt:lpstr>
      <vt:lpstr>Che succede?</vt:lpstr>
      <vt:lpstr>Una soluzione</vt:lpstr>
      <vt:lpstr>Perché funziona</vt:lpstr>
      <vt:lpstr>Lo stesso per ||</vt:lpstr>
      <vt:lpstr>Esercizio</vt:lpstr>
      <vt:lpstr>Esercizio</vt:lpstr>
      <vt:lpstr>Esercizio</vt:lpstr>
      <vt:lpstr>Esercizio</vt:lpstr>
      <vt:lpstr>Esercizio</vt:lpstr>
      <vt:lpstr>Esercizio</vt:lpstr>
      <vt:lpstr>Esercizio</vt:lpstr>
      <vt:lpstr>Esercizio</vt:lpstr>
      <vt:lpstr>Esercizio</vt:lpstr>
      <vt:lpstr>Esercizio</vt:lpstr>
      <vt:lpstr>Esercizio</vt:lpstr>
      <vt:lpstr>Esercizio</vt:lpstr>
      <vt:lpstr>Esercizio</vt:lpstr>
      <vt:lpstr>Esercizio</vt:lpstr>
      <vt:lpstr>Esercizio</vt:lpstr>
      <vt:lpstr>Presentazione standard di PowerPoint</vt:lpstr>
      <vt:lpstr>Soluzione</vt:lpstr>
      <vt:lpstr>Esercizio</vt:lpstr>
      <vt:lpstr>Soluzione</vt:lpstr>
      <vt:lpstr>Esercizio</vt:lpstr>
      <vt:lpstr>Presentazione standard di PowerPoint</vt:lpstr>
      <vt:lpstr>Presentazione standard di PowerPoint</vt:lpstr>
      <vt:lpstr>Esercizio</vt:lpstr>
      <vt:lpstr>Soluzione</vt:lpstr>
      <vt:lpstr>Soluzione</vt:lpstr>
      <vt:lpstr>Esercizio</vt:lpstr>
      <vt:lpstr>Tabella dell’and</vt:lpstr>
      <vt:lpstr>Esercizio</vt:lpstr>
      <vt:lpstr>Soluzione</vt:lpstr>
      <vt:lpstr>Soluzione</vt:lpstr>
      <vt:lpstr>Esercizio</vt:lpstr>
      <vt:lpstr>Esercizio 1</vt:lpstr>
      <vt:lpstr>Esercizio 2</vt:lpstr>
      <vt:lpstr>Esercizio 3.</vt:lpstr>
      <vt:lpstr>Esercizio</vt:lpstr>
      <vt:lpstr>Esercizio</vt:lpstr>
      <vt:lpstr>Soluzione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Booleana</dc:title>
  <dc:creator>corrado aaron visaggio</dc:creator>
  <cp:lastModifiedBy>corrado aaron visaggio</cp:lastModifiedBy>
  <cp:revision>12</cp:revision>
  <dcterms:created xsi:type="dcterms:W3CDTF">2018-04-20T12:00:37Z</dcterms:created>
  <dcterms:modified xsi:type="dcterms:W3CDTF">2018-04-21T09:54:01Z</dcterms:modified>
</cp:coreProperties>
</file>