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3" r:id="rId9"/>
    <p:sldId id="283" r:id="rId10"/>
    <p:sldId id="284" r:id="rId11"/>
    <p:sldId id="282" r:id="rId12"/>
    <p:sldId id="264" r:id="rId13"/>
    <p:sldId id="265" r:id="rId14"/>
    <p:sldId id="266" r:id="rId15"/>
    <p:sldId id="285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CCFF"/>
    <a:srgbClr val="52E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51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02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94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4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7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5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6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9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0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4135-CF0C-4463-8348-879621AEDACC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7C6C-2BA0-4167-ACF5-51A439480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1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Array e Stringhe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Linguaggio C</a:t>
            </a:r>
          </a:p>
        </p:txBody>
      </p:sp>
    </p:spTree>
    <p:extLst>
      <p:ext uri="{BB962C8B-B14F-4D97-AF65-F5344CB8AC3E}">
        <p14:creationId xmlns:p14="http://schemas.microsoft.com/office/powerpoint/2010/main" val="129444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Elementi di un Array (Lettura)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764"/>
            <a:ext cx="10006584" cy="385934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3081528" y="3465576"/>
            <a:ext cx="694944" cy="585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703748" y="3296519"/>
            <a:ext cx="6791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L’accesso ad un elemento di un array si effettua indicando </a:t>
            </a:r>
          </a:p>
          <a:p>
            <a:r>
              <a:rPr lang="it-IT" dirty="0"/>
              <a:t>il nome della variabile array, seguita da una coppia di parentesi quadre</a:t>
            </a:r>
          </a:p>
          <a:p>
            <a:r>
              <a:rPr lang="it-IT" dirty="0"/>
              <a:t>tra le quali si inserisce l’indice di posizione dell’elemento desiderato </a:t>
            </a:r>
          </a:p>
        </p:txBody>
      </p:sp>
      <p:sp>
        <p:nvSpPr>
          <p:cNvPr id="8" name="Freccia a sinistra 7"/>
          <p:cNvSpPr/>
          <p:nvPr/>
        </p:nvSpPr>
        <p:spPr>
          <a:xfrm>
            <a:off x="4236098" y="3664878"/>
            <a:ext cx="467650" cy="17933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0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35996"/>
            <a:ext cx="9005672" cy="672142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36578"/>
            <a:ext cx="4965441" cy="960755"/>
          </a:xfrm>
        </p:spPr>
        <p:txBody>
          <a:bodyPr>
            <a:normAutofit fontScale="90000"/>
          </a:bodyPr>
          <a:lstStyle/>
          <a:p>
            <a:r>
              <a:rPr lang="it-IT" dirty="0"/>
              <a:t>La funzione </a:t>
            </a:r>
            <a:br>
              <a:rPr lang="it-IT" dirty="0"/>
            </a:br>
            <a:r>
              <a:rPr lang="it-IT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240861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modi di «inizializzare» un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69593"/>
            <a:ext cx="10515600" cy="4351338"/>
          </a:xfrm>
        </p:spPr>
        <p:txBody>
          <a:bodyPr/>
          <a:lstStyle/>
          <a:p>
            <a:r>
              <a:rPr lang="it-IT" dirty="0"/>
              <a:t>Sintassi compatta: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Se la lunghezza dell’array è omessa, gli </a:t>
            </a:r>
            <a:r>
              <a:rPr lang="it-IT" dirty="0" err="1"/>
              <a:t>inizializzatori</a:t>
            </a:r>
            <a:r>
              <a:rPr lang="it-IT" dirty="0"/>
              <a:t> la determinano: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14" y="2182675"/>
            <a:ext cx="6442876" cy="162313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14" y="4902691"/>
            <a:ext cx="6287626" cy="13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sugli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opera sui singoli elementi, uno per volta</a:t>
            </a:r>
          </a:p>
          <a:p>
            <a:r>
              <a:rPr lang="it-IT" b="1" dirty="0">
                <a:solidFill>
                  <a:srgbClr val="7030A0"/>
                </a:solidFill>
              </a:rPr>
              <a:t>Non è possibile </a:t>
            </a:r>
            <a:r>
              <a:rPr lang="it-IT" dirty="0">
                <a:solidFill>
                  <a:srgbClr val="7030A0"/>
                </a:solidFill>
              </a:rPr>
              <a:t>operare sull’intero array, agendo su tutti gli elementi simultaneamente</a:t>
            </a:r>
          </a:p>
          <a:p>
            <a:pPr marL="0" indent="0">
              <a:buNone/>
            </a:pPr>
            <a:endParaRPr lang="it-IT" dirty="0">
              <a:solidFill>
                <a:srgbClr val="7030A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55" y="3341006"/>
            <a:ext cx="7115626" cy="26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Array di Caratteri: le Stringhe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38681" y="1463040"/>
            <a:ext cx="10515600" cy="527608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Array di caratteri: spesso chiamati </a:t>
            </a:r>
            <a:r>
              <a:rPr lang="it-IT" b="1" dirty="0"/>
              <a:t>stringhe</a:t>
            </a:r>
          </a:p>
          <a:p>
            <a:pPr lvl="1"/>
            <a:r>
              <a:rPr lang="it-IT" dirty="0"/>
              <a:t>Quando rappresentano “caratteri da leggersi in fila”</a:t>
            </a:r>
          </a:p>
          <a:p>
            <a:r>
              <a:rPr lang="it-IT" dirty="0"/>
              <a:t>Dichiarazione + inizializzazione di una stringa:</a:t>
            </a:r>
          </a:p>
          <a:p>
            <a:pPr marL="0" lvl="1" indent="0" algn="ctr">
              <a:spcBef>
                <a:spcPts val="1000"/>
              </a:spcBef>
              <a:buNone/>
            </a:pP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stringa [] = </a:t>
            </a:r>
            <a:r>
              <a:rPr lang="it-IT" b="1" dirty="0">
                <a:solidFill>
                  <a:srgbClr val="FF0000"/>
                </a:solidFill>
              </a:rPr>
              <a:t>“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gatto</a:t>
            </a:r>
            <a:r>
              <a:rPr lang="it-IT" b="1" dirty="0">
                <a:solidFill>
                  <a:srgbClr val="FF0000"/>
                </a:solidFill>
              </a:rPr>
              <a:t>”;</a:t>
            </a:r>
          </a:p>
          <a:p>
            <a:r>
              <a:rPr lang="it-IT" b="1" dirty="0"/>
              <a:t>Tutte le stringhe </a:t>
            </a:r>
            <a:r>
              <a:rPr lang="it-IT" dirty="0"/>
              <a:t>(a differenza degli array numerici</a:t>
            </a:r>
            <a:r>
              <a:rPr lang="it-IT" b="1" dirty="0"/>
              <a:t>) terminano con un carattere</a:t>
            </a:r>
            <a:r>
              <a:rPr lang="it-IT" dirty="0"/>
              <a:t> </a:t>
            </a:r>
            <a:r>
              <a:rPr lang="it-IT" b="1" dirty="0"/>
              <a:t>speciale</a:t>
            </a:r>
            <a:r>
              <a:rPr lang="it-IT" dirty="0"/>
              <a:t> denominato </a:t>
            </a:r>
            <a:r>
              <a:rPr lang="it-IT" b="1" dirty="0"/>
              <a:t>carattere nullo </a:t>
            </a:r>
            <a:r>
              <a:rPr lang="it-IT" dirty="0"/>
              <a:t>‘</a:t>
            </a:r>
            <a:r>
              <a:rPr lang="it-IT" b="1" dirty="0"/>
              <a:t>\0</a:t>
            </a:r>
            <a:r>
              <a:rPr lang="it-IT" dirty="0"/>
              <a:t>’;</a:t>
            </a:r>
          </a:p>
          <a:p>
            <a:r>
              <a:rPr lang="it-IT" dirty="0"/>
              <a:t>Quindi, la stringa «gatto» ha una lunghezza (dimensione) pari a 6 e non a 5 (</a:t>
            </a:r>
            <a:r>
              <a:rPr lang="it-IT" dirty="0">
                <a:solidFill>
                  <a:srgbClr val="FF0000"/>
                </a:solidFill>
              </a:rPr>
              <a:t>5</a:t>
            </a:r>
            <a:r>
              <a:rPr lang="it-IT" dirty="0"/>
              <a:t> caratteri «utili» della parola </a:t>
            </a:r>
            <a:r>
              <a:rPr lang="it-IT" dirty="0">
                <a:solidFill>
                  <a:srgbClr val="FF0000"/>
                </a:solidFill>
              </a:rPr>
              <a:t>+ 1 </a:t>
            </a:r>
            <a:r>
              <a:rPr lang="it-IT" dirty="0"/>
              <a:t>carattere di terminazione)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/>
              <a:t>Dichiarazione equivalente: </a:t>
            </a:r>
          </a:p>
          <a:p>
            <a:pPr marL="0" indent="0" algn="ctr">
              <a:buNone/>
            </a:pPr>
            <a:r>
              <a:rPr lang="it-IT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stringa [] ={‘</a:t>
            </a:r>
            <a:r>
              <a:rPr lang="it-IT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g’,’a’,’t’,’t’,’o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’,’\0’};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720209" y="4974336"/>
            <a:ext cx="621792" cy="5760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342001" y="4974336"/>
            <a:ext cx="621792" cy="5760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4963793" y="4974336"/>
            <a:ext cx="621792" cy="5760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5585585" y="4974336"/>
            <a:ext cx="621792" cy="5760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207377" y="4974336"/>
            <a:ext cx="621792" cy="5760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6829169" y="4974336"/>
            <a:ext cx="621792" cy="5760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878659" y="5020056"/>
            <a:ext cx="317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g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1307" y="5024628"/>
            <a:ext cx="324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a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137799" y="5033772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t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753857" y="5033772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t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375649" y="5047488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o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6960165" y="5052060"/>
            <a:ext cx="490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/>
              <a:t>/0</a:t>
            </a:r>
          </a:p>
        </p:txBody>
      </p:sp>
    </p:spTree>
    <p:extLst>
      <p:ext uri="{BB962C8B-B14F-4D97-AF65-F5344CB8AC3E}">
        <p14:creationId xmlns:p14="http://schemas.microsoft.com/office/powerpoint/2010/main" val="301547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3271"/>
            <a:ext cx="10515600" cy="1325563"/>
          </a:xfrm>
        </p:spPr>
        <p:txBody>
          <a:bodyPr/>
          <a:lstStyle/>
          <a:p>
            <a:r>
              <a:rPr lang="it-IT" dirty="0"/>
              <a:t>Esempio con le stringhe: Inserisci il tuo nome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26" y="1104900"/>
            <a:ext cx="9410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0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Stringhe e caratteri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 è la differenza tra 'x' e "x"?</a:t>
            </a:r>
          </a:p>
          <a:p>
            <a:pPr lvl="1"/>
            <a:r>
              <a:rPr lang="it-IT" dirty="0"/>
              <a:t>'x' è una costante di tipo </a:t>
            </a:r>
            <a:r>
              <a:rPr lang="it-IT" dirty="0" err="1"/>
              <a:t>char</a:t>
            </a:r>
            <a:r>
              <a:rPr lang="it-IT" dirty="0"/>
              <a:t>, rappresentata in memoria da un intero</a:t>
            </a:r>
          </a:p>
          <a:p>
            <a:pPr lvl="1"/>
            <a:r>
              <a:rPr lang="it-IT" dirty="0"/>
              <a:t>"x" è una stringa costante, rappresentata in memoria da un array che contiene i caratteri: 'x' e '\0‘</a:t>
            </a:r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ATTENZIONE</a:t>
            </a:r>
          </a:p>
          <a:p>
            <a:r>
              <a:rPr lang="it-IT" dirty="0"/>
              <a:t>Le stringhe </a:t>
            </a:r>
            <a:r>
              <a:rPr lang="it-IT" b="1" dirty="0"/>
              <a:t>non </a:t>
            </a:r>
            <a:r>
              <a:rPr lang="it-IT" dirty="0"/>
              <a:t>sono propriamente un </a:t>
            </a:r>
            <a:r>
              <a:rPr lang="it-IT" b="1" dirty="0"/>
              <a:t>tipo </a:t>
            </a:r>
            <a:r>
              <a:rPr lang="it-IT" dirty="0"/>
              <a:t>di dato (non sono un tipo base o primitivo!)</a:t>
            </a:r>
          </a:p>
          <a:p>
            <a:r>
              <a:rPr lang="it-IT" dirty="0"/>
              <a:t>Non hanno operatori nativi, ma una serie di funzioni nella libreria standard che permettono di manipolarle</a:t>
            </a:r>
          </a:p>
        </p:txBody>
      </p:sp>
    </p:spTree>
    <p:extLst>
      <p:ext uri="{BB962C8B-B14F-4D97-AF65-F5344CB8AC3E}">
        <p14:creationId xmlns:p14="http://schemas.microsoft.com/office/powerpoint/2010/main" val="246519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92184"/>
            <a:ext cx="10515600" cy="1325563"/>
          </a:xfrm>
        </p:spPr>
        <p:txBody>
          <a:bodyPr/>
          <a:lstStyle/>
          <a:p>
            <a:r>
              <a:rPr lang="it-IT" b="1" dirty="0"/>
              <a:t>Alcune operazioni sulle stringhe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252729"/>
            <a:ext cx="10515600" cy="121615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Per lavorare con le stringhe, il linguaggio C mette a disposizione dell’utente un insieme di funzioni</a:t>
            </a:r>
          </a:p>
          <a:p>
            <a:r>
              <a:rPr lang="it-IT" dirty="0"/>
              <a:t>Tali funzioni (copia, ricerca di caratteri, estrazione di sottostringhe, ad esempio) sono accessibili attraverso l’inclusione della libreria «</a:t>
            </a:r>
            <a:r>
              <a:rPr lang="it-IT" dirty="0" err="1"/>
              <a:t>string.h</a:t>
            </a:r>
            <a:r>
              <a:rPr lang="it-IT" dirty="0"/>
              <a:t>»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52" y="2468881"/>
            <a:ext cx="6960376" cy="43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8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su stringhe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0" y="1539518"/>
            <a:ext cx="7913603" cy="45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3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Particolarità delle stringhe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nome dell’array rappresenta l’indirizzo del suo primo elemento, perciò quando ci si vuole riferire all’intero array nella «</a:t>
            </a:r>
            <a:r>
              <a:rPr lang="it-IT" dirty="0" err="1"/>
              <a:t>scanf</a:t>
            </a:r>
            <a:r>
              <a:rPr lang="it-IT" dirty="0"/>
              <a:t>()»non si mette il simbolo &amp;!</a:t>
            </a:r>
          </a:p>
          <a:p>
            <a:pPr marL="0" indent="0" algn="ctr">
              <a:buNone/>
            </a:pP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("%s", stringa);</a:t>
            </a:r>
          </a:p>
          <a:p>
            <a:pPr marL="0" indent="0" algn="ctr">
              <a:buNone/>
            </a:pP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Questa </a:t>
            </a:r>
            <a:r>
              <a:rPr lang="it-IT" dirty="0" err="1"/>
              <a:t>scanf</a:t>
            </a:r>
            <a:r>
              <a:rPr lang="it-IT" dirty="0"/>
              <a:t> legge in input i caratteri fino a quando trova il carattere “</a:t>
            </a:r>
            <a:r>
              <a:rPr lang="it-IT" dirty="0" err="1"/>
              <a:t>blank</a:t>
            </a:r>
            <a:r>
              <a:rPr lang="it-IT" dirty="0"/>
              <a:t>” (lo spazio), o l’invio;</a:t>
            </a:r>
          </a:p>
          <a:p>
            <a:r>
              <a:rPr lang="it-IT" dirty="0"/>
              <a:t>Perciò se nel buffer si trova una stringa “troppo lunga”, essa è memorizzata oltre la fine dell’array !!! Ed è un errore grave !!!</a:t>
            </a:r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5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Una Frase… un insieme di caratteri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Che cosa è una frase?</a:t>
            </a:r>
          </a:p>
          <a:p>
            <a:pPr lvl="1"/>
            <a:r>
              <a:rPr lang="it-IT" dirty="0"/>
              <a:t>È un insieme di caratteri</a:t>
            </a:r>
          </a:p>
          <a:p>
            <a:pPr lvl="1"/>
            <a:endParaRPr lang="it-IT" dirty="0"/>
          </a:p>
          <a:p>
            <a:r>
              <a:rPr lang="it-IT" b="1" dirty="0">
                <a:solidFill>
                  <a:srgbClr val="FF0000"/>
                </a:solidFill>
              </a:rPr>
              <a:t>Come la rappresento?</a:t>
            </a:r>
          </a:p>
          <a:p>
            <a:pPr lvl="1"/>
            <a:r>
              <a:rPr lang="it-IT" dirty="0"/>
              <a:t>Un</a:t>
            </a:r>
            <a:r>
              <a:rPr lang="it-IT" dirty="0">
                <a:solidFill>
                  <a:srgbClr val="FF0000"/>
                </a:solidFill>
              </a:rPr>
              <a:t> insieme</a:t>
            </a:r>
            <a:r>
              <a:rPr lang="it-IT" dirty="0"/>
              <a:t>, di tante </a:t>
            </a:r>
            <a:r>
              <a:rPr lang="it-IT" dirty="0">
                <a:solidFill>
                  <a:srgbClr val="00B050"/>
                </a:solidFill>
              </a:rPr>
              <a:t>variabili carattere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Una </a:t>
            </a:r>
            <a:r>
              <a:rPr lang="it-IT" dirty="0">
                <a:solidFill>
                  <a:srgbClr val="00B050"/>
                </a:solidFill>
              </a:rPr>
              <a:t>variabile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</a:rPr>
              <a:t>insieme di caratteri</a:t>
            </a:r>
            <a:r>
              <a:rPr lang="it-IT" dirty="0"/>
              <a:t>?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43" y="4688690"/>
            <a:ext cx="8613778" cy="9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Array… insiemi di variabili dello stesso tipo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Se una stringa è un insieme di caratteri, questi caratteri vanno tenuti insieme in qualche modo ovvero attraverso un «contenitore» di variabili</a:t>
            </a:r>
          </a:p>
          <a:p>
            <a:r>
              <a:rPr lang="it-IT" dirty="0"/>
              <a:t>Un «contenitore» di variabili è definito «</a:t>
            </a:r>
            <a:r>
              <a:rPr lang="it-IT" dirty="0">
                <a:solidFill>
                  <a:srgbClr val="FF0000"/>
                </a:solidFill>
              </a:rPr>
              <a:t>array</a:t>
            </a:r>
            <a:r>
              <a:rPr lang="it-IT" dirty="0"/>
              <a:t>»</a:t>
            </a:r>
          </a:p>
          <a:p>
            <a:pPr lvl="1"/>
            <a:r>
              <a:rPr lang="it-IT" dirty="0"/>
              <a:t>Il concetto di array è legato a quello di vettore matematico</a:t>
            </a:r>
          </a:p>
          <a:p>
            <a:pPr lvl="1"/>
            <a:r>
              <a:rPr lang="it-IT" dirty="0"/>
              <a:t>In matematica, un vettore è una entità costituita da componenti tutte appartenenti allo stesso dominio (numeri interi, numeri Reali, ecc..), quindi è una variabile che contiene una collezione di </a:t>
            </a:r>
            <a:r>
              <a:rPr lang="it-IT" b="1" dirty="0">
                <a:solidFill>
                  <a:srgbClr val="FF0000"/>
                </a:solidFill>
              </a:rPr>
              <a:t>elementi omogenei</a:t>
            </a:r>
          </a:p>
          <a:p>
            <a:r>
              <a:rPr lang="it-IT" dirty="0"/>
              <a:t>Anche in un linguaggio di programmazione è possibile definire una </a:t>
            </a:r>
            <a:r>
              <a:rPr lang="it-IT" dirty="0">
                <a:solidFill>
                  <a:srgbClr val="FF0000"/>
                </a:solidFill>
              </a:rPr>
              <a:t>variabile </a:t>
            </a:r>
            <a:r>
              <a:rPr lang="it-IT" dirty="0"/>
              <a:t>con una </a:t>
            </a:r>
            <a:r>
              <a:rPr lang="it-IT" dirty="0">
                <a:solidFill>
                  <a:srgbClr val="FF0000"/>
                </a:solidFill>
              </a:rPr>
              <a:t>struttura «speciale»</a:t>
            </a:r>
            <a:r>
              <a:rPr lang="it-IT" dirty="0"/>
              <a:t>,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denominata </a:t>
            </a:r>
            <a:r>
              <a:rPr lang="it-IT" b="1" dirty="0">
                <a:solidFill>
                  <a:srgbClr val="FF0000"/>
                </a:solidFill>
              </a:rPr>
              <a:t>array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279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Array… variabili strutturate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it-IT" dirty="0"/>
              <a:t>Nel linguaggio C, come nel caso matematico, un array è una variabile «contenitore» caratterizzata da:</a:t>
            </a:r>
          </a:p>
          <a:p>
            <a:pPr lvl="1"/>
            <a:r>
              <a:rPr lang="it-IT" dirty="0"/>
              <a:t>Una dimensione (il numero massimo di componenti del vettore)</a:t>
            </a:r>
          </a:p>
          <a:p>
            <a:pPr lvl="1"/>
            <a:r>
              <a:rPr lang="it-IT" dirty="0"/>
              <a:t>Elementi tutti dello stesso tipo (le componenti appartengono tutte allo stesso dominio)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83" y="3891153"/>
            <a:ext cx="3448050" cy="11239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182" y="5150040"/>
            <a:ext cx="4058793" cy="102692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243606" y="4276471"/>
            <a:ext cx="177882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Array di Caratteri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413081" y="5426599"/>
            <a:ext cx="160934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 Array di Interi</a:t>
            </a:r>
          </a:p>
        </p:txBody>
      </p:sp>
      <p:sp>
        <p:nvSpPr>
          <p:cNvPr id="8" name="Freccia a sinistra 7"/>
          <p:cNvSpPr/>
          <p:nvPr/>
        </p:nvSpPr>
        <p:spPr>
          <a:xfrm>
            <a:off x="5861778" y="4276471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sinistra 8"/>
          <p:cNvSpPr/>
          <p:nvPr/>
        </p:nvSpPr>
        <p:spPr>
          <a:xfrm>
            <a:off x="5861778" y="5368949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02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Array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74" y="1318745"/>
            <a:ext cx="8704262" cy="50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Array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2647"/>
          </a:xfrm>
        </p:spPr>
        <p:txBody>
          <a:bodyPr/>
          <a:lstStyle/>
          <a:p>
            <a:r>
              <a:rPr lang="it-IT" dirty="0"/>
              <a:t>Gli elementi di un array sono normali variabili: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Si possono usare </a:t>
            </a:r>
            <a:r>
              <a:rPr lang="it-IT" b="1" dirty="0"/>
              <a:t>espressioni </a:t>
            </a:r>
            <a:r>
              <a:rPr lang="it-IT" dirty="0"/>
              <a:t>come indici: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53" y="2445522"/>
            <a:ext cx="4864501" cy="17266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53" y="5102890"/>
            <a:ext cx="4993876" cy="11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1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semplice esempio: Array di Interi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/>
          <a:lstStyle/>
          <a:p>
            <a:r>
              <a:rPr lang="it-IT" dirty="0"/>
              <a:t>Scriviamo un semplice programma che consente di: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Leggere da input 5 numeri interi arbitrari;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Memorizzare questi numeri in un array che chiameremo «</a:t>
            </a:r>
            <a:r>
              <a:rPr lang="it-IT" i="1" dirty="0"/>
              <a:t>v</a:t>
            </a:r>
            <a:r>
              <a:rPr lang="it-IT" dirty="0"/>
              <a:t>»;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Stampare il valore della somma di tutti gli elementi contenuti in «</a:t>
            </a:r>
            <a:r>
              <a:rPr lang="it-IT" i="1" dirty="0"/>
              <a:t>v».</a:t>
            </a:r>
          </a:p>
          <a:p>
            <a:pPr marL="914400" lvl="1" indent="-457200">
              <a:buFont typeface="+mj-lt"/>
              <a:buAutoNum type="arabicPeriod"/>
            </a:pPr>
            <a:endParaRPr lang="it-IT" i="1" dirty="0"/>
          </a:p>
          <a:p>
            <a:r>
              <a:rPr lang="it-IT" dirty="0"/>
              <a:t>Con queste macro-operazioni si osserva:</a:t>
            </a:r>
          </a:p>
          <a:p>
            <a:pPr lvl="1"/>
            <a:r>
              <a:rPr lang="it-IT" dirty="0"/>
              <a:t>Come si inseriscono gli elementi in un array (scrittura dei dati nell’array)</a:t>
            </a:r>
          </a:p>
          <a:p>
            <a:pPr lvl="1"/>
            <a:r>
              <a:rPr lang="it-IT" dirty="0"/>
              <a:t>Come si accede agli elementi contenuti nell’array (lettura dei dati dell’array)</a:t>
            </a:r>
          </a:p>
          <a:p>
            <a:pPr marL="457200" lvl="1" indent="0"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56318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Dichiarazione di un Array di Interi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36" y="1893379"/>
            <a:ext cx="9959656" cy="28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Caricamento degli Elementi in un Array (Scrittura)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8" y="1792224"/>
            <a:ext cx="11149947" cy="37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07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776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Tema di Office</vt:lpstr>
      <vt:lpstr>Array e Stringhe</vt:lpstr>
      <vt:lpstr>Una Frase… un insieme di caratteri</vt:lpstr>
      <vt:lpstr>Gli Array… insiemi di variabili dello stesso tipo</vt:lpstr>
      <vt:lpstr>Gli Array… variabili strutturate</vt:lpstr>
      <vt:lpstr>Gli Array</vt:lpstr>
      <vt:lpstr>Gli Array (2)</vt:lpstr>
      <vt:lpstr>Un semplice esempio: Array di Interi</vt:lpstr>
      <vt:lpstr>Dichiarazione di un Array di Interi</vt:lpstr>
      <vt:lpstr>Caricamento degli Elementi in un Array (Scrittura)</vt:lpstr>
      <vt:lpstr>Accesso agli Elementi di un Array (Lettura)</vt:lpstr>
      <vt:lpstr>La funzione  completa</vt:lpstr>
      <vt:lpstr>Altri modi di «inizializzare» un array</vt:lpstr>
      <vt:lpstr>Operazioni sugli Array</vt:lpstr>
      <vt:lpstr>… Array di Caratteri: le Stringhe</vt:lpstr>
      <vt:lpstr>Esempio con le stringhe: Inserisci il tuo nome</vt:lpstr>
      <vt:lpstr>Stringhe e caratteri</vt:lpstr>
      <vt:lpstr>Alcune operazioni sulle stringhe</vt:lpstr>
      <vt:lpstr>Operazioni su stringhe</vt:lpstr>
      <vt:lpstr>Particolarità delle stringhe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e Stringhe</dc:title>
  <dc:creator>fiammetta</dc:creator>
  <cp:lastModifiedBy>corrado aaron visaggio</cp:lastModifiedBy>
  <cp:revision>28</cp:revision>
  <dcterms:created xsi:type="dcterms:W3CDTF">2019-05-27T15:34:04Z</dcterms:created>
  <dcterms:modified xsi:type="dcterms:W3CDTF">2019-05-30T07:48:29Z</dcterms:modified>
</cp:coreProperties>
</file>