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6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90E55-463E-4C0A-B4FD-EDFDA083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F7BC1-3F0D-4A31-AD72-EB5A2F2E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083862-4D8F-4F5F-B6A8-8B7A9A95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5EDDD-5969-4507-81AF-A825868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95C031-170C-4335-A64E-3A98D3DC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DE52-AC24-4C00-ADC7-12307496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81BBD-E14C-4977-A413-F7E2E58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089665-B6AD-4409-AC1B-AD4FB5AD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A92E9-314F-4616-A4A0-3A85211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69036-BE0C-482D-BCA8-61B0C88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8BC09C-16E6-42EB-B135-520E8B35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7836-4CEF-40A8-8046-31032D51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D5DD4-A750-41E7-AE80-5557B27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52B0D-996E-454F-8C07-79DB63E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E6CE9-9CF0-41B0-8F8C-4090F2EF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B8F60-B657-4081-9363-84EA54C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05B7F-9D8B-4770-B116-54879C1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8148A-7A1D-424B-A20C-064DD8D0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DB80B-6431-45DE-9821-45AAAC0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7F373-F8FD-4899-A1BA-67B6EEA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5081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7199A-AB4B-403C-A04F-DD224636A1D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4D84F1-A888-4341-B177-8FED670B0DAF}"/>
              </a:ext>
            </a:extLst>
          </p:cNvPr>
          <p:cNvSpPr/>
          <p:nvPr userDrawn="1"/>
        </p:nvSpPr>
        <p:spPr>
          <a:xfrm>
            <a:off x="838200" y="1550194"/>
            <a:ext cx="11353800" cy="27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8B20E-855D-47C5-BD9D-D75051AA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27076-B93F-4BDF-B431-1EDCF0E3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8333-D2F5-4FD9-8005-1884E94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60111-FF93-4FD0-8A73-42E8421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BCCC49-0539-44C4-A41F-85F824B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2E4F-DB44-4D6E-8747-40F74F7E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A32C2-B220-4456-8B68-5A09655D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099EBB-B97A-4587-AB75-1A596FD9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EB11C-AF1D-4A10-846B-0DC9D5D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6F652-E3DD-41A0-A61D-A7FF5A8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A446A9-8F00-4722-B802-6552896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DC4EC-E87E-447D-BBC4-B21D3CB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2556C7-BD8F-43CD-B706-CC0DB143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B4D3DF-4120-4F5B-8901-EC7F6EB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E33B34-6C21-4E63-B6B2-D025BEAC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DB4076-53A1-4DBF-987F-9CD5DFB5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892E98-EE43-4003-B754-74CF5711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409763-5768-4FFF-AB5C-7255220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007C5C-456C-4F03-B06A-310BAF7C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A180D-B5FD-48B1-86AD-51F76378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639788-14E3-413C-BB95-03D3E7B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402D73-BCF8-4E0D-A560-AD8E58E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DAB7-E00E-4AC2-B60B-2748A88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2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75E28D-42D3-4971-A899-B2A4B47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E54261-3E62-47B2-859D-D2F6CDE1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AF50A-3B01-4B88-A991-687136E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E5CCD-95F6-47FE-9B95-6BFFEA4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681208-2684-4C4A-AC1D-47200DC2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2907E1-781E-4B1A-B1D9-B1BD83DF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6B55AB-41A9-4C19-87B7-B973A3F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2CA79-B87C-4AE4-A8DF-3B6C0579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74E61A-FE00-48BA-A970-8DE0519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4474F-7D90-4290-9538-34175EC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6975EB-14EE-4950-977E-240140E7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C2A8C6-DB10-424C-B391-4E070732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571C8B-1CC0-466B-A5B3-46D5C441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418F1A-1C38-40F9-83B1-9B1097C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ACD15C-A006-45A2-BCC6-4F90A41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5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71869D-F4FC-47B2-A61B-B9B8F40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A6533-BF5F-4404-B01B-7B551787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A4354-6500-4059-8A89-2B998C3B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E0141-2C3D-46FD-9F6B-15838D30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BF410-98F1-4463-8D34-EB4B625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C213-CDE0-4867-958F-94BE94ED9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Secondo Programma in 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D1A290-14EB-4477-A52F-BBFF2268D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6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2C402-798A-48F4-8D73-F4B871C3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Dichiarazioni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BA0C1-34CB-4AE3-A3CB-7187B9D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41537"/>
            <a:ext cx="10515600" cy="257492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Sintassi</a:t>
            </a:r>
            <a:r>
              <a:rPr lang="it-IT" dirty="0"/>
              <a:t>: tipo identificatore;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Semantica</a:t>
            </a:r>
            <a:r>
              <a:rPr lang="it-IT" dirty="0"/>
              <a:t>: Una dichiarazione informa il compilatore su: spazio di memoria; operazioni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D894D1-D536-416A-A459-9EC82C1CC32C}"/>
              </a:ext>
            </a:extLst>
          </p:cNvPr>
          <p:cNvSpPr txBox="1"/>
          <p:nvPr/>
        </p:nvSpPr>
        <p:spPr>
          <a:xfrm>
            <a:off x="2971799" y="4384475"/>
            <a:ext cx="6753225" cy="923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Tutte le variabili devono essere dichiarate prima di essere usate !!!!!</a:t>
            </a:r>
          </a:p>
          <a:p>
            <a:r>
              <a:rPr lang="it-IT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22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EDC4DF5-18DA-4A0F-A0F7-63939B7B9A20}"/>
              </a:ext>
            </a:extLst>
          </p:cNvPr>
          <p:cNvSpPr/>
          <p:nvPr/>
        </p:nvSpPr>
        <p:spPr>
          <a:xfrm>
            <a:off x="742949" y="4400551"/>
            <a:ext cx="3838576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317244-58AD-41C8-B041-B423A861E542}"/>
              </a:ext>
            </a:extLst>
          </p:cNvPr>
          <p:cNvSpPr/>
          <p:nvPr/>
        </p:nvSpPr>
        <p:spPr>
          <a:xfrm>
            <a:off x="742950" y="3219451"/>
            <a:ext cx="2695575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425BE3-FCFE-4C4E-8299-4B0E5D1A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Dichiarare prima di usare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9221C6-42C7-4F6F-86C0-12E98FF4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28484B-5855-42DE-8632-C8D29093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46" y="3428999"/>
            <a:ext cx="2694666" cy="4836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4268D-B594-4409-8F23-FFA9EEA8EC8E}"/>
              </a:ext>
            </a:extLst>
          </p:cNvPr>
          <p:cNvSpPr txBox="1"/>
          <p:nvPr/>
        </p:nvSpPr>
        <p:spPr>
          <a:xfrm>
            <a:off x="7143750" y="3543300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dichiaro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A5BBA57-1FE1-47C7-9710-90491AA658BC}"/>
              </a:ext>
            </a:extLst>
          </p:cNvPr>
          <p:cNvSpPr/>
          <p:nvPr/>
        </p:nvSpPr>
        <p:spPr>
          <a:xfrm>
            <a:off x="6591299" y="4400551"/>
            <a:ext cx="2694666" cy="4836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FE8862-DF8A-4C31-A527-ED64FCA51E59}"/>
              </a:ext>
            </a:extLst>
          </p:cNvPr>
          <p:cNvSpPr txBox="1"/>
          <p:nvPr/>
        </p:nvSpPr>
        <p:spPr>
          <a:xfrm>
            <a:off x="7143750" y="451485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279829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80E42-77E7-4C28-BAA9-4DD07A5D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886891-46C0-49F5-A3B4-A3B7A5AA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Un identificatore è formato da uno o più caratteri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Regole da rispettare </a:t>
            </a:r>
          </a:p>
          <a:p>
            <a:pPr marL="0" indent="0">
              <a:buNone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Primo carattere</a:t>
            </a:r>
            <a:r>
              <a:rPr lang="it-IT" dirty="0"/>
              <a:t>: lettera o una sottolineatura ( _ )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Caratteri successivi al primo: numeri o lettere o sottolineature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Caratteri di punteggiatura o altri caratteri che hanno significati speciali: </a:t>
            </a:r>
            <a:r>
              <a:rPr lang="it-IT" dirty="0">
                <a:solidFill>
                  <a:srgbClr val="FF0000"/>
                </a:solidFill>
              </a:rPr>
              <a:t>non ammessi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Maiuscole diverse da minuscole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Ogni identificatore deve essere diverso dalle parole riservate utilizzate per il linguaggio C </a:t>
            </a:r>
          </a:p>
        </p:txBody>
      </p:sp>
    </p:spTree>
    <p:extLst>
      <p:ext uri="{BB962C8B-B14F-4D97-AF65-F5344CB8AC3E}">
        <p14:creationId xmlns:p14="http://schemas.microsoft.com/office/powerpoint/2010/main" val="217324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F1755-BC61-4117-BE96-67E5408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Identificatori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077CE77-3790-4C9E-B80B-CF8F1B3A4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07428"/>
              </p:ext>
            </p:extLst>
          </p:nvPr>
        </p:nvGraphicFramePr>
        <p:xfrm>
          <a:off x="838200" y="32258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21105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1153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Validi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validi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1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2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cognome_nome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Vero?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1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_</a:t>
                      </a:r>
                      <a:r>
                        <a:rPr lang="it-IT" dirty="0" err="1"/>
                        <a:t>num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Num;pippo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9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3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133C1DB-C5B0-420E-8041-3FF1DB76BDEE}"/>
              </a:ext>
            </a:extLst>
          </p:cNvPr>
          <p:cNvSpPr/>
          <p:nvPr/>
        </p:nvSpPr>
        <p:spPr>
          <a:xfrm>
            <a:off x="942975" y="4343400"/>
            <a:ext cx="3581400" cy="104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49DF83-7C69-4EBA-9A14-AAEB0909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Ritorniamo al nostro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E2821-BE5C-43F8-851E-3883BC8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389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9452D-81AC-4300-8E83-E9108E36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Istruzione di assegnamento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52FF9-8B98-40DB-8752-224176F2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= 3;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altezza = 7;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base*altezza;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AA4A541-1A9D-48D0-AEAC-2E8080C0B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1608"/>
              </p:ext>
            </p:extLst>
          </p:nvPr>
        </p:nvGraphicFramePr>
        <p:xfrm>
          <a:off x="7724775" y="4615815"/>
          <a:ext cx="228361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3618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737349-AAB2-4560-9004-8D8EC62A892D}"/>
              </a:ext>
            </a:extLst>
          </p:cNvPr>
          <p:cNvSpPr txBox="1"/>
          <p:nvPr/>
        </p:nvSpPr>
        <p:spPr>
          <a:xfrm>
            <a:off x="8143875" y="41671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32A538-25CF-4C37-86CA-1C01B18FC1C3}"/>
              </a:ext>
            </a:extLst>
          </p:cNvPr>
          <p:cNvSpPr txBox="1"/>
          <p:nvPr/>
        </p:nvSpPr>
        <p:spPr>
          <a:xfrm>
            <a:off x="6910388" y="461581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7CAEED-EAA2-4C99-BE35-E2E774720773}"/>
              </a:ext>
            </a:extLst>
          </p:cNvPr>
          <p:cNvSpPr txBox="1"/>
          <p:nvPr/>
        </p:nvSpPr>
        <p:spPr>
          <a:xfrm>
            <a:off x="6875859" y="495157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E1130E-FF7C-4CCA-B28E-2FDF54135CAD}"/>
              </a:ext>
            </a:extLst>
          </p:cNvPr>
          <p:cNvSpPr txBox="1"/>
          <p:nvPr/>
        </p:nvSpPr>
        <p:spPr>
          <a:xfrm>
            <a:off x="6910388" y="53209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45196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27B6B-A095-4635-8E06-B6EB28E3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Istruzione di assegnamento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2857FF-FA95-468F-B2E2-AFEB5C36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Sintassi: </a:t>
            </a:r>
          </a:p>
          <a:p>
            <a:pPr marL="0" indent="0">
              <a:buNone/>
            </a:pPr>
            <a:r>
              <a:rPr lang="it-IT" dirty="0"/>
              <a:t>identificatore = espressione;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espressione può essere semplice come una singola costante o può essere una combinazione di variabili, operatori, …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Semantica: </a:t>
            </a:r>
          </a:p>
          <a:p>
            <a:pPr marL="0" indent="0">
              <a:buNone/>
            </a:pPr>
            <a:r>
              <a:rPr lang="it-IT" dirty="0"/>
              <a:t>calcola il valore di un’espressione (lato destro) ed assegnalo ad una variabile (lato sinistro)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L’eventuale valore memorizzato precedentemente nella variabile viene sostituito dal nuovo valore </a:t>
            </a:r>
          </a:p>
        </p:txBody>
      </p:sp>
    </p:spTree>
    <p:extLst>
      <p:ext uri="{BB962C8B-B14F-4D97-AF65-F5344CB8AC3E}">
        <p14:creationId xmlns:p14="http://schemas.microsoft.com/office/powerpoint/2010/main" val="66759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70BEB-8E52-48DB-98CD-F3093E6C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Assegnamento: nota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C6A6A0-2DAA-4867-9824-EC84FC8F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55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x=x+1;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Questa espressione in algebra non avrebbe senso perché un valore non può essere uguale a se stesso più uno. In C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non vuol dire uguaglianza ma assegnamento: alla variabile x viene assegnato il valore già presente nella variabile x incrementato di 1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A805E9-4E4D-4B14-890D-60DD2BD76239}"/>
              </a:ext>
            </a:extLst>
          </p:cNvPr>
          <p:cNvSpPr txBox="1"/>
          <p:nvPr/>
        </p:nvSpPr>
        <p:spPr>
          <a:xfrm>
            <a:off x="3371850" y="53340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A8C901-2A0C-4F8B-B6B4-27BB7042F16C}"/>
              </a:ext>
            </a:extLst>
          </p:cNvPr>
          <p:cNvSpPr txBox="1"/>
          <p:nvPr/>
        </p:nvSpPr>
        <p:spPr>
          <a:xfrm>
            <a:off x="3914775" y="5334000"/>
            <a:ext cx="3429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747413-072E-4FD6-8DF7-DD07227D247A}"/>
              </a:ext>
            </a:extLst>
          </p:cNvPr>
          <p:cNvSpPr txBox="1"/>
          <p:nvPr/>
        </p:nvSpPr>
        <p:spPr>
          <a:xfrm>
            <a:off x="5848349" y="533400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x=x+1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505379-2BA4-4061-9D85-E0C7B9264DF2}"/>
              </a:ext>
            </a:extLst>
          </p:cNvPr>
          <p:cNvSpPr txBox="1"/>
          <p:nvPr/>
        </p:nvSpPr>
        <p:spPr>
          <a:xfrm>
            <a:off x="7705725" y="53340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EFAE50-78E9-410C-A943-55B97A5DD394}"/>
              </a:ext>
            </a:extLst>
          </p:cNvPr>
          <p:cNvSpPr txBox="1"/>
          <p:nvPr/>
        </p:nvSpPr>
        <p:spPr>
          <a:xfrm>
            <a:off x="8143876" y="5334000"/>
            <a:ext cx="3429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55FE512-43E3-48B9-BE1C-B8A2655C3FBF}"/>
              </a:ext>
            </a:extLst>
          </p:cNvPr>
          <p:cNvSpPr/>
          <p:nvPr/>
        </p:nvSpPr>
        <p:spPr>
          <a:xfrm>
            <a:off x="5705475" y="5829300"/>
            <a:ext cx="1447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22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82152-692E-4052-8545-4D60F3B4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Assegnamento: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51514A-C392-42F0-BBDA-BB446BF7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069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z + 3 * (y + 2); 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x+2;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91D294-92D6-4736-AD1D-82ABE69F46F3}"/>
              </a:ext>
            </a:extLst>
          </p:cNvPr>
          <p:cNvSpPr txBox="1"/>
          <p:nvPr/>
        </p:nvSpPr>
        <p:spPr>
          <a:xfrm>
            <a:off x="1038225" y="3295650"/>
            <a:ext cx="3657600" cy="923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/>
              <a:t>Calcola valore dell’espressione</a:t>
            </a:r>
          </a:p>
          <a:p>
            <a:r>
              <a:rPr lang="it-IT" dirty="0"/>
              <a:t>	(23+2)=25</a:t>
            </a:r>
          </a:p>
          <a:p>
            <a:r>
              <a:rPr lang="it-IT" dirty="0"/>
              <a:t>Assegna tale valore alla variabile x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D8AC8B3C-BB39-4852-845A-B5FE4A8E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28603"/>
              </p:ext>
            </p:extLst>
          </p:nvPr>
        </p:nvGraphicFramePr>
        <p:xfrm>
          <a:off x="9296400" y="2463165"/>
          <a:ext cx="228361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3618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3B5737-D694-4881-9D63-CB07BA5E6065}"/>
              </a:ext>
            </a:extLst>
          </p:cNvPr>
          <p:cNvSpPr txBox="1"/>
          <p:nvPr/>
        </p:nvSpPr>
        <p:spPr>
          <a:xfrm>
            <a:off x="9715500" y="201453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CD3A89-A244-4C2D-AA40-A5EC5B3A44B5}"/>
              </a:ext>
            </a:extLst>
          </p:cNvPr>
          <p:cNvSpPr txBox="1"/>
          <p:nvPr/>
        </p:nvSpPr>
        <p:spPr>
          <a:xfrm>
            <a:off x="8858250" y="246316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353488-A3C2-4ACF-AD03-1DF783315E5A}"/>
              </a:ext>
            </a:extLst>
          </p:cNvPr>
          <p:cNvSpPr txBox="1"/>
          <p:nvPr/>
        </p:nvSpPr>
        <p:spPr>
          <a:xfrm>
            <a:off x="8858250" y="279892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8634CA-9842-41C9-916C-5AEB463854CE}"/>
              </a:ext>
            </a:extLst>
          </p:cNvPr>
          <p:cNvSpPr txBox="1"/>
          <p:nvPr/>
        </p:nvSpPr>
        <p:spPr>
          <a:xfrm>
            <a:off x="8858250" y="316825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2C6DCC3-8F8A-4D28-8380-EB516208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55659"/>
              </p:ext>
            </p:extLst>
          </p:nvPr>
        </p:nvGraphicFramePr>
        <p:xfrm>
          <a:off x="9277350" y="4377690"/>
          <a:ext cx="228361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3618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3  23   25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567079-4679-4A62-95F6-30A96B8BDAAB}"/>
              </a:ext>
            </a:extLst>
          </p:cNvPr>
          <p:cNvSpPr txBox="1"/>
          <p:nvPr/>
        </p:nvSpPr>
        <p:spPr>
          <a:xfrm>
            <a:off x="9696450" y="3929062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350ABB-40F3-4793-8E41-4545A466AD48}"/>
              </a:ext>
            </a:extLst>
          </p:cNvPr>
          <p:cNvSpPr txBox="1"/>
          <p:nvPr/>
        </p:nvSpPr>
        <p:spPr>
          <a:xfrm>
            <a:off x="8839200" y="43776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B2B32E-E3FF-4F6F-8AC7-26E7EE3C4F37}"/>
              </a:ext>
            </a:extLst>
          </p:cNvPr>
          <p:cNvSpPr txBox="1"/>
          <p:nvPr/>
        </p:nvSpPr>
        <p:spPr>
          <a:xfrm>
            <a:off x="8839200" y="47134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B060D7C-2AF4-423D-B432-5A3B1B4C26E1}"/>
              </a:ext>
            </a:extLst>
          </p:cNvPr>
          <p:cNvSpPr txBox="1"/>
          <p:nvPr/>
        </p:nvSpPr>
        <p:spPr>
          <a:xfrm>
            <a:off x="8839200" y="508277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194CAC-B159-4F8B-BA25-2BA32F5BCDF5}"/>
              </a:ext>
            </a:extLst>
          </p:cNvPr>
          <p:cNvSpPr txBox="1"/>
          <p:nvPr/>
        </p:nvSpPr>
        <p:spPr>
          <a:xfrm>
            <a:off x="7505700" y="246316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inizio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88E870-A4BF-41AD-9364-E259CE7A2511}"/>
              </a:ext>
            </a:extLst>
          </p:cNvPr>
          <p:cNvSpPr txBox="1"/>
          <p:nvPr/>
        </p:nvSpPr>
        <p:spPr>
          <a:xfrm>
            <a:off x="7372350" y="4387215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Dopo (b)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3AE08AB-7D53-4AF5-8C5B-037BDF788B55}"/>
              </a:ext>
            </a:extLst>
          </p:cNvPr>
          <p:cNvCxnSpPr/>
          <p:nvPr/>
        </p:nvCxnSpPr>
        <p:spPr>
          <a:xfrm>
            <a:off x="9429750" y="4562475"/>
            <a:ext cx="514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6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B2974-B749-4746-8051-F798F528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A58CA7-6EA3-4641-A835-E1237CA1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Istruzioni di assegnamento </a:t>
            </a:r>
            <a:r>
              <a:rPr lang="it-IT" b="1" dirty="0">
                <a:solidFill>
                  <a:srgbClr val="FF0000"/>
                </a:solidFill>
              </a:rPr>
              <a:t>errate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x+2=0; </a:t>
            </a:r>
          </a:p>
          <a:p>
            <a:pPr marL="0" indent="0">
              <a:buNone/>
            </a:pPr>
            <a:endParaRPr lang="it-IT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=7+3;</a:t>
            </a:r>
          </a:p>
        </p:txBody>
      </p:sp>
    </p:spTree>
    <p:extLst>
      <p:ext uri="{BB962C8B-B14F-4D97-AF65-F5344CB8AC3E}">
        <p14:creationId xmlns:p14="http://schemas.microsoft.com/office/powerpoint/2010/main" val="243615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98F32-2731-4D6A-849C-5EF3CFFE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Calcolare l’area di un rettangolo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D76C4F-7824-4E99-92B6-B8E15671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87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810B1-44C2-4402-B4D6-5B8AA49E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Ritornando al nostro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5D7FF-E2D1-4B6C-A6F3-8563DF3B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D0CCE08-D59A-4BEA-A06D-9979F8E9E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67517"/>
              </p:ext>
            </p:extLst>
          </p:nvPr>
        </p:nvGraphicFramePr>
        <p:xfrm>
          <a:off x="7724775" y="4615815"/>
          <a:ext cx="228361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3618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7DBC7-5DA9-49F1-871A-46EC5439A697}"/>
              </a:ext>
            </a:extLst>
          </p:cNvPr>
          <p:cNvSpPr txBox="1"/>
          <p:nvPr/>
        </p:nvSpPr>
        <p:spPr>
          <a:xfrm>
            <a:off x="8143875" y="41671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7ACF8B-663A-40A4-9794-763C87F5AE4C}"/>
              </a:ext>
            </a:extLst>
          </p:cNvPr>
          <p:cNvSpPr txBox="1"/>
          <p:nvPr/>
        </p:nvSpPr>
        <p:spPr>
          <a:xfrm>
            <a:off x="6910388" y="461581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B86FDE-F5BE-41BA-AE7A-D2C2E5086769}"/>
              </a:ext>
            </a:extLst>
          </p:cNvPr>
          <p:cNvSpPr txBox="1"/>
          <p:nvPr/>
        </p:nvSpPr>
        <p:spPr>
          <a:xfrm>
            <a:off x="6875859" y="495157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9672F1-6CB2-4100-B362-34EE593421C5}"/>
              </a:ext>
            </a:extLst>
          </p:cNvPr>
          <p:cNvSpPr txBox="1"/>
          <p:nvPr/>
        </p:nvSpPr>
        <p:spPr>
          <a:xfrm>
            <a:off x="6910388" y="53209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6984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C6CB-9715-4716-BABD-7AE7DEFE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Stampare il valore di una variabile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647549-970E-42E7-BC3D-B868E12F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</a:t>
            </a:r>
          </a:p>
        </p:txBody>
      </p:sp>
      <p:pic>
        <p:nvPicPr>
          <p:cNvPr id="5" name="Elemento grafico 4" descr="Monitor">
            <a:extLst>
              <a:ext uri="{FF2B5EF4-FFF2-40B4-BE49-F238E27FC236}">
                <a16:creationId xmlns:a16="http://schemas.microsoft.com/office/drawing/2014/main" id="{C10354CB-F179-4463-9E7A-5BCCD4E0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58852"/>
            <a:ext cx="2081408" cy="20814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43EA30-F260-4A6B-BEFD-FC23BFE467E2}"/>
              </a:ext>
            </a:extLst>
          </p:cNvPr>
          <p:cNvSpPr txBox="1"/>
          <p:nvPr/>
        </p:nvSpPr>
        <p:spPr>
          <a:xfrm>
            <a:off x="1152395" y="4308953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area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1699EF-E5AC-46D6-B81D-0B62B2423BA3}"/>
              </a:ext>
            </a:extLst>
          </p:cNvPr>
          <p:cNvSpPr txBox="1"/>
          <p:nvPr/>
        </p:nvSpPr>
        <p:spPr>
          <a:xfrm>
            <a:off x="964504" y="2755726"/>
            <a:ext cx="2743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Stampa un intero decimale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3CA45AC-E332-4B8E-9CFF-6D874E09EEB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105025" y="2171700"/>
            <a:ext cx="231079" cy="58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AF22529-3AF6-4BB6-8169-86DFE5ED7462}"/>
              </a:ext>
            </a:extLst>
          </p:cNvPr>
          <p:cNvCxnSpPr/>
          <p:nvPr/>
        </p:nvCxnSpPr>
        <p:spPr>
          <a:xfrm>
            <a:off x="571500" y="3914775"/>
            <a:ext cx="2524125" cy="14954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8C02B02-FBF1-4608-A397-527B998EA637}"/>
              </a:ext>
            </a:extLst>
          </p:cNvPr>
          <p:cNvCxnSpPr>
            <a:cxnSpLocks/>
          </p:cNvCxnSpPr>
          <p:nvPr/>
        </p:nvCxnSpPr>
        <p:spPr>
          <a:xfrm flipH="1">
            <a:off x="662183" y="3914775"/>
            <a:ext cx="2700142" cy="13701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0E8011C-F7F5-4715-9B1A-7BA4F1A90866}"/>
              </a:ext>
            </a:extLst>
          </p:cNvPr>
          <p:cNvSpPr txBox="1"/>
          <p:nvPr/>
        </p:nvSpPr>
        <p:spPr>
          <a:xfrm>
            <a:off x="8403529" y="2017062"/>
            <a:ext cx="27432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%d sarà rimpiazzata da una stringa che rappresenta il valore di area</a:t>
            </a:r>
          </a:p>
        </p:txBody>
      </p:sp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70B561A1-AA17-4EA0-B1B9-4D875F26A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13575"/>
              </p:ext>
            </p:extLst>
          </p:nvPr>
        </p:nvGraphicFramePr>
        <p:xfrm>
          <a:off x="4619625" y="4472940"/>
          <a:ext cx="228361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3618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F5800B2-EACB-43FB-8060-AB1504F82FF0}"/>
              </a:ext>
            </a:extLst>
          </p:cNvPr>
          <p:cNvSpPr txBox="1"/>
          <p:nvPr/>
        </p:nvSpPr>
        <p:spPr>
          <a:xfrm>
            <a:off x="5038725" y="4024312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73FAE6-3B63-4C9B-B7A0-B42C7EFB6EF4}"/>
              </a:ext>
            </a:extLst>
          </p:cNvPr>
          <p:cNvSpPr txBox="1"/>
          <p:nvPr/>
        </p:nvSpPr>
        <p:spPr>
          <a:xfrm>
            <a:off x="3805238" y="44729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base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E1B5512-E6B3-4EF6-9CAC-C6F3D700ABB5}"/>
              </a:ext>
            </a:extLst>
          </p:cNvPr>
          <p:cNvSpPr txBox="1"/>
          <p:nvPr/>
        </p:nvSpPr>
        <p:spPr>
          <a:xfrm>
            <a:off x="3770709" y="480869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FB3783-A1C4-4CD9-9F23-19456739128A}"/>
              </a:ext>
            </a:extLst>
          </p:cNvPr>
          <p:cNvSpPr txBox="1"/>
          <p:nvPr/>
        </p:nvSpPr>
        <p:spPr>
          <a:xfrm>
            <a:off x="3805238" y="5178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area</a:t>
            </a:r>
          </a:p>
        </p:txBody>
      </p:sp>
      <p:pic>
        <p:nvPicPr>
          <p:cNvPr id="22" name="Elemento grafico 21" descr="Monitor">
            <a:extLst>
              <a:ext uri="{FF2B5EF4-FFF2-40B4-BE49-F238E27FC236}">
                <a16:creationId xmlns:a16="http://schemas.microsoft.com/office/drawing/2014/main" id="{5294F779-E1A5-4359-8349-AA99F3114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298" y="3811044"/>
            <a:ext cx="2081408" cy="208140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322A8E9-10AD-4C9E-987E-3CF19D96D1C3}"/>
              </a:ext>
            </a:extLst>
          </p:cNvPr>
          <p:cNvSpPr txBox="1"/>
          <p:nvPr/>
        </p:nvSpPr>
        <p:spPr>
          <a:xfrm>
            <a:off x="9108493" y="436114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39871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734CEB-179D-46C6-9E35-252E063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Stampare il valore di area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43BEB3-6DD9-46F0-BBD8-52495D1E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7A47A69-149E-499F-9100-8F93B089EB7D}"/>
              </a:ext>
            </a:extLst>
          </p:cNvPr>
          <p:cNvSpPr txBox="1">
            <a:spLocks/>
          </p:cNvSpPr>
          <p:nvPr/>
        </p:nvSpPr>
        <p:spPr>
          <a:xfrm>
            <a:off x="6486525" y="1825625"/>
            <a:ext cx="5257800" cy="43513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base, altezza, area;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330374D-DCD2-4A65-AD24-20F3156ECD38}"/>
              </a:ext>
            </a:extLst>
          </p:cNvPr>
          <p:cNvSpPr/>
          <p:nvPr/>
        </p:nvSpPr>
        <p:spPr>
          <a:xfrm>
            <a:off x="333374" y="3048000"/>
            <a:ext cx="3838575" cy="1752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02A3695-75C5-47E5-BD8E-C02B05F3A998}"/>
              </a:ext>
            </a:extLst>
          </p:cNvPr>
          <p:cNvSpPr/>
          <p:nvPr/>
        </p:nvSpPr>
        <p:spPr>
          <a:xfrm>
            <a:off x="6248401" y="3314700"/>
            <a:ext cx="5019674" cy="838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33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EDBA1-312F-4D75-BCAB-35F21BC6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Ancora sulle dichiarazioni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6F3AB-018F-4982-AB28-29D8E4D9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tipo lista di identificatori; 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>
                <a:solidFill>
                  <a:srgbClr val="FF0000"/>
                </a:solidFill>
              </a:rPr>
              <a:t>Esempio: </a:t>
            </a:r>
            <a:r>
              <a:rPr lang="it-IT" dirty="0" err="1">
                <a:solidFill>
                  <a:srgbClr val="FF0000"/>
                </a:solidFill>
              </a:rPr>
              <a:t>int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x,y,z</a:t>
            </a:r>
            <a:r>
              <a:rPr lang="it-IT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Nota: </a:t>
            </a:r>
          </a:p>
          <a:p>
            <a:pPr marL="0" indent="0">
              <a:buNone/>
            </a:pPr>
            <a:r>
              <a:rPr lang="it-IT" dirty="0"/>
              <a:t>nella lista gli identificatori sono separati da virgola </a:t>
            </a:r>
          </a:p>
        </p:txBody>
      </p:sp>
    </p:spTree>
    <p:extLst>
      <p:ext uri="{BB962C8B-B14F-4D97-AF65-F5344CB8AC3E}">
        <p14:creationId xmlns:p14="http://schemas.microsoft.com/office/powerpoint/2010/main" val="381103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B4E97-D952-465E-9C29-8333912D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0CF72D-8756-450A-A8AC-D43E7B26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1AB276-20E9-4368-BB44-F7925113C66E}"/>
              </a:ext>
            </a:extLst>
          </p:cNvPr>
          <p:cNvSpPr txBox="1"/>
          <p:nvPr/>
        </p:nvSpPr>
        <p:spPr>
          <a:xfrm>
            <a:off x="7343775" y="208597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direttive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2E0849-6DB6-428A-A26C-88AF622BC6FD}"/>
              </a:ext>
            </a:extLst>
          </p:cNvPr>
          <p:cNvSpPr txBox="1"/>
          <p:nvPr/>
        </p:nvSpPr>
        <p:spPr>
          <a:xfrm>
            <a:off x="7343775" y="345757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dichiarazioni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B96C2D-FF17-412F-9320-23B602D1207D}"/>
              </a:ext>
            </a:extLst>
          </p:cNvPr>
          <p:cNvSpPr txBox="1"/>
          <p:nvPr/>
        </p:nvSpPr>
        <p:spPr>
          <a:xfrm>
            <a:off x="7343775" y="4924425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istruzioni</a:t>
            </a:r>
          </a:p>
        </p:txBody>
      </p:sp>
    </p:spTree>
    <p:extLst>
      <p:ext uri="{BB962C8B-B14F-4D97-AF65-F5344CB8AC3E}">
        <p14:creationId xmlns:p14="http://schemas.microsoft.com/office/powerpoint/2010/main" val="83841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039D4-8828-46E5-8F7B-6778820C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Stile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4922DA1-39B8-4A40-A8EC-B3579802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951"/>
            <a:ext cx="5257800" cy="352901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394A4A-399C-4D53-A8FC-535513999180}"/>
              </a:ext>
            </a:extLst>
          </p:cNvPr>
          <p:cNvSpPr txBox="1"/>
          <p:nvPr/>
        </p:nvSpPr>
        <p:spPr>
          <a:xfrm>
            <a:off x="828675" y="2095500"/>
            <a:ext cx="5257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Più leggibile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4B73D16-44C2-45B4-AF5C-BC3E616FB75C}"/>
              </a:ext>
            </a:extLst>
          </p:cNvPr>
          <p:cNvSpPr txBox="1">
            <a:spLocks/>
          </p:cNvSpPr>
          <p:nvPr/>
        </p:nvSpPr>
        <p:spPr>
          <a:xfrm>
            <a:off x="6534150" y="2676526"/>
            <a:ext cx="5257800" cy="3529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 altezza = 7; area = base*altezza; 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C14A4F-0E37-4C96-A381-33F20AEAE937}"/>
              </a:ext>
            </a:extLst>
          </p:cNvPr>
          <p:cNvSpPr txBox="1"/>
          <p:nvPr/>
        </p:nvSpPr>
        <p:spPr>
          <a:xfrm>
            <a:off x="6524625" y="2124075"/>
            <a:ext cx="5257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Meno leggibile</a:t>
            </a:r>
          </a:p>
        </p:txBody>
      </p:sp>
    </p:spTree>
    <p:extLst>
      <p:ext uri="{BB962C8B-B14F-4D97-AF65-F5344CB8AC3E}">
        <p14:creationId xmlns:p14="http://schemas.microsoft.com/office/powerpoint/2010/main" val="3014992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A74A4-C5C4-4218-838C-7A2C1B53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più chiara</a:t>
            </a:r>
          </a:p>
        </p:txBody>
      </p:sp>
      <p:pic>
        <p:nvPicPr>
          <p:cNvPr id="7" name="Segnaposto contenuto 6" descr="Monitor">
            <a:extLst>
              <a:ext uri="{FF2B5EF4-FFF2-40B4-BE49-F238E27FC236}">
                <a16:creationId xmlns:a16="http://schemas.microsoft.com/office/drawing/2014/main" id="{A096901F-248D-4588-B60E-A454362E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9524" y="1863519"/>
            <a:ext cx="4313444" cy="4313444"/>
          </a:xfr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1160854-2E98-420E-A96F-497ED89A13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 = 7;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base*altezza;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("Base: %d\n", base);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("Altezza: %d\n", altezza);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("Area: %d\n", area);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ABCE55-13A0-4C7D-983F-A996E29B0846}"/>
              </a:ext>
            </a:extLst>
          </p:cNvPr>
          <p:cNvSpPr/>
          <p:nvPr/>
        </p:nvSpPr>
        <p:spPr>
          <a:xfrm>
            <a:off x="761999" y="4839097"/>
            <a:ext cx="4695825" cy="11850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1E1BA4-97C2-4C08-ADF8-CBADF94DCEFC}"/>
              </a:ext>
            </a:extLst>
          </p:cNvPr>
          <p:cNvSpPr txBox="1"/>
          <p:nvPr/>
        </p:nvSpPr>
        <p:spPr>
          <a:xfrm>
            <a:off x="7741085" y="2893512"/>
            <a:ext cx="278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Base:3</a:t>
            </a:r>
          </a:p>
          <a:p>
            <a:endParaRPr lang="it-IT" dirty="0"/>
          </a:p>
          <a:p>
            <a:r>
              <a:rPr lang="it-IT" dirty="0"/>
              <a:t>Altezza: 7</a:t>
            </a:r>
          </a:p>
          <a:p>
            <a:endParaRPr lang="it-IT" dirty="0"/>
          </a:p>
          <a:p>
            <a:r>
              <a:rPr lang="it-IT" dirty="0"/>
              <a:t>Area: 21</a:t>
            </a:r>
          </a:p>
        </p:txBody>
      </p:sp>
    </p:spTree>
    <p:extLst>
      <p:ext uri="{BB962C8B-B14F-4D97-AF65-F5344CB8AC3E}">
        <p14:creationId xmlns:p14="http://schemas.microsoft.com/office/powerpoint/2010/main" val="64643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67C3-866A-4D43-A7AE-239F9B1F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Buone abitudini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62C83C-CC77-4B9A-8CC2-9B055252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Scegliere nomi significativi di variabile aiuterà a rendere il programma auto esplicativo </a:t>
            </a:r>
          </a:p>
          <a:p>
            <a:r>
              <a:rPr lang="it-IT" dirty="0"/>
              <a:t>I nomi di variabile formati da più parole possono aiutare a rendere il programma più leggibile </a:t>
            </a:r>
          </a:p>
          <a:p>
            <a:endParaRPr lang="it-IT" dirty="0"/>
          </a:p>
          <a:p>
            <a:pPr marL="457200" lvl="1" indent="0">
              <a:buNone/>
            </a:pPr>
            <a:r>
              <a:rPr lang="it-IT" dirty="0"/>
              <a:t>valore finale -&gt; poco leggibile </a:t>
            </a:r>
          </a:p>
          <a:p>
            <a:pPr marL="457200" lvl="1" indent="0">
              <a:buNone/>
            </a:pPr>
            <a:r>
              <a:rPr lang="it-IT" dirty="0" err="1"/>
              <a:t>valore_finale</a:t>
            </a:r>
            <a:r>
              <a:rPr lang="it-IT" dirty="0"/>
              <a:t> -&gt; OK </a:t>
            </a:r>
          </a:p>
          <a:p>
            <a:pPr marL="457200" lvl="1" indent="0">
              <a:buNone/>
            </a:pPr>
            <a:r>
              <a:rPr lang="it-IT" dirty="0" err="1"/>
              <a:t>valoreFinale</a:t>
            </a:r>
            <a:r>
              <a:rPr lang="it-IT" dirty="0"/>
              <a:t> -&gt; OK 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Separare le dichiarazioni e le istruzioni con una riga vuota</a:t>
            </a:r>
          </a:p>
        </p:txBody>
      </p:sp>
    </p:spTree>
    <p:extLst>
      <p:ext uri="{BB962C8B-B14F-4D97-AF65-F5344CB8AC3E}">
        <p14:creationId xmlns:p14="http://schemas.microsoft.com/office/powerpoint/2010/main" val="222656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669FD-FA1B-4F72-9C5A-0A5D9B0F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236DDB-6F57-4CEB-8CCB-16424A9E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50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Determinare il valore di x e y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x,y;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x=2;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y=4;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y=3*y;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x=y+x;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x);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y);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4F920C0-52B4-4A3F-B003-6CDFD4643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96221"/>
              </p:ext>
            </p:extLst>
          </p:nvPr>
        </p:nvGraphicFramePr>
        <p:xfrm>
          <a:off x="7810500" y="4615815"/>
          <a:ext cx="2197893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97893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CFB374-709E-4A1C-A9A1-38BF5B4FC0D1}"/>
              </a:ext>
            </a:extLst>
          </p:cNvPr>
          <p:cNvSpPr txBox="1"/>
          <p:nvPr/>
        </p:nvSpPr>
        <p:spPr>
          <a:xfrm>
            <a:off x="8143875" y="41671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53AA0D-B29E-4C63-B7B9-AC5B9A3A61BB}"/>
              </a:ext>
            </a:extLst>
          </p:cNvPr>
          <p:cNvSpPr txBox="1"/>
          <p:nvPr/>
        </p:nvSpPr>
        <p:spPr>
          <a:xfrm>
            <a:off x="6910388" y="4615815"/>
            <a:ext cx="33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9F2838-A086-4C5E-A7BA-08B75F11272C}"/>
              </a:ext>
            </a:extLst>
          </p:cNvPr>
          <p:cNvSpPr txBox="1"/>
          <p:nvPr/>
        </p:nvSpPr>
        <p:spPr>
          <a:xfrm>
            <a:off x="6875859" y="495157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30665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0B0CD-40AC-4D4B-92E6-BF024C1A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82C00-54B4-4734-980A-FE5CC467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Determinare i valori di p, q ed r al termine delle seguenti istruzioni: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p=2;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q=3;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r=q;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q=q+1;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</a:t>
            </a: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-(2*r);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r=p+r+1;</a:t>
            </a:r>
            <a:r>
              <a:rPr lang="it-IT" dirty="0"/>
              <a:t> 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0F7B44B-47E0-4529-8FD6-7FD0C0AFC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87891"/>
              </p:ext>
            </p:extLst>
          </p:nvPr>
        </p:nvGraphicFramePr>
        <p:xfrm>
          <a:off x="7810500" y="4615815"/>
          <a:ext cx="2197893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97893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2F146B-1F77-4536-8543-2F3F08A64291}"/>
              </a:ext>
            </a:extLst>
          </p:cNvPr>
          <p:cNvSpPr txBox="1"/>
          <p:nvPr/>
        </p:nvSpPr>
        <p:spPr>
          <a:xfrm>
            <a:off x="8143875" y="41671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7EF1F1-723B-4911-A632-ABF32E57EE86}"/>
              </a:ext>
            </a:extLst>
          </p:cNvPr>
          <p:cNvSpPr txBox="1"/>
          <p:nvPr/>
        </p:nvSpPr>
        <p:spPr>
          <a:xfrm>
            <a:off x="6910388" y="4615815"/>
            <a:ext cx="33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FB638F-C009-43C5-B603-DF447B27F1DA}"/>
              </a:ext>
            </a:extLst>
          </p:cNvPr>
          <p:cNvSpPr txBox="1"/>
          <p:nvPr/>
        </p:nvSpPr>
        <p:spPr>
          <a:xfrm>
            <a:off x="6875859" y="495157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B0239A-65CD-4081-A70C-CFE5DCC1AF99}"/>
              </a:ext>
            </a:extLst>
          </p:cNvPr>
          <p:cNvSpPr txBox="1"/>
          <p:nvPr/>
        </p:nvSpPr>
        <p:spPr>
          <a:xfrm>
            <a:off x="6875859" y="5359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1619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F28DC-2597-41D8-8453-A537AE24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/* */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2412E-AC4B-4EDD-A024-622D560A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tutto ciò che appare nella zona racchiusa tra /* */ non viene preso in considerazione dal compilatore può estendersi su più linee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Questo programma calcola l'area di un rettangolo */</a:t>
            </a:r>
          </a:p>
        </p:txBody>
      </p:sp>
    </p:spTree>
    <p:extLst>
      <p:ext uri="{BB962C8B-B14F-4D97-AF65-F5344CB8AC3E}">
        <p14:creationId xmlns:p14="http://schemas.microsoft.com/office/powerpoint/2010/main" val="273480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310F7-70C9-429E-BB30-B06BDF9D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243465-7C9D-4B95-9FB8-280E0DDA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21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si fa a scambiare il valore di due variabili?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Prima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Dopo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A21252-883E-4957-B3A6-66B3DDEAEA6B}"/>
              </a:ext>
            </a:extLst>
          </p:cNvPr>
          <p:cNvSpPr txBox="1"/>
          <p:nvPr/>
        </p:nvSpPr>
        <p:spPr>
          <a:xfrm>
            <a:off x="3581400" y="387667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116BF9-FF6A-4897-918E-FA56584732B3}"/>
              </a:ext>
            </a:extLst>
          </p:cNvPr>
          <p:cNvSpPr txBox="1"/>
          <p:nvPr/>
        </p:nvSpPr>
        <p:spPr>
          <a:xfrm>
            <a:off x="4114800" y="3876675"/>
            <a:ext cx="7048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D80A4D-3C77-4400-AA82-D9ED33556EE0}"/>
              </a:ext>
            </a:extLst>
          </p:cNvPr>
          <p:cNvSpPr txBox="1"/>
          <p:nvPr/>
        </p:nvSpPr>
        <p:spPr>
          <a:xfrm>
            <a:off x="3590925" y="437197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93D695-29D2-48CC-A136-284291BC5575}"/>
              </a:ext>
            </a:extLst>
          </p:cNvPr>
          <p:cNvSpPr txBox="1"/>
          <p:nvPr/>
        </p:nvSpPr>
        <p:spPr>
          <a:xfrm>
            <a:off x="4124325" y="4371975"/>
            <a:ext cx="7048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816881-C30F-4423-B7CA-457A25E8150A}"/>
              </a:ext>
            </a:extLst>
          </p:cNvPr>
          <p:cNvSpPr txBox="1"/>
          <p:nvPr/>
        </p:nvSpPr>
        <p:spPr>
          <a:xfrm>
            <a:off x="3571875" y="540067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B9A381-CCAE-4E94-899E-B0D1E1DFF1BB}"/>
              </a:ext>
            </a:extLst>
          </p:cNvPr>
          <p:cNvSpPr txBox="1"/>
          <p:nvPr/>
        </p:nvSpPr>
        <p:spPr>
          <a:xfrm>
            <a:off x="4105275" y="5400675"/>
            <a:ext cx="7048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A6A495-BC58-4633-BC2B-AE5822542544}"/>
              </a:ext>
            </a:extLst>
          </p:cNvPr>
          <p:cNvSpPr txBox="1"/>
          <p:nvPr/>
        </p:nvSpPr>
        <p:spPr>
          <a:xfrm>
            <a:off x="3581400" y="589597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5228F99-BB23-4F12-ACAC-B3332C597082}"/>
              </a:ext>
            </a:extLst>
          </p:cNvPr>
          <p:cNvSpPr txBox="1"/>
          <p:nvPr/>
        </p:nvSpPr>
        <p:spPr>
          <a:xfrm>
            <a:off x="4114800" y="5895975"/>
            <a:ext cx="7048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302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20ACB-736C-4441-BD6E-4CA7782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Esercizio: scambio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0E605-A400-42FC-B0C2-C846F0A6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main()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 {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int x,y;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x=3;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y=5;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x=y;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y=x;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printf("%d\n", x);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printf("%d\n", y);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} 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3B5D14-1CDC-4FD8-810A-602EA4F55E5D}"/>
              </a:ext>
            </a:extLst>
          </p:cNvPr>
          <p:cNvSpPr txBox="1"/>
          <p:nvPr/>
        </p:nvSpPr>
        <p:spPr>
          <a:xfrm>
            <a:off x="6753225" y="3429000"/>
            <a:ext cx="219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Corretto?</a:t>
            </a:r>
          </a:p>
          <a:p>
            <a:r>
              <a:rPr lang="it-IT" dirty="0"/>
              <a:t>No</a:t>
            </a:r>
          </a:p>
          <a:p>
            <a:r>
              <a:rPr lang="it-IT" dirty="0"/>
              <a:t>Alla fine ottengo:</a:t>
            </a:r>
          </a:p>
          <a:p>
            <a:r>
              <a:rPr lang="it-IT" dirty="0"/>
              <a:t>X= 5</a:t>
            </a:r>
          </a:p>
          <a:p>
            <a:r>
              <a:rPr lang="it-IT" dirty="0"/>
              <a:t>Y=5</a:t>
            </a:r>
          </a:p>
        </p:txBody>
      </p:sp>
    </p:spTree>
    <p:extLst>
      <p:ext uri="{BB962C8B-B14F-4D97-AF65-F5344CB8AC3E}">
        <p14:creationId xmlns:p14="http://schemas.microsoft.com/office/powerpoint/2010/main" val="1549759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6FA56-CA75-4748-A3A6-7945C752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75FEB-DF0A-4744-9960-B274AF8D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x,y,temp;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x=3;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y=5;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temp=x; 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x=y;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y=temp;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x);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y);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58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5B2ED-7443-4A46-8D5E-318F2142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E’ corretto questo programma?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201882-DC62-4861-979C-70515AD6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y;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y=0;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x=y+12;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x);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y);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6DE54B8-E7BA-438F-BE99-07BB426D800F}"/>
              </a:ext>
            </a:extLst>
          </p:cNvPr>
          <p:cNvSpPr/>
          <p:nvPr/>
        </p:nvSpPr>
        <p:spPr>
          <a:xfrm>
            <a:off x="1722268" y="3870664"/>
            <a:ext cx="381740" cy="3195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737E25-2DFD-431D-BD83-904D92A1A9FA}"/>
              </a:ext>
            </a:extLst>
          </p:cNvPr>
          <p:cNvSpPr txBox="1"/>
          <p:nvPr/>
        </p:nvSpPr>
        <p:spPr>
          <a:xfrm>
            <a:off x="7486650" y="4486275"/>
            <a:ext cx="3305175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</a:t>
            </a:r>
            <a:r>
              <a:rPr lang="it-IT" dirty="0"/>
              <a:t>: uso </a:t>
            </a:r>
            <a:r>
              <a:rPr lang="it-IT" dirty="0">
                <a:solidFill>
                  <a:srgbClr val="FF0000"/>
                </a:solidFill>
              </a:rPr>
              <a:t>x</a:t>
            </a:r>
            <a:r>
              <a:rPr lang="it-IT" dirty="0"/>
              <a:t> senza dichiararla !!!!</a:t>
            </a:r>
          </a:p>
        </p:txBody>
      </p:sp>
    </p:spTree>
    <p:extLst>
      <p:ext uri="{BB962C8B-B14F-4D97-AF65-F5344CB8AC3E}">
        <p14:creationId xmlns:p14="http://schemas.microsoft.com/office/powerpoint/2010/main" val="19032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19CE-7CB0-4899-9A97-EDBFCD15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E’ corretto questo programma?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407F82-C405-41A0-901C-C6C59567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("Ciao.\n");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x=3;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DD6488-8CF4-449F-A739-727D209D8426}"/>
              </a:ext>
            </a:extLst>
          </p:cNvPr>
          <p:cNvSpPr txBox="1"/>
          <p:nvPr/>
        </p:nvSpPr>
        <p:spPr>
          <a:xfrm>
            <a:off x="6524625" y="4657725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NO!</a:t>
            </a:r>
            <a:r>
              <a:rPr lang="it-IT" dirty="0"/>
              <a:t> Dichiarazione di </a:t>
            </a:r>
            <a:r>
              <a:rPr lang="it-IT" b="1" dirty="0">
                <a:solidFill>
                  <a:srgbClr val="FF0000"/>
                </a:solidFill>
              </a:rPr>
              <a:t>x</a:t>
            </a:r>
            <a:r>
              <a:rPr lang="it-IT" dirty="0"/>
              <a:t> prima dell’uso, ma non all’inizio del programma!</a:t>
            </a:r>
          </a:p>
        </p:txBody>
      </p:sp>
    </p:spTree>
    <p:extLst>
      <p:ext uri="{BB962C8B-B14F-4D97-AF65-F5344CB8AC3E}">
        <p14:creationId xmlns:p14="http://schemas.microsoft.com/office/powerpoint/2010/main" val="10303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49A7C-EFA1-4B09-B730-B0F7891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corretta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E5B46-1B7F-4D9A-9549-2C787C00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("Ciao.\n");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x=3;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57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99358-2D6D-449B-A119-85019752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 ora, l’input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CE2C7-F5E2-4918-9B31-D9386A36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156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89F75462-7F22-4EFF-9C87-9269D6DBA533}"/>
              </a:ext>
            </a:extLst>
          </p:cNvPr>
          <p:cNvSpPr/>
          <p:nvPr/>
        </p:nvSpPr>
        <p:spPr>
          <a:xfrm>
            <a:off x="1733549" y="4610100"/>
            <a:ext cx="2657475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D2FB67E-21EB-4F90-A495-1623D78245DD}"/>
              </a:ext>
            </a:extLst>
          </p:cNvPr>
          <p:cNvSpPr/>
          <p:nvPr/>
        </p:nvSpPr>
        <p:spPr>
          <a:xfrm>
            <a:off x="1743075" y="4114800"/>
            <a:ext cx="2419350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85C3D-77E4-4BF6-8952-CC085E0B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Area del rettangolo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3A7B3F-7584-4598-990C-AFE813CF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2250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L’utente deve poter immettere i valori di base e altezza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base, altezza, area;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("Valore base: ");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&amp;base);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("Valore altezza: ");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&amp;altezza);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area = base*altezza;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("Area: %d", area);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096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80D1F-5E25-460F-A551-D00C1763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93AA97-F1CC-41E4-9263-8482ABEE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&amp;base);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E19693-0225-4647-AD51-5C8889849F4C}"/>
              </a:ext>
            </a:extLst>
          </p:cNvPr>
          <p:cNvSpPr txBox="1"/>
          <p:nvPr/>
        </p:nvSpPr>
        <p:spPr>
          <a:xfrm>
            <a:off x="5153025" y="1825625"/>
            <a:ext cx="686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-&gt; leggi un intero e mettilo in una variabile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8EDACD4-501E-4A7B-8DCE-A1224E0F58AD}"/>
              </a:ext>
            </a:extLst>
          </p:cNvPr>
          <p:cNvGrpSpPr/>
          <p:nvPr/>
        </p:nvGrpSpPr>
        <p:grpSpPr>
          <a:xfrm>
            <a:off x="438150" y="2194957"/>
            <a:ext cx="3790950" cy="1825883"/>
            <a:chOff x="438150" y="2194957"/>
            <a:chExt cx="3790950" cy="182588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B761769-B419-4AA6-8E88-FE1406CE28F3}"/>
                </a:ext>
              </a:extLst>
            </p:cNvPr>
            <p:cNvSpPr txBox="1"/>
            <p:nvPr/>
          </p:nvSpPr>
          <p:spPr>
            <a:xfrm>
              <a:off x="438150" y="3374509"/>
              <a:ext cx="3790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Valore</a:t>
              </a:r>
              <a:r>
                <a:rPr lang="it-IT" dirty="0"/>
                <a:t> </a:t>
              </a:r>
              <a:r>
                <a:rPr lang="it-IT" b="1" dirty="0">
                  <a:solidFill>
                    <a:srgbClr val="FF0000"/>
                  </a:solidFill>
                </a:rPr>
                <a:t>intero</a:t>
              </a:r>
              <a:r>
                <a:rPr lang="it-IT" dirty="0"/>
                <a:t> </a:t>
              </a:r>
              <a:r>
                <a:rPr lang="it-IT" dirty="0">
                  <a:solidFill>
                    <a:schemeClr val="accent1"/>
                  </a:solidFill>
                </a:rPr>
                <a:t>in formato </a:t>
              </a:r>
              <a:r>
                <a:rPr lang="it-IT" b="1" dirty="0">
                  <a:solidFill>
                    <a:srgbClr val="FF0000"/>
                  </a:solidFill>
                </a:rPr>
                <a:t>decimale</a:t>
              </a:r>
              <a:r>
                <a:rPr lang="it-IT" dirty="0"/>
                <a:t> </a:t>
              </a:r>
              <a:r>
                <a:rPr lang="it-IT" dirty="0">
                  <a:solidFill>
                    <a:schemeClr val="accent1"/>
                  </a:solidFill>
                </a:rPr>
                <a:t>che verrà assegnato alla variabile</a:t>
              </a:r>
              <a:r>
                <a:rPr lang="it-IT" dirty="0"/>
                <a:t> </a:t>
              </a:r>
              <a:r>
                <a:rPr lang="it-IT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base</a:t>
              </a:r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535286A-E90A-4043-847B-4EABE6585B8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333625" y="2194957"/>
              <a:ext cx="342900" cy="117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2585CA-35D2-413F-8E3C-EB416B589D9F}"/>
              </a:ext>
            </a:extLst>
          </p:cNvPr>
          <p:cNvGrpSpPr/>
          <p:nvPr/>
        </p:nvGrpSpPr>
        <p:grpSpPr>
          <a:xfrm>
            <a:off x="4229100" y="2194957"/>
            <a:ext cx="6162675" cy="1603375"/>
            <a:chOff x="4229100" y="2194957"/>
            <a:chExt cx="6162675" cy="1603375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3270305-5BDF-449C-9074-70733ABF34CB}"/>
                </a:ext>
              </a:extLst>
            </p:cNvPr>
            <p:cNvSpPr txBox="1"/>
            <p:nvPr/>
          </p:nvSpPr>
          <p:spPr>
            <a:xfrm>
              <a:off x="5238750" y="3429000"/>
              <a:ext cx="515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</a:rPr>
                <a:t>Indirizzo di memoria </a:t>
              </a:r>
              <a:r>
                <a:rPr lang="it-IT" dirty="0">
                  <a:solidFill>
                    <a:schemeClr val="accent1"/>
                  </a:solidFill>
                </a:rPr>
                <a:t>in cui si trova la variabile </a:t>
              </a:r>
              <a:r>
                <a:rPr lang="it-IT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base</a:t>
              </a:r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50318174-7030-4E55-BB1C-89A364CF7555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229100" y="2194957"/>
              <a:ext cx="3586163" cy="1234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284866-2D13-4C94-942F-7D41B5D3BF67}"/>
              </a:ext>
            </a:extLst>
          </p:cNvPr>
          <p:cNvSpPr txBox="1"/>
          <p:nvPr/>
        </p:nvSpPr>
        <p:spPr>
          <a:xfrm>
            <a:off x="6524625" y="4448175"/>
            <a:ext cx="1647825" cy="646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&amp;base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8552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4EF41-8E2E-4DA5-AA1B-DB489CEA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E98EA6-FD85-4498-877E-6096C8C2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15" y="2045132"/>
            <a:ext cx="5954486" cy="33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6C0C3-1530-4EC2-8E96-7BBD3EF2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 tipici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DD3E6A-5E61-44D8-9F53-521F238F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Dimenticare di terminare un commento con </a:t>
            </a:r>
            <a:r>
              <a:rPr lang="it-IT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 Incominciare un commento con i caratteri </a:t>
            </a:r>
            <a:r>
              <a:rPr lang="it-IT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it-IT" dirty="0"/>
              <a:t> o terminarlo con </a:t>
            </a:r>
            <a:r>
              <a:rPr lang="it-IT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2493521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C60336-1929-49FD-B5EB-BE9D5372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 Tipici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553D88-8F8F-4D4C-900F-96692F84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Dimenticare una o entrambe le virgolette che circondano la stringa di controllo del formato in una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o in una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dirty="0"/>
              <a:t>Dimenticare il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dirty="0"/>
              <a:t> in una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/>
              <a:t> o in una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/>
              <a:t> </a:t>
            </a:r>
          </a:p>
          <a:p>
            <a:r>
              <a:rPr lang="it-IT" dirty="0"/>
              <a:t>Dimenticare, in una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/>
              <a:t>, il simbolo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dirty="0"/>
              <a:t> </a:t>
            </a:r>
          </a:p>
          <a:p>
            <a:r>
              <a:rPr lang="it-IT" dirty="0"/>
              <a:t>Far precedere da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dirty="0"/>
              <a:t> una </a:t>
            </a:r>
            <a:r>
              <a:rPr lang="it-IT" b="1" dirty="0">
                <a:solidFill>
                  <a:srgbClr val="FF0000"/>
                </a:solidFill>
              </a:rPr>
              <a:t>variabile</a:t>
            </a:r>
            <a:r>
              <a:rPr lang="it-IT" dirty="0"/>
              <a:t> in una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/>
              <a:t>, quando, di fatto, questa </a:t>
            </a:r>
            <a:r>
              <a:rPr lang="it-IT" b="1" i="1" u="sng" dirty="0"/>
              <a:t>non dovrebbe </a:t>
            </a:r>
            <a:r>
              <a:rPr lang="it-IT" dirty="0"/>
              <a:t>essere preceduta da &amp;</a:t>
            </a:r>
          </a:p>
        </p:txBody>
      </p:sp>
    </p:spTree>
    <p:extLst>
      <p:ext uri="{BB962C8B-B14F-4D97-AF65-F5344CB8AC3E}">
        <p14:creationId xmlns:p14="http://schemas.microsoft.com/office/powerpoint/2010/main" val="123761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DB178-4EA5-4A5A-86E1-C7C962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Commenti: //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BAA54-FD7E-4B67-A7FA-DBEAD552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Un altro modo per inserire un commento è farlo precedere da 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dirty="0"/>
              <a:t>, ma in questo caso deve terminare a fine linea, non può andare a capo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OK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Questo programma calcola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l'area di un rettangolo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NOK 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// Questo programma calcola 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l'area di un rettangolo</a:t>
            </a:r>
          </a:p>
        </p:txBody>
      </p:sp>
    </p:spTree>
    <p:extLst>
      <p:ext uri="{BB962C8B-B14F-4D97-AF65-F5344CB8AC3E}">
        <p14:creationId xmlns:p14="http://schemas.microsoft.com/office/powerpoint/2010/main" val="5537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4E70759-6B2E-4E67-B4AD-021E5A842D80}"/>
              </a:ext>
            </a:extLst>
          </p:cNvPr>
          <p:cNvSpPr/>
          <p:nvPr/>
        </p:nvSpPr>
        <p:spPr>
          <a:xfrm>
            <a:off x="1518082" y="3240350"/>
            <a:ext cx="2050741" cy="1047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B1718B-A44A-41CD-B7AF-490773FB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26577A-09A4-462A-8D40-E91DD5A8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rettangolo */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base = 3;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altezza = 7;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area = base*altezza;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area);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4942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A779E4-42FA-4F27-870C-928C02B7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EBD63-079D-49E0-A7B5-80D1A14B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 linguaggio di programmazione necessita di </a:t>
            </a:r>
            <a:r>
              <a:rPr lang="it-IT" dirty="0">
                <a:solidFill>
                  <a:srgbClr val="FF0000"/>
                </a:solidFill>
              </a:rPr>
              <a:t>contenitori per informazioni </a:t>
            </a:r>
          </a:p>
          <a:p>
            <a:pPr marL="0" indent="0">
              <a:buNone/>
            </a:pPr>
            <a:r>
              <a:rPr lang="it-IT" dirty="0"/>
              <a:t>Questi contenitori sono indicati in generale con il nome di variabile, per enfatizzare che il loro contenuto può variare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variabile = cella di memoria (contenitore) </a:t>
            </a:r>
          </a:p>
          <a:p>
            <a:pPr marL="0" indent="0">
              <a:buNone/>
            </a:pPr>
            <a:r>
              <a:rPr lang="it-IT" dirty="0"/>
              <a:t>identificata da un nome simbolico</a:t>
            </a:r>
          </a:p>
        </p:txBody>
      </p:sp>
    </p:spTree>
    <p:extLst>
      <p:ext uri="{BB962C8B-B14F-4D97-AF65-F5344CB8AC3E}">
        <p14:creationId xmlns:p14="http://schemas.microsoft.com/office/powerpoint/2010/main" val="177148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4BCAF-351B-4BB1-A5B9-A0CB23D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metafora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1EBA9-2821-42F7-9D5D-F5BF6C26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Dichiaro una variabile: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variabili a cui non è stato assegnato un valore iniziale contengono un valore non specificato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volte questi vengono chiamati </a:t>
            </a:r>
            <a:r>
              <a:rPr lang="it-IT" dirty="0">
                <a:solidFill>
                  <a:srgbClr val="FF0000"/>
                </a:solidFill>
              </a:rPr>
              <a:t>valori sporchi </a:t>
            </a:r>
            <a:r>
              <a:rPr lang="it-IT" dirty="0"/>
              <a:t>perché nelle celle di memoria può essere contenuto un valore qualunque, utilizzato da programmi che hanno occupato quelle posizioni di memoria in precedenza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00E13E11-33AE-44D7-BF28-23B739EB023A}"/>
              </a:ext>
            </a:extLst>
          </p:cNvPr>
          <p:cNvSpPr/>
          <p:nvPr/>
        </p:nvSpPr>
        <p:spPr>
          <a:xfrm>
            <a:off x="4495800" y="2486025"/>
            <a:ext cx="1600200" cy="781050"/>
          </a:xfrm>
          <a:prstGeom prst="cub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D769DD-67D0-4662-942C-D5789BDCE9FA}"/>
              </a:ext>
            </a:extLst>
          </p:cNvPr>
          <p:cNvSpPr txBox="1"/>
          <p:nvPr/>
        </p:nvSpPr>
        <p:spPr>
          <a:xfrm>
            <a:off x="4686300" y="2820472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area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34DF9F-4545-4B22-BF04-BFA5B5F0D7CA}"/>
              </a:ext>
            </a:extLst>
          </p:cNvPr>
          <p:cNvSpPr txBox="1"/>
          <p:nvPr/>
        </p:nvSpPr>
        <p:spPr>
          <a:xfrm>
            <a:off x="6772275" y="318980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Nome simbolico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2D63043-DF03-41BF-9319-405B3544624E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5495925" y="3005138"/>
            <a:ext cx="1276350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7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B4F92-71F2-4344-8DF8-FABEA18F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Dichiarazioni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5D36F2-1876-4BA0-83C3-DDE8BB7F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Ogni linguaggio di programmazione richiede di dichiarare in un programma quali variabili verranno usate dicendo il loro </a:t>
            </a:r>
            <a:r>
              <a:rPr lang="it-IT" dirty="0">
                <a:solidFill>
                  <a:srgbClr val="FF0000"/>
                </a:solidFill>
              </a:rPr>
              <a:t>nome simbolico</a:t>
            </a:r>
            <a:r>
              <a:rPr lang="it-IT" dirty="0"/>
              <a:t> ed il loro </a:t>
            </a:r>
            <a:r>
              <a:rPr lang="it-IT" dirty="0">
                <a:solidFill>
                  <a:srgbClr val="FF0000"/>
                </a:solidFill>
              </a:rPr>
              <a:t>tipo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base; </a:t>
            </a:r>
          </a:p>
          <a:p>
            <a:pPr marL="0" indent="0">
              <a:buNone/>
            </a:pP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altezza; </a:t>
            </a:r>
          </a:p>
          <a:p>
            <a:pPr marL="0" indent="0">
              <a:buNone/>
            </a:pPr>
            <a:r>
              <a:rPr lang="it-IT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DE93C-0C5B-4F92-A4A2-E5BA812502F7}"/>
              </a:ext>
            </a:extLst>
          </p:cNvPr>
          <p:cNvSpPr txBox="1"/>
          <p:nvPr/>
        </p:nvSpPr>
        <p:spPr>
          <a:xfrm>
            <a:off x="485775" y="5648325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tipo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5DC74C-DE86-405A-BC80-DBC54BC2AF39}"/>
              </a:ext>
            </a:extLst>
          </p:cNvPr>
          <p:cNvSpPr txBox="1"/>
          <p:nvPr/>
        </p:nvSpPr>
        <p:spPr>
          <a:xfrm>
            <a:off x="1552574" y="56483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identificatore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F6CED27-41BE-4EC6-88FF-56B5A0E3CD8A}"/>
              </a:ext>
            </a:extLst>
          </p:cNvPr>
          <p:cNvCxnSpPr/>
          <p:nvPr/>
        </p:nvCxnSpPr>
        <p:spPr>
          <a:xfrm flipV="1">
            <a:off x="942975" y="5172075"/>
            <a:ext cx="17145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0D0054-B83A-402B-ACB2-113CFA5A3AE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857375" y="5153025"/>
            <a:ext cx="471487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C34DFA29-35CE-448B-9EB7-F0D8AA6F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48277"/>
              </p:ext>
            </p:extLst>
          </p:nvPr>
        </p:nvGraphicFramePr>
        <p:xfrm>
          <a:off x="7667624" y="4615815"/>
          <a:ext cx="2340769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40769">
                  <a:extLst>
                    <a:ext uri="{9D8B030D-6E8A-4147-A177-3AD203B41FA5}">
                      <a16:colId xmlns:a16="http://schemas.microsoft.com/office/drawing/2014/main" val="40413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046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4138A2-0A54-485C-BF42-0206BBCE6F5E}"/>
              </a:ext>
            </a:extLst>
          </p:cNvPr>
          <p:cNvSpPr txBox="1"/>
          <p:nvPr/>
        </p:nvSpPr>
        <p:spPr>
          <a:xfrm>
            <a:off x="8143875" y="41671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AC46BE-AFFC-4A7B-9366-6EE57690D03B}"/>
              </a:ext>
            </a:extLst>
          </p:cNvPr>
          <p:cNvSpPr txBox="1"/>
          <p:nvPr/>
        </p:nvSpPr>
        <p:spPr>
          <a:xfrm>
            <a:off x="6096000" y="461581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base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2605038-F61A-445D-95E1-7D0AB299C270}"/>
              </a:ext>
            </a:extLst>
          </p:cNvPr>
          <p:cNvSpPr txBox="1"/>
          <p:nvPr/>
        </p:nvSpPr>
        <p:spPr>
          <a:xfrm>
            <a:off x="6096000" y="495157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567BE8C-BD1D-4D24-84B5-0E65AB59752E}"/>
              </a:ext>
            </a:extLst>
          </p:cNvPr>
          <p:cNvSpPr txBox="1"/>
          <p:nvPr/>
        </p:nvSpPr>
        <p:spPr>
          <a:xfrm>
            <a:off x="6096000" y="53209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741473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1651</Words>
  <Application>Microsoft Office PowerPoint</Application>
  <PresentationFormat>Widescreen</PresentationFormat>
  <Paragraphs>453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Tema di Office</vt:lpstr>
      <vt:lpstr>Secondo Programma in C</vt:lpstr>
      <vt:lpstr>Calcolare l’area di un rettangolo</vt:lpstr>
      <vt:lpstr>Commenti /* */</vt:lpstr>
      <vt:lpstr>Errori tipici</vt:lpstr>
      <vt:lpstr>Commenti: //</vt:lpstr>
      <vt:lpstr>Variabili</vt:lpstr>
      <vt:lpstr>Variabili</vt:lpstr>
      <vt:lpstr>Una metafora</vt:lpstr>
      <vt:lpstr>Dichiarazioni di variabili</vt:lpstr>
      <vt:lpstr>Dichiarazioni di variabili</vt:lpstr>
      <vt:lpstr>Dichiarare prima di usare</vt:lpstr>
      <vt:lpstr>Identificatori</vt:lpstr>
      <vt:lpstr>Identificatori</vt:lpstr>
      <vt:lpstr>Ritorniamo al nostro programma</vt:lpstr>
      <vt:lpstr>Istruzione di assegnamento</vt:lpstr>
      <vt:lpstr>Istruzione di assegnamento</vt:lpstr>
      <vt:lpstr>Assegnamento: nota</vt:lpstr>
      <vt:lpstr>Assegnamento: esempio</vt:lpstr>
      <vt:lpstr>Attenzione</vt:lpstr>
      <vt:lpstr>Ritornando al nostro programma</vt:lpstr>
      <vt:lpstr>Stampare il valore di una variabile</vt:lpstr>
      <vt:lpstr>Stampare il valore di area</vt:lpstr>
      <vt:lpstr>Ancora sulle dichiarazioni di variabili</vt:lpstr>
      <vt:lpstr>Struttura del programma</vt:lpstr>
      <vt:lpstr>Stile</vt:lpstr>
      <vt:lpstr>Stampa più chiara</vt:lpstr>
      <vt:lpstr>Buone abitudini</vt:lpstr>
      <vt:lpstr>Esercizio</vt:lpstr>
      <vt:lpstr>Esercizio</vt:lpstr>
      <vt:lpstr>Esercizio</vt:lpstr>
      <vt:lpstr>Esercizio: scambio variabili</vt:lpstr>
      <vt:lpstr>La soluzione</vt:lpstr>
      <vt:lpstr>E’ corretto questo programma?</vt:lpstr>
      <vt:lpstr>E’ corretto questo programma?</vt:lpstr>
      <vt:lpstr>Versione corretta</vt:lpstr>
      <vt:lpstr>E ora, l’input</vt:lpstr>
      <vt:lpstr>Area del rettangolo</vt:lpstr>
      <vt:lpstr>Input</vt:lpstr>
      <vt:lpstr>Risultato</vt:lpstr>
      <vt:lpstr>Errori Tipici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corrado aaron visaggio</dc:creator>
  <cp:lastModifiedBy>corrado aaron visaggio</cp:lastModifiedBy>
  <cp:revision>42</cp:revision>
  <dcterms:created xsi:type="dcterms:W3CDTF">2018-02-15T13:46:51Z</dcterms:created>
  <dcterms:modified xsi:type="dcterms:W3CDTF">2018-03-12T10:17:35Z</dcterms:modified>
</cp:coreProperties>
</file>