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3" r:id="rId57"/>
    <p:sldId id="344" r:id="rId58"/>
    <p:sldId id="342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5" r:id="rId67"/>
    <p:sldId id="345" r:id="rId68"/>
    <p:sldId id="353" r:id="rId69"/>
    <p:sldId id="354" r:id="rId7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90E55-463E-4C0A-B4FD-EDFDA0834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AF7BC1-3F0D-4A31-AD72-EB5A2F2EF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083862-4D8F-4F5F-B6A8-8B7A9A95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C5EDDD-5969-4507-81AF-A8258687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95C031-170C-4335-A64E-3A98D3DC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3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FDE52-AC24-4C00-ADC7-12307496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781BBD-E14C-4977-A413-F7E2E58B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089665-B6AD-4409-AC1B-AD4FB5AD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8A92E9-314F-4616-A4A0-3A852110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769036-BE0C-482D-BCA8-61B0C88F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48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D8BC09C-16E6-42EB-B135-520E8B355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557836-4CEF-40A8-8046-31032D51D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9D5DD4-A750-41E7-AE80-5557B270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352B0D-996E-454F-8C07-79DB63EF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7E6CE9-9CF0-41B0-8F8C-4090F2EF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03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B8F60-B657-4081-9363-84EA54CF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06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05B7F-9D8B-4770-B116-54879C19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28148A-7A1D-424B-A20C-064DD8D0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ADB80B-6431-45DE-9821-45AAAC02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7F373-F8FD-4899-A1BA-67B6EEA5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5081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7199A-AB4B-403C-A04F-DD224636A1D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84D84F1-A888-4341-B177-8FED670B0DAF}"/>
              </a:ext>
            </a:extLst>
          </p:cNvPr>
          <p:cNvSpPr/>
          <p:nvPr userDrawn="1"/>
        </p:nvSpPr>
        <p:spPr>
          <a:xfrm>
            <a:off x="838200" y="1550194"/>
            <a:ext cx="11353800" cy="27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8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58B20E-855D-47C5-BD9D-D75051AA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E27076-B93F-4BDF-B431-1EDCF0E3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CF8333-D2F5-4FD9-8005-1884E948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460111-FF93-4FD0-8A73-42E84211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BCCC49-0539-44C4-A41F-85F824B5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27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B2E4F-DB44-4D6E-8747-40F74F7E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7A32C2-B220-4456-8B68-5A09655D8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099EBB-B97A-4587-AB75-1A596FD9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1EB11C-AF1D-4A10-846B-0DC9D5D3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16F652-E3DD-41A0-A61D-A7FF5A85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A446A9-8F00-4722-B802-6552896D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07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4DC4EC-E87E-447D-BBC4-B21D3CB4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2556C7-BD8F-43CD-B706-CC0DB143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B4D3DF-4120-4F5B-8901-EC7F6EB4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E33B34-6C21-4E63-B6B2-D025BEAC4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EDB4076-53A1-4DBF-987F-9CD5DFB59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892E98-EE43-4003-B754-74CF5711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A409763-5768-4FFF-AB5C-72552203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E007C5C-456C-4F03-B06A-310BAF7C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41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A180D-B5FD-48B1-86AD-51F76378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639788-14E3-413C-BB95-03D3E7BA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402D73-BCF8-4E0D-A560-AD8E58E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1FDAB7-E00E-4AC2-B60B-2748A88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28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475E28D-42D3-4971-A899-B2A4B479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E54261-3E62-47B2-859D-D2F6CDE1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4AF50A-3B01-4B88-A991-687136ED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06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8E5CCD-95F6-47FE-9B95-6BFFEA48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681208-2684-4C4A-AC1D-47200DC2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2907E1-781E-4B1A-B1D9-B1BD83DFC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6B55AB-41A9-4C19-87B7-B973A3FE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D2CA79-B87C-4AE4-A8DF-3B6C0579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74E61A-FE00-48BA-A970-8DE0519E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90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4474F-7D90-4290-9538-34175EC7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66975EB-14EE-4950-977E-240140E7A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C2A8C6-DB10-424C-B391-4E070732E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571C8B-1CC0-466B-A5B3-46D5C441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418F1A-1C38-40F9-83B1-9B1097C8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ACD15C-A006-45A2-BCC6-4F90A41D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5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71869D-F4FC-47B2-A61B-B9B8F409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2A6533-BF5F-4404-B01B-7B551787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CA4354-6500-4059-8A89-2B998C3B2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2492-5308-4CA1-A018-77EE5AFBAA0B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9E0141-2C3D-46FD-9F6B-15838D300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0BF410-98F1-4463-8D34-EB4B6257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37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98F32-2731-4D6A-849C-5EF3CFFE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 Carattere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D76C4F-7824-4E99-92B6-B8E156712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Finora abbiamo lavorato con valori numerici.</a:t>
            </a:r>
          </a:p>
          <a:p>
            <a:endParaRPr lang="it-IT" dirty="0"/>
          </a:p>
          <a:p>
            <a:r>
              <a:rPr lang="it-IT" dirty="0"/>
              <a:t>I numeri costituiscono molta parte del lavoro dei computer, ma non tutta. </a:t>
            </a:r>
          </a:p>
          <a:p>
            <a:endParaRPr lang="it-IT" dirty="0"/>
          </a:p>
          <a:p>
            <a:r>
              <a:rPr lang="it-IT" dirty="0"/>
              <a:t>I computer sono macchine per il trattamento dell’informazione e l’informazione è costituita per la maggior parte da </a:t>
            </a:r>
            <a:r>
              <a:rPr lang="it-IT" dirty="0">
                <a:solidFill>
                  <a:srgbClr val="FF0000"/>
                </a:solidFill>
              </a:rPr>
              <a:t>testi</a:t>
            </a:r>
            <a:r>
              <a:rPr lang="it-IT" dirty="0"/>
              <a:t>, che a loro volta sono composti da </a:t>
            </a:r>
            <a:r>
              <a:rPr lang="it-IT" dirty="0">
                <a:solidFill>
                  <a:srgbClr val="FF0000"/>
                </a:solidFill>
              </a:rPr>
              <a:t>caratteri</a:t>
            </a:r>
            <a:endParaRPr lang="it-I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7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EE2A45-543F-4F88-8883-A55B0C1F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input/output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11F33A-DD5A-461F-9ADC-BF434728B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x);</a:t>
            </a:r>
          </a:p>
          <a:p>
            <a:pPr marL="0" indent="0">
              <a:buNone/>
            </a:pP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Input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("%c", &amp;x);</a:t>
            </a:r>
          </a:p>
        </p:txBody>
      </p:sp>
    </p:spTree>
    <p:extLst>
      <p:ext uri="{BB962C8B-B14F-4D97-AF65-F5344CB8AC3E}">
        <p14:creationId xmlns:p14="http://schemas.microsoft.com/office/powerpoint/2010/main" val="267065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AF4EB6-5F75-417B-86F4-B9B6EE34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approfondimento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B5F988-BC2C-442F-B114-A56E1AE2C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8930" cy="4351338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In C il tipo </a:t>
            </a:r>
            <a:r>
              <a:rPr lang="it-IT" b="1" dirty="0" err="1"/>
              <a:t>char</a:t>
            </a:r>
            <a:r>
              <a:rPr lang="it-IT" b="1" dirty="0"/>
              <a:t> </a:t>
            </a:r>
            <a:r>
              <a:rPr lang="it-IT" dirty="0"/>
              <a:t>è un tipo intero su 1 byte utilizzato principalmente per rappresentare caratteri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x=65;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x); // stampa A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x); // stampa 65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x='A';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x=x+1;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x); // stampa B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192A5E-F328-4027-9504-CC7DEA0EA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00" y="2010020"/>
            <a:ext cx="3480900" cy="426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77B697-237E-40C2-A121-FE7106BE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7CB117-FCF5-4A42-B76D-F5EB4419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a=10;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'a'%10);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stampa 7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a%10);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stampa 0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a+'a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stampa 107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6B66AA2-FC8A-4D91-92A9-FE2FD7A3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00" y="2010020"/>
            <a:ext cx="3480900" cy="426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3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1D5983-BE98-45C1-A0F0-681CDF8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03649-19E3-4A2C-8E1A-81560848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Scrivere un programma che legge prima due caratteri e poi li stampa per due volte in ordine inverso.</a:t>
            </a:r>
          </a:p>
          <a:p>
            <a:endParaRPr lang="it-IT" dirty="0"/>
          </a:p>
          <a:p>
            <a:r>
              <a:rPr lang="it-IT" dirty="0"/>
              <a:t>Esempio:</a:t>
            </a:r>
          </a:p>
          <a:p>
            <a:r>
              <a:rPr lang="it-IT" b="1" dirty="0"/>
              <a:t>ab </a:t>
            </a:r>
            <a:r>
              <a:rPr lang="it-IT" dirty="0"/>
              <a:t>-&gt; </a:t>
            </a:r>
            <a:r>
              <a:rPr lang="it-IT" b="1" dirty="0" err="1"/>
              <a:t>baba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535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D04FF0-F710-4968-8A6B-EA16FED8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38BBB9-29F2-462B-B422-FC3A7DCA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("Digita due caratteri: ");</a:t>
            </a:r>
          </a:p>
          <a:p>
            <a:pPr marL="457200" lvl="1" indent="0">
              <a:buNone/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scanf("%c%c", &amp;x, &amp;y);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("Hai digitato ripetuto due volte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(ordine inverso): ");</a:t>
            </a:r>
          </a:p>
          <a:p>
            <a:pPr marL="457200" lvl="1" indent="0">
              <a:buNone/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printf("%c%c%c%c", y, x, y, x);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0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59246D-373B-4173-9288-BA3B4097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 scrivessimo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56DB05-E761-42DB-B4FC-8A93C82C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("Digita primo carattere: ");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&amp;x);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("Digita secondo carattere: ");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&amp;y);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("Hai digitato per 2 volte (ordine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inverso): ");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printf("%c%c%c%c", y, x, y, x);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5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0690C9-CE30-43C4-85B4-C58573FF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5C4CD8-B3D0-4DD7-A926-40025F21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#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include&lt;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y, 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pausa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("Digita primo carattere: ");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&amp;x);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&amp;pausa);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("Digita secondo carattere: ");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&amp;y);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("Hai digitato per 2 volte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(ordine inverso): ");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printf("%c%c%c%c", y, x, y, x);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43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58431E-3EA1-4042-B83D-F2294A38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A7EC1-8C88-46CC-9BFF-B3AE53715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("Digita primo carattere: ");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&amp;x);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("Digita secondo carattere: 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%c", &amp;y);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("Hai digitato per 2 volte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(ordine inverso): ");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printf("%c%c%c%c", y, x, y, x);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7AB673-E08C-4641-A397-60E28E55BF2D}"/>
              </a:ext>
            </a:extLst>
          </p:cNvPr>
          <p:cNvSpPr txBox="1"/>
          <p:nvPr/>
        </p:nvSpPr>
        <p:spPr>
          <a:xfrm>
            <a:off x="8984202" y="3231472"/>
            <a:ext cx="246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Ignora gli spazi, </a:t>
            </a:r>
            <a:r>
              <a:rPr lang="it-IT" dirty="0" err="1"/>
              <a:t>newline</a:t>
            </a:r>
            <a:r>
              <a:rPr lang="it-IT" dirty="0"/>
              <a:t> incluso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ED880EA-132C-490A-AA36-920FFC1CEF3D}"/>
              </a:ext>
            </a:extLst>
          </p:cNvPr>
          <p:cNvCxnSpPr/>
          <p:nvPr/>
        </p:nvCxnSpPr>
        <p:spPr>
          <a:xfrm flipV="1">
            <a:off x="2778711" y="3568823"/>
            <a:ext cx="6205491" cy="58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84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B6267-35BC-44F5-88DE-87565FE9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7447FC-8454-41CB-95A5-6A148935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Scrivere un programma che legge prima un carattere e poi stampa i due caratteri che lo precedono</a:t>
            </a:r>
          </a:p>
          <a:p>
            <a:r>
              <a:rPr lang="it-IT" dirty="0"/>
              <a:t>Esempio:</a:t>
            </a:r>
          </a:p>
          <a:p>
            <a:r>
              <a:rPr lang="it-IT" dirty="0"/>
              <a:t>Se leggo </a:t>
            </a:r>
            <a:r>
              <a:rPr lang="it-IT" b="1" dirty="0"/>
              <a:t>d </a:t>
            </a:r>
            <a:r>
              <a:rPr lang="it-IT" dirty="0"/>
              <a:t>stampa: </a:t>
            </a:r>
            <a:r>
              <a:rPr lang="it-IT" b="1" dirty="0" err="1"/>
              <a:t>cb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543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8DD4E3-6001-405D-8B62-09D0542B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4CD3EB-2360-4F0E-B992-26D3581FD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("Digita un carattere: 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&amp;x);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x=x-1;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x);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x=x-1;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x);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6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6C16B-C041-45FB-BAD7-86880E7E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Campo di variabilità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6EB640-EB00-4515-ABFE-4CDBDF55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Intervallo finito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D06B0FD-7BEF-4A81-A454-2270837F8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84641"/>
              </p:ext>
            </p:extLst>
          </p:nvPr>
        </p:nvGraphicFramePr>
        <p:xfrm>
          <a:off x="2032000" y="400129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750886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63109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Dimensione (Byte)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1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Char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88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587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13B79-941C-4A99-9748-046EB7E2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2BB153-1932-4945-8710-391DE38A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Scrivere un programma che legge prima tre caratteri e poi li stampa in ordine inverso.</a:t>
            </a:r>
          </a:p>
        </p:txBody>
      </p:sp>
    </p:spTree>
    <p:extLst>
      <p:ext uri="{BB962C8B-B14F-4D97-AF65-F5344CB8AC3E}">
        <p14:creationId xmlns:p14="http://schemas.microsoft.com/office/powerpoint/2010/main" val="310220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DC8C4A-0230-4A18-8CA6-4F17C455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0FDF9B-C460-4401-9465-8C00C73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#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y, z;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("Digita tre caratteri: 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c%c%c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&amp;x, &amp;y, &amp;z);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("Hai digitato (ordine inverso): ");</a:t>
            </a:r>
          </a:p>
          <a:p>
            <a:pPr marL="457200" lvl="1" indent="0">
              <a:buNone/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printf("%c%c%c", z, y, x);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94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39BF09-8AF4-4A6D-8DF7-DC6CCC51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1EEF4C-A1DA-473A-8073-4BC408DA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Scrivere un programma che legge prima un carattere e poi stampa il carattere che lo segue e quello che lo precede</a:t>
            </a:r>
          </a:p>
          <a:p>
            <a:r>
              <a:rPr lang="it-IT" dirty="0"/>
              <a:t>Esempio:</a:t>
            </a:r>
          </a:p>
          <a:p>
            <a:r>
              <a:rPr lang="it-IT" dirty="0"/>
              <a:t>Se leggo </a:t>
            </a:r>
            <a:r>
              <a:rPr lang="it-IT" b="1" dirty="0"/>
              <a:t>D </a:t>
            </a:r>
            <a:r>
              <a:rPr lang="it-IT" dirty="0"/>
              <a:t>stampa: </a:t>
            </a:r>
            <a:r>
              <a:rPr lang="it-IT" b="1" dirty="0"/>
              <a:t>E 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286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DEC0F-7406-44EA-8DD7-DAC05A75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F1863A-8417-4E7B-8CA0-0C493D6E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("Digita un carattere: 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&amp;x);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x=x+1;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("Il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%c\n", x);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x=x-2;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("Il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%c\n", x);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99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42930-4B43-49FC-AD97-7344F962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46D281-914E-40FB-B5C9-6A8A6FED2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Operatore unario</a:t>
            </a:r>
          </a:p>
          <a:p>
            <a:r>
              <a:rPr lang="it-IT" dirty="0"/>
              <a:t>Prende in input una variabile od un identificatore di tipo e restituisce la dimensione in byte</a:t>
            </a:r>
          </a:p>
          <a:p>
            <a:endParaRPr lang="it-IT" dirty="0"/>
          </a:p>
          <a:p>
            <a:r>
              <a:rPr lang="it-IT" b="1" dirty="0"/>
              <a:t>Esempio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("dimensione di i: %d",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//stampa 4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59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8D9AB-7F7B-4AFA-8A09-A46262C0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D5BB64-0E45-4696-B734-C2052C3D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Utilizzando l’operatore </a:t>
            </a:r>
            <a:r>
              <a:rPr lang="it-IT" b="1" dirty="0" err="1"/>
              <a:t>sizeof</a:t>
            </a:r>
            <a:r>
              <a:rPr lang="it-IT" b="1" dirty="0"/>
              <a:t>(...) </a:t>
            </a:r>
            <a:r>
              <a:rPr lang="it-IT" dirty="0"/>
              <a:t>determinare e stampare la dimensione occupata dai seguenti tipi:</a:t>
            </a:r>
          </a:p>
          <a:p>
            <a:r>
              <a:rPr lang="en-US" b="1" dirty="0" err="1"/>
              <a:t>int</a:t>
            </a:r>
            <a:r>
              <a:rPr lang="en-US" b="1" dirty="0"/>
              <a:t>, char, float, double, short </a:t>
            </a:r>
            <a:r>
              <a:rPr lang="en-US" b="1" dirty="0" err="1"/>
              <a:t>int</a:t>
            </a:r>
            <a:r>
              <a:rPr lang="en-US" b="1" dirty="0"/>
              <a:t>, long </a:t>
            </a:r>
            <a:r>
              <a:rPr lang="it-IT" b="1" dirty="0" err="1"/>
              <a:t>int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289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2CFB11-740E-42B6-BE19-E47C5F25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29235E-4BE2-449E-BE3A-C5B55D1F8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("dimensione di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%d\n",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//stampa 4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("dimensione di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%d\n",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//stampa 1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("dimensione di float: %d\n",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//stampa 4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</a:t>
            </a:r>
            <a:r>
              <a:rPr 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dimensione</a:t>
            </a:r>
            <a:r>
              <a:rPr 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 double: %d\n", </a:t>
            </a:r>
            <a:r>
              <a:rPr 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(double));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//stampa 8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 short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%d\n",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(short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//stampa 2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92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40DC0-033C-4D8E-9970-33154962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Riepilogo: stringa di formato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5F38D9-ED27-482B-AEA8-31E0C429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"short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short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"float"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"double "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405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918E06E-1409-486C-9080-1E7C2E1E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90E560-9415-40D4-8015-27A2C3BFB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534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FCE7614-11C0-47B4-BDB1-70D7C619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3D5094E-AA51-47B7-BDCF-3B66AE36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 dirty="0"/>
              <a:t>Il risultato di un’operazione dipende dal tipo di dato che è coinvolto nell’operazione</a:t>
            </a:r>
          </a:p>
          <a:p>
            <a:r>
              <a:rPr lang="it-IT" dirty="0"/>
              <a:t>Questo perché, a seconda del tipo di dato coinvolto nelle operazioni, le operazioni sono svolte in maniera diversa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x=5;	float x=5;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y=2;	float y=2;</a:t>
            </a:r>
          </a:p>
          <a:p>
            <a:pPr marL="0" indent="0">
              <a:buNone/>
            </a:pPr>
            <a:r>
              <a:rPr lang="it-IT" b="1" dirty="0"/>
              <a:t>… 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</a:t>
            </a:r>
            <a:r>
              <a:rPr lang="it-IT" b="1" dirty="0"/>
              <a:t> … </a:t>
            </a:r>
            <a:r>
              <a:rPr lang="it-IT" dirty="0"/>
              <a:t>vale </a:t>
            </a:r>
            <a:r>
              <a:rPr lang="it-IT" b="1" dirty="0"/>
              <a:t>2	… 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</a:t>
            </a:r>
            <a:r>
              <a:rPr lang="it-IT" b="1" dirty="0"/>
              <a:t> … </a:t>
            </a:r>
            <a:r>
              <a:rPr lang="it-IT" dirty="0"/>
              <a:t>vale </a:t>
            </a:r>
            <a:r>
              <a:rPr lang="it-IT" b="1" dirty="0"/>
              <a:t>2.5</a:t>
            </a:r>
            <a:endParaRPr lang="it-IT" dirty="0"/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55221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50EF61-13E0-4EB0-BB01-21845FDF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Codifica Binaria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C7E60A-A59B-44C5-9A5D-FE1522CAA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</a:t>
            </a:r>
            <a:r>
              <a:rPr lang="it-IT" b="1" dirty="0"/>
              <a:t>carattere</a:t>
            </a:r>
            <a:r>
              <a:rPr lang="it-IT" dirty="0"/>
              <a:t> è rappresentato da uno </a:t>
            </a:r>
            <a:r>
              <a:rPr lang="it-IT" b="1" dirty="0">
                <a:solidFill>
                  <a:srgbClr val="FF0000"/>
                </a:solidFill>
              </a:rPr>
              <a:t>specifico codice binario</a:t>
            </a:r>
            <a:r>
              <a:rPr lang="it-IT" dirty="0"/>
              <a:t>: ad ogni carattere corrisponde una rappresentazione numerica univoca</a:t>
            </a:r>
          </a:p>
          <a:p>
            <a:endParaRPr lang="it-IT" dirty="0"/>
          </a:p>
          <a:p>
            <a:r>
              <a:rPr lang="it-IT" dirty="0"/>
              <a:t>Le codifiche binarie più diffuse nel mondo informatico sono:</a:t>
            </a:r>
          </a:p>
          <a:p>
            <a:pPr lvl="1"/>
            <a:r>
              <a:rPr lang="it-IT" b="1" dirty="0">
                <a:solidFill>
                  <a:srgbClr val="FF0000"/>
                </a:solidFill>
              </a:rPr>
              <a:t>Codifica ASCII</a:t>
            </a:r>
          </a:p>
          <a:p>
            <a:pPr marL="457200" lvl="1" indent="0">
              <a:buNone/>
            </a:pPr>
            <a:r>
              <a:rPr lang="it-IT" dirty="0"/>
              <a:t>(American Standard Code for Information </a:t>
            </a:r>
            <a:r>
              <a:rPr lang="it-IT" dirty="0" err="1"/>
              <a:t>Interchange</a:t>
            </a:r>
            <a:r>
              <a:rPr lang="it-IT" dirty="0"/>
              <a:t>)</a:t>
            </a:r>
          </a:p>
          <a:p>
            <a:pPr lvl="1"/>
            <a:r>
              <a:rPr lang="it-IT" b="1" dirty="0">
                <a:solidFill>
                  <a:srgbClr val="FF0000"/>
                </a:solidFill>
              </a:rPr>
              <a:t> Codifica EBCDIC</a:t>
            </a:r>
          </a:p>
          <a:p>
            <a:pPr marL="457200" lvl="1" indent="0">
              <a:buNone/>
            </a:pPr>
            <a:r>
              <a:rPr lang="en-US" dirty="0"/>
              <a:t>(Extended Binary Coded Decimal Interchange Code)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5567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DA437-802A-4A79-A3E1-E115F2B8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conversioni di tipo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0A41FF-8ABB-45CB-8709-4A821291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valori di una variabile possono essere convertiti da un tipo all’altro</a:t>
            </a:r>
          </a:p>
          <a:p>
            <a:endParaRPr lang="it-IT" dirty="0"/>
          </a:p>
          <a:p>
            <a:r>
              <a:rPr lang="it-IT" b="1" dirty="0">
                <a:solidFill>
                  <a:srgbClr val="FF0000"/>
                </a:solidFill>
              </a:rPr>
              <a:t>implicitamente</a:t>
            </a:r>
            <a:r>
              <a:rPr lang="it-IT" dirty="0"/>
              <a:t> (dal compilatore)</a:t>
            </a:r>
          </a:p>
          <a:p>
            <a:r>
              <a:rPr lang="it-IT" b="1" dirty="0">
                <a:solidFill>
                  <a:srgbClr val="FF0000"/>
                </a:solidFill>
              </a:rPr>
              <a:t>esplicitamente</a:t>
            </a:r>
            <a:r>
              <a:rPr lang="it-IT" dirty="0"/>
              <a:t> (dal programmatore)</a:t>
            </a:r>
          </a:p>
        </p:txBody>
      </p:sp>
    </p:spTree>
    <p:extLst>
      <p:ext uri="{BB962C8B-B14F-4D97-AF65-F5344CB8AC3E}">
        <p14:creationId xmlns:p14="http://schemas.microsoft.com/office/powerpoint/2010/main" val="3080575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53D50B-A5A8-4F0A-9886-32546C8A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Conversioni implicite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B22851-0E4D-4DDF-984F-6C4CC50D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Le conversioni più significative sono:</a:t>
            </a:r>
          </a:p>
          <a:p>
            <a:r>
              <a:rPr lang="it-IT" dirty="0"/>
              <a:t>se due operandi di un’operazione binaria sono tra loro diversi, l’operando di tipo più piccolo viene convertito nel tipo più grande, senza perdita di informazioni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i; float f;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f=f*i; // i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convertito in 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endParaRPr lang="it-IT" dirty="0"/>
          </a:p>
          <a:p>
            <a:r>
              <a:rPr lang="it-IT" dirty="0"/>
              <a:t>nell’assegnamento, il C converte il valore del lato destro nel tipo del lato sinistro, eventualmente perdendo informazioni quando si passa da un tipo ad un tipo più piccolo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f=3.6;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i=f; //i vale 3</a:t>
            </a:r>
          </a:p>
        </p:txBody>
      </p:sp>
    </p:spTree>
    <p:extLst>
      <p:ext uri="{BB962C8B-B14F-4D97-AF65-F5344CB8AC3E}">
        <p14:creationId xmlns:p14="http://schemas.microsoft.com/office/powerpoint/2010/main" val="811918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99A259-F313-446D-BC28-3712C9CB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Conversioni esplicite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CCAD51-30F7-4B7D-B15B-C5FF9594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programmatore può richiedere esplicitamente la conversione di un valore da un tipo ad un altro: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nome_nuovo_tipo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espressione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x=5;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y=2;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f;</a:t>
            </a:r>
          </a:p>
          <a:p>
            <a:pPr marL="457200" lvl="1" indent="0">
              <a:buNone/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f=(float)x/(float)y; 			f vale 2.5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D7B65BB-C085-470A-9219-8F7EAB91655E}"/>
              </a:ext>
            </a:extLst>
          </p:cNvPr>
          <p:cNvSpPr/>
          <p:nvPr/>
        </p:nvSpPr>
        <p:spPr>
          <a:xfrm>
            <a:off x="7173157" y="4128117"/>
            <a:ext cx="2032987" cy="6747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762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DAD906-A6EB-420D-BC7C-F44209A1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stampa?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5E60B9-BFEF-4701-AEF2-7A2EED28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x=5;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y=2;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f;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f=(float) (x/y);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("%f", f);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1807B5-C211-4B86-80F0-F99432846794}"/>
              </a:ext>
            </a:extLst>
          </p:cNvPr>
          <p:cNvSpPr txBox="1"/>
          <p:nvPr/>
        </p:nvSpPr>
        <p:spPr>
          <a:xfrm>
            <a:off x="7067550" y="3105150"/>
            <a:ext cx="990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238874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221EA1-9DF0-40E6-A98B-43F9D35B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A8DCFA-8C41-4DE1-B6F8-34194343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826" y="1949450"/>
            <a:ext cx="435292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1" dirty="0"/>
              <a:t>I) ISTRUZIONE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f=(x/y);</a:t>
            </a:r>
          </a:p>
          <a:p>
            <a:pPr marL="0" indent="0" algn="ctr">
              <a:buNone/>
            </a:pPr>
            <a:r>
              <a:rPr lang="it-IT" b="1" dirty="0">
                <a:solidFill>
                  <a:srgbClr val="FF0000"/>
                </a:solidFill>
              </a:rPr>
              <a:t>2.0;</a:t>
            </a:r>
          </a:p>
          <a:p>
            <a:pPr marL="0" indent="0">
              <a:buNone/>
            </a:pPr>
            <a:r>
              <a:rPr lang="it-IT" b="1" dirty="0"/>
              <a:t>II) ISTRUZIONE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f=(float) x / (float) y;</a:t>
            </a: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rgbClr val="FF0000"/>
                </a:solidFill>
              </a:rPr>
              <a:t>2.5</a:t>
            </a:r>
          </a:p>
          <a:p>
            <a:pPr marL="0" indent="0">
              <a:buNone/>
            </a:pPr>
            <a:r>
              <a:rPr lang="it-IT" b="1" dirty="0"/>
              <a:t>III) ISTRUZIONE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f=(float) (x/y);</a:t>
            </a:r>
          </a:p>
          <a:p>
            <a:pPr marL="0" indent="0" algn="ctr">
              <a:buNone/>
            </a:pPr>
            <a:r>
              <a:rPr lang="it-IT" b="1" dirty="0">
                <a:solidFill>
                  <a:srgbClr val="FF0000"/>
                </a:solidFill>
              </a:rPr>
              <a:t>2.0</a:t>
            </a:r>
          </a:p>
          <a:p>
            <a:pPr marL="0" indent="0">
              <a:buNone/>
            </a:pPr>
            <a:r>
              <a:rPr lang="it-IT" b="1" dirty="0"/>
              <a:t>IV) ISTRUZIONE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f=(float)x / y;</a:t>
            </a:r>
          </a:p>
          <a:p>
            <a:pPr marL="0" indent="0" algn="ctr">
              <a:buNone/>
            </a:pPr>
            <a:r>
              <a:rPr lang="it-IT" b="1" dirty="0">
                <a:solidFill>
                  <a:srgbClr val="FF0000"/>
                </a:solidFill>
              </a:rPr>
              <a:t>2.5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97B1EA6-7A83-4FF1-87B6-BEFD613C24F8}"/>
              </a:ext>
            </a:extLst>
          </p:cNvPr>
          <p:cNvSpPr txBox="1"/>
          <p:nvPr/>
        </p:nvSpPr>
        <p:spPr>
          <a:xfrm>
            <a:off x="847727" y="2136338"/>
            <a:ext cx="38385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x=5;</a:t>
            </a:r>
          </a:p>
          <a:p>
            <a:pPr lvl="1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y=2;</a:t>
            </a:r>
          </a:p>
          <a:p>
            <a:pPr lvl="1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f;</a:t>
            </a:r>
          </a:p>
          <a:p>
            <a:pPr lvl="1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ISTRUZIONE</a:t>
            </a:r>
          </a:p>
          <a:p>
            <a:pPr lvl="1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("%f", f);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089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19B49-DD9D-4E2B-BCA9-5B00D77C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7D565F-F9DB-4064-90AE-40E64DAD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b=6, c=18.6;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a=c/b;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a=27, b=6;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c;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c=a/(float)b;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5F21CF-2DE1-4281-AE45-7C38F64778D5}"/>
              </a:ext>
            </a:extLst>
          </p:cNvPr>
          <p:cNvSpPr txBox="1"/>
          <p:nvPr/>
        </p:nvSpPr>
        <p:spPr>
          <a:xfrm>
            <a:off x="5838825" y="2190750"/>
            <a:ext cx="59055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B0559C4-8574-4C63-973C-1F2B5FAF7888}"/>
              </a:ext>
            </a:extLst>
          </p:cNvPr>
          <p:cNvSpPr txBox="1"/>
          <p:nvPr/>
        </p:nvSpPr>
        <p:spPr>
          <a:xfrm>
            <a:off x="5800725" y="4914900"/>
            <a:ext cx="59055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217868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7AB10-85BF-4DAE-8388-8055BC4E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ABECCC-FC6D-46F3-9B0C-D9804B3B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6750" cy="4351338"/>
          </a:xfrm>
        </p:spPr>
        <p:txBody>
          <a:bodyPr/>
          <a:lstStyle/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b=6;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a, c=18.6;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a=(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c/b;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808511-F2C9-4A28-B270-C45319A6BEBA}"/>
              </a:ext>
            </a:extLst>
          </p:cNvPr>
          <p:cNvSpPr txBox="1"/>
          <p:nvPr/>
        </p:nvSpPr>
        <p:spPr>
          <a:xfrm>
            <a:off x="5838825" y="2190750"/>
            <a:ext cx="59055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3897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B65BCAB-4139-42D9-9365-AE03E5F1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Assegnamento multiplo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E987F6-FABC-4678-8C16-8A3BC6A70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286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FB6DC6-64F3-4160-B8AB-89A123F0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Assegnamento multiplo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1BD0F85-DDDE-45DD-ABB9-DE5CE3F87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575"/>
            <a:ext cx="3381375" cy="1851025"/>
          </a:xfrm>
        </p:spPr>
        <p:txBody>
          <a:bodyPr/>
          <a:lstStyle/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j, k;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j=9;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k=j=i=10;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FBDBC5-A771-4F7C-A1E7-8B0861F13ADB}"/>
              </a:ext>
            </a:extLst>
          </p:cNvPr>
          <p:cNvSpPr txBox="1"/>
          <p:nvPr/>
        </p:nvSpPr>
        <p:spPr>
          <a:xfrm>
            <a:off x="5267325" y="2362200"/>
            <a:ext cx="547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assegna prima il valore </a:t>
            </a:r>
            <a:r>
              <a:rPr lang="it-IT" b="1" dirty="0">
                <a:solidFill>
                  <a:schemeClr val="accent1"/>
                </a:solidFill>
              </a:rPr>
              <a:t>10 </a:t>
            </a:r>
            <a:r>
              <a:rPr lang="it-IT" dirty="0">
                <a:solidFill>
                  <a:schemeClr val="accent1"/>
                </a:solidFill>
              </a:rPr>
              <a:t>a </a:t>
            </a:r>
            <a:r>
              <a:rPr lang="it-IT" b="1" dirty="0">
                <a:solidFill>
                  <a:schemeClr val="accent1"/>
                </a:solidFill>
              </a:rPr>
              <a:t>i</a:t>
            </a:r>
          </a:p>
          <a:p>
            <a:r>
              <a:rPr lang="it-IT" dirty="0">
                <a:solidFill>
                  <a:schemeClr val="accent1"/>
                </a:solidFill>
              </a:rPr>
              <a:t>assegna il valore </a:t>
            </a:r>
            <a:r>
              <a:rPr lang="it-IT" b="1" dirty="0">
                <a:solidFill>
                  <a:schemeClr val="accent1"/>
                </a:solidFill>
              </a:rPr>
              <a:t>10 </a:t>
            </a:r>
            <a:r>
              <a:rPr lang="it-IT" dirty="0">
                <a:solidFill>
                  <a:schemeClr val="accent1"/>
                </a:solidFill>
              </a:rPr>
              <a:t>a </a:t>
            </a:r>
            <a:r>
              <a:rPr lang="it-IT" b="1" dirty="0">
                <a:solidFill>
                  <a:schemeClr val="accent1"/>
                </a:solidFill>
              </a:rPr>
              <a:t>j</a:t>
            </a:r>
          </a:p>
          <a:p>
            <a:r>
              <a:rPr lang="it-IT" dirty="0">
                <a:solidFill>
                  <a:schemeClr val="accent1"/>
                </a:solidFill>
              </a:rPr>
              <a:t>assegna il valore </a:t>
            </a:r>
            <a:r>
              <a:rPr lang="it-IT" b="1" dirty="0">
                <a:solidFill>
                  <a:schemeClr val="accent1"/>
                </a:solidFill>
              </a:rPr>
              <a:t>10 </a:t>
            </a:r>
            <a:r>
              <a:rPr lang="it-IT" dirty="0">
                <a:solidFill>
                  <a:schemeClr val="accent1"/>
                </a:solidFill>
              </a:rPr>
              <a:t>a </a:t>
            </a:r>
            <a:r>
              <a:rPr lang="it-IT" b="1" dirty="0">
                <a:solidFill>
                  <a:schemeClr val="accent1"/>
                </a:solidFill>
              </a:rPr>
              <a:t>k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C533ED-DECB-4F36-A39F-269C8BF1A13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219575" y="2823865"/>
            <a:ext cx="1047750" cy="28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0BDD16-98FE-473E-9B59-45E69B116A5B}"/>
              </a:ext>
            </a:extLst>
          </p:cNvPr>
          <p:cNvSpPr txBox="1"/>
          <p:nvPr/>
        </p:nvSpPr>
        <p:spPr>
          <a:xfrm>
            <a:off x="942975" y="4533900"/>
            <a:ext cx="6819900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assegnamento è un’espressione</a:t>
            </a:r>
          </a:p>
          <a:p>
            <a:r>
              <a:rPr lang="it-IT" dirty="0">
                <a:solidFill>
                  <a:schemeClr val="accent1"/>
                </a:solidFill>
              </a:rPr>
              <a:t>assegnamenti sono associativi da destra a sinistra</a:t>
            </a:r>
          </a:p>
        </p:txBody>
      </p:sp>
    </p:spTree>
    <p:extLst>
      <p:ext uri="{BB962C8B-B14F-4D97-AF65-F5344CB8AC3E}">
        <p14:creationId xmlns:p14="http://schemas.microsoft.com/office/powerpoint/2010/main" val="3340683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DD36C-9ADC-4C2B-8F56-5E824461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Problema: conversioni di tipo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C3D007-4938-470F-B36C-CAB58FE62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5950" cy="2984500"/>
          </a:xfrm>
          <a:ln w="254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marL="0" indent="0">
              <a:buNone/>
            </a:pP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g,x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i = g = 10.3;</a:t>
            </a:r>
          </a:p>
          <a:p>
            <a:pPr marL="0" indent="0">
              <a:buNone/>
            </a:pP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printf("x=%lf i=%d g=%lf", x, i,g);</a:t>
            </a:r>
          </a:p>
          <a:p>
            <a:pPr marL="0" indent="0">
              <a:buNone/>
            </a:pP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stampa</a:t>
            </a:r>
          </a:p>
          <a:p>
            <a:pPr marL="0" indent="0">
              <a:buNone/>
            </a:pPr>
            <a:r>
              <a:rPr lang="nn-NO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x=10.0 i=10 g=10.3</a:t>
            </a:r>
            <a:endParaRPr lang="it-I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5678C6-0BD5-43CA-85F1-521531E18F3E}"/>
              </a:ext>
            </a:extLst>
          </p:cNvPr>
          <p:cNvSpPr txBox="1"/>
          <p:nvPr/>
        </p:nvSpPr>
        <p:spPr>
          <a:xfrm>
            <a:off x="5848350" y="3429000"/>
            <a:ext cx="5962649" cy="268022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accent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 err="1"/>
              <a:t>int</a:t>
            </a:r>
            <a:r>
              <a:rPr lang="it-IT" dirty="0"/>
              <a:t> i;</a:t>
            </a:r>
          </a:p>
          <a:p>
            <a:r>
              <a:rPr lang="it-IT" dirty="0"/>
              <a:t>double </a:t>
            </a:r>
            <a:r>
              <a:rPr lang="it-IT" dirty="0" err="1"/>
              <a:t>g,x</a:t>
            </a:r>
            <a:r>
              <a:rPr lang="it-IT" dirty="0"/>
              <a:t>;</a:t>
            </a:r>
          </a:p>
          <a:p>
            <a:r>
              <a:rPr lang="it-IT" dirty="0"/>
              <a:t>i = x = g = 10.3;</a:t>
            </a:r>
          </a:p>
          <a:p>
            <a:r>
              <a:rPr lang="nn-NO" dirty="0"/>
              <a:t>printf("x=%lf i=%d g=%lf", x, i,g);</a:t>
            </a:r>
          </a:p>
          <a:p>
            <a:r>
              <a:rPr lang="it-IT" dirty="0"/>
              <a:t>// stampa</a:t>
            </a:r>
          </a:p>
          <a:p>
            <a:r>
              <a:rPr lang="nn-NO" dirty="0"/>
              <a:t>// x=10.3 i=10 g=10.3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437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1823E5-BDF1-4961-8543-45A27E3E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ASCII…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A56A7-CE50-434D-B765-793E1BA28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Rappresenta </a:t>
            </a:r>
            <a:r>
              <a:rPr lang="it-IT" b="1" dirty="0"/>
              <a:t>128 </a:t>
            </a:r>
            <a:r>
              <a:rPr lang="it-IT" dirty="0"/>
              <a:t>simboli diversi (codice di </a:t>
            </a:r>
            <a:r>
              <a:rPr lang="it-IT" b="1" dirty="0"/>
              <a:t>7 </a:t>
            </a:r>
            <a:r>
              <a:rPr lang="it-IT" dirty="0"/>
              <a:t>bit ):</a:t>
            </a:r>
          </a:p>
          <a:p>
            <a:endParaRPr lang="it-IT" dirty="0"/>
          </a:p>
          <a:p>
            <a:r>
              <a:rPr lang="it-IT" dirty="0"/>
              <a:t>lettere dell’alfabeto, cifre, segni di punteggiatura e altri simboli</a:t>
            </a:r>
          </a:p>
        </p:txBody>
      </p:sp>
    </p:spTree>
    <p:extLst>
      <p:ext uri="{BB962C8B-B14F-4D97-AF65-F5344CB8AC3E}">
        <p14:creationId xmlns:p14="http://schemas.microsoft.com/office/powerpoint/2010/main" val="244040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B13232-B2D4-4C34-BE92-A85D2034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di assegnamento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345D15-D3D6-4C6F-86A1-807E2B30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i=i+2;</a:t>
            </a:r>
          </a:p>
          <a:p>
            <a:pPr marL="0" indent="0">
              <a:buNone/>
            </a:pPr>
            <a:r>
              <a:rPr lang="it-IT" dirty="0"/>
              <a:t>variabile sul lato sinistro ripetuta immediatamente sul lato destro</a:t>
            </a:r>
          </a:p>
          <a:p>
            <a:pPr marL="0" indent="0">
              <a:buNone/>
            </a:pPr>
            <a:r>
              <a:rPr lang="it-IT" dirty="0"/>
              <a:t>può essere scritta, usando una forma compatta, come</a:t>
            </a:r>
          </a:p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i+=2;</a:t>
            </a:r>
          </a:p>
          <a:p>
            <a:pPr marL="0" indent="0">
              <a:buNone/>
            </a:pPr>
            <a:r>
              <a:rPr lang="it-IT" dirty="0"/>
              <a:t>Operatori di assegnamento sono:</a:t>
            </a:r>
          </a:p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-= *= …</a:t>
            </a:r>
          </a:p>
        </p:txBody>
      </p:sp>
    </p:spTree>
    <p:extLst>
      <p:ext uri="{BB962C8B-B14F-4D97-AF65-F5344CB8AC3E}">
        <p14:creationId xmlns:p14="http://schemas.microsoft.com/office/powerpoint/2010/main" val="804278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FB63477-629A-4A2E-BE7B-7195D467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Operatori di incremento e</a:t>
            </a:r>
            <a:br>
              <a:rPr lang="it-IT" b="1" dirty="0"/>
            </a:br>
            <a:r>
              <a:rPr lang="it-IT" b="1" dirty="0"/>
              <a:t>decremento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7FA107-60AE-463A-BB1E-1237B9390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899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4B94AE0-EDA6-4466-B5E8-8A5AF78B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di incremento e decremento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F197C72-FE83-490F-BEE5-370DEE50E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Operatori unari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it-IT" b="1" dirty="0"/>
              <a:t> 	</a:t>
            </a:r>
            <a:r>
              <a:rPr lang="it-IT" dirty="0"/>
              <a:t>aggiunge uno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it-IT" b="1" dirty="0"/>
              <a:t>	</a:t>
            </a:r>
            <a:r>
              <a:rPr lang="it-IT" dirty="0"/>
              <a:t>sottrae uno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x++ </a:t>
            </a:r>
            <a:r>
              <a:rPr lang="it-IT" b="1" dirty="0"/>
              <a:t>	</a:t>
            </a:r>
            <a:r>
              <a:rPr lang="it-IT" dirty="0"/>
              <a:t>equivale a 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x=x+1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x--</a:t>
            </a:r>
            <a:r>
              <a:rPr lang="it-IT" b="1" dirty="0"/>
              <a:t> 	</a:t>
            </a:r>
            <a:r>
              <a:rPr lang="it-IT" dirty="0"/>
              <a:t>equivale a 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x=x-1</a:t>
            </a:r>
          </a:p>
        </p:txBody>
      </p:sp>
    </p:spTree>
    <p:extLst>
      <p:ext uri="{BB962C8B-B14F-4D97-AF65-F5344CB8AC3E}">
        <p14:creationId xmlns:p14="http://schemas.microsoft.com/office/powerpoint/2010/main" val="1505310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C091AC-9F7E-4241-A488-3BA2B6CD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di incremento e decremento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CB6C46-5E73-47C8-8FB0-C9902A6A2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Operatori postfissi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  <a:r>
              <a:rPr lang="it-IT" dirty="0"/>
              <a:t>prima usa </a:t>
            </a:r>
            <a:r>
              <a:rPr lang="it-IT" b="1" dirty="0"/>
              <a:t>x</a:t>
            </a:r>
            <a:r>
              <a:rPr lang="it-IT" dirty="0"/>
              <a:t>, poi incrementala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Operatori prefissi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++x;</a:t>
            </a:r>
            <a:r>
              <a:rPr lang="it-IT" b="1" dirty="0"/>
              <a:t> </a:t>
            </a:r>
            <a:r>
              <a:rPr lang="it-IT" dirty="0"/>
              <a:t>prima incrementa </a:t>
            </a:r>
            <a:r>
              <a:rPr lang="it-IT" b="1" dirty="0"/>
              <a:t>x</a:t>
            </a:r>
            <a:r>
              <a:rPr lang="it-IT" dirty="0"/>
              <a:t>, poi usala</a:t>
            </a:r>
          </a:p>
        </p:txBody>
      </p:sp>
    </p:spTree>
    <p:extLst>
      <p:ext uri="{BB962C8B-B14F-4D97-AF65-F5344CB8AC3E}">
        <p14:creationId xmlns:p14="http://schemas.microsoft.com/office/powerpoint/2010/main" val="3255267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22229E-6787-465A-B4E8-2181FE59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di incremento e decremento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35F2D9-DA38-4148-B70F-C30EE156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variabile viene comunque incrementata</a:t>
            </a:r>
          </a:p>
          <a:p>
            <a:pPr marL="0" indent="0">
              <a:buNone/>
            </a:pPr>
            <a:r>
              <a:rPr lang="it-IT" dirty="0"/>
              <a:t>Attenzione: quando compaiono in istruzioni meno semplici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x++;</a:t>
            </a:r>
            <a:r>
              <a:rPr lang="it-IT" b="1" dirty="0"/>
              <a:t> 	//equivale a 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x=x+1;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++x;</a:t>
            </a:r>
            <a:r>
              <a:rPr lang="it-IT" b="1" dirty="0"/>
              <a:t> 	//equivale a 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x=x+1;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y=x++; 	</a:t>
            </a:r>
            <a:r>
              <a:rPr lang="es-ES" b="1" dirty="0"/>
              <a:t>//equivale a </a:t>
            </a: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y=x; x=x+1;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y=++x; 	</a:t>
            </a:r>
            <a:r>
              <a:rPr lang="es-ES" b="1" dirty="0"/>
              <a:t>//equivale a </a:t>
            </a: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x=x+1; y=x;</a:t>
            </a: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61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AC09E1-2070-4F44-BAC3-B50B49D3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di incremento e decremento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44A64D-223E-4052-8E79-9050B736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m=0;	</a:t>
            </a:r>
            <a:r>
              <a:rPr lang="it-IT" b="1" dirty="0"/>
              <a:t>n vale 0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n=m++;		</a:t>
            </a:r>
            <a:r>
              <a:rPr lang="it-IT" b="1" dirty="0"/>
              <a:t>m vale 1</a:t>
            </a:r>
          </a:p>
          <a:p>
            <a:pPr marL="0" indent="0">
              <a:buNone/>
            </a:pP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m=0;	</a:t>
            </a:r>
            <a:r>
              <a:rPr lang="it-IT" b="1" dirty="0"/>
              <a:t>n vale 1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n=++m;		</a:t>
            </a:r>
            <a:r>
              <a:rPr lang="it-IT" b="1" dirty="0"/>
              <a:t>m vale 1</a:t>
            </a:r>
          </a:p>
          <a:p>
            <a:pPr marL="0" indent="0">
              <a:buNone/>
            </a:pP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m=0;				</a:t>
            </a:r>
            <a:r>
              <a:rPr lang="it-IT" b="1" dirty="0"/>
              <a:t>n vale 1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n=m=m+1; //(n=(m=m+1));	</a:t>
            </a:r>
            <a:r>
              <a:rPr lang="it-IT" b="1" dirty="0"/>
              <a:t>m vale 1</a:t>
            </a:r>
            <a:endParaRPr lang="it-IT" dirty="0"/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83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E3F2076-B14F-40EC-B165-FCF76899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Costanti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C127176-3BD7-4CE9-A903-CD10F0AA5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00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5811129-B01D-4E07-83BC-DA85DC1B2A0F}"/>
              </a:ext>
            </a:extLst>
          </p:cNvPr>
          <p:cNvSpPr/>
          <p:nvPr/>
        </p:nvSpPr>
        <p:spPr>
          <a:xfrm>
            <a:off x="838200" y="2667000"/>
            <a:ext cx="4362450" cy="4185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25DA779-49D9-42F9-9E29-836E5ACA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Costanti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04C1809-290B-4B1A-9AC6-74D2496D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89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Calcolo area cerchio */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PI_GRECO 3.14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raggio, area;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("Dammi raggio: 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("%f", &amp;raggio);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raggio*raggio*PI_GRECO;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("Area: %f", area);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14253A-35DD-436C-939E-4647819140B3}"/>
              </a:ext>
            </a:extLst>
          </p:cNvPr>
          <p:cNvSpPr txBox="1"/>
          <p:nvPr/>
        </p:nvSpPr>
        <p:spPr>
          <a:xfrm>
            <a:off x="7810500" y="2162175"/>
            <a:ext cx="3095625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definizione di costante</a:t>
            </a:r>
          </a:p>
          <a:p>
            <a:r>
              <a:rPr lang="it-IT" dirty="0">
                <a:solidFill>
                  <a:schemeClr val="bg1"/>
                </a:solidFill>
              </a:rPr>
              <a:t>implica che il suo valore non può essere modificato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E903E30-E507-410E-A059-0013FEC0322D}"/>
              </a:ext>
            </a:extLst>
          </p:cNvPr>
          <p:cNvSpPr txBox="1"/>
          <p:nvPr/>
        </p:nvSpPr>
        <p:spPr>
          <a:xfrm>
            <a:off x="7810500" y="4114800"/>
            <a:ext cx="3095625" cy="64633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NOTA: Le direttive non</a:t>
            </a:r>
          </a:p>
          <a:p>
            <a:r>
              <a:rPr lang="it-IT" b="1" dirty="0">
                <a:solidFill>
                  <a:srgbClr val="FF0000"/>
                </a:solidFill>
              </a:rPr>
              <a:t>terminano con il ;</a:t>
            </a:r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3A444E9-BE35-40B6-99FB-3B206443FCA3}"/>
              </a:ext>
            </a:extLst>
          </p:cNvPr>
          <p:cNvCxnSpPr>
            <a:endCxn id="6" idx="1"/>
          </p:cNvCxnSpPr>
          <p:nvPr/>
        </p:nvCxnSpPr>
        <p:spPr>
          <a:xfrm flipV="1">
            <a:off x="5200650" y="2623840"/>
            <a:ext cx="2609850" cy="2146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792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40F51-C17F-4FB5-8493-71637189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usare costanti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A3F8AB-58A7-4524-BAF9-937609ADD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Evitare di scrivere più volte in un programma un'espressione che rappresenta un numero, per esempio quando è molto complicata, o per garantire che non ci siano difformità tra le varie occorrenze</a:t>
            </a:r>
          </a:p>
          <a:p>
            <a:r>
              <a:rPr lang="it-IT" dirty="0"/>
              <a:t>Migliorare la leggibilità dei programmi, per esempio usare sempre una costante per </a:t>
            </a:r>
            <a:r>
              <a:rPr lang="it-IT" dirty="0" err="1"/>
              <a:t>pigreco</a:t>
            </a:r>
            <a:endParaRPr lang="it-IT" dirty="0"/>
          </a:p>
          <a:p>
            <a:r>
              <a:rPr lang="it-IT" dirty="0"/>
              <a:t>Riutilizzare i programmi</a:t>
            </a:r>
          </a:p>
          <a:p>
            <a:pPr marL="457200" lvl="1" indent="0">
              <a:buNone/>
            </a:pPr>
            <a:r>
              <a:rPr lang="it-IT" dirty="0"/>
              <a:t>per esempio un programma che manipola matrici quadrate di dimensione 100 può essere facilmente riutilizzato per le matrici di dimensione 200, se tale dimensione è rappresentata da una costante</a:t>
            </a:r>
          </a:p>
        </p:txBody>
      </p:sp>
    </p:spTree>
    <p:extLst>
      <p:ext uri="{BB962C8B-B14F-4D97-AF65-F5344CB8AC3E}">
        <p14:creationId xmlns:p14="http://schemas.microsoft.com/office/powerpoint/2010/main" val="3580247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E1A1A85-96C3-4AE4-9FD8-404845AB5F24}"/>
              </a:ext>
            </a:extLst>
          </p:cNvPr>
          <p:cNvSpPr/>
          <p:nvPr/>
        </p:nvSpPr>
        <p:spPr>
          <a:xfrm>
            <a:off x="838200" y="1825625"/>
            <a:ext cx="4610100" cy="527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6116E5-AD8E-4278-858E-E6A18772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Costanti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F5868F-ACAF-45F9-B0FA-15F70055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b="1" dirty="0"/>
              <a:t>Costanti testuali (#</a:t>
            </a:r>
            <a:r>
              <a:rPr lang="it-IT" b="1" dirty="0" err="1"/>
              <a:t>define</a:t>
            </a:r>
            <a:r>
              <a:rPr lang="it-IT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Variabili</a:t>
            </a:r>
            <a:r>
              <a:rPr lang="en-US" b="1" dirty="0"/>
              <a:t> read only (</a:t>
            </a:r>
            <a:r>
              <a:rPr lang="en-US" b="1" dirty="0" err="1"/>
              <a:t>const</a:t>
            </a:r>
            <a:r>
              <a:rPr lang="en-US" b="1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277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4B71A6-84B5-465D-A700-3EBE6AFC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…Codice ASCII…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87827DC-7E5B-49E6-9110-9DF072C41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0583"/>
            <a:ext cx="10515600" cy="1436379"/>
          </a:xfrm>
        </p:spPr>
        <p:txBody>
          <a:bodyPr>
            <a:normAutofit fontScale="77500" lnSpcReduction="20000"/>
          </a:bodyPr>
          <a:lstStyle/>
          <a:p>
            <a:r>
              <a:rPr lang="it-IT" b="1" dirty="0"/>
              <a:t>'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t-IT" b="1" dirty="0"/>
              <a:t>' </a:t>
            </a:r>
            <a:r>
              <a:rPr lang="it-IT" dirty="0"/>
              <a:t>è maggiore di </a:t>
            </a:r>
            <a:r>
              <a:rPr lang="it-IT" b="1" dirty="0"/>
              <a:t>';' </a:t>
            </a:r>
            <a:r>
              <a:rPr lang="it-IT" dirty="0"/>
              <a:t>che è maggiore di </a:t>
            </a:r>
            <a:r>
              <a:rPr lang="it-IT" b="1" dirty="0"/>
              <a:t>'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it-IT" b="1" dirty="0"/>
              <a:t>'</a:t>
            </a:r>
          </a:p>
          <a:p>
            <a:r>
              <a:rPr lang="it-IT" dirty="0"/>
              <a:t>Si ha che: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a&lt;b&lt;c&lt;.......&lt;z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A&lt;B&lt;C&lt;....&lt;Z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0&lt;1&lt;2&lt;......&lt;9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01B0F26-6668-429B-A82B-9EE57C92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369138"/>
            <a:ext cx="3818475" cy="23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055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C5D1A-9EDB-4BBC-A4A1-63C3A6CB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0E1B0D-DDB5-4D9E-8741-D89809B5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Sintassi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NomeVariabile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costante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Semantica</a:t>
            </a:r>
          </a:p>
          <a:p>
            <a:pPr marL="0" indent="0">
              <a:buNone/>
            </a:pPr>
            <a:r>
              <a:rPr lang="it-IT" dirty="0"/>
              <a:t>Tutte le occorrenze di </a:t>
            </a:r>
            <a:r>
              <a:rPr lang="it-IT" b="1" dirty="0" err="1"/>
              <a:t>NomeVariabile</a:t>
            </a:r>
            <a:r>
              <a:rPr lang="it-IT" b="1" dirty="0"/>
              <a:t> </a:t>
            </a:r>
            <a:r>
              <a:rPr lang="it-IT" dirty="0"/>
              <a:t>(purché non siano racchiuse tra apici e non facciano parte di un’altra stringa) vengono rimpiazzate con </a:t>
            </a:r>
            <a:r>
              <a:rPr lang="it-IT" b="1" dirty="0"/>
              <a:t>costante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5646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2F7E31-5A89-4F9E-A1CE-4975B1DB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BCD05D-262B-46A1-AC9C-9AF3C1C3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Nomi delle costanti scritti con caratteri maiuscoli (per convenzione)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Dopo alla fine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non serve il ;</a:t>
            </a:r>
          </a:p>
        </p:txBody>
      </p:sp>
    </p:spTree>
    <p:extLst>
      <p:ext uri="{BB962C8B-B14F-4D97-AF65-F5344CB8AC3E}">
        <p14:creationId xmlns:p14="http://schemas.microsoft.com/office/powerpoint/2010/main" val="1586534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F4B415-219E-419C-8FC0-B00104EC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46A1A6-CD17-48F3-A971-3115E79C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 10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i=SIZE;</a:t>
            </a:r>
          </a:p>
          <a:p>
            <a:pPr marL="0" indent="0">
              <a:buNone/>
            </a:pP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/>
              <a:t>Viene tradotto dal </a:t>
            </a:r>
            <a:r>
              <a:rPr lang="it-IT" b="1" dirty="0"/>
              <a:t>preprocessore </a:t>
            </a:r>
            <a:r>
              <a:rPr lang="it-IT" dirty="0"/>
              <a:t>in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i=10;</a:t>
            </a:r>
          </a:p>
        </p:txBody>
      </p:sp>
    </p:spTree>
    <p:extLst>
      <p:ext uri="{BB962C8B-B14F-4D97-AF65-F5344CB8AC3E}">
        <p14:creationId xmlns:p14="http://schemas.microsoft.com/office/powerpoint/2010/main" val="184950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957AA5-A35E-4806-AF13-A0528E2E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A9C51E-62F1-4707-9D62-B675B457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SIZE 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x=SIZE;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y= SIZE+2;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%d", x, y);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4BEC795-B302-4F2F-8F18-3790A0554D7D}"/>
              </a:ext>
            </a:extLst>
          </p:cNvPr>
          <p:cNvCxnSpPr/>
          <p:nvPr/>
        </p:nvCxnSpPr>
        <p:spPr>
          <a:xfrm>
            <a:off x="2400300" y="3771900"/>
            <a:ext cx="714375" cy="447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2DE613D1-99FB-43D3-9D14-0C142954109F}"/>
              </a:ext>
            </a:extLst>
          </p:cNvPr>
          <p:cNvCxnSpPr/>
          <p:nvPr/>
        </p:nvCxnSpPr>
        <p:spPr>
          <a:xfrm>
            <a:off x="2609850" y="4152900"/>
            <a:ext cx="714375" cy="447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57A666-B07A-41FB-A415-F35B88261AC0}"/>
              </a:ext>
            </a:extLst>
          </p:cNvPr>
          <p:cNvSpPr txBox="1"/>
          <p:nvPr/>
        </p:nvSpPr>
        <p:spPr>
          <a:xfrm>
            <a:off x="4848225" y="3590925"/>
            <a:ext cx="51435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3C5CA7-3B33-4D13-9299-350D63270906}"/>
              </a:ext>
            </a:extLst>
          </p:cNvPr>
          <p:cNvSpPr txBox="1"/>
          <p:nvPr/>
        </p:nvSpPr>
        <p:spPr>
          <a:xfrm>
            <a:off x="4848225" y="4235688"/>
            <a:ext cx="51435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54DD33F-D1CB-4918-A309-8302D424412D}"/>
              </a:ext>
            </a:extLst>
          </p:cNvPr>
          <p:cNvSpPr txBox="1"/>
          <p:nvPr/>
        </p:nvSpPr>
        <p:spPr>
          <a:xfrm>
            <a:off x="6419850" y="3838575"/>
            <a:ext cx="1876425" cy="3693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Stampa 3 e 5</a:t>
            </a:r>
          </a:p>
        </p:txBody>
      </p:sp>
    </p:spTree>
    <p:extLst>
      <p:ext uri="{BB962C8B-B14F-4D97-AF65-F5344CB8AC3E}">
        <p14:creationId xmlns:p14="http://schemas.microsoft.com/office/powerpoint/2010/main" val="196354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D375C-AFC2-4994-8384-357914ED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D6C3A0-84CC-4CE7-8BD4-B2C1E26BD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8250" cy="4351338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 3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("SIZE");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4C4FFE-1E81-4DBB-83D9-7A9D19A16DC9}"/>
              </a:ext>
            </a:extLst>
          </p:cNvPr>
          <p:cNvSpPr txBox="1"/>
          <p:nvPr/>
        </p:nvSpPr>
        <p:spPr>
          <a:xfrm>
            <a:off x="1524001" y="5362575"/>
            <a:ext cx="1752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Stampa: </a:t>
            </a:r>
            <a:r>
              <a:rPr lang="it-IT" dirty="0"/>
              <a:t>SIZE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900399-99E8-4195-BE02-E0767A6DA7F2}"/>
              </a:ext>
            </a:extLst>
          </p:cNvPr>
          <p:cNvSpPr txBox="1"/>
          <p:nvPr/>
        </p:nvSpPr>
        <p:spPr>
          <a:xfrm>
            <a:off x="6238876" y="2466975"/>
            <a:ext cx="3771900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</a:rPr>
              <a:t>Semantica</a:t>
            </a:r>
          </a:p>
          <a:p>
            <a:r>
              <a:rPr lang="it-IT" dirty="0">
                <a:solidFill>
                  <a:schemeClr val="accent1"/>
                </a:solidFill>
              </a:rPr>
              <a:t>Tutte le occorrenze di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NomeVariabile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>
                <a:solidFill>
                  <a:schemeClr val="accent1"/>
                </a:solidFill>
              </a:rPr>
              <a:t>(</a:t>
            </a:r>
            <a:r>
              <a:rPr lang="it-IT" b="1" dirty="0">
                <a:solidFill>
                  <a:srgbClr val="FF0000"/>
                </a:solidFill>
              </a:rPr>
              <a:t>purché non siano</a:t>
            </a:r>
          </a:p>
          <a:p>
            <a:r>
              <a:rPr lang="it-IT" b="1" dirty="0">
                <a:solidFill>
                  <a:srgbClr val="FF0000"/>
                </a:solidFill>
              </a:rPr>
              <a:t>racchiuse tra apici </a:t>
            </a:r>
            <a:r>
              <a:rPr lang="it-IT" dirty="0">
                <a:solidFill>
                  <a:schemeClr val="accent1"/>
                </a:solidFill>
              </a:rPr>
              <a:t>e non facciano</a:t>
            </a:r>
          </a:p>
          <a:p>
            <a:r>
              <a:rPr lang="it-IT" dirty="0">
                <a:solidFill>
                  <a:schemeClr val="accent1"/>
                </a:solidFill>
              </a:rPr>
              <a:t>parte di un’altra stringa) vengono</a:t>
            </a:r>
          </a:p>
          <a:p>
            <a:r>
              <a:rPr lang="it-IT" dirty="0">
                <a:solidFill>
                  <a:schemeClr val="accent1"/>
                </a:solidFill>
              </a:rPr>
              <a:t>rimpiazzate con </a:t>
            </a:r>
            <a:r>
              <a:rPr lang="it-IT" b="1" dirty="0">
                <a:solidFill>
                  <a:schemeClr val="accent1"/>
                </a:solidFill>
              </a:rPr>
              <a:t>costante</a:t>
            </a:r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576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858675-BEE4-4BA4-BFAE-C55B4CD2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F2CA2A-46F1-4DE4-B6BB-AA4A37DD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5825" cy="4351338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 3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MYSIZE = 2;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MYSIZE;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y);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3E7B30-1BDD-4ADA-8EE9-A976DD2FB988}"/>
              </a:ext>
            </a:extLst>
          </p:cNvPr>
          <p:cNvSpPr txBox="1"/>
          <p:nvPr/>
        </p:nvSpPr>
        <p:spPr>
          <a:xfrm>
            <a:off x="6238876" y="2466975"/>
            <a:ext cx="3771900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</a:rPr>
              <a:t>Semantica</a:t>
            </a:r>
          </a:p>
          <a:p>
            <a:r>
              <a:rPr lang="it-IT" dirty="0">
                <a:solidFill>
                  <a:schemeClr val="accent1"/>
                </a:solidFill>
              </a:rPr>
              <a:t>Tutte le occorrenze di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NomeVariabile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>
                <a:solidFill>
                  <a:schemeClr val="accent1"/>
                </a:solidFill>
              </a:rPr>
              <a:t>(purché non siano</a:t>
            </a:r>
          </a:p>
          <a:p>
            <a:r>
              <a:rPr lang="it-IT" dirty="0">
                <a:solidFill>
                  <a:schemeClr val="accent1"/>
                </a:solidFill>
              </a:rPr>
              <a:t>racchiuse tra apici e </a:t>
            </a:r>
            <a:r>
              <a:rPr lang="it-IT" b="1" dirty="0">
                <a:solidFill>
                  <a:srgbClr val="FF0000"/>
                </a:solidFill>
              </a:rPr>
              <a:t>non facciano</a:t>
            </a:r>
          </a:p>
          <a:p>
            <a:r>
              <a:rPr lang="it-IT" b="1" dirty="0">
                <a:solidFill>
                  <a:srgbClr val="FF0000"/>
                </a:solidFill>
              </a:rPr>
              <a:t>parte di un’altra stringa</a:t>
            </a:r>
            <a:r>
              <a:rPr lang="it-IT" dirty="0">
                <a:solidFill>
                  <a:schemeClr val="accent1"/>
                </a:solidFill>
              </a:rPr>
              <a:t>) vengono</a:t>
            </a:r>
          </a:p>
          <a:p>
            <a:r>
              <a:rPr lang="it-IT" dirty="0">
                <a:solidFill>
                  <a:schemeClr val="accent1"/>
                </a:solidFill>
              </a:rPr>
              <a:t>rimpiazzate con </a:t>
            </a:r>
            <a:r>
              <a:rPr lang="it-IT" b="1" dirty="0">
                <a:solidFill>
                  <a:schemeClr val="accent1"/>
                </a:solidFill>
              </a:rPr>
              <a:t>costante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F106CF-29F6-40F5-B169-5615F751CF53}"/>
              </a:ext>
            </a:extLst>
          </p:cNvPr>
          <p:cNvSpPr txBox="1"/>
          <p:nvPr/>
        </p:nvSpPr>
        <p:spPr>
          <a:xfrm>
            <a:off x="1524001" y="5362575"/>
            <a:ext cx="1752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Stampa: </a:t>
            </a:r>
            <a:r>
              <a:rPr lang="it-IT" dirty="0"/>
              <a:t>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75EAC5-854C-4A80-9C81-94FB1EC5EC71}"/>
              </a:ext>
            </a:extLst>
          </p:cNvPr>
          <p:cNvSpPr txBox="1"/>
          <p:nvPr/>
        </p:nvSpPr>
        <p:spPr>
          <a:xfrm>
            <a:off x="6324600" y="5162550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SIZE </a:t>
            </a:r>
            <a:r>
              <a:rPr lang="it-IT" dirty="0">
                <a:solidFill>
                  <a:schemeClr val="accent1"/>
                </a:solidFill>
              </a:rPr>
              <a:t>parte di </a:t>
            </a:r>
            <a:r>
              <a:rPr lang="it-IT" b="1" dirty="0">
                <a:solidFill>
                  <a:schemeClr val="accent1"/>
                </a:solidFill>
              </a:rPr>
              <a:t>MYSIZE</a:t>
            </a:r>
            <a:r>
              <a:rPr lang="it-IT" dirty="0">
                <a:solidFill>
                  <a:schemeClr val="accent1"/>
                </a:solidFill>
              </a:rPr>
              <a:t>, quindi</a:t>
            </a:r>
          </a:p>
          <a:p>
            <a:r>
              <a:rPr lang="it-IT" dirty="0">
                <a:solidFill>
                  <a:schemeClr val="accent1"/>
                </a:solidFill>
              </a:rPr>
              <a:t>non si rimpiazza con </a:t>
            </a:r>
            <a:r>
              <a:rPr lang="it-IT" b="1" dirty="0">
                <a:solidFill>
                  <a:schemeClr val="accent1"/>
                </a:solidFill>
              </a:rPr>
              <a:t>3</a:t>
            </a:r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708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09747-0DDA-4D6A-A065-AE367628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Preprocessore</a:t>
            </a:r>
          </a:p>
        </p:txBody>
      </p:sp>
      <p:sp>
        <p:nvSpPr>
          <p:cNvPr id="4" name="Rettangolo ad angolo ripiegato 3">
            <a:extLst>
              <a:ext uri="{FF2B5EF4-FFF2-40B4-BE49-F238E27FC236}">
                <a16:creationId xmlns:a16="http://schemas.microsoft.com/office/drawing/2014/main" id="{635CBAFE-527F-48C9-8CB3-4568FD66760D}"/>
              </a:ext>
            </a:extLst>
          </p:cNvPr>
          <p:cNvSpPr/>
          <p:nvPr/>
        </p:nvSpPr>
        <p:spPr>
          <a:xfrm>
            <a:off x="4324350" y="2305050"/>
            <a:ext cx="1419225" cy="112395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Codice di Sorgente C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018ADD-29F6-472F-AECD-D9A61D9B15ED}"/>
              </a:ext>
            </a:extLst>
          </p:cNvPr>
          <p:cNvSpPr txBox="1"/>
          <p:nvPr/>
        </p:nvSpPr>
        <p:spPr>
          <a:xfrm>
            <a:off x="4205287" y="4504372"/>
            <a:ext cx="165735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Preprocessore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345B50-CE0F-4047-8474-54ADA0C3FAAE}"/>
              </a:ext>
            </a:extLst>
          </p:cNvPr>
          <p:cNvSpPr txBox="1"/>
          <p:nvPr/>
        </p:nvSpPr>
        <p:spPr>
          <a:xfrm>
            <a:off x="4205287" y="5941695"/>
            <a:ext cx="165735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Compilatore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B2B0CD7-488D-4755-A303-6259912F3FE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033962" y="3429000"/>
            <a:ext cx="1" cy="107537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EEA124F-CCB2-4436-910D-268E899DCEE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033962" y="4873704"/>
            <a:ext cx="0" cy="1067991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2641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1446E-0C7B-467D-B8A1-F94F2BE0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fa il preprocessore?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B4DDBD-61B3-42B4-A119-09CCE45D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Processa le cosiddette </a:t>
            </a:r>
            <a:r>
              <a:rPr lang="it-IT" b="1" dirty="0"/>
              <a:t>direttive al preprocessore:</a:t>
            </a:r>
          </a:p>
          <a:p>
            <a:pPr lvl="1"/>
            <a:r>
              <a:rPr lang="it-IT" dirty="0"/>
              <a:t>inclusione di file</a:t>
            </a:r>
          </a:p>
          <a:p>
            <a:pPr lvl="1"/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t-IT" dirty="0"/>
              <a:t>prende il file </a:t>
            </a:r>
            <a:r>
              <a:rPr lang="it-IT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it-IT" b="1" dirty="0"/>
              <a:t> </a:t>
            </a:r>
            <a:r>
              <a:rPr lang="it-IT" dirty="0"/>
              <a:t>e lo inserisce al posto della direttiva</a:t>
            </a:r>
          </a:p>
          <a:p>
            <a:r>
              <a:rPr lang="it-IT" dirty="0"/>
              <a:t>definizioni di costanti</a:t>
            </a:r>
          </a:p>
          <a:p>
            <a:pPr lvl="1"/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NomeVariabile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costante</a:t>
            </a:r>
          </a:p>
          <a:p>
            <a:pPr lvl="1"/>
            <a:r>
              <a:rPr lang="it-IT" dirty="0"/>
              <a:t>ogni volta che incontra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NomeVariabile</a:t>
            </a:r>
            <a:r>
              <a:rPr lang="it-IT" b="1" dirty="0"/>
              <a:t> </a:t>
            </a:r>
            <a:r>
              <a:rPr lang="it-IT" dirty="0"/>
              <a:t>lo sostituisce con 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costante</a:t>
            </a:r>
          </a:p>
          <a:p>
            <a:r>
              <a:rPr lang="it-IT" dirty="0"/>
              <a:t>Elimina i commenti contenuti nel sorgente</a:t>
            </a:r>
          </a:p>
        </p:txBody>
      </p:sp>
    </p:spTree>
    <p:extLst>
      <p:ext uri="{BB962C8B-B14F-4D97-AF65-F5344CB8AC3E}">
        <p14:creationId xmlns:p14="http://schemas.microsoft.com/office/powerpoint/2010/main" val="875871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24BFB-E6FD-443E-8E6E-13702EDF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lavora il preprocessore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F9C5AF-3C8B-4D5D-91E4-44992847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DC7F1AC-19D5-4158-BEEE-DCA91830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308" y="2131835"/>
            <a:ext cx="6639383" cy="404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181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E1A1A85-96C3-4AE4-9FD8-404845AB5F24}"/>
              </a:ext>
            </a:extLst>
          </p:cNvPr>
          <p:cNvSpPr/>
          <p:nvPr/>
        </p:nvSpPr>
        <p:spPr>
          <a:xfrm>
            <a:off x="838200" y="2292350"/>
            <a:ext cx="4610100" cy="527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6116E5-AD8E-4278-858E-E6A18772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Costanti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F5868F-ACAF-45F9-B0FA-15F70055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b="1" dirty="0"/>
              <a:t>Costanti testuali (#</a:t>
            </a:r>
            <a:r>
              <a:rPr lang="it-IT" b="1" dirty="0" err="1"/>
              <a:t>define</a:t>
            </a:r>
            <a:r>
              <a:rPr lang="it-IT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Variabili</a:t>
            </a:r>
            <a:r>
              <a:rPr lang="en-US" b="1" dirty="0"/>
              <a:t> read only (</a:t>
            </a:r>
            <a:r>
              <a:rPr lang="en-US" b="1" dirty="0" err="1"/>
              <a:t>const</a:t>
            </a:r>
            <a:r>
              <a:rPr lang="en-US" b="1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562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974FE-B5A6-4307-A0A5-84ED16DD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…Codice ASCII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52B6F9-7C41-441A-AF82-FFDA95D0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0 … 9 valori nell’intervallo 48 …57</a:t>
            </a:r>
          </a:p>
          <a:p>
            <a:r>
              <a:rPr lang="it-IT" b="1" dirty="0"/>
              <a:t>A … Z valori nell’intervallo 65 …90</a:t>
            </a:r>
          </a:p>
          <a:p>
            <a:r>
              <a:rPr lang="it-IT" b="1" dirty="0"/>
              <a:t>a … z valori nell’intervallo 97 … 122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93546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0BF3F-1436-4801-A027-6F847290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A42F31-C227-4AEC-BE14-6DE8B336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Sintassi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tipo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NomeVariabile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costante;</a:t>
            </a:r>
          </a:p>
          <a:p>
            <a:r>
              <a:rPr lang="it-IT" b="1" dirty="0"/>
              <a:t>Semantica</a:t>
            </a:r>
          </a:p>
          <a:p>
            <a:r>
              <a:rPr lang="it-IT" dirty="0"/>
              <a:t>Variabile che non può più essere modificata dopo aver fissato un suo valore iniziale (e che quindi possa essere solo letta)</a:t>
            </a:r>
          </a:p>
          <a:p>
            <a:r>
              <a:rPr lang="it-IT" dirty="0"/>
              <a:t>Ogni successiva assegnazione a tale variabile verrà considerato un errore</a:t>
            </a:r>
          </a:p>
          <a:p>
            <a:r>
              <a:rPr lang="it-IT" dirty="0"/>
              <a:t>È possibile dichiarare queste costanti in ogni punto dove è possibile dichiarare una variabile</a:t>
            </a:r>
          </a:p>
        </p:txBody>
      </p:sp>
    </p:spTree>
    <p:extLst>
      <p:ext uri="{BB962C8B-B14F-4D97-AF65-F5344CB8AC3E}">
        <p14:creationId xmlns:p14="http://schemas.microsoft.com/office/powerpoint/2010/main" val="1614105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D9FF79-0DBB-475E-93A5-ABFAD4E5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5308F7-7D6D-4170-A8B9-E5E8C5D18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A=100;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A); 	//stampa 100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A=A+1; 			// errore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6718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F8E2E9-D448-454B-A740-EE2AB098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Abbiamo visto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CA1834-1475-4A88-A5C7-2821D289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Tipi semplici</a:t>
            </a:r>
          </a:p>
          <a:p>
            <a:pPr lvl="1"/>
            <a:r>
              <a:rPr lang="it-IT" dirty="0"/>
              <a:t>intero</a:t>
            </a:r>
          </a:p>
          <a:p>
            <a:pPr lvl="1"/>
            <a:r>
              <a:rPr lang="it-IT" dirty="0"/>
              <a:t>reale</a:t>
            </a:r>
          </a:p>
          <a:p>
            <a:pPr lvl="1"/>
            <a:r>
              <a:rPr lang="it-IT" dirty="0"/>
              <a:t>carattere</a:t>
            </a:r>
          </a:p>
          <a:p>
            <a:r>
              <a:rPr lang="it-IT" dirty="0"/>
              <a:t>Costanti</a:t>
            </a:r>
          </a:p>
        </p:txBody>
      </p:sp>
    </p:spTree>
    <p:extLst>
      <p:ext uri="{BB962C8B-B14F-4D97-AF65-F5344CB8AC3E}">
        <p14:creationId xmlns:p14="http://schemas.microsoft.com/office/powerpoint/2010/main" val="2690316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5AA1A-042A-48FB-9433-5C719FE9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C1976-2074-4525-9BAA-ECDBC2A2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quattro differenti istruzioni in C che aggiungano </a:t>
            </a:r>
            <a:r>
              <a:rPr lang="it-IT" b="1" dirty="0"/>
              <a:t>1 </a:t>
            </a:r>
            <a:r>
              <a:rPr lang="it-IT" dirty="0"/>
              <a:t>alla variabile intera </a:t>
            </a:r>
            <a:r>
              <a:rPr lang="it-IT" b="1" dirty="0"/>
              <a:t>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01824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02AF83-1838-49CA-80FF-D311016A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B9EDB2-9792-42D6-B80C-4D1EBBAFF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x+1;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1;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++x;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x++;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923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4EFD7-2F86-4340-85C3-4D389B0F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A67679-1627-45C2-9A20-E57F88407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25625"/>
            <a:ext cx="103632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b=0, c=0;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++b + ++c; </a:t>
            </a:r>
            <a:r>
              <a:rPr lang="it-IT" b="1" dirty="0"/>
              <a:t>		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b++ + c++; 		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++b + c++; 		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b-- + --c; 		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468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4EFD7-2F86-4340-85C3-4D389B0F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A67679-1627-45C2-9A20-E57F88407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25625"/>
            <a:ext cx="103632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b=0, c=0;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++b + ++c; </a:t>
            </a:r>
            <a:r>
              <a:rPr lang="it-IT" b="1" dirty="0"/>
              <a:t>		</a:t>
            </a: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2 b: 1 c: 1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b++ + c++; 		a: 0 b: 1 c: 1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++b + c++; 		a: 1 b: 1 c: 1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b-- + --c; 		a: -1 b: -1 c: -1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572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97E396-E03B-4F04-B074-517A3B38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stampa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6AC0D2-5FC4-4959-B5A1-CF95C68FB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i=1, k=3;</a:t>
            </a:r>
          </a:p>
          <a:p>
            <a:pPr marL="457200" lvl="1" indent="0">
              <a:buNone/>
            </a:pPr>
            <a:r>
              <a:rPr lang="nn-NO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(i + 0.7) + (float) (k/2);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k);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246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58865C-1243-4A1E-BDC3-CE0F1572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D0C2E46-838E-4405-A76D-2D8506DD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86" y="1550194"/>
            <a:ext cx="7954027" cy="5425331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7FDC2741-7F6C-4300-BD49-34A9B1F1288A}"/>
              </a:ext>
            </a:extLst>
          </p:cNvPr>
          <p:cNvSpPr/>
          <p:nvPr/>
        </p:nvSpPr>
        <p:spPr>
          <a:xfrm>
            <a:off x="6839211" y="2354893"/>
            <a:ext cx="3233802" cy="380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4040825-0297-44E0-A241-DEB77D279DF6}"/>
              </a:ext>
            </a:extLst>
          </p:cNvPr>
          <p:cNvSpPr/>
          <p:nvPr/>
        </p:nvSpPr>
        <p:spPr>
          <a:xfrm>
            <a:off x="6839211" y="4619625"/>
            <a:ext cx="3233802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5445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35454-FBA4-4243-9EC3-E4BBEAEE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Cosa stampa?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2DBE0B-4BD2-44E1-96D0-E93E6314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201A778-FC84-4D35-8F44-BFEE38CB6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52" y="2976716"/>
            <a:ext cx="6484683" cy="21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0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AC7260-4AFC-4004-A71A-E77A5AF7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Notazioni per valori costanti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D98624-0234-42FB-A8D5-B11E95E92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per assegnare un </a:t>
            </a:r>
            <a:r>
              <a:rPr lang="it-IT" b="1" dirty="0">
                <a:solidFill>
                  <a:srgbClr val="FF0000"/>
                </a:solidFill>
              </a:rPr>
              <a:t>valore costante </a:t>
            </a:r>
            <a:r>
              <a:rPr lang="it-IT" dirty="0"/>
              <a:t>ad una variabile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/>
              <a:t> </a:t>
            </a:r>
            <a:r>
              <a:rPr lang="it-IT" dirty="0"/>
              <a:t>lo si deve racchiudere </a:t>
            </a:r>
            <a:r>
              <a:rPr lang="it-IT" b="1" u="sng" dirty="0"/>
              <a:t>tra apici</a:t>
            </a:r>
            <a:r>
              <a:rPr lang="it-IT" dirty="0"/>
              <a:t>, es.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'A';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';' 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'&amp;';</a:t>
            </a:r>
          </a:p>
          <a:p>
            <a:r>
              <a:rPr lang="it-IT" dirty="0"/>
              <a:t>per quelli </a:t>
            </a:r>
            <a:r>
              <a:rPr lang="it-IT" b="1" u="sng" dirty="0"/>
              <a:t>non stampabili </a:t>
            </a:r>
            <a:r>
              <a:rPr lang="it-IT" dirty="0"/>
              <a:t>si usa </a:t>
            </a: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it-IT" b="1" dirty="0"/>
              <a:t> </a:t>
            </a:r>
            <a:r>
              <a:rPr lang="it-IT" dirty="0"/>
              <a:t>(sequenza di </a:t>
            </a:r>
            <a:r>
              <a:rPr lang="it-IT" dirty="0" err="1"/>
              <a:t>escape</a:t>
            </a:r>
            <a:r>
              <a:rPr lang="it-IT" dirty="0"/>
              <a:t>)</a:t>
            </a:r>
          </a:p>
          <a:p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it-IT" b="1" dirty="0"/>
              <a:t> </a:t>
            </a:r>
            <a:r>
              <a:rPr lang="it-IT" dirty="0"/>
              <a:t>a capo </a:t>
            </a:r>
          </a:p>
          <a:p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it-IT" b="1" dirty="0"/>
              <a:t> </a:t>
            </a:r>
            <a:r>
              <a:rPr lang="it-IT" dirty="0"/>
              <a:t>backslash</a:t>
            </a:r>
          </a:p>
          <a:p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it-IT" b="1" dirty="0"/>
              <a:t> </a:t>
            </a:r>
            <a:r>
              <a:rPr lang="it-IT" dirty="0"/>
              <a:t>tabulazione </a:t>
            </a:r>
          </a:p>
          <a:p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it-IT" b="1" dirty="0"/>
              <a:t> </a:t>
            </a:r>
            <a:r>
              <a:rPr lang="it-IT" dirty="0"/>
              <a:t>carattere apice</a:t>
            </a:r>
          </a:p>
          <a:p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it-IT" b="1" dirty="0"/>
              <a:t> </a:t>
            </a:r>
            <a:r>
              <a:rPr lang="it-IT" dirty="0"/>
              <a:t>doppio apice </a:t>
            </a:r>
          </a:p>
          <a:p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</a:t>
            </a:r>
            <a:r>
              <a:rPr lang="it-IT" b="1" dirty="0"/>
              <a:t> </a:t>
            </a:r>
            <a:r>
              <a:rPr lang="it-IT" dirty="0"/>
              <a:t>ritorno carrello</a:t>
            </a:r>
          </a:p>
          <a:p>
            <a:r>
              <a:rPr lang="it-IT" dirty="0"/>
              <a:t>Le sequenze di </a:t>
            </a:r>
            <a:r>
              <a:rPr lang="it-IT" dirty="0" err="1"/>
              <a:t>escape</a:t>
            </a:r>
            <a:r>
              <a:rPr lang="it-IT" dirty="0"/>
              <a:t> vanno racchiuse tra apici come i simboli dei caratteri</a:t>
            </a:r>
          </a:p>
        </p:txBody>
      </p:sp>
    </p:spTree>
    <p:extLst>
      <p:ext uri="{BB962C8B-B14F-4D97-AF65-F5344CB8AC3E}">
        <p14:creationId xmlns:p14="http://schemas.microsoft.com/office/powerpoint/2010/main" val="229016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987F8B-6BF4-4CE9-AB5C-8B64E114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Cosa stampa?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B553E0-E05E-4A10-8EC7-C5882A14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("ab\n");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("cd\r");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("e\n");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8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832DBE-9C8D-46D9-8BAA-6A85C901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BF4184-F314-4C55-8921-1344E6945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Ad ogni carattere corrisponde una rappresentazione numerica univoca</a:t>
            </a:r>
          </a:p>
          <a:p>
            <a:r>
              <a:rPr lang="it-IT" dirty="0"/>
              <a:t>I caratteri sono totalmente ordinati</a:t>
            </a:r>
          </a:p>
          <a:p>
            <a:r>
              <a:rPr lang="it-IT" dirty="0"/>
              <a:t>Possibili operazioni:</a:t>
            </a:r>
          </a:p>
          <a:p>
            <a:pPr lvl="1"/>
            <a:r>
              <a:rPr lang="it-IT" dirty="0"/>
              <a:t>restituire il carattere che segue/precede;</a:t>
            </a:r>
          </a:p>
          <a:p>
            <a:pPr lvl="1"/>
            <a:r>
              <a:rPr lang="it-IT" dirty="0"/>
              <a:t>operazioni di uguaglianza/disuguaglianza;</a:t>
            </a:r>
          </a:p>
          <a:p>
            <a:pPr lvl="1"/>
            <a:r>
              <a:rPr lang="it-IT" dirty="0"/>
              <a:t>chiedersi se un carattere è maggiore/minore di un altro</a:t>
            </a:r>
          </a:p>
        </p:txBody>
      </p:sp>
    </p:spTree>
    <p:extLst>
      <p:ext uri="{BB962C8B-B14F-4D97-AF65-F5344CB8AC3E}">
        <p14:creationId xmlns:p14="http://schemas.microsoft.com/office/powerpoint/2010/main" val="1657315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2655</Words>
  <Application>Microsoft Office PowerPoint</Application>
  <PresentationFormat>Widescreen</PresentationFormat>
  <Paragraphs>516</Paragraphs>
  <Slides>69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Courier New</vt:lpstr>
      <vt:lpstr>Tema di Office</vt:lpstr>
      <vt:lpstr>Tipo Carattere</vt:lpstr>
      <vt:lpstr>Campo di variabilità</vt:lpstr>
      <vt:lpstr>Codifica Binaria</vt:lpstr>
      <vt:lpstr>Codice ASCII…</vt:lpstr>
      <vt:lpstr>…Codice ASCII…</vt:lpstr>
      <vt:lpstr>…Codice ASCII</vt:lpstr>
      <vt:lpstr>Notazioni per valori costanti</vt:lpstr>
      <vt:lpstr>Cosa stampa?</vt:lpstr>
      <vt:lpstr>Operazioni</vt:lpstr>
      <vt:lpstr>Metodi di input/output</vt:lpstr>
      <vt:lpstr>approfondimento</vt:lpstr>
      <vt:lpstr>Esercizio</vt:lpstr>
      <vt:lpstr>Esercizio</vt:lpstr>
      <vt:lpstr>Soluzione</vt:lpstr>
      <vt:lpstr>Se scrivessimo</vt:lpstr>
      <vt:lpstr>Soluzione 1</vt:lpstr>
      <vt:lpstr>Soluzione 2</vt:lpstr>
      <vt:lpstr>Esercizio</vt:lpstr>
      <vt:lpstr>Soluzione</vt:lpstr>
      <vt:lpstr>Esercizio</vt:lpstr>
      <vt:lpstr>Soluzione</vt:lpstr>
      <vt:lpstr>Esercizio</vt:lpstr>
      <vt:lpstr>Soluzione</vt:lpstr>
      <vt:lpstr>Operatore sizeof()</vt:lpstr>
      <vt:lpstr>Esercizio</vt:lpstr>
      <vt:lpstr>Presentazione standard di PowerPoint</vt:lpstr>
      <vt:lpstr>Riepilogo: stringa di formato</vt:lpstr>
      <vt:lpstr>Conversioni</vt:lpstr>
      <vt:lpstr>Conversioni</vt:lpstr>
      <vt:lpstr>Le conversioni di tipo</vt:lpstr>
      <vt:lpstr>Conversioni implicite</vt:lpstr>
      <vt:lpstr>Conversioni esplicite</vt:lpstr>
      <vt:lpstr>Cosa stampa?</vt:lpstr>
      <vt:lpstr>Presentazione standard di PowerPoint</vt:lpstr>
      <vt:lpstr>Esercizi</vt:lpstr>
      <vt:lpstr>Presentazione standard di PowerPoint</vt:lpstr>
      <vt:lpstr>Assegnamento multiplo</vt:lpstr>
      <vt:lpstr>Assegnamento multiplo</vt:lpstr>
      <vt:lpstr>Problema: conversioni di tipo</vt:lpstr>
      <vt:lpstr>Operatori di assegnamento</vt:lpstr>
      <vt:lpstr>Operatori di incremento e decremento</vt:lpstr>
      <vt:lpstr>Operatori di incremento e decremento</vt:lpstr>
      <vt:lpstr>Operatori di incremento e decremento</vt:lpstr>
      <vt:lpstr>Operatori di incremento e decremento</vt:lpstr>
      <vt:lpstr>Operatori di incremento e decremento</vt:lpstr>
      <vt:lpstr>Costanti</vt:lpstr>
      <vt:lpstr>Costanti</vt:lpstr>
      <vt:lpstr>Perché usare costanti</vt:lpstr>
      <vt:lpstr>Costanti in C</vt:lpstr>
      <vt:lpstr>#define</vt:lpstr>
      <vt:lpstr>Nota</vt:lpstr>
      <vt:lpstr>Esempi</vt:lpstr>
      <vt:lpstr>Presentazione standard di PowerPoint</vt:lpstr>
      <vt:lpstr>Esempio</vt:lpstr>
      <vt:lpstr>Esempio</vt:lpstr>
      <vt:lpstr>Preprocessore</vt:lpstr>
      <vt:lpstr>Cosa fa il preprocessore?</vt:lpstr>
      <vt:lpstr>Come lavora il preprocessore</vt:lpstr>
      <vt:lpstr>Costanti in C</vt:lpstr>
      <vt:lpstr>const</vt:lpstr>
      <vt:lpstr>Esempio</vt:lpstr>
      <vt:lpstr>Abbiamo visto</vt:lpstr>
      <vt:lpstr>Esercizi</vt:lpstr>
      <vt:lpstr>Soluzione</vt:lpstr>
      <vt:lpstr>Esercizio</vt:lpstr>
      <vt:lpstr>Esercizio</vt:lpstr>
      <vt:lpstr>Cosa stampa</vt:lpstr>
      <vt:lpstr>Presentazione standard di PowerPoint</vt:lpstr>
      <vt:lpstr>Cosa stampa?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</dc:title>
  <dc:creator>corrado aaron visaggio</dc:creator>
  <cp:lastModifiedBy>corrado aaron visaggio</cp:lastModifiedBy>
  <cp:revision>70</cp:revision>
  <dcterms:created xsi:type="dcterms:W3CDTF">2018-02-15T13:46:51Z</dcterms:created>
  <dcterms:modified xsi:type="dcterms:W3CDTF">2018-04-08T19:11:56Z</dcterms:modified>
</cp:coreProperties>
</file>