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2" r:id="rId49"/>
    <p:sldId id="304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06" r:id="rId6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E3B27-68E7-4B6D-9512-48ADBBF0E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D9DF03-66E6-4879-B236-449606067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A61446-97C7-4272-974D-2FB6516A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62F-1194-47DD-8135-E05944EFBC4F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80AB92-4FED-4337-BF7D-BC6AB3BD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DB9542-6296-401F-9920-6681C7BB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5DFD-76AB-4D14-8424-50E8089CD3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68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BA444-A5B4-461C-A724-74E6A29D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6E8F1B-5765-449A-8C8B-8DF9BB982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459DA7-38A5-4EDC-8820-58666E76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62F-1194-47DD-8135-E05944EFBC4F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8E7689-4D65-4A00-8C16-2F6A8657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B16B0-CE83-4B5E-8EF7-63A657C0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5DFD-76AB-4D14-8424-50E8089CD3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8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5BE70D0-9E66-4ECF-99B5-69814F1ABF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9FE123-3ED0-4D38-A07F-AF33C7763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D974D1-FA88-48D4-AE95-4E007922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62F-1194-47DD-8135-E05944EFBC4F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0FFCB5-CFE2-47DD-9AED-029CAD50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7C8D89-A4D4-4543-8E83-E2BDA069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5DFD-76AB-4D14-8424-50E8089CD3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9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7CAED-E736-4D58-BC12-4A060CDA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E50420-43F3-4D76-A0B1-4D8E6259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A228BB-44B4-4900-A8B1-7182EB5A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62F-1194-47DD-8135-E05944EFBC4F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AC45A2-7C13-4C8A-BAD4-631A336B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8E147B-9529-4052-BC51-C112A1D5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5DFD-76AB-4D14-8424-50E8089CD3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3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0F0E1-5D4F-4E92-AB96-160A274B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77EED6D-C139-47BE-BA28-5BFB9D880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7A670-13E0-476E-8504-2ABC2B67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62F-1194-47DD-8135-E05944EFBC4F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E9198F-5AB9-495E-9A01-F246D4CD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A99B9E-5ED2-4A43-A509-AD9A48A4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5DFD-76AB-4D14-8424-50E8089CD3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49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7BA82-D5EE-40B1-93C3-A7CED594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F9416B-B7A7-4BCF-B098-F5CFAD703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A16729-7A56-40D2-9A41-68ECC32BA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74E625-8422-42E3-A54C-853106D7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62F-1194-47DD-8135-E05944EFBC4F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934343-C436-4689-9441-D7B6FE64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1E4FFF-9B73-43AF-9CDC-CF64853E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5DFD-76AB-4D14-8424-50E8089CD3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6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85AF6C-5085-43FC-8A61-76FBEE53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E19669-8092-4999-842D-98D480080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929F6-8D00-4BB7-A2A5-1252C245C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D5776B-634F-4E51-8ECB-78C55FDB2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7E94694-3CBD-462A-A68A-29757F30C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8FA3131-7045-484E-992A-888BA5DE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62F-1194-47DD-8135-E05944EFBC4F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13F6EE8-8E61-4327-80D9-B9692468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978F52-3C1A-49C8-8D1E-C30E2DBC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5DFD-76AB-4D14-8424-50E8089CD3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38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76595C-E3B7-4173-9566-D8D22C1E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5DC5676-6CB1-414D-B6AB-A3A17827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62F-1194-47DD-8135-E05944EFBC4F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A2CCE-153C-4D0F-8302-CB17693A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A5D8C8-5514-40E6-8B47-6C2FDDF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5DFD-76AB-4D14-8424-50E8089CD3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466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9B0BA9-0536-4109-A62A-830DA818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62F-1194-47DD-8135-E05944EFBC4F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E9B742-C672-4353-A16E-AAFDCB3A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1BE53-3AEE-4371-BF54-8D1849C9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5DFD-76AB-4D14-8424-50E8089CD3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33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1B634-B817-4D91-8FBA-E66B9E21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423E30-8CA8-49D4-A7BB-176ACB19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2D59FE1-990A-441A-B1DF-EC0B401AA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F9AFEA-0AAB-4E84-95D2-86A91D05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62F-1194-47DD-8135-E05944EFBC4F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289AF7-1C29-491E-B15F-5A68B005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BA4F6C-3004-4537-A960-3EC43589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5DFD-76AB-4D14-8424-50E8089CD3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8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BD5FE-E7DC-46D4-A5D6-CE2F74EE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F7D891A-83C6-49DC-A9BB-D272BA539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695A50-167C-49F1-B314-20DF71607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5CFBC9-34AF-46E3-9AC4-FF57A405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62F-1194-47DD-8135-E05944EFBC4F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70DE31-1997-4381-B918-C90100A1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E2E9B6-A443-4D38-8D5F-17B04F66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5DFD-76AB-4D14-8424-50E8089CD3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38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B8A5B50-5808-47FE-8D85-16BB76C4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212115-57F7-4478-A9DB-239052B0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B74BA8-8B20-4FAA-8913-0016137B2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162F-1194-47DD-8135-E05944EFBC4F}" type="datetimeFigureOut">
              <a:rPr lang="it-IT" smtClean="0"/>
              <a:t>26/04/2018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7C6D1C-4A23-49A9-B1F8-0851A27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DCCD57-DD27-4527-98E6-DA613FC1F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85DFD-76AB-4D14-8424-50E8089CD3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45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97C1D8-2CF7-415D-908E-FA1F2AE22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 codifica dell’Informazione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8CE2F9-FBF2-430A-B6EF-29B3F8998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06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B90BE5-6B42-425C-A8ED-6C8C080B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Definire un codice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9DAE5D-EAEE-42B5-9E7C-4EB986A3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2225591"/>
            <a:ext cx="6249600" cy="38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5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188E4E-75D7-4AAA-914A-B9A6A8E4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il telegrafo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AA406E7-47DC-4047-947E-4D6A5A735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286850"/>
            <a:ext cx="6044625" cy="33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4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85F92-6AFC-452D-86A3-1D5223D7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viene rappresentata l’informazione per un calcolatore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330571-3006-43C9-9A6B-2F9A40E2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Uso di </a:t>
            </a:r>
            <a:r>
              <a:rPr lang="it-IT" dirty="0">
                <a:solidFill>
                  <a:srgbClr val="FF0000"/>
                </a:solidFill>
              </a:rPr>
              <a:t>tecnologia digitale</a:t>
            </a:r>
            <a:r>
              <a:rPr lang="it-IT" dirty="0"/>
              <a:t>: le informazioni vengono rappresentate da </a:t>
            </a:r>
            <a:r>
              <a:rPr lang="it-IT" b="1" dirty="0">
                <a:solidFill>
                  <a:srgbClr val="FF0000"/>
                </a:solidFill>
              </a:rPr>
              <a:t>due </a:t>
            </a:r>
            <a:r>
              <a:rPr lang="it-IT" dirty="0"/>
              <a:t>possibili valori (zero e uno)</a:t>
            </a:r>
          </a:p>
          <a:p>
            <a:r>
              <a:rPr lang="it-IT" dirty="0"/>
              <a:t>In generale, a seconda del tipo di dispositivo considerato, i valori zero e uno sono rappresentati da:</a:t>
            </a:r>
          </a:p>
          <a:p>
            <a:pPr lvl="1"/>
            <a:r>
              <a:rPr lang="it-IT" dirty="0"/>
              <a:t>tensione elettrica (alta, bassa)</a:t>
            </a:r>
          </a:p>
          <a:p>
            <a:pPr lvl="1"/>
            <a:r>
              <a:rPr lang="it-IT" dirty="0"/>
              <a:t>luce e buio;</a:t>
            </a:r>
          </a:p>
          <a:p>
            <a:pPr lvl="1"/>
            <a:r>
              <a:rPr lang="it-IT" dirty="0"/>
              <a:t>differente stato di polarizzazione magnetica (positiva, negativa)</a:t>
            </a:r>
          </a:p>
          <a:p>
            <a:r>
              <a:rPr lang="it-IT" dirty="0"/>
              <a:t>Ogni informazione viene trasformata nel calcolatore in una sequenza di zero e uno</a:t>
            </a:r>
          </a:p>
        </p:txBody>
      </p:sp>
    </p:spTree>
    <p:extLst>
      <p:ext uri="{BB962C8B-B14F-4D97-AF65-F5344CB8AC3E}">
        <p14:creationId xmlns:p14="http://schemas.microsoft.com/office/powerpoint/2010/main" val="44777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893F81-46BB-494D-9F19-97E6A4B7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Vedremo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AB403C-A445-4D57-97E9-F3F7C385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Codifica dei numeri</a:t>
            </a:r>
          </a:p>
          <a:p>
            <a:r>
              <a:rPr lang="it-IT" dirty="0"/>
              <a:t>Codifica dei caratteri</a:t>
            </a:r>
          </a:p>
          <a:p>
            <a:r>
              <a:rPr lang="it-IT" dirty="0"/>
              <a:t>Codifica delle istruzioni</a:t>
            </a:r>
          </a:p>
          <a:p>
            <a:r>
              <a:rPr lang="it-IT" dirty="0"/>
              <a:t>Codifica di figure</a:t>
            </a:r>
          </a:p>
        </p:txBody>
      </p:sp>
    </p:spTree>
    <p:extLst>
      <p:ext uri="{BB962C8B-B14F-4D97-AF65-F5344CB8AC3E}">
        <p14:creationId xmlns:p14="http://schemas.microsoft.com/office/powerpoint/2010/main" val="136093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A9C4B9F-9D0E-4494-80C4-A0EA7EF55EA9}"/>
              </a:ext>
            </a:extLst>
          </p:cNvPr>
          <p:cNvSpPr/>
          <p:nvPr/>
        </p:nvSpPr>
        <p:spPr>
          <a:xfrm>
            <a:off x="981075" y="1690688"/>
            <a:ext cx="1514475" cy="5667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C2AC2A-AA78-46B1-91DA-3CF85370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dei numeri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4FA614-5D6A-42DE-8E85-96CA9F02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Naturali</a:t>
            </a:r>
          </a:p>
          <a:p>
            <a:r>
              <a:rPr lang="it-IT" dirty="0"/>
              <a:t>Interi</a:t>
            </a:r>
          </a:p>
          <a:p>
            <a:r>
              <a:rPr lang="it-IT" dirty="0"/>
              <a:t>Reali</a:t>
            </a:r>
          </a:p>
        </p:txBody>
      </p:sp>
    </p:spTree>
    <p:extLst>
      <p:ext uri="{BB962C8B-B14F-4D97-AF65-F5344CB8AC3E}">
        <p14:creationId xmlns:p14="http://schemas.microsoft.com/office/powerpoint/2010/main" val="235930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7FB6C-3A31-4E79-B52F-62807F6B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Naturali N (</a:t>
            </a:r>
            <a:r>
              <a:rPr lang="it-IT" dirty="0" err="1"/>
              <a:t>unsigned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B55FE0-FBBE-4302-AE7C-7740460F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0 </a:t>
            </a:r>
            <a:r>
              <a:rPr lang="it-IT" dirty="0"/>
              <a:t>∈ </a:t>
            </a:r>
            <a:r>
              <a:rPr lang="it-IT" b="1" dirty="0"/>
              <a:t>N</a:t>
            </a:r>
          </a:p>
          <a:p>
            <a:r>
              <a:rPr lang="pt-BR" dirty="0"/>
              <a:t>se </a:t>
            </a:r>
            <a:r>
              <a:rPr lang="pt-BR" b="1" dirty="0"/>
              <a:t>n </a:t>
            </a:r>
            <a:r>
              <a:rPr lang="pt-BR" dirty="0"/>
              <a:t>∈ </a:t>
            </a:r>
            <a:r>
              <a:rPr lang="pt-BR" b="1" dirty="0"/>
              <a:t>N </a:t>
            </a:r>
            <a:r>
              <a:rPr lang="pt-BR" dirty="0"/>
              <a:t>=&gt; </a:t>
            </a:r>
            <a:r>
              <a:rPr lang="pt-BR" b="1" dirty="0"/>
              <a:t>succ(n) </a:t>
            </a:r>
            <a:r>
              <a:rPr lang="pt-BR" dirty="0"/>
              <a:t>∈ </a:t>
            </a:r>
            <a:r>
              <a:rPr lang="pt-BR" b="1" dirty="0"/>
              <a:t>N</a:t>
            </a:r>
          </a:p>
          <a:p>
            <a:r>
              <a:rPr lang="it-IT" b="1" dirty="0"/>
              <a:t>N </a:t>
            </a:r>
            <a:r>
              <a:rPr lang="it-IT" dirty="0"/>
              <a:t>non ha altri elementi</a:t>
            </a:r>
          </a:p>
        </p:txBody>
      </p:sp>
    </p:spTree>
    <p:extLst>
      <p:ext uri="{BB962C8B-B14F-4D97-AF65-F5344CB8AC3E}">
        <p14:creationId xmlns:p14="http://schemas.microsoft.com/office/powerpoint/2010/main" val="428576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7BFD50-2AEC-49FC-B2C3-50B9892A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Elaboratori: rappresentazione finita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6D74C-0ECD-446A-99B0-BDF5E32E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n </a:t>
            </a:r>
            <a:r>
              <a:rPr lang="it-IT" dirty="0"/>
              <a:t>∈ </a:t>
            </a:r>
            <a:r>
              <a:rPr lang="it-IT" b="1" dirty="0"/>
              <a:t>N</a:t>
            </a:r>
          </a:p>
          <a:p>
            <a:r>
              <a:rPr lang="it-IT" dirty="0"/>
              <a:t>ρ</a:t>
            </a:r>
            <a:r>
              <a:rPr lang="it-IT" b="1" dirty="0"/>
              <a:t>(n) </a:t>
            </a:r>
            <a:r>
              <a:rPr lang="it-IT" dirty="0"/>
              <a:t>rappresentazione finita di simboli</a:t>
            </a:r>
          </a:p>
          <a:p>
            <a:pPr marL="0" indent="0">
              <a:buNone/>
            </a:pPr>
            <a:r>
              <a:rPr lang="it-IT" b="1" dirty="0"/>
              <a:t>Proprietà auspicabili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n </a:t>
            </a:r>
            <a:r>
              <a:rPr lang="pt-BR" dirty="0"/>
              <a:t>≠ </a:t>
            </a:r>
            <a:r>
              <a:rPr lang="pt-BR" b="1" dirty="0"/>
              <a:t>m </a:t>
            </a:r>
            <a:r>
              <a:rPr lang="pt-BR" dirty="0"/>
              <a:t>! ρ</a:t>
            </a:r>
            <a:r>
              <a:rPr lang="pt-BR" b="1" dirty="0"/>
              <a:t>(n) </a:t>
            </a:r>
            <a:r>
              <a:rPr lang="pt-BR" dirty="0"/>
              <a:t>≠ ρ</a:t>
            </a:r>
            <a:r>
              <a:rPr lang="pt-BR" b="1" dirty="0"/>
              <a:t>(m)</a:t>
            </a:r>
          </a:p>
          <a:p>
            <a:pPr marL="0" indent="0">
              <a:buNone/>
            </a:pPr>
            <a:r>
              <a:rPr lang="it-IT" dirty="0"/>
              <a:t>due numeri diversi =&gt; due rappresentazioni diverse</a:t>
            </a:r>
          </a:p>
          <a:p>
            <a:pPr marL="0" indent="0">
              <a:buNone/>
            </a:pPr>
            <a:r>
              <a:rPr lang="it-IT" dirty="0"/>
              <a:t>2. ∀</a:t>
            </a:r>
            <a:r>
              <a:rPr lang="it-IT" b="1" dirty="0"/>
              <a:t>n </a:t>
            </a:r>
            <a:r>
              <a:rPr lang="it-IT" dirty="0"/>
              <a:t>∃! </a:t>
            </a:r>
            <a:r>
              <a:rPr lang="el-GR" dirty="0"/>
              <a:t>ρ</a:t>
            </a:r>
            <a:r>
              <a:rPr lang="el-GR" b="1" dirty="0"/>
              <a:t>(</a:t>
            </a:r>
            <a:r>
              <a:rPr lang="it-IT" b="1" dirty="0"/>
              <a:t>n)</a:t>
            </a:r>
          </a:p>
          <a:p>
            <a:pPr marL="0" indent="0">
              <a:buNone/>
            </a:pPr>
            <a:r>
              <a:rPr lang="it-IT" dirty="0"/>
              <a:t>per ogni numero esiste ed è unica la sua rappresentazione</a:t>
            </a:r>
          </a:p>
        </p:txBody>
      </p:sp>
    </p:spTree>
    <p:extLst>
      <p:ext uri="{BB962C8B-B14F-4D97-AF65-F5344CB8AC3E}">
        <p14:creationId xmlns:p14="http://schemas.microsoft.com/office/powerpoint/2010/main" val="45511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EED93-ACBC-42C3-B525-26EB84A5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Posizionale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F59BCC-882B-4FD8-B592-B7731FB4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B </a:t>
            </a:r>
            <a:r>
              <a:rPr lang="it-IT" dirty="0"/>
              <a:t>= base</a:t>
            </a:r>
          </a:p>
          <a:p>
            <a:r>
              <a:rPr lang="it-IT" b="1" dirty="0"/>
              <a:t>A </a:t>
            </a:r>
            <a:r>
              <a:rPr lang="it-IT" dirty="0"/>
              <a:t>= </a:t>
            </a:r>
            <a:r>
              <a:rPr lang="it-IT" b="1" dirty="0"/>
              <a:t>{0, … ,B-1} </a:t>
            </a:r>
            <a:r>
              <a:rPr lang="it-IT" dirty="0"/>
              <a:t>= cifre</a:t>
            </a:r>
          </a:p>
          <a:p>
            <a:r>
              <a:rPr lang="it-IT" b="1" dirty="0"/>
              <a:t>p </a:t>
            </a:r>
            <a:r>
              <a:rPr lang="it-IT" dirty="0"/>
              <a:t>= numero di cifre = lunghezza della sequenza</a:t>
            </a:r>
          </a:p>
          <a:p>
            <a:r>
              <a:rPr lang="it-IT" b="1" dirty="0" err="1"/>
              <a:t>I</a:t>
            </a:r>
            <a:r>
              <a:rPr lang="it-IT" b="1" baseline="-25000" dirty="0" err="1"/>
              <a:t>rapp</a:t>
            </a:r>
            <a:r>
              <a:rPr lang="it-IT" b="1" dirty="0"/>
              <a:t> = [0 .. B</a:t>
            </a:r>
            <a:r>
              <a:rPr lang="it-IT" b="1" baseline="30000" dirty="0"/>
              <a:t>P</a:t>
            </a:r>
            <a:r>
              <a:rPr lang="it-IT" b="1" dirty="0"/>
              <a:t>-1] </a:t>
            </a:r>
            <a:r>
              <a:rPr lang="it-IT" dirty="0"/>
              <a:t>intervallo</a:t>
            </a:r>
          </a:p>
          <a:p>
            <a:r>
              <a:rPr lang="it-IT" b="1" dirty="0"/>
              <a:t>|</a:t>
            </a:r>
            <a:r>
              <a:rPr lang="it-IT" b="1" dirty="0" err="1"/>
              <a:t>I</a:t>
            </a:r>
            <a:r>
              <a:rPr lang="it-IT" b="1" baseline="-25000" dirty="0" err="1"/>
              <a:t>rapp</a:t>
            </a:r>
            <a:r>
              <a:rPr lang="it-IT" b="1" dirty="0"/>
              <a:t>| = B</a:t>
            </a:r>
            <a:r>
              <a:rPr lang="it-IT" b="1" baseline="30000" dirty="0"/>
              <a:t>P</a:t>
            </a:r>
            <a:r>
              <a:rPr lang="it-IT" b="1" dirty="0"/>
              <a:t> </a:t>
            </a:r>
            <a:r>
              <a:rPr lang="it-IT" dirty="0"/>
              <a:t>cardinalità</a:t>
            </a:r>
          </a:p>
        </p:txBody>
      </p:sp>
    </p:spTree>
    <p:extLst>
      <p:ext uri="{BB962C8B-B14F-4D97-AF65-F5344CB8AC3E}">
        <p14:creationId xmlns:p14="http://schemas.microsoft.com/office/powerpoint/2010/main" val="276681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E0E36-05D3-495C-AF7F-97F65334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decimale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B19716-D971-46D0-992D-24567DE61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B </a:t>
            </a:r>
            <a:r>
              <a:rPr lang="it-IT" dirty="0"/>
              <a:t>= </a:t>
            </a:r>
            <a:r>
              <a:rPr lang="it-IT" b="1" dirty="0"/>
              <a:t>10</a:t>
            </a:r>
          </a:p>
          <a:p>
            <a:r>
              <a:rPr lang="it-IT" b="1" dirty="0"/>
              <a:t>A </a:t>
            </a:r>
            <a:r>
              <a:rPr lang="it-IT" dirty="0"/>
              <a:t>= </a:t>
            </a:r>
            <a:r>
              <a:rPr lang="it-IT" b="1" dirty="0"/>
              <a:t>{0, … ,9}</a:t>
            </a:r>
          </a:p>
          <a:p>
            <a:r>
              <a:rPr lang="it-IT" b="1" dirty="0"/>
              <a:t>p = 3</a:t>
            </a:r>
          </a:p>
          <a:p>
            <a:r>
              <a:rPr lang="it-IT" b="1" dirty="0" err="1"/>
              <a:t>I</a:t>
            </a:r>
            <a:r>
              <a:rPr lang="it-IT" b="1" baseline="-25000" dirty="0" err="1"/>
              <a:t>rapp</a:t>
            </a:r>
            <a:r>
              <a:rPr lang="it-IT" b="1" dirty="0"/>
              <a:t> = [0 .. 999] </a:t>
            </a:r>
            <a:r>
              <a:rPr lang="it-IT" dirty="0"/>
              <a:t>intervallo</a:t>
            </a:r>
          </a:p>
          <a:p>
            <a:r>
              <a:rPr lang="it-IT" b="1" dirty="0"/>
              <a:t>|</a:t>
            </a:r>
            <a:r>
              <a:rPr lang="it-IT" b="1" dirty="0" err="1"/>
              <a:t>I</a:t>
            </a:r>
            <a:r>
              <a:rPr lang="it-IT" b="1" baseline="-25000" dirty="0" err="1"/>
              <a:t>rapp</a:t>
            </a:r>
            <a:r>
              <a:rPr lang="it-IT" b="1" dirty="0"/>
              <a:t>| = 10</a:t>
            </a:r>
            <a:r>
              <a:rPr lang="it-IT" b="1" baseline="30000" dirty="0"/>
              <a:t>3</a:t>
            </a:r>
            <a:r>
              <a:rPr lang="it-IT" b="1" dirty="0"/>
              <a:t> </a:t>
            </a:r>
            <a:r>
              <a:rPr lang="it-IT" dirty="0"/>
              <a:t>cardinalità</a:t>
            </a:r>
          </a:p>
        </p:txBody>
      </p:sp>
    </p:spTree>
    <p:extLst>
      <p:ext uri="{BB962C8B-B14F-4D97-AF65-F5344CB8AC3E}">
        <p14:creationId xmlns:p14="http://schemas.microsoft.com/office/powerpoint/2010/main" val="3882692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287E60-0EF8-4BBD-BF0B-1A389430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Posizionale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4B7BC4-DC98-4193-A3E9-8F704918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253 145</a:t>
            </a:r>
          </a:p>
          <a:p>
            <a:r>
              <a:rPr lang="it-IT" dirty="0"/>
              <a:t>cifre hanno un significato diverso a seconda della posizione</a:t>
            </a:r>
          </a:p>
          <a:p>
            <a:r>
              <a:rPr lang="pl-PL" b="1" dirty="0"/>
              <a:t>s = c</a:t>
            </a:r>
            <a:r>
              <a:rPr lang="pl-PL" b="1" baseline="-25000" dirty="0"/>
              <a:t>p-1</a:t>
            </a:r>
            <a:r>
              <a:rPr lang="pl-PL" b="1" dirty="0"/>
              <a:t> … c</a:t>
            </a:r>
            <a:r>
              <a:rPr lang="pl-PL" b="1" baseline="-25000" dirty="0"/>
              <a:t>o</a:t>
            </a:r>
            <a:r>
              <a:rPr lang="pl-PL" b="1" dirty="0"/>
              <a:t> c</a:t>
            </a:r>
            <a:r>
              <a:rPr lang="pl-PL" b="1" baseline="-25000" dirty="0"/>
              <a:t>i</a:t>
            </a:r>
            <a:r>
              <a:rPr lang="pl-PL" b="1" dirty="0"/>
              <a:t> </a:t>
            </a:r>
            <a:r>
              <a:rPr lang="pl-PL" dirty="0"/>
              <a:t>∈ </a:t>
            </a:r>
            <a:r>
              <a:rPr lang="pl-PL" b="1" dirty="0"/>
              <a:t>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008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2598D-98FC-46F7-A5CD-5E604D81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Concetto di Informazione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96B0FE-FE1D-422A-B5B3-0517161D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testi</a:t>
            </a:r>
          </a:p>
          <a:p>
            <a:pPr marL="0" indent="0">
              <a:buNone/>
            </a:pPr>
            <a:r>
              <a:rPr lang="it-IT" dirty="0"/>
              <a:t>numeri interi</a:t>
            </a:r>
          </a:p>
          <a:p>
            <a:pPr marL="0" indent="0">
              <a:buNone/>
            </a:pPr>
            <a:r>
              <a:rPr lang="it-IT" dirty="0"/>
              <a:t>numeri reali</a:t>
            </a:r>
          </a:p>
          <a:p>
            <a:pPr marL="0" indent="0">
              <a:buNone/>
            </a:pPr>
            <a:r>
              <a:rPr lang="it-IT" dirty="0"/>
              <a:t>figure</a:t>
            </a:r>
          </a:p>
        </p:txBody>
      </p:sp>
    </p:spTree>
    <p:extLst>
      <p:ext uri="{BB962C8B-B14F-4D97-AF65-F5344CB8AC3E}">
        <p14:creationId xmlns:p14="http://schemas.microsoft.com/office/powerpoint/2010/main" val="2803993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E631D-FD0C-408D-9569-D62092C7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additiva:  i numeri romani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701D59-5671-4307-A3A7-D5DF00A04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Nei numeri romani ogni simbolo ha un valore fisso</a:t>
            </a:r>
          </a:p>
          <a:p>
            <a:r>
              <a:rPr lang="it-IT" b="1" dirty="0"/>
              <a:t>X = 10</a:t>
            </a:r>
          </a:p>
          <a:p>
            <a:r>
              <a:rPr lang="it-IT" b="1" dirty="0"/>
              <a:t>V = 5</a:t>
            </a:r>
          </a:p>
          <a:p>
            <a:r>
              <a:rPr lang="it-IT" b="1" dirty="0"/>
              <a:t>I = 1</a:t>
            </a:r>
          </a:p>
          <a:p>
            <a:r>
              <a:rPr lang="it-IT" b="1" dirty="0"/>
              <a:t>III </a:t>
            </a:r>
            <a:r>
              <a:rPr lang="it-IT" dirty="0"/>
              <a:t>= </a:t>
            </a:r>
            <a:r>
              <a:rPr lang="it-IT" b="1" dirty="0"/>
              <a:t>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7407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4B2899-ECB6-4C9B-9E9E-DA59253E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Due 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D0206-A679-4D71-8621-F8BC9E05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Stringa di simboli -&gt; numero naturale</a:t>
            </a:r>
          </a:p>
          <a:p>
            <a:pPr marL="457200" lvl="1" indent="0">
              <a:buNone/>
            </a:pPr>
            <a:r>
              <a:rPr lang="it-IT" dirty="0"/>
              <a:t>Conversione da una base B ad una base decimale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Numero naturale-&gt; stringa di simboli</a:t>
            </a:r>
          </a:p>
          <a:p>
            <a:pPr marL="457200" lvl="1" indent="0">
              <a:buNone/>
            </a:pPr>
            <a:r>
              <a:rPr lang="it-IT" dirty="0"/>
              <a:t>Conversione da una base decimale ad una base B</a:t>
            </a:r>
          </a:p>
        </p:txBody>
      </p:sp>
    </p:spTree>
    <p:extLst>
      <p:ext uri="{BB962C8B-B14F-4D97-AF65-F5344CB8AC3E}">
        <p14:creationId xmlns:p14="http://schemas.microsoft.com/office/powerpoint/2010/main" val="419281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8C152-ABFF-4CB4-B6E4-B4EA6864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 una base B ad una base decimale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158E75B-5E54-4305-B35A-9149321B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90" y="2248883"/>
            <a:ext cx="6623223" cy="36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0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16838-9C23-4A47-AC55-8F3A5C8C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decimale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AF7303-4C6F-4FDF-B3A6-E54F89E5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4" y="1816361"/>
            <a:ext cx="8124825" cy="45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90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C952DC-105D-4CFB-88FC-FAE12D69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Binaria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1054A2-CCB6-4230-B49A-A340835A0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b="1" dirty="0"/>
              <a:t>B </a:t>
            </a:r>
            <a:r>
              <a:rPr lang="it-IT" dirty="0"/>
              <a:t>= </a:t>
            </a:r>
            <a:r>
              <a:rPr lang="it-IT" b="1" dirty="0"/>
              <a:t>2</a:t>
            </a:r>
          </a:p>
          <a:p>
            <a:r>
              <a:rPr lang="it-IT" b="1" dirty="0"/>
              <a:t>A </a:t>
            </a:r>
            <a:r>
              <a:rPr lang="it-IT" dirty="0"/>
              <a:t>= </a:t>
            </a:r>
            <a:r>
              <a:rPr lang="it-IT" b="1" dirty="0"/>
              <a:t>{0, 1} </a:t>
            </a:r>
            <a:r>
              <a:rPr lang="it-IT" dirty="0"/>
              <a:t>bit (da </a:t>
            </a:r>
            <a:r>
              <a:rPr lang="it-IT" b="1" dirty="0" err="1"/>
              <a:t>BI</a:t>
            </a:r>
            <a:r>
              <a:rPr lang="it-IT" dirty="0" err="1"/>
              <a:t>nary</a:t>
            </a:r>
            <a:r>
              <a:rPr lang="it-IT" dirty="0"/>
              <a:t> </a:t>
            </a:r>
            <a:r>
              <a:rPr lang="it-IT" dirty="0" err="1"/>
              <a:t>digi</a:t>
            </a:r>
            <a:r>
              <a:rPr lang="it-IT" b="1" dirty="0" err="1"/>
              <a:t>T</a:t>
            </a:r>
            <a:r>
              <a:rPr lang="it-IT" dirty="0"/>
              <a:t>)</a:t>
            </a:r>
          </a:p>
          <a:p>
            <a:r>
              <a:rPr lang="it-IT" b="1" dirty="0"/>
              <a:t>p = 3</a:t>
            </a:r>
          </a:p>
          <a:p>
            <a:r>
              <a:rPr lang="it-IT" dirty="0"/>
              <a:t>bit = </a:t>
            </a:r>
            <a:r>
              <a:rPr lang="it-IT" b="1" dirty="0"/>
              <a:t>0 </a:t>
            </a:r>
            <a:r>
              <a:rPr lang="it-IT" dirty="0"/>
              <a:t>oppure </a:t>
            </a:r>
            <a:r>
              <a:rPr lang="it-IT" b="1" dirty="0"/>
              <a:t>1</a:t>
            </a:r>
          </a:p>
          <a:p>
            <a:r>
              <a:rPr lang="it-IT" dirty="0"/>
              <a:t>Byte = </a:t>
            </a:r>
            <a:r>
              <a:rPr lang="it-IT" b="1" dirty="0"/>
              <a:t>8 </a:t>
            </a:r>
            <a:r>
              <a:rPr lang="it-IT" dirty="0"/>
              <a:t>bit</a:t>
            </a:r>
          </a:p>
          <a:p>
            <a:r>
              <a:rPr lang="it-IT" dirty="0" err="1"/>
              <a:t>KiloByte</a:t>
            </a:r>
            <a:r>
              <a:rPr lang="it-IT" dirty="0"/>
              <a:t> (KB) = </a:t>
            </a:r>
            <a:r>
              <a:rPr lang="it-IT" b="1" dirty="0"/>
              <a:t>2</a:t>
            </a:r>
            <a:r>
              <a:rPr lang="it-IT" b="1" baseline="30000" dirty="0"/>
              <a:t>10</a:t>
            </a:r>
            <a:r>
              <a:rPr lang="it-IT" b="1" dirty="0"/>
              <a:t> </a:t>
            </a:r>
            <a:r>
              <a:rPr lang="it-IT" dirty="0"/>
              <a:t>Byte = </a:t>
            </a:r>
            <a:r>
              <a:rPr lang="it-IT" b="1" dirty="0"/>
              <a:t>1024 </a:t>
            </a:r>
            <a:r>
              <a:rPr lang="it-IT" dirty="0"/>
              <a:t>Byte ∼ </a:t>
            </a:r>
            <a:r>
              <a:rPr lang="it-IT" b="1" dirty="0"/>
              <a:t>10</a:t>
            </a:r>
            <a:r>
              <a:rPr lang="it-IT" b="1" baseline="30000" dirty="0"/>
              <a:t>3</a:t>
            </a:r>
            <a:r>
              <a:rPr lang="it-IT" b="1" dirty="0"/>
              <a:t> </a:t>
            </a:r>
            <a:r>
              <a:rPr lang="it-IT" dirty="0"/>
              <a:t>Byte</a:t>
            </a:r>
          </a:p>
          <a:p>
            <a:r>
              <a:rPr lang="it-IT" dirty="0" err="1"/>
              <a:t>MegaByte</a:t>
            </a:r>
            <a:r>
              <a:rPr lang="it-IT" dirty="0"/>
              <a:t> (MB) = </a:t>
            </a:r>
            <a:r>
              <a:rPr lang="it-IT" b="1" dirty="0"/>
              <a:t>2</a:t>
            </a:r>
            <a:r>
              <a:rPr lang="it-IT" b="1" baseline="30000" dirty="0"/>
              <a:t>20</a:t>
            </a:r>
            <a:r>
              <a:rPr lang="it-IT" b="1" dirty="0"/>
              <a:t> </a:t>
            </a:r>
            <a:r>
              <a:rPr lang="it-IT" dirty="0"/>
              <a:t>Byte = </a:t>
            </a:r>
            <a:r>
              <a:rPr lang="it-IT" b="1" dirty="0"/>
              <a:t>1048576 </a:t>
            </a:r>
            <a:r>
              <a:rPr lang="it-IT" dirty="0"/>
              <a:t>Byte ∼ </a:t>
            </a:r>
            <a:r>
              <a:rPr lang="it-IT" b="1" dirty="0"/>
              <a:t>10</a:t>
            </a:r>
            <a:r>
              <a:rPr lang="it-IT" b="1" baseline="30000" dirty="0"/>
              <a:t>6</a:t>
            </a:r>
            <a:r>
              <a:rPr lang="it-IT" b="1" dirty="0"/>
              <a:t> </a:t>
            </a:r>
            <a:r>
              <a:rPr lang="it-IT" dirty="0"/>
              <a:t>Byte</a:t>
            </a:r>
          </a:p>
          <a:p>
            <a:r>
              <a:rPr lang="it-IT" dirty="0" err="1"/>
              <a:t>GigaByte</a:t>
            </a:r>
            <a:r>
              <a:rPr lang="it-IT" dirty="0"/>
              <a:t> (GB) = </a:t>
            </a:r>
            <a:r>
              <a:rPr lang="it-IT" b="1" dirty="0"/>
              <a:t>2</a:t>
            </a:r>
            <a:r>
              <a:rPr lang="it-IT" b="1" baseline="30000" dirty="0"/>
              <a:t>30</a:t>
            </a:r>
            <a:r>
              <a:rPr lang="it-IT" b="1" dirty="0"/>
              <a:t> </a:t>
            </a:r>
            <a:r>
              <a:rPr lang="it-IT" dirty="0"/>
              <a:t>Byte ∼ </a:t>
            </a:r>
            <a:r>
              <a:rPr lang="it-IT" b="1" dirty="0"/>
              <a:t>10</a:t>
            </a:r>
            <a:r>
              <a:rPr lang="it-IT" b="1" baseline="30000" dirty="0"/>
              <a:t>9</a:t>
            </a:r>
            <a:r>
              <a:rPr lang="it-IT" b="1" dirty="0"/>
              <a:t> </a:t>
            </a:r>
            <a:r>
              <a:rPr lang="it-IT" dirty="0"/>
              <a:t>Byte</a:t>
            </a:r>
          </a:p>
          <a:p>
            <a:r>
              <a:rPr lang="it-IT" dirty="0" err="1"/>
              <a:t>TeraByte</a:t>
            </a:r>
            <a:r>
              <a:rPr lang="it-IT" dirty="0"/>
              <a:t> (TB) = </a:t>
            </a:r>
            <a:r>
              <a:rPr lang="it-IT" b="1" dirty="0"/>
              <a:t>2</a:t>
            </a:r>
            <a:r>
              <a:rPr lang="it-IT" b="1" baseline="30000" dirty="0"/>
              <a:t>40</a:t>
            </a:r>
            <a:r>
              <a:rPr lang="it-IT" b="1" dirty="0"/>
              <a:t> </a:t>
            </a:r>
            <a:r>
              <a:rPr lang="it-IT" dirty="0"/>
              <a:t>Byte ∼ </a:t>
            </a:r>
            <a:r>
              <a:rPr lang="it-IT" b="1" dirty="0"/>
              <a:t>10</a:t>
            </a:r>
            <a:r>
              <a:rPr lang="it-IT" b="1" baseline="30000" dirty="0"/>
              <a:t>12</a:t>
            </a:r>
            <a:r>
              <a:rPr lang="it-IT" b="1" dirty="0"/>
              <a:t> </a:t>
            </a:r>
            <a:r>
              <a:rPr lang="it-IT" dirty="0"/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2558947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DE33B-817A-40FD-9647-6F9751E9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binaria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7D10B1-328B-4835-B987-CBB9564E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2977" cy="4351338"/>
          </a:xfrm>
        </p:spPr>
        <p:txBody>
          <a:bodyPr>
            <a:normAutofit/>
          </a:bodyPr>
          <a:lstStyle/>
          <a:p>
            <a:r>
              <a:rPr lang="it-IT" b="1" dirty="0"/>
              <a:t>B </a:t>
            </a:r>
            <a:r>
              <a:rPr lang="it-IT" dirty="0"/>
              <a:t>= </a:t>
            </a:r>
            <a:r>
              <a:rPr lang="it-IT" b="1" dirty="0"/>
              <a:t>2</a:t>
            </a:r>
          </a:p>
          <a:p>
            <a:r>
              <a:rPr lang="it-IT" b="1" dirty="0"/>
              <a:t>A </a:t>
            </a:r>
            <a:r>
              <a:rPr lang="it-IT" dirty="0"/>
              <a:t>= </a:t>
            </a:r>
            <a:r>
              <a:rPr lang="it-IT" b="1" dirty="0"/>
              <a:t>{0, 1}</a:t>
            </a:r>
          </a:p>
          <a:p>
            <a:r>
              <a:rPr lang="it-IT" b="1" dirty="0"/>
              <a:t>p = 3</a:t>
            </a:r>
          </a:p>
          <a:p>
            <a:r>
              <a:rPr lang="it-IT" b="1" dirty="0" err="1"/>
              <a:t>I</a:t>
            </a:r>
            <a:r>
              <a:rPr lang="it-IT" b="1" baseline="-25000" dirty="0" err="1"/>
              <a:t>rapp</a:t>
            </a:r>
            <a:r>
              <a:rPr lang="it-IT" b="1" baseline="-25000" dirty="0"/>
              <a:t> </a:t>
            </a:r>
            <a:r>
              <a:rPr lang="it-IT" b="1" dirty="0"/>
              <a:t>= [0 .. 7]</a:t>
            </a:r>
          </a:p>
          <a:p>
            <a:r>
              <a:rPr lang="it-IT" b="1" dirty="0"/>
              <a:t>|</a:t>
            </a:r>
            <a:r>
              <a:rPr lang="it-IT" b="1" baseline="-25000" dirty="0" err="1"/>
              <a:t>Irapp</a:t>
            </a:r>
            <a:r>
              <a:rPr lang="it-IT" b="1" dirty="0"/>
              <a:t>| = 2</a:t>
            </a:r>
            <a:r>
              <a:rPr lang="it-IT" b="1" baseline="30000" dirty="0"/>
              <a:t>3</a:t>
            </a:r>
            <a:r>
              <a:rPr lang="it-IT" b="1" dirty="0"/>
              <a:t> = 8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5C6DF9-447B-40C6-A597-AFCCB1ED2B0C}"/>
              </a:ext>
            </a:extLst>
          </p:cNvPr>
          <p:cNvSpPr txBox="1"/>
          <p:nvPr/>
        </p:nvSpPr>
        <p:spPr>
          <a:xfrm>
            <a:off x="5257800" y="1916723"/>
            <a:ext cx="3868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000</a:t>
            </a:r>
          </a:p>
          <a:p>
            <a:r>
              <a:rPr lang="it-IT" b="1" dirty="0"/>
              <a:t>001</a:t>
            </a:r>
          </a:p>
          <a:p>
            <a:r>
              <a:rPr lang="it-IT" b="1" dirty="0"/>
              <a:t>010</a:t>
            </a:r>
          </a:p>
          <a:p>
            <a:r>
              <a:rPr lang="it-IT" b="1" dirty="0"/>
              <a:t>011</a:t>
            </a:r>
          </a:p>
          <a:p>
            <a:r>
              <a:rPr lang="it-IT" b="1" dirty="0"/>
              <a:t>100</a:t>
            </a:r>
          </a:p>
          <a:p>
            <a:r>
              <a:rPr lang="it-IT" b="1" dirty="0"/>
              <a:t>101</a:t>
            </a:r>
          </a:p>
          <a:p>
            <a:r>
              <a:rPr lang="it-IT" b="1" dirty="0"/>
              <a:t>110</a:t>
            </a:r>
          </a:p>
          <a:p>
            <a:r>
              <a:rPr lang="it-IT" b="1" dirty="0"/>
              <a:t>111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8698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0CF31-30D6-4760-A826-8A925F99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885E4D-4ED8-4090-83EA-526B125E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Consideriamo la stringa </a:t>
            </a:r>
            <a:r>
              <a:rPr lang="it-IT" b="1" dirty="0"/>
              <a:t>110 </a:t>
            </a:r>
            <a:r>
              <a:rPr lang="it-IT" dirty="0"/>
              <a:t>di bit.</a:t>
            </a:r>
          </a:p>
          <a:p>
            <a:r>
              <a:rPr lang="it-IT" dirty="0"/>
              <a:t>Quale numero naturale rappresenta?</a:t>
            </a:r>
          </a:p>
          <a:p>
            <a:r>
              <a:rPr lang="it-IT" b="1" dirty="0"/>
              <a:t>n = </a:t>
            </a:r>
            <a:r>
              <a:rPr lang="el-GR" dirty="0"/>
              <a:t>Σ</a:t>
            </a:r>
            <a:r>
              <a:rPr lang="it-IT" baseline="-25000" dirty="0"/>
              <a:t>i=0</a:t>
            </a:r>
            <a:r>
              <a:rPr lang="it-IT" baseline="30000" dirty="0"/>
              <a:t>2</a:t>
            </a:r>
            <a:r>
              <a:rPr lang="el-GR" dirty="0"/>
              <a:t> </a:t>
            </a:r>
            <a:r>
              <a:rPr lang="it-IT" b="1" dirty="0"/>
              <a:t>c</a:t>
            </a:r>
            <a:r>
              <a:rPr lang="it-IT" b="1" baseline="-25000" dirty="0"/>
              <a:t>i</a:t>
            </a:r>
            <a:r>
              <a:rPr lang="it-IT" dirty="0"/>
              <a:t>⋅</a:t>
            </a:r>
            <a:r>
              <a:rPr lang="it-IT" b="1" dirty="0"/>
              <a:t>2</a:t>
            </a:r>
            <a:r>
              <a:rPr lang="it-IT" b="1" baseline="30000" dirty="0"/>
              <a:t>i</a:t>
            </a:r>
          </a:p>
          <a:p>
            <a:r>
              <a:rPr lang="pl-PL" b="1" dirty="0"/>
              <a:t>= c</a:t>
            </a:r>
            <a:r>
              <a:rPr lang="pl-PL" b="1" baseline="-25000" dirty="0"/>
              <a:t>2</a:t>
            </a:r>
            <a:r>
              <a:rPr lang="pl-PL" dirty="0"/>
              <a:t>⋅</a:t>
            </a:r>
            <a:r>
              <a:rPr lang="pl-PL" b="1" dirty="0"/>
              <a:t>2</a:t>
            </a:r>
            <a:r>
              <a:rPr lang="pl-PL" b="1" baseline="30000" dirty="0"/>
              <a:t>2</a:t>
            </a:r>
            <a:r>
              <a:rPr lang="pl-PL" b="1" dirty="0"/>
              <a:t> + c</a:t>
            </a:r>
            <a:r>
              <a:rPr lang="pl-PL" b="1" baseline="-25000" dirty="0"/>
              <a:t>1</a:t>
            </a:r>
            <a:r>
              <a:rPr lang="pl-PL" dirty="0"/>
              <a:t>⋅</a:t>
            </a:r>
            <a:r>
              <a:rPr lang="pl-PL" b="1" dirty="0"/>
              <a:t>2</a:t>
            </a:r>
            <a:r>
              <a:rPr lang="pl-PL" b="1" baseline="30000" dirty="0"/>
              <a:t>1</a:t>
            </a:r>
            <a:r>
              <a:rPr lang="pl-PL" b="1" dirty="0"/>
              <a:t> + c</a:t>
            </a:r>
            <a:r>
              <a:rPr lang="pl-PL" b="1" baseline="-25000" dirty="0"/>
              <a:t>o</a:t>
            </a:r>
          </a:p>
          <a:p>
            <a:r>
              <a:rPr lang="it-IT" b="1" dirty="0"/>
              <a:t>= 1</a:t>
            </a:r>
            <a:r>
              <a:rPr lang="it-IT" dirty="0"/>
              <a:t>⋅</a:t>
            </a:r>
            <a:r>
              <a:rPr lang="it-IT" b="1" dirty="0"/>
              <a:t>2</a:t>
            </a:r>
            <a:r>
              <a:rPr lang="it-IT" b="1" baseline="30000" dirty="0"/>
              <a:t>2</a:t>
            </a:r>
            <a:r>
              <a:rPr lang="it-IT" b="1" dirty="0"/>
              <a:t> + 1</a:t>
            </a:r>
            <a:r>
              <a:rPr lang="it-IT" dirty="0"/>
              <a:t>⋅</a:t>
            </a:r>
            <a:r>
              <a:rPr lang="it-IT" b="1" dirty="0"/>
              <a:t>2</a:t>
            </a:r>
            <a:r>
              <a:rPr lang="it-IT" b="1" baseline="30000" dirty="0"/>
              <a:t>1</a:t>
            </a:r>
            <a:r>
              <a:rPr lang="it-IT" b="1" dirty="0"/>
              <a:t> + 0</a:t>
            </a:r>
          </a:p>
          <a:p>
            <a:r>
              <a:rPr lang="it-IT" b="1" dirty="0"/>
              <a:t>= 4 + 2 + 0</a:t>
            </a:r>
          </a:p>
          <a:p>
            <a:r>
              <a:rPr lang="it-IT" b="1" dirty="0"/>
              <a:t>= 6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D7ABD8-04EF-4AAF-983C-FE2F3337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749" y="1825625"/>
            <a:ext cx="3594565" cy="11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65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403BFD-128B-4AB9-9922-6381F3F3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Binario-Decimale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97983C-0CB8-47FF-B1AB-CC69B217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1DB5C5-F252-48C2-A771-2209170C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939841"/>
            <a:ext cx="5327625" cy="39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18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7AAD5-3D37-4CDD-9360-F1A42905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dalla base decimale al binario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EBCCBE-4A24-4C79-893F-60BCEF7F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Come calcolare i </a:t>
            </a:r>
            <a:r>
              <a:rPr lang="it-IT" b="1" dirty="0"/>
              <a:t>c</a:t>
            </a:r>
            <a:r>
              <a:rPr lang="it-IT" b="1" baseline="30000" dirty="0"/>
              <a:t>i</a:t>
            </a:r>
            <a:r>
              <a:rPr lang="it-IT" b="1" dirty="0"/>
              <a:t> </a:t>
            </a:r>
            <a:r>
              <a:rPr lang="it-IT" dirty="0"/>
              <a:t>della stringa?</a:t>
            </a:r>
          </a:p>
          <a:p>
            <a:r>
              <a:rPr lang="pt-BR" b="1" dirty="0"/>
              <a:t>n </a:t>
            </a:r>
            <a:r>
              <a:rPr lang="pt-BR" dirty="0"/>
              <a:t>∈ </a:t>
            </a:r>
            <a:r>
              <a:rPr lang="pt-BR" b="1" dirty="0"/>
              <a:t>N </a:t>
            </a:r>
            <a:r>
              <a:rPr lang="pt-BR" dirty="0"/>
              <a:t>=&gt; ρ</a:t>
            </a:r>
            <a:r>
              <a:rPr lang="pt-BR" b="1" baseline="-25000" dirty="0"/>
              <a:t>B</a:t>
            </a:r>
            <a:r>
              <a:rPr lang="pt-BR" b="1" dirty="0"/>
              <a:t>(n)</a:t>
            </a:r>
          </a:p>
          <a:p>
            <a:r>
              <a:rPr lang="it-IT" b="1" dirty="0"/>
              <a:t>Esempio</a:t>
            </a:r>
          </a:p>
          <a:p>
            <a:r>
              <a:rPr lang="it-IT" b="1" dirty="0"/>
              <a:t>n = 6 </a:t>
            </a:r>
            <a:r>
              <a:rPr lang="it-IT" dirty="0"/>
              <a:t>=&gt; </a:t>
            </a:r>
            <a:r>
              <a:rPr lang="el-GR" dirty="0"/>
              <a:t>ρ</a:t>
            </a:r>
            <a:r>
              <a:rPr lang="el-GR" b="1" baseline="-25000" dirty="0"/>
              <a:t>2</a:t>
            </a:r>
            <a:r>
              <a:rPr lang="el-GR" b="1" dirty="0"/>
              <a:t>(6)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9768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9E211-1C18-454E-8E61-A321F4BB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C587AE-FA35-4197-8C39-37BFA11A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calcolano i resti delle divisioni</a:t>
            </a:r>
          </a:p>
        </p:txBody>
      </p:sp>
    </p:spTree>
    <p:extLst>
      <p:ext uri="{BB962C8B-B14F-4D97-AF65-F5344CB8AC3E}">
        <p14:creationId xmlns:p14="http://schemas.microsoft.com/office/powerpoint/2010/main" val="418603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EFA339-670E-4CBD-B1EE-038EDACF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Supporto e informazione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BDFC56-EDE8-4351-8B3C-33CB011F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b="1" i="1" u="sng" dirty="0"/>
              <a:t>Non esiste informazione senza supporto</a:t>
            </a:r>
          </a:p>
          <a:p>
            <a:pPr marL="0" indent="0">
              <a:buNone/>
            </a:pPr>
            <a:endParaRPr lang="it-IT" b="1" i="1" u="sng" dirty="0"/>
          </a:p>
          <a:p>
            <a:pPr marL="0" indent="0">
              <a:buNone/>
            </a:pPr>
            <a:r>
              <a:rPr lang="it-IT" dirty="0"/>
              <a:t>L’informazione è:</a:t>
            </a:r>
          </a:p>
          <a:p>
            <a:r>
              <a:rPr lang="it-IT" b="1" dirty="0">
                <a:solidFill>
                  <a:srgbClr val="FF0000"/>
                </a:solidFill>
              </a:rPr>
              <a:t>portata</a:t>
            </a:r>
            <a:r>
              <a:rPr lang="it-IT" dirty="0"/>
              <a:t> da, oppure</a:t>
            </a:r>
          </a:p>
          <a:p>
            <a:r>
              <a:rPr lang="it-IT" sz="2900" b="1" dirty="0">
                <a:solidFill>
                  <a:srgbClr val="FF0000"/>
                </a:solidFill>
              </a:rPr>
              <a:t>trasmessa</a:t>
            </a:r>
            <a:r>
              <a:rPr lang="it-IT" dirty="0"/>
              <a:t> su, oppure</a:t>
            </a:r>
          </a:p>
          <a:p>
            <a:r>
              <a:rPr lang="it-IT" sz="2900" b="1" dirty="0">
                <a:solidFill>
                  <a:srgbClr val="FF0000"/>
                </a:solidFill>
              </a:rPr>
              <a:t>memorizzata </a:t>
            </a:r>
            <a:r>
              <a:rPr lang="it-IT" dirty="0"/>
              <a:t>in, oppure</a:t>
            </a:r>
          </a:p>
          <a:p>
            <a:r>
              <a:rPr lang="it-IT" sz="2900" b="1" dirty="0">
                <a:solidFill>
                  <a:srgbClr val="FF0000"/>
                </a:solidFill>
              </a:rPr>
              <a:t>contenuta</a:t>
            </a:r>
            <a:r>
              <a:rPr lang="it-IT" dirty="0"/>
              <a:t> in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i="1" u="sng" dirty="0"/>
              <a:t>questo qualcosa però non è l’informazione stessa</a:t>
            </a:r>
          </a:p>
          <a:p>
            <a:r>
              <a:rPr lang="it-IT" dirty="0"/>
              <a:t>Ogni supporto ha le sue caratteristiche in quanto mezzo su cui può essere scritta dell’informazione</a:t>
            </a:r>
          </a:p>
          <a:p>
            <a:r>
              <a:rPr lang="it-IT" dirty="0"/>
              <a:t>Alcuni supporti sono particolarmente adatti alla trasmissione di informazione, ma non alla sua memorizzazione (aria) </a:t>
            </a:r>
          </a:p>
          <a:p>
            <a:r>
              <a:rPr lang="it-IT" dirty="0"/>
              <a:t>Per altri supporti vale il viceversa (compact disc)</a:t>
            </a:r>
          </a:p>
        </p:txBody>
      </p:sp>
    </p:spTree>
    <p:extLst>
      <p:ext uri="{BB962C8B-B14F-4D97-AF65-F5344CB8AC3E}">
        <p14:creationId xmlns:p14="http://schemas.microsoft.com/office/powerpoint/2010/main" val="4220790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B00D6-E6E6-483E-A9BE-4D2FE5C9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96E50E7-4849-416C-B704-5E398F3C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293141"/>
            <a:ext cx="6358350" cy="36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44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71DD20-3F10-4153-89EB-C42A6AD1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Motivazione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4E8304-8322-49DB-8D12-662011B0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371699"/>
            <a:ext cx="6723075" cy="40817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6092D7A-BCD3-485E-A50A-39BB42222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1371599"/>
            <a:ext cx="1115233" cy="7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46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53B3E-522D-4A66-9646-B3F94C0A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07DAA7-B0D3-4003-B2EB-24911FE5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481633"/>
            <a:ext cx="5824950" cy="312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90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545906-59FE-435A-9B49-F8B5E701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8DCF48-3F53-421C-AEF2-90E0D84A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Quanti bit mi servono per codificare </a:t>
            </a:r>
            <a:r>
              <a:rPr lang="it-IT" b="1" dirty="0"/>
              <a:t>N</a:t>
            </a:r>
          </a:p>
          <a:p>
            <a:r>
              <a:rPr lang="it-IT" dirty="0"/>
              <a:t>oggetti?</a:t>
            </a:r>
          </a:p>
          <a:p>
            <a:r>
              <a:rPr lang="it-IT" b="1" dirty="0"/>
              <a:t>B </a:t>
            </a:r>
            <a:r>
              <a:rPr lang="it-IT" dirty="0"/>
              <a:t>= </a:t>
            </a:r>
            <a:r>
              <a:rPr lang="it-IT" b="1" dirty="0"/>
              <a:t>2</a:t>
            </a:r>
          </a:p>
          <a:p>
            <a:r>
              <a:rPr lang="it-IT" b="1" dirty="0"/>
              <a:t>A </a:t>
            </a:r>
            <a:r>
              <a:rPr lang="it-IT" dirty="0"/>
              <a:t>= </a:t>
            </a:r>
            <a:r>
              <a:rPr lang="it-IT" b="1" dirty="0"/>
              <a:t>{0, 1}</a:t>
            </a:r>
          </a:p>
          <a:p>
            <a:r>
              <a:rPr lang="it-IT" b="1" dirty="0"/>
              <a:t>p</a:t>
            </a:r>
          </a:p>
          <a:p>
            <a:r>
              <a:rPr lang="it-IT" b="1" dirty="0"/>
              <a:t>|</a:t>
            </a:r>
            <a:r>
              <a:rPr lang="it-IT" b="1" dirty="0" err="1"/>
              <a:t>I</a:t>
            </a:r>
            <a:r>
              <a:rPr lang="it-IT" b="1" baseline="-25000" dirty="0" err="1"/>
              <a:t>rapp</a:t>
            </a:r>
            <a:r>
              <a:rPr lang="it-IT" b="1" dirty="0"/>
              <a:t>| = 2</a:t>
            </a:r>
            <a:r>
              <a:rPr lang="it-IT" b="1" baseline="30000" dirty="0"/>
              <a:t>p</a:t>
            </a:r>
            <a:endParaRPr lang="it-IT" baseline="30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BB14D6B-EFB7-4A15-8597-197E2D11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25" y="3546244"/>
            <a:ext cx="1952700" cy="12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44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2740F4-1ECD-49F6-A200-91463731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CD1A38-79EE-4553-98C9-760ABCE0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Quanti bit mi servono per rappresentare </a:t>
            </a:r>
            <a:r>
              <a:rPr lang="it-IT" b="1" dirty="0"/>
              <a:t>18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2056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2740F4-1ECD-49F6-A200-91463731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CD1A38-79EE-4553-98C9-760ABCE0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Quanti bit mi servono per rappresentare </a:t>
            </a:r>
            <a:r>
              <a:rPr lang="it-IT" b="1" dirty="0"/>
              <a:t>18</a:t>
            </a:r>
            <a:r>
              <a:rPr lang="it-IT" dirty="0"/>
              <a:t>?</a:t>
            </a:r>
          </a:p>
          <a:p>
            <a:r>
              <a:rPr lang="it-IT" b="1" dirty="0">
                <a:solidFill>
                  <a:srgbClr val="FF0000"/>
                </a:solidFill>
              </a:rPr>
              <a:t>5</a:t>
            </a:r>
          </a:p>
          <a:p>
            <a:r>
              <a:rPr lang="it-IT" b="1" dirty="0">
                <a:solidFill>
                  <a:srgbClr val="FF0000"/>
                </a:solidFill>
              </a:rPr>
              <a:t>18</a:t>
            </a:r>
            <a:r>
              <a:rPr lang="it-IT" b="1" baseline="-25000" dirty="0">
                <a:solidFill>
                  <a:srgbClr val="FF0000"/>
                </a:solidFill>
              </a:rPr>
              <a:t>10</a:t>
            </a:r>
            <a:r>
              <a:rPr lang="it-IT" b="1" dirty="0">
                <a:solidFill>
                  <a:srgbClr val="FF0000"/>
                </a:solidFill>
              </a:rPr>
              <a:t> = 10010</a:t>
            </a:r>
            <a:r>
              <a:rPr lang="it-IT" b="1" baseline="-25000" dirty="0">
                <a:solidFill>
                  <a:srgbClr val="FF0000"/>
                </a:solidFill>
              </a:rPr>
              <a:t>2</a:t>
            </a:r>
            <a:endParaRPr lang="it-IT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532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25EBB-0D24-4682-BAA3-E3687AB4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rappresentazioni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8C7D76-0D79-4170-A2F9-9723A3CE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Rappresentazione ottale</a:t>
            </a:r>
          </a:p>
          <a:p>
            <a:r>
              <a:rPr lang="it-IT" dirty="0"/>
              <a:t>Rappresentazione esadecimale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Utili per rappresentare sinteticamente i valori binari: la rappresentazione binaria è quella usata nei calcolatori, ma per noi umani è abbastanza scomoda da usare, perché numeri anche non grandissimi vengono rappresentati da stringhe di simboli piuttosto lunghe</a:t>
            </a:r>
          </a:p>
        </p:txBody>
      </p:sp>
    </p:spTree>
    <p:extLst>
      <p:ext uri="{BB962C8B-B14F-4D97-AF65-F5344CB8AC3E}">
        <p14:creationId xmlns:p14="http://schemas.microsoft.com/office/powerpoint/2010/main" val="949511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3AF803-0E7D-4733-A3F1-AA6BC335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ottale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121D7-BA7F-4F3A-90F1-E5A7DA897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B </a:t>
            </a:r>
            <a:r>
              <a:rPr lang="it-IT" dirty="0"/>
              <a:t>= </a:t>
            </a:r>
            <a:r>
              <a:rPr lang="it-IT" b="1" dirty="0"/>
              <a:t>8</a:t>
            </a:r>
          </a:p>
          <a:p>
            <a:pPr marL="0" indent="0">
              <a:buNone/>
            </a:pPr>
            <a:r>
              <a:rPr lang="pt-BR" b="1" dirty="0"/>
              <a:t>A </a:t>
            </a:r>
            <a:r>
              <a:rPr lang="pt-BR" dirty="0"/>
              <a:t>= </a:t>
            </a:r>
            <a:r>
              <a:rPr lang="pt-BR" b="1" dirty="0"/>
              <a:t>{0,1, 2, 3, 4, 5, 6, 7}</a:t>
            </a:r>
          </a:p>
          <a:p>
            <a:pPr marL="0" indent="0">
              <a:buNone/>
            </a:pPr>
            <a:r>
              <a:rPr lang="it-IT" b="1" dirty="0"/>
              <a:t>Esempio</a:t>
            </a:r>
          </a:p>
          <a:p>
            <a:pPr marL="0" indent="0">
              <a:buNone/>
            </a:pPr>
            <a:r>
              <a:rPr lang="it-IT" b="1" dirty="0"/>
              <a:t>725</a:t>
            </a:r>
            <a:r>
              <a:rPr lang="it-IT" b="1" baseline="-25000" dirty="0"/>
              <a:t>8</a:t>
            </a:r>
          </a:p>
          <a:p>
            <a:pPr marL="0" indent="0">
              <a:buNone/>
            </a:pPr>
            <a:r>
              <a:rPr lang="it-IT" b="1" dirty="0"/>
              <a:t>= 7</a:t>
            </a:r>
            <a:r>
              <a:rPr lang="it-IT" dirty="0"/>
              <a:t>⋅</a:t>
            </a:r>
            <a:r>
              <a:rPr lang="it-IT" b="1" dirty="0"/>
              <a:t>8</a:t>
            </a:r>
            <a:r>
              <a:rPr lang="it-IT" b="1" baseline="30000" dirty="0"/>
              <a:t>2</a:t>
            </a:r>
            <a:r>
              <a:rPr lang="it-IT" b="1" dirty="0"/>
              <a:t> + 2</a:t>
            </a:r>
            <a:r>
              <a:rPr lang="it-IT" dirty="0"/>
              <a:t>⋅</a:t>
            </a:r>
            <a:r>
              <a:rPr lang="it-IT" b="1" dirty="0"/>
              <a:t>8</a:t>
            </a:r>
            <a:r>
              <a:rPr lang="it-IT" b="1" baseline="30000" dirty="0"/>
              <a:t>1</a:t>
            </a:r>
            <a:r>
              <a:rPr lang="it-IT" b="1" dirty="0"/>
              <a:t> + 5</a:t>
            </a:r>
            <a:r>
              <a:rPr lang="it-IT" dirty="0"/>
              <a:t>⋅</a:t>
            </a:r>
            <a:r>
              <a:rPr lang="it-IT" b="1" dirty="0"/>
              <a:t>8</a:t>
            </a:r>
            <a:r>
              <a:rPr lang="it-IT" b="1" baseline="30000" dirty="0"/>
              <a:t>0</a:t>
            </a:r>
          </a:p>
          <a:p>
            <a:pPr marL="0" indent="0">
              <a:buNone/>
            </a:pPr>
            <a:r>
              <a:rPr lang="it-IT" b="1" dirty="0"/>
              <a:t>= 469</a:t>
            </a:r>
            <a:r>
              <a:rPr lang="it-IT" b="1" baseline="-25000" dirty="0"/>
              <a:t>10</a:t>
            </a:r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86284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AF52E3-444D-49E2-B3A9-F77E1A70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esadecimale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A32624-1DAE-4C5B-A19B-2B012C89B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B </a:t>
            </a:r>
            <a:r>
              <a:rPr lang="it-IT" dirty="0"/>
              <a:t>= </a:t>
            </a:r>
            <a:r>
              <a:rPr lang="it-IT" b="1" dirty="0"/>
              <a:t>16</a:t>
            </a:r>
          </a:p>
          <a:p>
            <a:r>
              <a:rPr lang="pt-BR" b="1" dirty="0"/>
              <a:t>A </a:t>
            </a:r>
            <a:r>
              <a:rPr lang="pt-BR" dirty="0"/>
              <a:t>= </a:t>
            </a:r>
            <a:r>
              <a:rPr lang="pt-BR" b="1" dirty="0"/>
              <a:t>{0,1, 2, 3, 4, 5, 6, 7, 8, 9, A, B, C, D, E, F}</a:t>
            </a:r>
          </a:p>
          <a:p>
            <a:r>
              <a:rPr lang="it-IT" b="1" dirty="0"/>
              <a:t>Esempio</a:t>
            </a:r>
          </a:p>
          <a:p>
            <a:r>
              <a:rPr lang="it-IT" b="1" dirty="0"/>
              <a:t>B7F</a:t>
            </a:r>
            <a:r>
              <a:rPr lang="it-IT" b="1" baseline="-25000" dirty="0"/>
              <a:t>16</a:t>
            </a:r>
          </a:p>
          <a:p>
            <a:r>
              <a:rPr lang="it-IT" b="1" dirty="0"/>
              <a:t>= 11</a:t>
            </a:r>
            <a:r>
              <a:rPr lang="it-IT" dirty="0"/>
              <a:t>⋅</a:t>
            </a:r>
            <a:r>
              <a:rPr lang="it-IT" b="1" dirty="0"/>
              <a:t>16</a:t>
            </a:r>
            <a:r>
              <a:rPr lang="it-IT" b="1" baseline="30000" dirty="0"/>
              <a:t>2</a:t>
            </a:r>
            <a:r>
              <a:rPr lang="it-IT" b="1" dirty="0"/>
              <a:t> + 7</a:t>
            </a:r>
            <a:r>
              <a:rPr lang="it-IT" dirty="0"/>
              <a:t>⋅</a:t>
            </a:r>
            <a:r>
              <a:rPr lang="it-IT" b="1" dirty="0"/>
              <a:t>16</a:t>
            </a:r>
            <a:r>
              <a:rPr lang="it-IT" b="1" baseline="30000" dirty="0"/>
              <a:t>1</a:t>
            </a:r>
            <a:r>
              <a:rPr lang="it-IT" b="1" dirty="0"/>
              <a:t> + 15</a:t>
            </a:r>
            <a:r>
              <a:rPr lang="it-IT" dirty="0"/>
              <a:t>⋅</a:t>
            </a:r>
            <a:r>
              <a:rPr lang="it-IT" b="1" dirty="0"/>
              <a:t>16</a:t>
            </a:r>
            <a:r>
              <a:rPr lang="it-IT" b="1" baseline="30000" dirty="0"/>
              <a:t>0</a:t>
            </a:r>
          </a:p>
          <a:p>
            <a:r>
              <a:rPr lang="it-IT" b="1" dirty="0"/>
              <a:t>= 2943</a:t>
            </a:r>
            <a:r>
              <a:rPr lang="it-IT" b="1" baseline="-25000" dirty="0"/>
              <a:t>10</a:t>
            </a:r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1994967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7704143-23A2-4FD6-8021-EB01358A0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429344"/>
            <a:ext cx="7877175" cy="57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2FBE3-A8F8-4B5D-9F25-3DB2C730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Supporto e informazione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808FD34-6B3E-40B0-9780-C0AB8C514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2472457"/>
            <a:ext cx="5310975" cy="31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36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9B3AA-D9E2-442D-9ED6-6E762D04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8F3D98-517B-44A6-B64A-304B950C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Dato il numero naturale </a:t>
            </a:r>
            <a:r>
              <a:rPr lang="it-IT" b="1" dirty="0"/>
              <a:t>44</a:t>
            </a:r>
            <a:r>
              <a:rPr lang="it-IT" b="1" baseline="-25000" dirty="0"/>
              <a:t>10</a:t>
            </a:r>
            <a:r>
              <a:rPr lang="it-IT" b="1" dirty="0"/>
              <a:t> </a:t>
            </a:r>
            <a:r>
              <a:rPr lang="it-IT" dirty="0"/>
              <a:t>rappresentarlo in base </a:t>
            </a:r>
            <a:r>
              <a:rPr lang="it-IT" b="1" dirty="0"/>
              <a:t>2</a:t>
            </a:r>
            <a:r>
              <a:rPr lang="it-IT" dirty="0"/>
              <a:t>, </a:t>
            </a:r>
            <a:r>
              <a:rPr lang="it-IT" b="1" dirty="0"/>
              <a:t>5</a:t>
            </a:r>
            <a:r>
              <a:rPr lang="it-IT" dirty="0"/>
              <a:t>, </a:t>
            </a:r>
            <a:r>
              <a:rPr lang="it-IT" b="1" dirty="0"/>
              <a:t>8 </a:t>
            </a:r>
            <a:r>
              <a:rPr lang="it-IT" dirty="0"/>
              <a:t>e </a:t>
            </a:r>
            <a:r>
              <a:rPr lang="it-IT" b="1" dirty="0"/>
              <a:t>16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Date le seguenti stringhe:</a:t>
            </a:r>
          </a:p>
          <a:p>
            <a:pPr marL="457200" lvl="1" indent="0">
              <a:buNone/>
            </a:pPr>
            <a:r>
              <a:rPr lang="it-IT" b="1" dirty="0"/>
              <a:t>3BA</a:t>
            </a:r>
            <a:r>
              <a:rPr lang="it-IT" b="1" baseline="-25000" dirty="0"/>
              <a:t>16</a:t>
            </a:r>
          </a:p>
          <a:p>
            <a:pPr marL="457200" lvl="1" indent="0">
              <a:buNone/>
            </a:pPr>
            <a:r>
              <a:rPr lang="it-IT" b="1" dirty="0"/>
              <a:t>1110</a:t>
            </a:r>
            <a:r>
              <a:rPr lang="it-IT" b="1" baseline="-25000" dirty="0"/>
              <a:t>2</a:t>
            </a:r>
          </a:p>
          <a:p>
            <a:pPr marL="457200" lvl="1" indent="0">
              <a:buNone/>
            </a:pPr>
            <a:r>
              <a:rPr lang="it-IT" b="1" dirty="0"/>
              <a:t>271</a:t>
            </a:r>
            <a:r>
              <a:rPr lang="it-IT" b="1" baseline="-25000" dirty="0"/>
              <a:t>8</a:t>
            </a:r>
          </a:p>
          <a:p>
            <a:pPr marL="457200" lvl="1" indent="0">
              <a:buNone/>
            </a:pPr>
            <a:r>
              <a:rPr lang="it-IT" dirty="0"/>
              <a:t>Quali numeri naturali rappresentano?</a:t>
            </a:r>
          </a:p>
        </p:txBody>
      </p:sp>
    </p:spTree>
    <p:extLst>
      <p:ext uri="{BB962C8B-B14F-4D97-AF65-F5344CB8AC3E}">
        <p14:creationId xmlns:p14="http://schemas.microsoft.com/office/powerpoint/2010/main" val="2265971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CB3-6216-4485-84DA-06F7898A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438C27-222C-4430-B307-EB8595FE1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59766"/>
            <a:ext cx="5080950" cy="39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79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6ABA97-E8B2-4B54-9482-83551A6F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499110-8038-45B3-BC93-5093CB12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471932"/>
            <a:ext cx="5830275" cy="37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70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52EE06-CBA7-4BB7-9C96-A1F5D92E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518CE1-C5C4-4C7F-85CF-D826ECEA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315599"/>
            <a:ext cx="5788425" cy="347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568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FD9B4-F92F-4163-89BF-BBA4ECEF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96DE1-E3C4-4756-A6B5-34553569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3BA</a:t>
            </a:r>
            <a:r>
              <a:rPr lang="pl-PL" b="1" baseline="-25000" dirty="0"/>
              <a:t>16</a:t>
            </a:r>
            <a:r>
              <a:rPr lang="pl-PL" b="1" dirty="0"/>
              <a:t> = </a:t>
            </a:r>
            <a:r>
              <a:rPr lang="pl-PL" b="1" dirty="0">
                <a:solidFill>
                  <a:srgbClr val="FF0000"/>
                </a:solidFill>
              </a:rPr>
              <a:t>3</a:t>
            </a:r>
            <a:r>
              <a:rPr lang="pl-PL" dirty="0">
                <a:solidFill>
                  <a:srgbClr val="FF0000"/>
                </a:solidFill>
              </a:rPr>
              <a:t>⋅</a:t>
            </a:r>
            <a:r>
              <a:rPr lang="pl-PL" b="1" dirty="0">
                <a:solidFill>
                  <a:srgbClr val="FF0000"/>
                </a:solidFill>
              </a:rPr>
              <a:t>16</a:t>
            </a:r>
            <a:r>
              <a:rPr lang="pl-PL" b="1" baseline="30000" dirty="0">
                <a:solidFill>
                  <a:srgbClr val="FF0000"/>
                </a:solidFill>
              </a:rPr>
              <a:t>2</a:t>
            </a:r>
            <a:r>
              <a:rPr lang="pl-PL" b="1" dirty="0">
                <a:solidFill>
                  <a:srgbClr val="FF0000"/>
                </a:solidFill>
              </a:rPr>
              <a:t> + 11</a:t>
            </a:r>
            <a:r>
              <a:rPr lang="pl-PL" dirty="0">
                <a:solidFill>
                  <a:srgbClr val="FF0000"/>
                </a:solidFill>
              </a:rPr>
              <a:t>⋅</a:t>
            </a:r>
            <a:r>
              <a:rPr lang="pl-PL" b="1" dirty="0">
                <a:solidFill>
                  <a:srgbClr val="FF0000"/>
                </a:solidFill>
              </a:rPr>
              <a:t>16</a:t>
            </a:r>
            <a:r>
              <a:rPr lang="pl-PL" b="1" baseline="30000" dirty="0">
                <a:solidFill>
                  <a:srgbClr val="FF0000"/>
                </a:solidFill>
              </a:rPr>
              <a:t>1</a:t>
            </a:r>
            <a:r>
              <a:rPr lang="pl-PL" b="1" dirty="0">
                <a:solidFill>
                  <a:srgbClr val="FF0000"/>
                </a:solidFill>
              </a:rPr>
              <a:t> + 1</a:t>
            </a:r>
            <a:r>
              <a:rPr lang="pl-PL" b="1" baseline="30000" dirty="0">
                <a:solidFill>
                  <a:srgbClr val="FF0000"/>
                </a:solidFill>
              </a:rPr>
              <a:t>0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/>
              <a:t>= </a:t>
            </a:r>
            <a:r>
              <a:rPr lang="pl-PL" b="1" dirty="0">
                <a:solidFill>
                  <a:srgbClr val="FF0000"/>
                </a:solidFill>
              </a:rPr>
              <a:t>954</a:t>
            </a:r>
          </a:p>
          <a:p>
            <a:r>
              <a:rPr lang="it-IT" b="1" dirty="0"/>
              <a:t>1110</a:t>
            </a:r>
            <a:r>
              <a:rPr lang="it-IT" b="1" baseline="-25000" dirty="0"/>
              <a:t>2</a:t>
            </a:r>
            <a:r>
              <a:rPr lang="it-IT" b="1" dirty="0"/>
              <a:t> = </a:t>
            </a:r>
            <a:r>
              <a:rPr lang="it-IT" b="1" dirty="0">
                <a:solidFill>
                  <a:srgbClr val="FF0000"/>
                </a:solidFill>
              </a:rPr>
              <a:t>1</a:t>
            </a:r>
            <a:r>
              <a:rPr lang="it-IT" dirty="0">
                <a:solidFill>
                  <a:srgbClr val="FF0000"/>
                </a:solidFill>
              </a:rPr>
              <a:t>⋅</a:t>
            </a:r>
            <a:r>
              <a:rPr lang="it-IT" b="1" dirty="0">
                <a:solidFill>
                  <a:srgbClr val="FF0000"/>
                </a:solidFill>
              </a:rPr>
              <a:t>2</a:t>
            </a:r>
            <a:r>
              <a:rPr lang="it-IT" b="1" baseline="30000" dirty="0">
                <a:solidFill>
                  <a:srgbClr val="FF0000"/>
                </a:solidFill>
              </a:rPr>
              <a:t>3</a:t>
            </a:r>
            <a:r>
              <a:rPr lang="it-IT" b="1" dirty="0">
                <a:solidFill>
                  <a:srgbClr val="FF0000"/>
                </a:solidFill>
              </a:rPr>
              <a:t> + 1</a:t>
            </a:r>
            <a:r>
              <a:rPr lang="it-IT" dirty="0">
                <a:solidFill>
                  <a:srgbClr val="FF0000"/>
                </a:solidFill>
              </a:rPr>
              <a:t>⋅</a:t>
            </a:r>
            <a:r>
              <a:rPr lang="it-IT" b="1" dirty="0">
                <a:solidFill>
                  <a:srgbClr val="FF0000"/>
                </a:solidFill>
              </a:rPr>
              <a:t>2</a:t>
            </a:r>
            <a:r>
              <a:rPr lang="it-IT" b="1" baseline="30000" dirty="0">
                <a:solidFill>
                  <a:srgbClr val="FF0000"/>
                </a:solidFill>
              </a:rPr>
              <a:t>2 </a:t>
            </a:r>
            <a:r>
              <a:rPr lang="it-IT" b="1" dirty="0">
                <a:solidFill>
                  <a:srgbClr val="FF0000"/>
                </a:solidFill>
              </a:rPr>
              <a:t>+ 1</a:t>
            </a:r>
            <a:r>
              <a:rPr lang="it-IT" dirty="0">
                <a:solidFill>
                  <a:srgbClr val="FF0000"/>
                </a:solidFill>
              </a:rPr>
              <a:t>⋅</a:t>
            </a:r>
            <a:r>
              <a:rPr lang="it-IT" b="1" dirty="0">
                <a:solidFill>
                  <a:srgbClr val="FF0000"/>
                </a:solidFill>
              </a:rPr>
              <a:t>2</a:t>
            </a:r>
            <a:r>
              <a:rPr lang="it-IT" b="1" baseline="30000" dirty="0">
                <a:solidFill>
                  <a:srgbClr val="FF0000"/>
                </a:solidFill>
              </a:rPr>
              <a:t>1</a:t>
            </a:r>
            <a:r>
              <a:rPr lang="it-IT" b="1" dirty="0">
                <a:solidFill>
                  <a:srgbClr val="FF0000"/>
                </a:solidFill>
              </a:rPr>
              <a:t> + 0 </a:t>
            </a:r>
            <a:r>
              <a:rPr lang="it-IT" b="1" dirty="0"/>
              <a:t>= </a:t>
            </a:r>
            <a:r>
              <a:rPr lang="it-IT" b="1" dirty="0">
                <a:solidFill>
                  <a:srgbClr val="FF0000"/>
                </a:solidFill>
              </a:rPr>
              <a:t>14</a:t>
            </a:r>
          </a:p>
          <a:p>
            <a:r>
              <a:rPr lang="it-IT" b="1" dirty="0"/>
              <a:t>271</a:t>
            </a:r>
            <a:r>
              <a:rPr lang="it-IT" b="1" baseline="-25000" dirty="0"/>
              <a:t>8</a:t>
            </a:r>
            <a:r>
              <a:rPr lang="it-IT" b="1" dirty="0"/>
              <a:t> = </a:t>
            </a:r>
            <a:r>
              <a:rPr lang="it-IT" b="1" dirty="0">
                <a:solidFill>
                  <a:srgbClr val="FF0000"/>
                </a:solidFill>
              </a:rPr>
              <a:t>2</a:t>
            </a:r>
            <a:r>
              <a:rPr lang="it-IT" dirty="0">
                <a:solidFill>
                  <a:srgbClr val="FF0000"/>
                </a:solidFill>
              </a:rPr>
              <a:t>⋅</a:t>
            </a:r>
            <a:r>
              <a:rPr lang="it-IT" b="1" dirty="0">
                <a:solidFill>
                  <a:srgbClr val="FF0000"/>
                </a:solidFill>
              </a:rPr>
              <a:t>8</a:t>
            </a:r>
            <a:r>
              <a:rPr lang="it-IT" b="1" baseline="30000" dirty="0">
                <a:solidFill>
                  <a:srgbClr val="FF0000"/>
                </a:solidFill>
              </a:rPr>
              <a:t>2</a:t>
            </a:r>
            <a:r>
              <a:rPr lang="it-IT" b="1" dirty="0">
                <a:solidFill>
                  <a:srgbClr val="FF0000"/>
                </a:solidFill>
              </a:rPr>
              <a:t> + 7</a:t>
            </a:r>
            <a:r>
              <a:rPr lang="it-IT" dirty="0">
                <a:solidFill>
                  <a:srgbClr val="FF0000"/>
                </a:solidFill>
              </a:rPr>
              <a:t>⋅</a:t>
            </a:r>
            <a:r>
              <a:rPr lang="it-IT" b="1" dirty="0">
                <a:solidFill>
                  <a:srgbClr val="FF0000"/>
                </a:solidFill>
              </a:rPr>
              <a:t>8</a:t>
            </a:r>
            <a:r>
              <a:rPr lang="it-IT" b="1" baseline="30000" dirty="0">
                <a:solidFill>
                  <a:srgbClr val="FF0000"/>
                </a:solidFill>
              </a:rPr>
              <a:t>1</a:t>
            </a:r>
            <a:r>
              <a:rPr lang="it-IT" b="1" dirty="0">
                <a:solidFill>
                  <a:srgbClr val="FF0000"/>
                </a:solidFill>
              </a:rPr>
              <a:t> + 1 </a:t>
            </a:r>
            <a:r>
              <a:rPr lang="it-IT" b="1" dirty="0"/>
              <a:t>= </a:t>
            </a:r>
            <a:r>
              <a:rPr lang="it-IT" b="1" dirty="0">
                <a:solidFill>
                  <a:srgbClr val="FF0000"/>
                </a:solidFill>
              </a:rPr>
              <a:t>185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13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7A47F-FCE5-478A-B14F-B87AEA92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13C6FE-E839-496E-B301-51F70B8E6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Dire se esiste una base </a:t>
            </a:r>
            <a:r>
              <a:rPr lang="it-IT" b="1" dirty="0"/>
              <a:t>X </a:t>
            </a:r>
            <a:r>
              <a:rPr lang="it-IT" dirty="0"/>
              <a:t>tale che:</a:t>
            </a:r>
          </a:p>
          <a:p>
            <a:pPr marL="457200" lvl="1" indent="0">
              <a:buNone/>
            </a:pPr>
            <a:r>
              <a:rPr lang="it-IT" b="1" dirty="0"/>
              <a:t>37A</a:t>
            </a:r>
            <a:r>
              <a:rPr lang="it-IT" b="1" baseline="-25000" dirty="0"/>
              <a:t>X</a:t>
            </a:r>
            <a:r>
              <a:rPr lang="it-IT" b="1" dirty="0"/>
              <a:t> = 1108</a:t>
            </a:r>
            <a:r>
              <a:rPr lang="it-IT" b="1" baseline="-25000" dirty="0"/>
              <a:t>10</a:t>
            </a:r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538188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DA4C41-A96C-4C3D-8BF6-EB5078A8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E820DF-6209-4A53-A665-8BACD836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Risolvere l’equazione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3</a:t>
            </a:r>
            <a:r>
              <a:rPr lang="fr-FR" dirty="0"/>
              <a:t>⋅</a:t>
            </a:r>
            <a:r>
              <a:rPr lang="fr-FR" b="1" dirty="0"/>
              <a:t>X</a:t>
            </a:r>
            <a:r>
              <a:rPr lang="fr-FR" b="1" baseline="30000" dirty="0"/>
              <a:t>2</a:t>
            </a:r>
            <a:r>
              <a:rPr lang="fr-FR" b="1" dirty="0"/>
              <a:t> + 7</a:t>
            </a:r>
            <a:r>
              <a:rPr lang="fr-FR" dirty="0"/>
              <a:t>⋅</a:t>
            </a:r>
            <a:r>
              <a:rPr lang="fr-FR" b="1" dirty="0"/>
              <a:t>X</a:t>
            </a:r>
            <a:r>
              <a:rPr lang="fr-FR" b="1" baseline="30000" dirty="0"/>
              <a:t>1</a:t>
            </a:r>
            <a:r>
              <a:rPr lang="fr-FR" b="1" dirty="0"/>
              <a:t> + 10 = 1108</a:t>
            </a:r>
          </a:p>
          <a:p>
            <a:pPr marL="0" indent="0">
              <a:buNone/>
            </a:pPr>
            <a:r>
              <a:rPr lang="fr-FR" b="1" dirty="0"/>
              <a:t>3</a:t>
            </a:r>
            <a:r>
              <a:rPr lang="fr-FR" dirty="0"/>
              <a:t>⋅</a:t>
            </a:r>
            <a:r>
              <a:rPr lang="fr-FR" b="1" dirty="0"/>
              <a:t>X</a:t>
            </a:r>
            <a:r>
              <a:rPr lang="fr-FR" b="1" baseline="30000" dirty="0"/>
              <a:t>2</a:t>
            </a:r>
            <a:r>
              <a:rPr lang="fr-FR" b="1" dirty="0"/>
              <a:t> + 7</a:t>
            </a:r>
            <a:r>
              <a:rPr lang="fr-FR" dirty="0"/>
              <a:t>⋅</a:t>
            </a:r>
            <a:r>
              <a:rPr lang="fr-FR" b="1" dirty="0"/>
              <a:t>X</a:t>
            </a:r>
            <a:r>
              <a:rPr lang="fr-FR" b="1" baseline="30000" dirty="0"/>
              <a:t>1</a:t>
            </a:r>
            <a:r>
              <a:rPr lang="fr-FR" b="1" dirty="0"/>
              <a:t> - 1098 = 0</a:t>
            </a:r>
          </a:p>
          <a:p>
            <a:pPr marL="0" indent="0">
              <a:buNone/>
            </a:pPr>
            <a:r>
              <a:rPr lang="it-IT" b="1" dirty="0"/>
              <a:t>X = 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5733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AEDD64-7CBB-4C69-897D-05484C65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364C7E-7747-49D9-AA4B-AA054EDF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seguente affermazione è vera?</a:t>
            </a:r>
          </a:p>
          <a:p>
            <a:pPr marL="0" indent="0">
              <a:buNone/>
            </a:pPr>
            <a:r>
              <a:rPr lang="it-IT" b="1" dirty="0"/>
              <a:t>1376</a:t>
            </a:r>
            <a:r>
              <a:rPr lang="it-IT" b="1" baseline="-25000" dirty="0"/>
              <a:t>7</a:t>
            </a:r>
            <a:r>
              <a:rPr lang="it-IT" b="1" dirty="0"/>
              <a:t> = 545</a:t>
            </a:r>
            <a:r>
              <a:rPr lang="it-IT" b="1" baseline="-25000" dirty="0"/>
              <a:t>10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2888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AEDD64-7CBB-4C69-897D-05484C65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364C7E-7747-49D9-AA4B-AA054EDFA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seguente affermazione è vera?</a:t>
            </a:r>
          </a:p>
          <a:p>
            <a:pPr marL="0" indent="0">
              <a:buNone/>
            </a:pPr>
            <a:r>
              <a:rPr lang="it-IT" b="1" dirty="0"/>
              <a:t>1376</a:t>
            </a:r>
            <a:r>
              <a:rPr lang="it-IT" b="1" baseline="-25000" dirty="0"/>
              <a:t>7</a:t>
            </a:r>
            <a:r>
              <a:rPr lang="it-IT" b="1" dirty="0"/>
              <a:t> = 545</a:t>
            </a:r>
            <a:r>
              <a:rPr lang="it-IT" b="1" baseline="-25000" dirty="0"/>
              <a:t>10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b="1" dirty="0"/>
              <a:t>1376</a:t>
            </a:r>
            <a:r>
              <a:rPr lang="it-IT" b="1" baseline="-25000" dirty="0"/>
              <a:t>7</a:t>
            </a:r>
            <a:r>
              <a:rPr lang="it-IT" b="1" dirty="0"/>
              <a:t> </a:t>
            </a:r>
            <a:r>
              <a:rPr lang="it-IT" dirty="0"/>
              <a:t>non può essere una stringa in base </a:t>
            </a:r>
            <a:r>
              <a:rPr lang="it-IT" b="1" dirty="0"/>
              <a:t>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90349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2BC100E-0275-46BD-9057-116CF9CBEA9F}"/>
              </a:ext>
            </a:extLst>
          </p:cNvPr>
          <p:cNvSpPr/>
          <p:nvPr/>
        </p:nvSpPr>
        <p:spPr>
          <a:xfrm>
            <a:off x="838200" y="2276475"/>
            <a:ext cx="17145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D6B068-1931-45BE-9F0A-DB180EA0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particolari di conversione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5097E-ECEE-4445-A1D3-0847095F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B1 ----------------&gt; B2</a:t>
            </a:r>
          </a:p>
          <a:p>
            <a:pPr marL="0" indent="0">
              <a:buNone/>
            </a:pPr>
            <a:r>
              <a:rPr lang="it-IT" b="1" dirty="0"/>
              <a:t>1. B</a:t>
            </a:r>
            <a:r>
              <a:rPr lang="it-IT" b="1" baseline="-25000" dirty="0"/>
              <a:t>1</a:t>
            </a:r>
            <a:r>
              <a:rPr lang="it-IT" b="1" dirty="0"/>
              <a:t> = B</a:t>
            </a:r>
            <a:r>
              <a:rPr lang="it-IT" b="1" baseline="-25000" dirty="0"/>
              <a:t>2</a:t>
            </a:r>
            <a:r>
              <a:rPr lang="it-IT" b="1" baseline="30000" dirty="0"/>
              <a:t>k</a:t>
            </a:r>
          </a:p>
          <a:p>
            <a:pPr marL="0" indent="0">
              <a:buNone/>
            </a:pPr>
            <a:r>
              <a:rPr lang="it-IT" b="1" dirty="0"/>
              <a:t>2. B</a:t>
            </a:r>
            <a:r>
              <a:rPr lang="it-IT" b="1" baseline="-25000" dirty="0"/>
              <a:t>2</a:t>
            </a:r>
            <a:r>
              <a:rPr lang="it-IT" b="1" dirty="0"/>
              <a:t> = B</a:t>
            </a:r>
            <a:r>
              <a:rPr lang="it-IT" b="1" baseline="-25000" dirty="0"/>
              <a:t>1</a:t>
            </a:r>
            <a:r>
              <a:rPr lang="it-IT" b="1" baseline="30000" dirty="0"/>
              <a:t>k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2504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8E192-5ABC-4A2A-B795-02F13FD4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Supporto fisico e informazione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2A7423-7549-461B-BDDC-38A5D6B4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L’informazione richiede un supporto fisico, ma non coincide con esso</a:t>
            </a:r>
          </a:p>
        </p:txBody>
      </p:sp>
    </p:spTree>
    <p:extLst>
      <p:ext uri="{BB962C8B-B14F-4D97-AF65-F5344CB8AC3E}">
        <p14:creationId xmlns:p14="http://schemas.microsoft.com/office/powerpoint/2010/main" val="3722185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2D644D6-9C2A-4FE1-9657-0CC3CA1E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400" y="3264100"/>
            <a:ext cx="877200" cy="3298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BEF8236-41F6-4446-855D-9E5498D89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310896"/>
            <a:ext cx="6705600" cy="41819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AA6ADCD-27C2-46CF-BF70-B838EC8EA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460" y="365125"/>
            <a:ext cx="4166765" cy="13255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599EC6A-F92C-473E-967D-AB876F6E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99" y="254200"/>
            <a:ext cx="2908719" cy="109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23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2BC100E-0275-46BD-9057-116CF9CBEA9F}"/>
              </a:ext>
            </a:extLst>
          </p:cNvPr>
          <p:cNvSpPr/>
          <p:nvPr/>
        </p:nvSpPr>
        <p:spPr>
          <a:xfrm>
            <a:off x="838200" y="2857500"/>
            <a:ext cx="17145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D6B068-1931-45BE-9F0A-DB180EA0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Casi particolari di conversione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C5097E-ECEE-4445-A1D3-0847095F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B1 ----------------&gt; B2</a:t>
            </a:r>
          </a:p>
          <a:p>
            <a:pPr marL="0" indent="0">
              <a:buNone/>
            </a:pPr>
            <a:r>
              <a:rPr lang="it-IT" b="1" dirty="0"/>
              <a:t>1. B</a:t>
            </a:r>
            <a:r>
              <a:rPr lang="it-IT" b="1" baseline="-25000" dirty="0"/>
              <a:t>1</a:t>
            </a:r>
            <a:r>
              <a:rPr lang="it-IT" b="1" dirty="0"/>
              <a:t> = B</a:t>
            </a:r>
            <a:r>
              <a:rPr lang="it-IT" b="1" baseline="-25000" dirty="0"/>
              <a:t>2</a:t>
            </a:r>
            <a:r>
              <a:rPr lang="it-IT" b="1" baseline="30000" dirty="0"/>
              <a:t>k</a:t>
            </a:r>
          </a:p>
          <a:p>
            <a:pPr marL="0" indent="0">
              <a:buNone/>
            </a:pPr>
            <a:r>
              <a:rPr lang="it-IT" b="1" dirty="0"/>
              <a:t>2. B</a:t>
            </a:r>
            <a:r>
              <a:rPr lang="it-IT" b="1" baseline="-25000" dirty="0"/>
              <a:t>2</a:t>
            </a:r>
            <a:r>
              <a:rPr lang="it-IT" b="1" dirty="0"/>
              <a:t> = B</a:t>
            </a:r>
            <a:r>
              <a:rPr lang="it-IT" b="1" baseline="-25000" dirty="0"/>
              <a:t>1</a:t>
            </a:r>
            <a:r>
              <a:rPr lang="it-IT" b="1" baseline="30000" dirty="0"/>
              <a:t>k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1068650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24B5C25-9418-45CA-89D0-2EA3D62B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60" y="2391099"/>
            <a:ext cx="6733340" cy="416728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9F9CA89-AB47-4DE8-A876-700872B7B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84" y="455475"/>
            <a:ext cx="3812316" cy="123521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54D971E-C843-4386-85EF-9519D5CC4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989" y="637681"/>
            <a:ext cx="2502012" cy="8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24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B0B21-45EB-43EA-AB41-5E077904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…altro esempio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F2728D-CCCF-4ADE-9726-A31A2B8D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16" y="2610966"/>
            <a:ext cx="5730884" cy="281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29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296E44-92F9-404E-B8A2-55465B73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D2919A-DCC1-4587-969A-11EB59E0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consideri il numero naturale </a:t>
            </a:r>
            <a:r>
              <a:rPr lang="it-IT" b="1" dirty="0"/>
              <a:t>27 </a:t>
            </a:r>
            <a:r>
              <a:rPr lang="it-IT" dirty="0"/>
              <a:t>in base </a:t>
            </a:r>
            <a:r>
              <a:rPr lang="it-IT" b="1" dirty="0"/>
              <a:t>10</a:t>
            </a:r>
            <a:r>
              <a:rPr lang="it-IT" dirty="0"/>
              <a:t>.</a:t>
            </a:r>
          </a:p>
          <a:p>
            <a:r>
              <a:rPr lang="it-IT" dirty="0"/>
              <a:t>Determinare la sua rappresentazione nelle seguenti basi:</a:t>
            </a:r>
          </a:p>
          <a:p>
            <a:r>
              <a:rPr lang="it-IT" b="1" dirty="0"/>
              <a:t>B = 2</a:t>
            </a:r>
          </a:p>
          <a:p>
            <a:r>
              <a:rPr lang="it-IT" b="1" dirty="0"/>
              <a:t>B = 8</a:t>
            </a:r>
          </a:p>
          <a:p>
            <a:r>
              <a:rPr lang="it-IT" b="1" dirty="0"/>
              <a:t>B = 16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0088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EDBB2-5402-4828-B525-B427D8EF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Soluzione: 27 in base 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668B31-A4BA-4A96-A144-79F93A9C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42" y="2546300"/>
            <a:ext cx="5602258" cy="31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37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8B3DA-A9B6-405C-9F39-D59B1746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Soluzione: 27 in base 8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32D4F00-CE57-469A-9076-1823D86B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73" y="2368466"/>
            <a:ext cx="5797627" cy="340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42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CDE1F-3AD4-4016-B4E5-674617CB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Soluzione: 27 in base 16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4CCD54-8F14-49C6-806F-094350E5A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55" y="2387866"/>
            <a:ext cx="6712401" cy="38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309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4C16B-AE1F-4D3A-9D89-17B403C5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87BCB8-0B55-4FC2-8DA7-BF0ABF35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la seguente stringa:</a:t>
            </a:r>
          </a:p>
          <a:p>
            <a:r>
              <a:rPr lang="it-IT" b="1" dirty="0"/>
              <a:t>37A</a:t>
            </a:r>
            <a:r>
              <a:rPr lang="it-IT" b="1" baseline="-25000" dirty="0"/>
              <a:t>16</a:t>
            </a:r>
          </a:p>
          <a:p>
            <a:r>
              <a:rPr lang="it-IT" dirty="0"/>
              <a:t>Quale numero naturale rappresenta e quale è la sua rappresentazione in base </a:t>
            </a:r>
            <a:r>
              <a:rPr lang="it-IT" b="1" dirty="0"/>
              <a:t>2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241845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41ED70-FB01-4E50-84B2-2FBB2279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B5E5F7F-80E0-4489-B18C-6BB916E79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08" y="2246847"/>
            <a:ext cx="6097504" cy="35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6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43C08-14FA-489D-9662-E3150947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Condizioni fondamentali per l’esistenza dell’informazione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B79DB4-BAB0-46C8-879A-73310CBF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I condizione</a:t>
            </a:r>
          </a:p>
          <a:p>
            <a:r>
              <a:rPr lang="it-IT" dirty="0"/>
              <a:t>Un supporto può </a:t>
            </a:r>
            <a:r>
              <a:rPr lang="it-IT" b="1" dirty="0">
                <a:solidFill>
                  <a:srgbClr val="FF0000"/>
                </a:solidFill>
              </a:rPr>
              <a:t>portare</a:t>
            </a:r>
            <a:r>
              <a:rPr lang="it-IT" dirty="0"/>
              <a:t> informazione se può assumere </a:t>
            </a:r>
            <a:r>
              <a:rPr lang="it-IT" b="1" dirty="0">
                <a:solidFill>
                  <a:srgbClr val="FF0000"/>
                </a:solidFill>
              </a:rPr>
              <a:t>configurazioni diverse</a:t>
            </a:r>
          </a:p>
          <a:p>
            <a:r>
              <a:rPr lang="it-IT" dirty="0"/>
              <a:t>Un supporto che può presentarsi sempre in un unico modo non può portare informazione</a:t>
            </a:r>
          </a:p>
          <a:p>
            <a:r>
              <a:rPr lang="it-IT" dirty="0"/>
              <a:t>Caso più semplice: 2 configurazioni possibili per il supporto</a:t>
            </a:r>
          </a:p>
          <a:p>
            <a:pPr marL="0" indent="0">
              <a:buNone/>
            </a:pPr>
            <a:r>
              <a:rPr lang="it-IT" b="1" dirty="0"/>
              <a:t>II condizione</a:t>
            </a:r>
          </a:p>
          <a:p>
            <a:r>
              <a:rPr lang="it-IT" b="1" dirty="0">
                <a:solidFill>
                  <a:srgbClr val="FF0000"/>
                </a:solidFill>
              </a:rPr>
              <a:t>Associare</a:t>
            </a:r>
            <a:r>
              <a:rPr lang="it-IT" dirty="0"/>
              <a:t> ad ogni configurazione una </a:t>
            </a:r>
            <a:r>
              <a:rPr lang="it-IT" b="1" dirty="0">
                <a:solidFill>
                  <a:srgbClr val="FF0000"/>
                </a:solidFill>
              </a:rPr>
              <a:t>diversa entità </a:t>
            </a:r>
            <a:r>
              <a:rPr lang="it-IT" dirty="0"/>
              <a:t>di informazione</a:t>
            </a:r>
          </a:p>
        </p:txBody>
      </p:sp>
    </p:spTree>
    <p:extLst>
      <p:ext uri="{BB962C8B-B14F-4D97-AF65-F5344CB8AC3E}">
        <p14:creationId xmlns:p14="http://schemas.microsoft.com/office/powerpoint/2010/main" val="17609838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0C3FB-74B4-4D72-9C80-55333D3F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Proprietà della rappresentazione posizionale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30F37D-B514-447B-A909-6FA7369C3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Potenza ennesima: </a:t>
            </a:r>
            <a:r>
              <a:rPr lang="it-IT" b="1" dirty="0" err="1"/>
              <a:t>B</a:t>
            </a:r>
            <a:r>
              <a:rPr lang="it-IT" b="1" baseline="30000" dirty="0" err="1"/>
              <a:t>n</a:t>
            </a:r>
            <a:endParaRPr lang="it-IT" b="1" baseline="30000" dirty="0"/>
          </a:p>
          <a:p>
            <a:r>
              <a:rPr lang="it-IT" dirty="0"/>
              <a:t>Max numero rappresentabile con </a:t>
            </a:r>
            <a:r>
              <a:rPr lang="it-IT" b="1" dirty="0"/>
              <a:t>p </a:t>
            </a:r>
            <a:r>
              <a:rPr lang="it-IT" dirty="0"/>
              <a:t>cifre</a:t>
            </a:r>
          </a:p>
          <a:p>
            <a:r>
              <a:rPr lang="it-IT" dirty="0"/>
              <a:t>Moltiplicazione: </a:t>
            </a:r>
            <a:r>
              <a:rPr lang="it-IT" b="1" dirty="0" err="1"/>
              <a:t>n</a:t>
            </a:r>
            <a:r>
              <a:rPr lang="it-IT" dirty="0" err="1"/>
              <a:t>⋅</a:t>
            </a:r>
            <a:r>
              <a:rPr lang="it-IT" b="1" dirty="0" err="1"/>
              <a:t>B</a:t>
            </a:r>
            <a:endParaRPr lang="it-IT" b="1" dirty="0"/>
          </a:p>
          <a:p>
            <a:r>
              <a:rPr lang="it-IT" dirty="0"/>
              <a:t>Moltiplicazione: </a:t>
            </a:r>
            <a:r>
              <a:rPr lang="it-IT" b="1" dirty="0" err="1"/>
              <a:t>n</a:t>
            </a:r>
            <a:r>
              <a:rPr lang="it-IT" dirty="0" err="1"/>
              <a:t>⋅</a:t>
            </a:r>
            <a:r>
              <a:rPr lang="it-IT" b="1" dirty="0" err="1"/>
              <a:t>B</a:t>
            </a:r>
            <a:r>
              <a:rPr lang="it-IT" b="1" baseline="30000" dirty="0" err="1"/>
              <a:t>s</a:t>
            </a:r>
            <a:endParaRPr lang="it-IT" b="1" baseline="30000" dirty="0"/>
          </a:p>
          <a:p>
            <a:r>
              <a:rPr lang="it-IT" dirty="0"/>
              <a:t>Divisione: </a:t>
            </a:r>
            <a:r>
              <a:rPr lang="it-IT" b="1" dirty="0"/>
              <a:t>n/B</a:t>
            </a:r>
          </a:p>
          <a:p>
            <a:r>
              <a:rPr lang="it-IT" dirty="0"/>
              <a:t>Divisione: </a:t>
            </a:r>
            <a:r>
              <a:rPr lang="it-IT" b="1" dirty="0"/>
              <a:t>n/</a:t>
            </a:r>
            <a:r>
              <a:rPr lang="it-IT" b="1" dirty="0" err="1"/>
              <a:t>B</a:t>
            </a:r>
            <a:r>
              <a:rPr lang="it-IT" b="1" baseline="30000" dirty="0" err="1"/>
              <a:t>s</a:t>
            </a:r>
            <a:endParaRPr lang="it-IT" baseline="30000" dirty="0"/>
          </a:p>
        </p:txBody>
      </p:sp>
    </p:spTree>
    <p:extLst>
      <p:ext uri="{BB962C8B-B14F-4D97-AF65-F5344CB8AC3E}">
        <p14:creationId xmlns:p14="http://schemas.microsoft.com/office/powerpoint/2010/main" val="37814550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67F485-D6E1-40CC-97CE-1A123E1A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Potenza ennesima: </a:t>
            </a:r>
            <a:r>
              <a:rPr lang="it-IT" dirty="0" err="1"/>
              <a:t>B</a:t>
            </a:r>
            <a:r>
              <a:rPr lang="it-IT" baseline="30000" dirty="0" err="1"/>
              <a:t>n</a:t>
            </a:r>
            <a:endParaRPr lang="it-IT" baseline="30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C1B6EF-ECC4-4E93-B3A9-CDBD57B1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33" y="1826093"/>
            <a:ext cx="5956537" cy="41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7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779833-955A-4199-A717-6F00AD7E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Max numero con p cifre: </a:t>
            </a:r>
            <a:r>
              <a:rPr lang="it-IT" b="1" dirty="0" err="1"/>
              <a:t>B</a:t>
            </a:r>
            <a:r>
              <a:rPr lang="it-IT" b="1" baseline="30000" dirty="0" err="1"/>
              <a:t>p</a:t>
            </a:r>
            <a:r>
              <a:rPr lang="it-IT" b="1" dirty="0"/>
              <a:t> - 1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FAEB7A4-FD5F-4A68-8B01-D1020202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426666"/>
            <a:ext cx="6695100" cy="37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173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6E87F-FA48-4045-A7A6-F89586A1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Moltiplicazione n*B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BB0765B-0BD1-4C80-BE92-6F1CCFA8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2006577"/>
            <a:ext cx="5594967" cy="321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03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7E7A6-7E6B-4548-B425-189475E9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Moltiplicazione: n*</a:t>
            </a:r>
            <a:r>
              <a:rPr lang="it-IT" dirty="0" err="1"/>
              <a:t>B</a:t>
            </a:r>
            <a:r>
              <a:rPr lang="it-IT" baseline="30000" dirty="0" err="1"/>
              <a:t>s</a:t>
            </a:r>
            <a:endParaRPr lang="it-IT" baseline="30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E9FC0A-949F-4F00-9DC5-E14B3CA2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Traslare di </a:t>
            </a:r>
            <a:r>
              <a:rPr lang="it-IT" b="1" dirty="0"/>
              <a:t>s </a:t>
            </a:r>
            <a:r>
              <a:rPr lang="it-IT" dirty="0"/>
              <a:t>passi la rappresentazione verso sinistra ed inserire </a:t>
            </a:r>
            <a:r>
              <a:rPr lang="it-IT" b="1" dirty="0"/>
              <a:t>s </a:t>
            </a:r>
            <a:r>
              <a:rPr lang="it-IT" dirty="0"/>
              <a:t>zeri da destra</a:t>
            </a:r>
          </a:p>
        </p:txBody>
      </p:sp>
    </p:spTree>
    <p:extLst>
      <p:ext uri="{BB962C8B-B14F-4D97-AF65-F5344CB8AC3E}">
        <p14:creationId xmlns:p14="http://schemas.microsoft.com/office/powerpoint/2010/main" val="23430674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B25D73-5AA5-461F-A233-EB98A4BB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Divisione n/B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3EE4313-A1F7-46B5-9E95-23514C73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529" y="2374933"/>
            <a:ext cx="5709571" cy="3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385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1E5F8-0412-406B-B708-CC35CF69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F85830-7159-4C75-8354-C96A934A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4446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55C856-3871-48E9-ADDF-061127FD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B7D120-5944-4A2D-9F57-0843E41D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18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93C8C8-F096-4A6B-BC59-F3E4CF56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Condizione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E28C25-9B70-46A9-A1D3-92199E0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supporto fisico deve consentire di poter identificare delle </a:t>
            </a:r>
            <a:r>
              <a:rPr lang="it-IT" b="1" dirty="0">
                <a:solidFill>
                  <a:srgbClr val="FF0000"/>
                </a:solidFill>
              </a:rPr>
              <a:t>differenze</a:t>
            </a:r>
          </a:p>
          <a:p>
            <a:endParaRPr lang="it-IT" b="1" dirty="0"/>
          </a:p>
          <a:p>
            <a:r>
              <a:rPr lang="it-IT" b="1" dirty="0"/>
              <a:t>Esempio: foglio in grado di contenere al più una macchia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383EAD-9B06-48EC-A4E0-077BB9061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4203046"/>
            <a:ext cx="5190525" cy="21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0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22427-61B7-4063-ABAD-6FF26050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II Condizione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7CD8C2-89C0-4B61-AD85-10AB027B5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0500"/>
          </a:xfrm>
        </p:spPr>
        <p:txBody>
          <a:bodyPr/>
          <a:lstStyle/>
          <a:p>
            <a:r>
              <a:rPr lang="it-IT" dirty="0"/>
              <a:t>Deve essere condivisa una </a:t>
            </a:r>
            <a:r>
              <a:rPr lang="it-IT" b="1" dirty="0">
                <a:solidFill>
                  <a:srgbClr val="FF0000"/>
                </a:solidFill>
              </a:rPr>
              <a:t>regola</a:t>
            </a:r>
            <a:r>
              <a:rPr lang="it-IT" dirty="0"/>
              <a:t> per attribuire un </a:t>
            </a:r>
            <a:r>
              <a:rPr lang="it-IT" b="1" dirty="0">
                <a:solidFill>
                  <a:srgbClr val="FF0000"/>
                </a:solidFill>
              </a:rPr>
              <a:t>significato</a:t>
            </a:r>
            <a:r>
              <a:rPr lang="it-IT" dirty="0"/>
              <a:t> a ciascuna configurazione</a:t>
            </a:r>
          </a:p>
          <a:p>
            <a:r>
              <a:rPr lang="it-IT" b="1" dirty="0"/>
              <a:t>Esempio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CA455CF-0C5E-4A70-AE4D-1C8A17DF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3571876"/>
            <a:ext cx="5745750" cy="25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5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60CDF-90E6-4AE7-955E-5AF8C24D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33FA7-175F-4D74-BC7A-E807C697C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it-IT" dirty="0"/>
              <a:t>Per interpretare le differenti configurazioni del supporto è necessario conoscere il </a:t>
            </a:r>
            <a:r>
              <a:rPr lang="it-IT" b="1" dirty="0">
                <a:solidFill>
                  <a:srgbClr val="FF0000"/>
                </a:solidFill>
              </a:rPr>
              <a:t>codice</a:t>
            </a:r>
            <a:r>
              <a:rPr lang="it-IT" dirty="0"/>
              <a:t> (cioè la regola) che ad ogni configurazione ammessa dal supporto associa un’entità di informazione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E41BEA-98E8-4C36-B35F-1965772F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750" y="3563937"/>
            <a:ext cx="5347816" cy="23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23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1288</Words>
  <Application>Microsoft Office PowerPoint</Application>
  <PresentationFormat>Widescreen</PresentationFormat>
  <Paragraphs>240</Paragraphs>
  <Slides>67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67</vt:i4>
      </vt:variant>
    </vt:vector>
  </HeadingPairs>
  <TitlesOfParts>
    <vt:vector size="71" baseType="lpstr">
      <vt:lpstr>Arial</vt:lpstr>
      <vt:lpstr>Calibri</vt:lpstr>
      <vt:lpstr>Calibri Light</vt:lpstr>
      <vt:lpstr>Tema di Office</vt:lpstr>
      <vt:lpstr>La codifica dell’Informazione</vt:lpstr>
      <vt:lpstr>Il Concetto di Informazione</vt:lpstr>
      <vt:lpstr>Supporto e informazione</vt:lpstr>
      <vt:lpstr>Supporto e informazione</vt:lpstr>
      <vt:lpstr>Supporto fisico e informazione</vt:lpstr>
      <vt:lpstr>Condizioni fondamentali per l’esistenza dell’informazione</vt:lpstr>
      <vt:lpstr>I Condizione</vt:lpstr>
      <vt:lpstr>II Condizione</vt:lpstr>
      <vt:lpstr>Codice</vt:lpstr>
      <vt:lpstr>Definire un codice</vt:lpstr>
      <vt:lpstr>Esempio: il telegrafo</vt:lpstr>
      <vt:lpstr>Come viene rappresentata l’informazione per un calcolatore</vt:lpstr>
      <vt:lpstr>Vedremo</vt:lpstr>
      <vt:lpstr>Rappresentazione dei numeri</vt:lpstr>
      <vt:lpstr>Naturali N (unsigned)</vt:lpstr>
      <vt:lpstr>Elaboratori: rappresentazione finita</vt:lpstr>
      <vt:lpstr>Rappresentazione Posizionale</vt:lpstr>
      <vt:lpstr>Rappresentazione decimale</vt:lpstr>
      <vt:lpstr>Posizionale</vt:lpstr>
      <vt:lpstr>Rappresentazione additiva:  i numeri romani</vt:lpstr>
      <vt:lpstr>Due problemi</vt:lpstr>
      <vt:lpstr>Conversione da una base B ad una base decimale</vt:lpstr>
      <vt:lpstr>Rappresentazione decimale</vt:lpstr>
      <vt:lpstr>Rappresentazione Binaria</vt:lpstr>
      <vt:lpstr>Rappresentazione binaria</vt:lpstr>
      <vt:lpstr>Esempio</vt:lpstr>
      <vt:lpstr>Conversione Binario-Decimale</vt:lpstr>
      <vt:lpstr>Conversione dalla base decimale al binario</vt:lpstr>
      <vt:lpstr>Presentazione standard di PowerPoint</vt:lpstr>
      <vt:lpstr>Presentazione standard di PowerPoint</vt:lpstr>
      <vt:lpstr>Motivazione</vt:lpstr>
      <vt:lpstr>Esempio 2</vt:lpstr>
      <vt:lpstr>Osservazione</vt:lpstr>
      <vt:lpstr>Esercizio</vt:lpstr>
      <vt:lpstr>Esercizio</vt:lpstr>
      <vt:lpstr>Altre rappresentazioni</vt:lpstr>
      <vt:lpstr>Rappresentazione ottale</vt:lpstr>
      <vt:lpstr>Rappresentazione esadecimale</vt:lpstr>
      <vt:lpstr>Presentazione standard di PowerPoint</vt:lpstr>
      <vt:lpstr>Esercizi</vt:lpstr>
      <vt:lpstr>Soluzione 1</vt:lpstr>
      <vt:lpstr>Soluzione 1</vt:lpstr>
      <vt:lpstr>Soluzione 1</vt:lpstr>
      <vt:lpstr>Soluzione 2</vt:lpstr>
      <vt:lpstr>Esercizio</vt:lpstr>
      <vt:lpstr>Soluzione</vt:lpstr>
      <vt:lpstr>Esercizio</vt:lpstr>
      <vt:lpstr>Esercizio</vt:lpstr>
      <vt:lpstr>Casi particolari di conversione</vt:lpstr>
      <vt:lpstr>Presentazione standard di PowerPoint</vt:lpstr>
      <vt:lpstr>Casi particolari di conversione</vt:lpstr>
      <vt:lpstr>Presentazione standard di PowerPoint</vt:lpstr>
      <vt:lpstr>…altro esempio</vt:lpstr>
      <vt:lpstr>Esercizi</vt:lpstr>
      <vt:lpstr>Soluzione: 27 in base 2</vt:lpstr>
      <vt:lpstr>Soluzione: 27 in base 8</vt:lpstr>
      <vt:lpstr>Soluzione: 27 in base 16</vt:lpstr>
      <vt:lpstr>Esercizio</vt:lpstr>
      <vt:lpstr>Soluzione</vt:lpstr>
      <vt:lpstr>Proprietà della rappresentazione posizionale</vt:lpstr>
      <vt:lpstr>Potenza ennesima: Bn</vt:lpstr>
      <vt:lpstr>Max numero con p cifre: Bp - 1</vt:lpstr>
      <vt:lpstr>Moltiplicazione n*B</vt:lpstr>
      <vt:lpstr>Moltiplicazione: n*Bs</vt:lpstr>
      <vt:lpstr>Divisione n/B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codifica dell’Informazione</dc:title>
  <dc:creator>corrado aaron visaggio</dc:creator>
  <cp:lastModifiedBy>corrado aaron visaggio</cp:lastModifiedBy>
  <cp:revision>14</cp:revision>
  <dcterms:created xsi:type="dcterms:W3CDTF">2018-04-24T09:35:15Z</dcterms:created>
  <dcterms:modified xsi:type="dcterms:W3CDTF">2018-04-26T20:39:07Z</dcterms:modified>
</cp:coreProperties>
</file>