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31F345-4742-4E1C-8C47-E82CABFC0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2299748-81E3-44ED-A9F0-C75E6A078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9078E5-0AC8-42BD-931E-FD6208FD1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3859-0991-4AD8-A5D0-823EFB1C7F3C}" type="datetimeFigureOut">
              <a:rPr lang="it-IT" smtClean="0"/>
              <a:t>06/05/2018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866C33-C8BB-496E-903E-D50822458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FAE391-4FA0-43D2-A635-34739A10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A5F3-4B0B-4168-ACDD-6AFE1D0C92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946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ABCB16-438E-4AE2-AC78-A5B2C0FE7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C876A01-EF30-4803-B4E4-9F26A5983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73DB54-C144-410B-AE2F-9E3DE047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3859-0991-4AD8-A5D0-823EFB1C7F3C}" type="datetimeFigureOut">
              <a:rPr lang="it-IT" smtClean="0"/>
              <a:t>06/05/2018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0E8A49-1E93-4008-BA00-0D367009E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6BB732-0FA3-4180-AE89-B909FDC8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A5F3-4B0B-4168-ACDD-6AFE1D0C92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596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2C8DFDC-0284-44D4-9E2A-139DEECCC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800A8B3-130D-49A3-AD5E-62FC5EC36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6159F-6977-44EC-AAAB-E0BCC9AA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3859-0991-4AD8-A5D0-823EFB1C7F3C}" type="datetimeFigureOut">
              <a:rPr lang="it-IT" smtClean="0"/>
              <a:t>06/05/2018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52FE96-3FE7-4E8D-8D6A-1667FB220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6F4209-7F0F-42E8-ACC3-F33DA48E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A5F3-4B0B-4168-ACDD-6AFE1D0C92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369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A8937F-2AA1-4452-AA56-A50A416A2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1311EC-AAE4-4800-B92B-5963AC00F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5CC7C6-5415-497F-BA27-22832F53C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3859-0991-4AD8-A5D0-823EFB1C7F3C}" type="datetimeFigureOut">
              <a:rPr lang="it-IT" smtClean="0"/>
              <a:t>06/05/2018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3FAA72-0C19-4DB3-97CB-0D6403029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DACA05-C11A-4C8F-905D-98B081DE4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A5F3-4B0B-4168-ACDD-6AFE1D0C92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562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F936B4-54C1-4039-9385-50274A7C4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FA504FF-A7E1-44B6-AE6C-2D3CF0283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84E1AE-2B42-444B-807D-71F7FDFDB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3859-0991-4AD8-A5D0-823EFB1C7F3C}" type="datetimeFigureOut">
              <a:rPr lang="it-IT" smtClean="0"/>
              <a:t>06/05/2018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A947CE-F5B1-4D2C-9545-FC1495B7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1E7CE3-E4BF-4CB3-B717-A574894D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A5F3-4B0B-4168-ACDD-6AFE1D0C92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710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CB4EC9-8D81-43DC-983C-407A6C32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3C378F-DD6C-437A-B068-CC252E6E6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7C1DF7-6BD0-416A-AA60-F3DE62F3B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4037E37-BF9D-43D0-9760-7FFB48C8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3859-0991-4AD8-A5D0-823EFB1C7F3C}" type="datetimeFigureOut">
              <a:rPr lang="it-IT" smtClean="0"/>
              <a:t>06/05/2018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EE2E064-D5F1-4D72-AE20-CE132DEC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7389433-6C9B-4678-9CF9-438EFA82F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A5F3-4B0B-4168-ACDD-6AFE1D0C92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324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7D03FD-E543-4E8C-97F5-BB81050E4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66C9CA8-4C59-4560-8E38-907BBA0DA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5A4C34F-647F-46AF-87F1-E95DE32CA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CFE62D2-8DCD-45E3-9A76-EDD01CA9A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2DE5AD1-D841-4D90-B4AA-0A8E1A8E1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C6789FF-1A67-42ED-B80B-B124B3AA1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3859-0991-4AD8-A5D0-823EFB1C7F3C}" type="datetimeFigureOut">
              <a:rPr lang="it-IT" smtClean="0"/>
              <a:t>06/05/2018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2E127CE-D0DB-4285-A3BF-BE4FBF23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AF68537-8AA5-4112-A441-EB6731600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A5F3-4B0B-4168-ACDD-6AFE1D0C92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511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662894-6F49-45B8-83C4-062083D0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F894E7F-2A16-468E-AAD6-5661B3F41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3859-0991-4AD8-A5D0-823EFB1C7F3C}" type="datetimeFigureOut">
              <a:rPr lang="it-IT" smtClean="0"/>
              <a:t>06/05/2018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D5275AD-73D9-47B4-96A4-183421500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0318CED-0EC3-4D87-92E3-31150B1F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A5F3-4B0B-4168-ACDD-6AFE1D0C92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803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5A47A00-E789-4CD2-AFE9-2B21E8EF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3859-0991-4AD8-A5D0-823EFB1C7F3C}" type="datetimeFigureOut">
              <a:rPr lang="it-IT" smtClean="0"/>
              <a:t>06/05/2018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1434CA0-8F99-4F9D-BED5-F73A0BFB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0034197-692D-40A5-B9CF-1DAC76B3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A5F3-4B0B-4168-ACDD-6AFE1D0C92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100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E86269-59AE-41A3-AF29-997ADBD4F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43B9C2-3FD4-4F7F-BC69-52E12D2A3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BE14061-951D-4099-9DBC-E771BDDB3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769CD3-B9BB-4A21-8E62-007FFBA4F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3859-0991-4AD8-A5D0-823EFB1C7F3C}" type="datetimeFigureOut">
              <a:rPr lang="it-IT" smtClean="0"/>
              <a:t>06/05/2018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93208D9-9B69-4D87-A135-520797F8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56E3386-1415-4B41-9D10-C6186F4A6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A5F3-4B0B-4168-ACDD-6AFE1D0C92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35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A2F034-C2F0-4534-A110-4B5DE2C91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7BBE467-3706-4C0E-BA10-F4B662C89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546192E-3C9D-4ADB-AA8E-ECBA620E1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DF56F25-5AF7-45E3-9FD1-40FE52AEE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3859-0991-4AD8-A5D0-823EFB1C7F3C}" type="datetimeFigureOut">
              <a:rPr lang="it-IT" smtClean="0"/>
              <a:t>06/05/2018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DADC242-0CEC-4E38-9AB0-68A34046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AD35010-8C75-4533-89BD-8FD693B5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A5F3-4B0B-4168-ACDD-6AFE1D0C92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67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6F3CCA5-5A91-4E8A-B7E5-426D2C74F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A21850-AE0F-43AE-9D62-62FD4051F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395F71-8B33-45AB-9556-292FF1005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C3859-0991-4AD8-A5D0-823EFB1C7F3C}" type="datetimeFigureOut">
              <a:rPr lang="it-IT" smtClean="0"/>
              <a:t>06/05/2018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F3B8A4-E891-49AA-B6F1-73FB5B8D5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F59566-87AE-4DFE-A1CC-F26673B3C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2A5F3-4B0B-4168-ACDD-6AFE1D0C92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464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4A7D73-34C9-4B60-9454-8E2CE0A6E9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Codicfiche</a:t>
            </a:r>
            <a:r>
              <a:rPr lang="it-IT" dirty="0"/>
              <a:t> Interi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D171EA-9EF3-4D0D-9EA2-C97C057FA9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Complemento alla base</a:t>
            </a:r>
          </a:p>
        </p:txBody>
      </p:sp>
    </p:spTree>
    <p:extLst>
      <p:ext uri="{BB962C8B-B14F-4D97-AF65-F5344CB8AC3E}">
        <p14:creationId xmlns:p14="http://schemas.microsoft.com/office/powerpoint/2010/main" val="55824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580182-6ECB-403B-947C-FFBC2BDC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101?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203B0F-BCEB-48F7-9847-D294A6513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Naturale</a:t>
            </a:r>
          </a:p>
          <a:p>
            <a:pPr marL="0" indent="0">
              <a:buNone/>
            </a:pPr>
            <a:r>
              <a:rPr lang="it-IT" b="1" dirty="0">
                <a:solidFill>
                  <a:srgbClr val="FF0000"/>
                </a:solidFill>
              </a:rPr>
              <a:t>5</a:t>
            </a:r>
          </a:p>
          <a:p>
            <a:pPr marL="0" indent="0">
              <a:buNone/>
            </a:pPr>
            <a:r>
              <a:rPr lang="it-IT" dirty="0"/>
              <a:t>Modulo &amp; Segno</a:t>
            </a:r>
          </a:p>
          <a:p>
            <a:pPr marL="0" indent="0">
              <a:buNone/>
            </a:pPr>
            <a:r>
              <a:rPr lang="it-IT" b="1" dirty="0">
                <a:solidFill>
                  <a:srgbClr val="FF0000"/>
                </a:solidFill>
              </a:rPr>
              <a:t>-1</a:t>
            </a:r>
          </a:p>
          <a:p>
            <a:pPr marL="0" indent="0">
              <a:buNone/>
            </a:pPr>
            <a:r>
              <a:rPr lang="it-IT" dirty="0"/>
              <a:t>Complemento alla base</a:t>
            </a:r>
          </a:p>
          <a:p>
            <a:pPr marL="0" indent="0">
              <a:buNone/>
            </a:pPr>
            <a:r>
              <a:rPr lang="it-IT" b="1" dirty="0">
                <a:solidFill>
                  <a:srgbClr val="FF0000"/>
                </a:solidFill>
              </a:rPr>
              <a:t>-3 = -(8 – 5)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634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02E1CC-9C83-4EF6-ADCA-1FA480B5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DA7E6E-D0ED-48A5-87F6-6596EFE97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Complementazione</a:t>
            </a:r>
          </a:p>
          <a:p>
            <a:r>
              <a:rPr lang="it-IT" dirty="0"/>
              <a:t>Somma</a:t>
            </a:r>
          </a:p>
          <a:p>
            <a:r>
              <a:rPr lang="it-IT" dirty="0"/>
              <a:t>Sottrazione</a:t>
            </a:r>
          </a:p>
          <a:p>
            <a:r>
              <a:rPr lang="it-IT" dirty="0"/>
              <a:t>Moltiplicazione</a:t>
            </a:r>
          </a:p>
          <a:p>
            <a:r>
              <a:rPr lang="it-IT" dirty="0"/>
              <a:t>Divisione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A05566C-04F6-4B51-9A36-AD324429FCC3}"/>
              </a:ext>
            </a:extLst>
          </p:cNvPr>
          <p:cNvSpPr/>
          <p:nvPr/>
        </p:nvSpPr>
        <p:spPr>
          <a:xfrm>
            <a:off x="1090246" y="1690688"/>
            <a:ext cx="2901462" cy="595312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2732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83A4FF-F788-4010-9568-33423A252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Complementazione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56FBF8B-4D00-4353-B977-5EEC6E2B6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449" y="2089953"/>
            <a:ext cx="7128353" cy="440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70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0FA066-0568-440F-A3DE-A5FF95694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Complementazione: 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33EFBC-EA56-446B-ADD9-8BEA1DD78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b="1" dirty="0">
                <a:solidFill>
                  <a:srgbClr val="0070C0"/>
                </a:solidFill>
              </a:rPr>
              <a:t>01100</a:t>
            </a:r>
          </a:p>
          <a:p>
            <a:r>
              <a:rPr lang="it-IT" dirty="0"/>
              <a:t>Primo passo: si negano i bit, ottenendo</a:t>
            </a:r>
          </a:p>
          <a:p>
            <a:r>
              <a:rPr lang="it-IT" b="1" dirty="0">
                <a:solidFill>
                  <a:srgbClr val="0070C0"/>
                </a:solidFill>
              </a:rPr>
              <a:t>10011</a:t>
            </a:r>
          </a:p>
          <a:p>
            <a:r>
              <a:rPr lang="it-IT" dirty="0"/>
              <a:t>Secondo passo: si somma </a:t>
            </a:r>
            <a:r>
              <a:rPr lang="it-IT" b="1" dirty="0"/>
              <a:t>1</a:t>
            </a:r>
            <a:r>
              <a:rPr lang="it-IT" dirty="0"/>
              <a:t>, ottenendo</a:t>
            </a:r>
          </a:p>
          <a:p>
            <a:r>
              <a:rPr lang="it-IT" b="1" dirty="0">
                <a:solidFill>
                  <a:srgbClr val="0070C0"/>
                </a:solidFill>
              </a:rPr>
              <a:t>10100</a:t>
            </a:r>
          </a:p>
          <a:p>
            <a:r>
              <a:rPr lang="it-IT" dirty="0"/>
              <a:t>Quindi </a:t>
            </a:r>
            <a:r>
              <a:rPr lang="it-IT" b="1" dirty="0">
                <a:solidFill>
                  <a:srgbClr val="FF0000"/>
                </a:solidFill>
              </a:rPr>
              <a:t>01100 = 10100</a:t>
            </a:r>
          </a:p>
          <a:p>
            <a:r>
              <a:rPr lang="it-IT" dirty="0"/>
              <a:t>Infatti:</a:t>
            </a:r>
          </a:p>
          <a:p>
            <a:r>
              <a:rPr lang="it-IT" b="1" dirty="0">
                <a:solidFill>
                  <a:srgbClr val="FF0000"/>
                </a:solidFill>
              </a:rPr>
              <a:t>01100 -&gt;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b="1" dirty="0">
                <a:solidFill>
                  <a:srgbClr val="FF0000"/>
                </a:solidFill>
              </a:rPr>
              <a:t>12</a:t>
            </a:r>
          </a:p>
          <a:p>
            <a:r>
              <a:rPr lang="it-IT" b="1" dirty="0">
                <a:solidFill>
                  <a:srgbClr val="FF0000"/>
                </a:solidFill>
              </a:rPr>
              <a:t>10100 </a:t>
            </a:r>
            <a:r>
              <a:rPr lang="it-IT" dirty="0">
                <a:solidFill>
                  <a:srgbClr val="FF0000"/>
                </a:solidFill>
              </a:rPr>
              <a:t>-&gt; </a:t>
            </a:r>
            <a:r>
              <a:rPr lang="it-IT" b="1" dirty="0">
                <a:solidFill>
                  <a:srgbClr val="FF0000"/>
                </a:solidFill>
              </a:rPr>
              <a:t>-(32 –20) = -12</a:t>
            </a:r>
            <a:endParaRPr lang="it-IT" dirty="0">
              <a:solidFill>
                <a:srgbClr val="FF0000"/>
              </a:solidFill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8F55CB5-5AD7-49BF-9622-935B9B99E9A3}"/>
              </a:ext>
            </a:extLst>
          </p:cNvPr>
          <p:cNvCxnSpPr/>
          <p:nvPr/>
        </p:nvCxnSpPr>
        <p:spPr>
          <a:xfrm>
            <a:off x="2228850" y="4162425"/>
            <a:ext cx="8763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580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766A24-4871-43ED-B2DE-DBE5009C4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quindi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110CFC-A826-404E-91D5-FAB8C0C2D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43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L’opposto di </a:t>
            </a:r>
            <a:r>
              <a:rPr lang="it-IT" b="1" dirty="0">
                <a:solidFill>
                  <a:srgbClr val="FF0000"/>
                </a:solidFill>
              </a:rPr>
              <a:t>01100</a:t>
            </a:r>
            <a:r>
              <a:rPr lang="it-IT" b="1" dirty="0"/>
              <a:t> </a:t>
            </a:r>
            <a:r>
              <a:rPr lang="it-IT" dirty="0"/>
              <a:t>è </a:t>
            </a:r>
            <a:r>
              <a:rPr lang="it-IT" b="1" dirty="0">
                <a:solidFill>
                  <a:srgbClr val="FF0000"/>
                </a:solidFill>
              </a:rPr>
              <a:t>10100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Un’altra regola equivalente è: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La rappresentazione dell’opposto di un numero intero in complemento alla base si ottiene ricopiando gli zeri meno significativi ed il primo uno (meno significativo) e invertendo tutte le altre cifre</a:t>
            </a:r>
          </a:p>
          <a:p>
            <a:pPr marL="0" indent="0" algn="ctr">
              <a:buNone/>
            </a:pPr>
            <a:r>
              <a:rPr lang="it-IT" b="1" dirty="0"/>
              <a:t>0 1 1 0 0</a:t>
            </a:r>
          </a:p>
          <a:p>
            <a:pPr marL="0" indent="0" algn="ctr">
              <a:buNone/>
            </a:pPr>
            <a:endParaRPr lang="it-IT" b="1" dirty="0"/>
          </a:p>
          <a:p>
            <a:pPr marL="0" indent="0" algn="ctr">
              <a:buNone/>
            </a:pPr>
            <a:r>
              <a:rPr lang="it-IT" b="1" dirty="0">
                <a:solidFill>
                  <a:srgbClr val="FF0000"/>
                </a:solidFill>
              </a:rPr>
              <a:t>1 0</a:t>
            </a:r>
            <a:r>
              <a:rPr lang="it-IT" b="1" dirty="0"/>
              <a:t> </a:t>
            </a:r>
            <a:r>
              <a:rPr lang="it-IT" b="1" dirty="0">
                <a:solidFill>
                  <a:schemeClr val="accent1"/>
                </a:solidFill>
              </a:rPr>
              <a:t>1 0 0</a:t>
            </a:r>
          </a:p>
        </p:txBody>
      </p:sp>
      <p:sp>
        <p:nvSpPr>
          <p:cNvPr id="4" name="Parentesi graffa chiusa 3">
            <a:extLst>
              <a:ext uri="{FF2B5EF4-FFF2-40B4-BE49-F238E27FC236}">
                <a16:creationId xmlns:a16="http://schemas.microsoft.com/office/drawing/2014/main" id="{CD4C1D41-957A-44F8-ACCD-273DB6B437C8}"/>
              </a:ext>
            </a:extLst>
          </p:cNvPr>
          <p:cNvSpPr/>
          <p:nvPr/>
        </p:nvSpPr>
        <p:spPr>
          <a:xfrm rot="5400000">
            <a:off x="5584031" y="4750594"/>
            <a:ext cx="266700" cy="452437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Parentesi graffa chiusa 4">
            <a:extLst>
              <a:ext uri="{FF2B5EF4-FFF2-40B4-BE49-F238E27FC236}">
                <a16:creationId xmlns:a16="http://schemas.microsoft.com/office/drawing/2014/main" id="{12B22151-BC56-449B-BBAB-6DEB2DC4B66C}"/>
              </a:ext>
            </a:extLst>
          </p:cNvPr>
          <p:cNvSpPr/>
          <p:nvPr/>
        </p:nvSpPr>
        <p:spPr>
          <a:xfrm rot="5400000">
            <a:off x="6200774" y="4624389"/>
            <a:ext cx="266702" cy="62865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6615D6A-8767-4D66-AC68-BD4FEDA5D4FF}"/>
              </a:ext>
            </a:extLst>
          </p:cNvPr>
          <p:cNvSpPr txBox="1"/>
          <p:nvPr/>
        </p:nvSpPr>
        <p:spPr>
          <a:xfrm>
            <a:off x="3657600" y="4610100"/>
            <a:ext cx="1476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FF0000"/>
                </a:solidFill>
              </a:rPr>
              <a:t>inverto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0D82CB6-F928-4549-A2A9-1F60B4A7F5C7}"/>
              </a:ext>
            </a:extLst>
          </p:cNvPr>
          <p:cNvSpPr txBox="1"/>
          <p:nvPr/>
        </p:nvSpPr>
        <p:spPr>
          <a:xfrm>
            <a:off x="7172324" y="4629150"/>
            <a:ext cx="1476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accent1"/>
                </a:solidFill>
              </a:rPr>
              <a:t>copio</a:t>
            </a:r>
          </a:p>
        </p:txBody>
      </p:sp>
    </p:spTree>
    <p:extLst>
      <p:ext uri="{BB962C8B-B14F-4D97-AF65-F5344CB8AC3E}">
        <p14:creationId xmlns:p14="http://schemas.microsoft.com/office/powerpoint/2010/main" val="1256616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4BEADA-33CA-4EDE-9410-E0DC827D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Altri esempi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1C70633-BBB7-4321-9155-118D33F46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663" y="2354555"/>
            <a:ext cx="6051884" cy="354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70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D73E2A-9E06-4461-93DD-B8E955BB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AB96CE9-D3E9-4CA3-BD5A-87AD00249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102" y="2751319"/>
            <a:ext cx="4885841" cy="281661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E7A6254-A2BB-42BD-9E3B-3B4145B80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102" y="1391356"/>
            <a:ext cx="2676201" cy="82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00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015D00-BF78-4B4C-9CAE-8EB4F44C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Più semplicemente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F36A7ED-4BB9-41C9-9142-9E19AB7F9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773" y="2623444"/>
            <a:ext cx="4565959" cy="315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3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07CCF6-6856-4ACB-9F88-468385F46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41468F-070A-4ED7-B888-24E2E893E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Complementazione</a:t>
            </a:r>
          </a:p>
          <a:p>
            <a:r>
              <a:rPr lang="it-IT" dirty="0"/>
              <a:t>Somma</a:t>
            </a:r>
          </a:p>
          <a:p>
            <a:r>
              <a:rPr lang="it-IT" dirty="0"/>
              <a:t>Sottrazione</a:t>
            </a:r>
          </a:p>
          <a:p>
            <a:r>
              <a:rPr lang="it-IT" dirty="0"/>
              <a:t>Moltiplicazione</a:t>
            </a:r>
          </a:p>
          <a:p>
            <a:r>
              <a:rPr lang="it-IT" dirty="0"/>
              <a:t>Divisione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6D2F9C8-F9DF-4871-8974-93B34785EF0C}"/>
              </a:ext>
            </a:extLst>
          </p:cNvPr>
          <p:cNvSpPr/>
          <p:nvPr/>
        </p:nvSpPr>
        <p:spPr>
          <a:xfrm>
            <a:off x="989556" y="2267211"/>
            <a:ext cx="1640910" cy="501041"/>
          </a:xfrm>
          <a:prstGeom prst="rect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9721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5DC584-0CA9-427C-A478-44FDC49C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Somma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1C904D-B357-4624-BBB0-6A5FE8276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Indipendentemente dai segni degli operandi si usa lo stesso algoritmo dei naturali pur di troncare il risultato su </a:t>
            </a:r>
            <a:r>
              <a:rPr lang="it-IT" b="1" dirty="0"/>
              <a:t>p </a:t>
            </a:r>
            <a:r>
              <a:rPr lang="it-IT" dirty="0"/>
              <a:t>cifre disponibili -&gt; si dice modulo </a:t>
            </a:r>
            <a:r>
              <a:rPr lang="it-IT" b="1" dirty="0" err="1"/>
              <a:t>Bp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6839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18378F-838E-424B-BF8C-FCE2C4CF3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Varie rappresentazioni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7C08F2-065A-4939-BD24-78DDF735C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Modulo &amp; segno</a:t>
            </a:r>
          </a:p>
          <a:p>
            <a:r>
              <a:rPr lang="it-IT" dirty="0"/>
              <a:t>Complemento alla base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E78CB19-BF29-4142-BF00-9F8F38E07ED8}"/>
              </a:ext>
            </a:extLst>
          </p:cNvPr>
          <p:cNvSpPr/>
          <p:nvPr/>
        </p:nvSpPr>
        <p:spPr>
          <a:xfrm>
            <a:off x="1081454" y="2242038"/>
            <a:ext cx="3642946" cy="551350"/>
          </a:xfrm>
          <a:prstGeom prst="rect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7882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1FA898-04D2-48A7-BD54-DDB37096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 B=2, p=4 [-8..7]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BD6054C-5915-454C-897E-95E57EDAE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727" y="2495023"/>
            <a:ext cx="5616090" cy="348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51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2F74C2-1FD9-4AD0-AA93-AE9DCD62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Somma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707BCF-9D7C-492D-BFE4-4133EB0EF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Si può usare il sommatore visto per i naturali e controllare gli ultimi riporti per vedere se c’è </a:t>
            </a:r>
            <a:r>
              <a:rPr lang="it-IT" dirty="0" err="1"/>
              <a:t>overflow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7105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03D17C-54C8-418D-8FD8-DD02A7BF7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0C493B-D280-4D4A-B497-436ACEDEA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Complementazione</a:t>
            </a:r>
          </a:p>
          <a:p>
            <a:r>
              <a:rPr lang="it-IT" dirty="0"/>
              <a:t>Somma</a:t>
            </a:r>
          </a:p>
          <a:p>
            <a:r>
              <a:rPr lang="it-IT" dirty="0"/>
              <a:t>Sottrazione</a:t>
            </a:r>
          </a:p>
          <a:p>
            <a:r>
              <a:rPr lang="it-IT" dirty="0"/>
              <a:t>Moltiplicazione</a:t>
            </a:r>
          </a:p>
          <a:p>
            <a:r>
              <a:rPr lang="it-IT" dirty="0"/>
              <a:t>Divisione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9544904-3DB2-4385-942F-E18F9AEBDEC3}"/>
              </a:ext>
            </a:extLst>
          </p:cNvPr>
          <p:cNvSpPr/>
          <p:nvPr/>
        </p:nvSpPr>
        <p:spPr>
          <a:xfrm>
            <a:off x="1152395" y="2818356"/>
            <a:ext cx="1766169" cy="513567"/>
          </a:xfrm>
          <a:prstGeom prst="rect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843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74FD55-F0BC-4112-AE73-F26B9D10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Sottrazione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AD9B56EE-4601-43AD-A897-A80B2F0F5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9710" y="2258803"/>
            <a:ext cx="5447642" cy="360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65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56E65A-F89F-4C5A-88AD-598D68CE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Sottrazione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07C968A-7A05-4BB8-8156-D5AAFBA5E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499" y="2433402"/>
            <a:ext cx="5975979" cy="343951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1E01347-C1D0-4A85-9C70-5C1BA72D4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832" y="642493"/>
            <a:ext cx="3784759" cy="158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28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03D17C-54C8-418D-8FD8-DD02A7BF7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0C493B-D280-4D4A-B497-436ACEDEA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Complementazione</a:t>
            </a:r>
          </a:p>
          <a:p>
            <a:r>
              <a:rPr lang="it-IT" dirty="0"/>
              <a:t>Somma</a:t>
            </a:r>
          </a:p>
          <a:p>
            <a:r>
              <a:rPr lang="it-IT" dirty="0"/>
              <a:t>Sottrazione</a:t>
            </a:r>
          </a:p>
          <a:p>
            <a:r>
              <a:rPr lang="it-IT" dirty="0"/>
              <a:t>Moltiplicazione</a:t>
            </a:r>
          </a:p>
          <a:p>
            <a:r>
              <a:rPr lang="it-IT" dirty="0"/>
              <a:t>Divisione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9544904-3DB2-4385-942F-E18F9AEBDEC3}"/>
              </a:ext>
            </a:extLst>
          </p:cNvPr>
          <p:cNvSpPr/>
          <p:nvPr/>
        </p:nvSpPr>
        <p:spPr>
          <a:xfrm>
            <a:off x="1152395" y="3313656"/>
            <a:ext cx="2343280" cy="513567"/>
          </a:xfrm>
          <a:prstGeom prst="rect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9074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6F391F-6EEB-4A6E-90FC-687D96BB2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Moltiplicazione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7AB57A-AF9E-4C6A-BDB0-3BCDA4F7D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dirty="0"/>
              <a:t>In base ai segni dei fattori, determinare il segno del risultato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Complementare gli eventuali fattori negativi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Eseguire la moltiplicazione dei naturali così ottenuti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Complementare il risultato del passo precedente, se necessario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(esistono algoritmi + efficienti)</a:t>
            </a:r>
          </a:p>
        </p:txBody>
      </p:sp>
    </p:spTree>
    <p:extLst>
      <p:ext uri="{BB962C8B-B14F-4D97-AF65-F5344CB8AC3E}">
        <p14:creationId xmlns:p14="http://schemas.microsoft.com/office/powerpoint/2010/main" val="3494053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38F80F-2704-4BCD-B71A-0753533C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6EE4EE9-A8B6-42F0-86AA-28F08C3BF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375" y="2461901"/>
            <a:ext cx="5827911" cy="352593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273754D-799D-40CD-A0E8-E08F56C6C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962" y="1027906"/>
            <a:ext cx="2595382" cy="168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84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03D17C-54C8-418D-8FD8-DD02A7BF7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0C493B-D280-4D4A-B497-436ACEDEA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Complementazione</a:t>
            </a:r>
          </a:p>
          <a:p>
            <a:r>
              <a:rPr lang="it-IT" dirty="0"/>
              <a:t>Somma</a:t>
            </a:r>
          </a:p>
          <a:p>
            <a:r>
              <a:rPr lang="it-IT" dirty="0"/>
              <a:t>Sottrazione</a:t>
            </a:r>
          </a:p>
          <a:p>
            <a:r>
              <a:rPr lang="it-IT" dirty="0"/>
              <a:t>Moltiplicazione</a:t>
            </a:r>
          </a:p>
          <a:p>
            <a:r>
              <a:rPr lang="it-IT" dirty="0"/>
              <a:t>Divisione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9544904-3DB2-4385-942F-E18F9AEBDEC3}"/>
              </a:ext>
            </a:extLst>
          </p:cNvPr>
          <p:cNvSpPr/>
          <p:nvPr/>
        </p:nvSpPr>
        <p:spPr>
          <a:xfrm>
            <a:off x="1057145" y="3744510"/>
            <a:ext cx="2343280" cy="513567"/>
          </a:xfrm>
          <a:prstGeom prst="rect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5094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B4EFEB-F8E6-4849-B475-18BFEAFE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CD2E809-D0D5-4785-99D8-092FA12DE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900" y="3186500"/>
            <a:ext cx="748200" cy="485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8A97AFA-2055-4A06-A59D-46309778E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47" y="2476464"/>
            <a:ext cx="5615716" cy="300489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F08FC10-3CD7-469F-AE7B-A1BE76176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499" y="352976"/>
            <a:ext cx="3643459" cy="97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2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C657A1-FFA9-41DE-B0BD-67F88FD24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Rappresentazione in complemento alla base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F084E77-502F-40FA-9EBB-1A1226D0E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820" y="2590215"/>
            <a:ext cx="5050175" cy="302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849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F1E450-9DBD-4FD4-99E3-32BADB40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Tabella Riassuntiva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D7C1400-D379-41F3-993D-725249D2A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998" y="2071558"/>
            <a:ext cx="5502608" cy="360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65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F41787-8435-4F25-BCB4-FB1FAB4D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Un’altra tabella riassuntiva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557DEEC-85C2-4DB8-A361-E1E081673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850" y="2675225"/>
            <a:ext cx="6354300" cy="309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61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D92348-9D99-4F3F-B721-37E7414C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4E896A-18CF-4BEC-820F-836B22570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Sia data la seguente sequenza di bit:</a:t>
            </a:r>
          </a:p>
          <a:p>
            <a:pPr marL="0" indent="0" algn="ctr">
              <a:buNone/>
            </a:pPr>
            <a:r>
              <a:rPr lang="pt-BR" b="1" dirty="0"/>
              <a:t>A = 1 1 1 1 1 1 1 1 1 1 1 1 1 1 0 1</a:t>
            </a:r>
          </a:p>
          <a:p>
            <a:pPr marL="0" indent="0">
              <a:buNone/>
            </a:pPr>
            <a:r>
              <a:rPr lang="it-IT" dirty="0"/>
              <a:t>Se tale sequenza è la rappresentazione di un numero intero e la macchina usa la rappresentazione in complemento alla base, ricavare tale numero.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Su tre bit </a:t>
            </a:r>
            <a:r>
              <a:rPr lang="it-IT" b="1" dirty="0"/>
              <a:t>101 = -3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Per la propagazione del segno </a:t>
            </a:r>
            <a:r>
              <a:rPr lang="it-IT" b="1" dirty="0"/>
              <a:t>A = -3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4906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342151-B853-42B7-BBA6-64440634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53FA52-893E-4567-AA48-7B71C228B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/>
              <a:t>Siano date le seguenti sequenze di bit:</a:t>
            </a:r>
          </a:p>
          <a:p>
            <a:pPr marL="0" indent="0">
              <a:buNone/>
            </a:pPr>
            <a:r>
              <a:rPr lang="it-IT" b="1" dirty="0"/>
              <a:t>A = 1001</a:t>
            </a:r>
          </a:p>
          <a:p>
            <a:pPr marL="0" indent="0">
              <a:buNone/>
            </a:pPr>
            <a:r>
              <a:rPr lang="it-IT" b="1" dirty="0"/>
              <a:t>B = 0100</a:t>
            </a:r>
          </a:p>
          <a:p>
            <a:pPr marL="0" indent="0">
              <a:buNone/>
            </a:pPr>
            <a:r>
              <a:rPr lang="it-IT" b="1" dirty="0"/>
              <a:t>C = 0100</a:t>
            </a:r>
          </a:p>
          <a:p>
            <a:pPr marL="0" indent="0">
              <a:buNone/>
            </a:pPr>
            <a:r>
              <a:rPr lang="it-IT" dirty="0"/>
              <a:t>Supponendo che tali sequenze siano la rappresentazione di tre numeri a, b e c, ricavare tali numeri nei seguenti due casi:</a:t>
            </a:r>
          </a:p>
          <a:p>
            <a:pPr marL="0" indent="0">
              <a:buNone/>
            </a:pPr>
            <a:r>
              <a:rPr lang="it-IT" dirty="0"/>
              <a:t>1) a, b e c sono numeri naturali;</a:t>
            </a:r>
          </a:p>
          <a:p>
            <a:pPr marL="0" indent="0">
              <a:buNone/>
            </a:pPr>
            <a:r>
              <a:rPr lang="it-IT" dirty="0"/>
              <a:t>2) a, b e c sono numeri interi e la macchina usa la rappresentazione in complemento alla base.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Sapendo di avere a disposizione solo 4 bit effettuare, nei due casi,</a:t>
            </a:r>
          </a:p>
          <a:p>
            <a:pPr marL="0" indent="0">
              <a:buNone/>
            </a:pPr>
            <a:r>
              <a:rPr lang="it-IT" dirty="0"/>
              <a:t>l’operazione:</a:t>
            </a:r>
          </a:p>
          <a:p>
            <a:pPr marL="0" indent="0">
              <a:buNone/>
            </a:pPr>
            <a:r>
              <a:rPr lang="it-IT" b="1" dirty="0"/>
              <a:t>A + (B + C)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5456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E23D49-E8B0-4AC1-937B-749BB631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Soluzione: naturali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BC12AEE-F8BF-4905-A34B-5639A6815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306" y="2829229"/>
            <a:ext cx="6179388" cy="295845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AE688685-90F8-4D81-BC03-C214FA1437CD}"/>
              </a:ext>
            </a:extLst>
          </p:cNvPr>
          <p:cNvSpPr txBox="1"/>
          <p:nvPr/>
        </p:nvSpPr>
        <p:spPr>
          <a:xfrm>
            <a:off x="272562" y="1899138"/>
            <a:ext cx="17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A = 1001</a:t>
            </a:r>
          </a:p>
          <a:p>
            <a:r>
              <a:rPr lang="it-IT" b="1" dirty="0"/>
              <a:t>B = 0100</a:t>
            </a:r>
          </a:p>
          <a:p>
            <a:r>
              <a:rPr lang="it-IT" b="1" dirty="0"/>
              <a:t>C = 0100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18573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7A722D-7B31-4A24-AC6C-5C9BBA1D7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Soluzione: interi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9208CBD-BE27-45A8-B376-470A909D7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649" y="2859932"/>
            <a:ext cx="5638151" cy="3033169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07B8D93F-73C4-48D8-A310-CCF15FAD9F0B}"/>
              </a:ext>
            </a:extLst>
          </p:cNvPr>
          <p:cNvSpPr txBox="1"/>
          <p:nvPr/>
        </p:nvSpPr>
        <p:spPr>
          <a:xfrm>
            <a:off x="167054" y="1960685"/>
            <a:ext cx="1160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A = 1001</a:t>
            </a:r>
          </a:p>
          <a:p>
            <a:r>
              <a:rPr lang="it-IT" b="1" dirty="0"/>
              <a:t>B = 0100</a:t>
            </a:r>
          </a:p>
          <a:p>
            <a:r>
              <a:rPr lang="it-IT" b="1" dirty="0"/>
              <a:t>C = 0100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73986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BA5274-CF8A-403D-ADC1-3E8C06C7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5434AA-A703-4F37-9775-B0EA768B3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Siano date, in base due, le seguenti sequenze di bit:</a:t>
            </a:r>
          </a:p>
          <a:p>
            <a:pPr marL="0" indent="0">
              <a:buNone/>
            </a:pPr>
            <a:r>
              <a:rPr lang="it-IT" b="1" dirty="0"/>
              <a:t>A = 00110101</a:t>
            </a:r>
          </a:p>
          <a:p>
            <a:pPr marL="0" indent="0">
              <a:buNone/>
            </a:pPr>
            <a:r>
              <a:rPr lang="it-IT" b="1" dirty="0"/>
              <a:t>B = 0110</a:t>
            </a:r>
          </a:p>
          <a:p>
            <a:pPr marL="0" indent="0">
              <a:buNone/>
            </a:pPr>
            <a:r>
              <a:rPr lang="it-IT" b="1" dirty="0"/>
              <a:t>C = 0111</a:t>
            </a:r>
          </a:p>
          <a:p>
            <a:pPr marL="0" indent="0">
              <a:buNone/>
            </a:pPr>
            <a:r>
              <a:rPr lang="it-IT" dirty="0"/>
              <a:t>Supponendo che tali sequenze siano la rappresentazione di tre numeri </a:t>
            </a:r>
            <a:r>
              <a:rPr lang="it-IT" b="1" dirty="0"/>
              <a:t>a</a:t>
            </a:r>
            <a:r>
              <a:rPr lang="it-IT" dirty="0"/>
              <a:t>, </a:t>
            </a:r>
            <a:r>
              <a:rPr lang="it-IT" b="1" dirty="0"/>
              <a:t>b </a:t>
            </a:r>
            <a:r>
              <a:rPr lang="it-IT" dirty="0"/>
              <a:t>e </a:t>
            </a:r>
            <a:r>
              <a:rPr lang="it-IT" b="1" dirty="0"/>
              <a:t>c</a:t>
            </a:r>
            <a:r>
              <a:rPr lang="it-IT" dirty="0"/>
              <a:t>, ricavare tali numeri nei seguenti due casi:</a:t>
            </a:r>
          </a:p>
          <a:p>
            <a:pPr marL="0" indent="0">
              <a:buNone/>
            </a:pPr>
            <a:r>
              <a:rPr lang="it-IT" dirty="0"/>
              <a:t>1. </a:t>
            </a:r>
            <a:r>
              <a:rPr lang="it-IT" b="1" i="1" dirty="0"/>
              <a:t>a</a:t>
            </a:r>
            <a:r>
              <a:rPr lang="it-IT" dirty="0"/>
              <a:t>, </a:t>
            </a:r>
            <a:r>
              <a:rPr lang="it-IT" b="1" dirty="0"/>
              <a:t>b </a:t>
            </a:r>
            <a:r>
              <a:rPr lang="it-IT" dirty="0"/>
              <a:t>e </a:t>
            </a:r>
            <a:r>
              <a:rPr lang="it-IT" b="1" dirty="0"/>
              <a:t>c </a:t>
            </a:r>
            <a:r>
              <a:rPr lang="it-IT" dirty="0"/>
              <a:t>sono numeri naturali.</a:t>
            </a:r>
          </a:p>
          <a:p>
            <a:pPr marL="0" indent="0">
              <a:buNone/>
            </a:pPr>
            <a:r>
              <a:rPr lang="it-IT" dirty="0"/>
              <a:t>2. </a:t>
            </a:r>
            <a:r>
              <a:rPr lang="it-IT" b="1" dirty="0"/>
              <a:t>a</a:t>
            </a:r>
            <a:r>
              <a:rPr lang="it-IT" dirty="0"/>
              <a:t>, </a:t>
            </a:r>
            <a:r>
              <a:rPr lang="it-IT" b="1" dirty="0"/>
              <a:t>b </a:t>
            </a:r>
            <a:r>
              <a:rPr lang="it-IT" dirty="0"/>
              <a:t>e </a:t>
            </a:r>
            <a:r>
              <a:rPr lang="it-IT" b="1" dirty="0"/>
              <a:t>c </a:t>
            </a:r>
            <a:r>
              <a:rPr lang="it-IT" dirty="0"/>
              <a:t>sono numeri interi e la macchina</a:t>
            </a:r>
          </a:p>
          <a:p>
            <a:pPr marL="0" indent="0">
              <a:buNone/>
            </a:pPr>
            <a:r>
              <a:rPr lang="it-IT" dirty="0"/>
              <a:t>usa la rappresentazione in modulo e segno.</a:t>
            </a:r>
          </a:p>
          <a:p>
            <a:pPr marL="0" indent="0">
              <a:buNone/>
            </a:pPr>
            <a:r>
              <a:rPr lang="it-IT" dirty="0"/>
              <a:t>Eseguire, solo nel secondo caso sopra citato, l’operazione:</a:t>
            </a:r>
          </a:p>
          <a:p>
            <a:pPr marL="0" indent="0">
              <a:buNone/>
            </a:pPr>
            <a:r>
              <a:rPr lang="it-IT" b="1" dirty="0"/>
              <a:t>B-(-A/-C)</a:t>
            </a:r>
          </a:p>
          <a:p>
            <a:pPr marL="0" indent="0">
              <a:buNone/>
            </a:pPr>
            <a:r>
              <a:rPr lang="it-IT" dirty="0"/>
              <a:t>sapendo di avere a disposizione solo 4 bit per il risultato e per il quoziente della divisione.</a:t>
            </a:r>
          </a:p>
        </p:txBody>
      </p:sp>
    </p:spTree>
    <p:extLst>
      <p:ext uri="{BB962C8B-B14F-4D97-AF65-F5344CB8AC3E}">
        <p14:creationId xmlns:p14="http://schemas.microsoft.com/office/powerpoint/2010/main" val="1234273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429500-1855-4CA9-99D3-B57D9324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94CE0F-1A37-4A8F-8D3E-BC999FC62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277" y="3429000"/>
            <a:ext cx="10515600" cy="2567104"/>
          </a:xfrm>
        </p:spPr>
        <p:txBody>
          <a:bodyPr/>
          <a:lstStyle/>
          <a:p>
            <a:r>
              <a:rPr lang="it-IT" b="1" dirty="0"/>
              <a:t>Naturali &amp; interi</a:t>
            </a:r>
          </a:p>
          <a:p>
            <a:r>
              <a:rPr lang="it-IT" b="1" dirty="0"/>
              <a:t>a = 53</a:t>
            </a:r>
          </a:p>
          <a:p>
            <a:r>
              <a:rPr lang="it-IT" b="1" dirty="0"/>
              <a:t>b = 6</a:t>
            </a:r>
          </a:p>
          <a:p>
            <a:r>
              <a:rPr lang="it-IT" b="1" dirty="0"/>
              <a:t>c = 7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D2F5379-7F7C-46AF-9D45-59D6E395D6E6}"/>
              </a:ext>
            </a:extLst>
          </p:cNvPr>
          <p:cNvSpPr txBox="1"/>
          <p:nvPr/>
        </p:nvSpPr>
        <p:spPr>
          <a:xfrm>
            <a:off x="1055077" y="1494692"/>
            <a:ext cx="2268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A = 00110101</a:t>
            </a:r>
          </a:p>
          <a:p>
            <a:r>
              <a:rPr lang="it-IT" b="1" dirty="0"/>
              <a:t>B = 0110</a:t>
            </a:r>
          </a:p>
          <a:p>
            <a:r>
              <a:rPr lang="it-IT" b="1" dirty="0"/>
              <a:t>C = 0111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22084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C9E799-BAA0-40F0-B0CC-511369F0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6FF1A10C-D24A-42A3-9380-43F32031F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3511" y="2302848"/>
            <a:ext cx="6551113" cy="3575934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56353B5B-6894-4CA1-90DB-12B7C7FEB9AD}"/>
              </a:ext>
            </a:extLst>
          </p:cNvPr>
          <p:cNvSpPr txBox="1"/>
          <p:nvPr/>
        </p:nvSpPr>
        <p:spPr>
          <a:xfrm>
            <a:off x="237392" y="1846385"/>
            <a:ext cx="2509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A = 00110101</a:t>
            </a:r>
          </a:p>
          <a:p>
            <a:r>
              <a:rPr lang="it-IT" b="1" dirty="0"/>
              <a:t>B = 0110</a:t>
            </a:r>
          </a:p>
          <a:p>
            <a:r>
              <a:rPr lang="it-IT" b="1" dirty="0"/>
              <a:t>C = 0111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68017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B481A-C724-4B82-9357-B4D8D6B2B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28DF5D-B766-4A70-ABC3-368080C27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dirty="0"/>
              <a:t>Siano date le seguenti sequenze di bit:</a:t>
            </a:r>
          </a:p>
          <a:p>
            <a:pPr marL="0" indent="0">
              <a:buNone/>
            </a:pPr>
            <a:r>
              <a:rPr lang="it-IT" b="1" dirty="0"/>
              <a:t>A = 10110001</a:t>
            </a:r>
          </a:p>
          <a:p>
            <a:pPr marL="0" indent="0">
              <a:buNone/>
            </a:pPr>
            <a:r>
              <a:rPr lang="it-IT" b="1" dirty="0"/>
              <a:t>B = 1100</a:t>
            </a:r>
          </a:p>
          <a:p>
            <a:pPr marL="0" indent="0">
              <a:buNone/>
            </a:pPr>
            <a:r>
              <a:rPr lang="it-IT" b="1" dirty="0"/>
              <a:t>C = 0110</a:t>
            </a:r>
          </a:p>
          <a:p>
            <a:pPr marL="0" indent="0">
              <a:buNone/>
            </a:pPr>
            <a:r>
              <a:rPr lang="it-IT" dirty="0"/>
              <a:t>Sapendo che tali sequenze rappresentano tre numeri interi a, b e c, rispettivamente e che la macchina usa la rappresentazione in complemento alla base:</a:t>
            </a:r>
          </a:p>
          <a:p>
            <a:pPr marL="0" indent="0">
              <a:buNone/>
            </a:pPr>
            <a:r>
              <a:rPr lang="it-IT" dirty="0"/>
              <a:t>- ricavare a, b e c;</a:t>
            </a:r>
          </a:p>
          <a:p>
            <a:pPr marL="0" indent="0">
              <a:buNone/>
            </a:pPr>
            <a:r>
              <a:rPr lang="it-IT" dirty="0"/>
              <a:t>- eseguire, in aritmetica binaria, l’operazione</a:t>
            </a:r>
          </a:p>
          <a:p>
            <a:pPr marL="0" indent="0">
              <a:buNone/>
            </a:pPr>
            <a:r>
              <a:rPr lang="it-IT" b="1" dirty="0"/>
              <a:t>B – (A/C)</a:t>
            </a:r>
          </a:p>
          <a:p>
            <a:pPr marL="0" indent="0">
              <a:buNone/>
            </a:pPr>
            <a:r>
              <a:rPr lang="it-IT" dirty="0"/>
              <a:t>sapendo di avere a disposizione solo 4 bit per il risultato e per il quoziente della divisione.</a:t>
            </a:r>
          </a:p>
        </p:txBody>
      </p:sp>
    </p:spTree>
    <p:extLst>
      <p:ext uri="{BB962C8B-B14F-4D97-AF65-F5344CB8AC3E}">
        <p14:creationId xmlns:p14="http://schemas.microsoft.com/office/powerpoint/2010/main" val="337573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C5852C-6791-423F-AEE1-085A10AA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F23A3D6-03E7-4B16-9FFB-AF0343510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772632"/>
            <a:ext cx="4537200" cy="288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27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92FF02-29C2-4C5B-8625-CB5515BE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25E84CA-8D60-4F03-8109-527258F9E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318" y="2545561"/>
            <a:ext cx="6289800" cy="370480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C314CFF6-0371-4B31-8F2A-5F9135BC73C5}"/>
              </a:ext>
            </a:extLst>
          </p:cNvPr>
          <p:cNvSpPr txBox="1"/>
          <p:nvPr/>
        </p:nvSpPr>
        <p:spPr>
          <a:xfrm>
            <a:off x="536331" y="1626577"/>
            <a:ext cx="1872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A = 10110001</a:t>
            </a:r>
          </a:p>
          <a:p>
            <a:r>
              <a:rPr lang="it-IT" b="1" dirty="0"/>
              <a:t>B = 1100</a:t>
            </a:r>
          </a:p>
          <a:p>
            <a:r>
              <a:rPr lang="it-IT" b="1" dirty="0"/>
              <a:t>C = 0110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7449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2EF075-8B98-49DA-BB30-5E57F93F9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Soluzione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92F21B4-329D-4243-830D-32609D6D4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34" y="2155639"/>
            <a:ext cx="5999162" cy="391744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07E62AF-B015-4C8A-8C40-0FBDE176BEB1}"/>
              </a:ext>
            </a:extLst>
          </p:cNvPr>
          <p:cNvSpPr txBox="1"/>
          <p:nvPr/>
        </p:nvSpPr>
        <p:spPr>
          <a:xfrm>
            <a:off x="9258301" y="722834"/>
            <a:ext cx="1872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A = 10110001</a:t>
            </a:r>
          </a:p>
          <a:p>
            <a:r>
              <a:rPr lang="it-IT" b="1" dirty="0"/>
              <a:t>B = 1100</a:t>
            </a:r>
          </a:p>
          <a:p>
            <a:r>
              <a:rPr lang="it-IT" b="1" dirty="0"/>
              <a:t>C = 0110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530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B08A0E-AF5A-488B-A8FC-CB3A28FD7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Intervallo di rappresentazione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789A7F-0D6A-4D4A-89A1-E60B24614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b="1" dirty="0" err="1"/>
              <a:t>I</a:t>
            </a:r>
            <a:r>
              <a:rPr lang="it-IT" b="1" baseline="-25000" dirty="0" err="1"/>
              <a:t>rapp</a:t>
            </a:r>
            <a:r>
              <a:rPr lang="it-IT" b="1" dirty="0"/>
              <a:t> = [-2</a:t>
            </a:r>
            <a:r>
              <a:rPr lang="it-IT" b="1" baseline="30000" dirty="0"/>
              <a:t>p-1</a:t>
            </a:r>
            <a:r>
              <a:rPr lang="it-IT" b="1" dirty="0"/>
              <a:t> .. 2</a:t>
            </a:r>
            <a:r>
              <a:rPr lang="it-IT" b="1" baseline="30000" dirty="0"/>
              <a:t>p-1</a:t>
            </a:r>
            <a:r>
              <a:rPr lang="it-IT" b="1" dirty="0"/>
              <a:t> –1]</a:t>
            </a:r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/>
              <a:t>lo zero ha una sola rappresentazione</a:t>
            </a:r>
          </a:p>
        </p:txBody>
      </p:sp>
    </p:spTree>
    <p:extLst>
      <p:ext uri="{BB962C8B-B14F-4D97-AF65-F5344CB8AC3E}">
        <p14:creationId xmlns:p14="http://schemas.microsoft.com/office/powerpoint/2010/main" val="29320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858F6C-19DE-47B6-9EBD-BEFE5387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Dato un numero rappresentato in complemento alla base, che numero intero rappresenta?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2F39A03-0D0F-4E3A-9A65-3E71C2DB0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2798850"/>
            <a:ext cx="5176575" cy="285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4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26C930-936E-4AD9-8620-3467FC63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Caratteristica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6B65FD4-98E2-45FF-9AA7-BEE22328C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2748733"/>
            <a:ext cx="4746750" cy="279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80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7E74B0-7D16-46AE-B318-7643B814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Tabella riassuntiva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E5AA63-407E-4C3B-98B2-0C0F899FF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2557293-23D6-4713-A332-224DB7332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2801732"/>
            <a:ext cx="5437125" cy="30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19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4FEDE8-752D-4134-A212-28AEE691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Propagazione del segno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D53C74-E378-49EB-821B-629F3AEE1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/>
              <a:t>110 </a:t>
            </a:r>
            <a:r>
              <a:rPr lang="it-IT" dirty="0"/>
              <a:t>-&gt; </a:t>
            </a:r>
            <a:r>
              <a:rPr lang="it-IT" b="1" dirty="0"/>
              <a:t>-(2</a:t>
            </a:r>
            <a:r>
              <a:rPr lang="it-IT" b="1" baseline="30000" dirty="0"/>
              <a:t>3</a:t>
            </a:r>
            <a:r>
              <a:rPr lang="it-IT" b="1" dirty="0"/>
              <a:t> – 6) = -2</a:t>
            </a:r>
          </a:p>
          <a:p>
            <a:pPr marL="0" indent="0">
              <a:buNone/>
            </a:pPr>
            <a:r>
              <a:rPr lang="it-IT" b="1" dirty="0"/>
              <a:t>-2 = 110</a:t>
            </a:r>
          </a:p>
          <a:p>
            <a:pPr marL="0" indent="0">
              <a:buNone/>
            </a:pPr>
            <a:r>
              <a:rPr lang="it-IT" b="1" dirty="0"/>
              <a:t>2 = 010</a:t>
            </a:r>
          </a:p>
          <a:p>
            <a:pPr marL="0" indent="0">
              <a:buNone/>
            </a:pPr>
            <a:r>
              <a:rPr lang="it-IT" dirty="0"/>
              <a:t>Come si rappresentano su </a:t>
            </a:r>
            <a:r>
              <a:rPr lang="it-IT" b="1" dirty="0"/>
              <a:t>5 </a:t>
            </a:r>
            <a:r>
              <a:rPr lang="it-IT" dirty="0"/>
              <a:t>bit??</a:t>
            </a:r>
          </a:p>
          <a:p>
            <a:pPr marL="0" indent="0">
              <a:buNone/>
            </a:pPr>
            <a:r>
              <a:rPr lang="it-IT" dirty="0"/>
              <a:t>Basta propagare il segno:</a:t>
            </a:r>
          </a:p>
          <a:p>
            <a:pPr marL="0" indent="0">
              <a:buNone/>
            </a:pPr>
            <a:r>
              <a:rPr lang="it-IT" b="1" dirty="0"/>
              <a:t>-2 = 11110 = </a:t>
            </a:r>
            <a:r>
              <a:rPr lang="it-IT" b="1" dirty="0">
                <a:solidFill>
                  <a:srgbClr val="FF0000"/>
                </a:solidFill>
              </a:rPr>
              <a:t>-(2</a:t>
            </a:r>
            <a:r>
              <a:rPr lang="it-IT" b="1" baseline="30000" dirty="0">
                <a:solidFill>
                  <a:srgbClr val="FF0000"/>
                </a:solidFill>
              </a:rPr>
              <a:t>5</a:t>
            </a:r>
            <a:r>
              <a:rPr lang="it-IT" b="1" dirty="0">
                <a:solidFill>
                  <a:srgbClr val="FF0000"/>
                </a:solidFill>
              </a:rPr>
              <a:t> – 30)</a:t>
            </a:r>
          </a:p>
          <a:p>
            <a:pPr marL="0" indent="0">
              <a:buNone/>
            </a:pPr>
            <a:r>
              <a:rPr lang="it-IT" b="1" dirty="0"/>
              <a:t>2 = 00010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97589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802</Words>
  <Application>Microsoft Office PowerPoint</Application>
  <PresentationFormat>Widescreen</PresentationFormat>
  <Paragraphs>173</Paragraphs>
  <Slides>41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Tema di Office</vt:lpstr>
      <vt:lpstr>Codicfiche Interi</vt:lpstr>
      <vt:lpstr>Varie rappresentazioni</vt:lpstr>
      <vt:lpstr>Rappresentazione in complemento alla base</vt:lpstr>
      <vt:lpstr>Esempio</vt:lpstr>
      <vt:lpstr>Intervallo di rappresentazione</vt:lpstr>
      <vt:lpstr>Dato un numero rappresentato in complemento alla base, che numero intero rappresenta?</vt:lpstr>
      <vt:lpstr>Caratteristica</vt:lpstr>
      <vt:lpstr>Tabella riassuntiva</vt:lpstr>
      <vt:lpstr>Propagazione del segno</vt:lpstr>
      <vt:lpstr>101?</vt:lpstr>
      <vt:lpstr>Operazioni</vt:lpstr>
      <vt:lpstr>Complementazione</vt:lpstr>
      <vt:lpstr>Complementazione: esempio</vt:lpstr>
      <vt:lpstr>quindi</vt:lpstr>
      <vt:lpstr>Altri esempi</vt:lpstr>
      <vt:lpstr>Esempio</vt:lpstr>
      <vt:lpstr>Più semplicemente</vt:lpstr>
      <vt:lpstr>Operazioni</vt:lpstr>
      <vt:lpstr>Somma</vt:lpstr>
      <vt:lpstr>Esempi B=2, p=4 [-8..7]</vt:lpstr>
      <vt:lpstr>Somma</vt:lpstr>
      <vt:lpstr>Operazioni</vt:lpstr>
      <vt:lpstr>Sottrazione</vt:lpstr>
      <vt:lpstr>Sottrazione</vt:lpstr>
      <vt:lpstr>Operazioni</vt:lpstr>
      <vt:lpstr>Moltiplicazione</vt:lpstr>
      <vt:lpstr>Esempio</vt:lpstr>
      <vt:lpstr>Operazioni</vt:lpstr>
      <vt:lpstr>Esempio </vt:lpstr>
      <vt:lpstr>Tabella Riassuntiva</vt:lpstr>
      <vt:lpstr>Un’altra tabella riassuntiva</vt:lpstr>
      <vt:lpstr>Esercizio</vt:lpstr>
      <vt:lpstr>Esercizio</vt:lpstr>
      <vt:lpstr>Soluzione: naturali</vt:lpstr>
      <vt:lpstr>Soluzione: interi</vt:lpstr>
      <vt:lpstr>Esercizio</vt:lpstr>
      <vt:lpstr>Soluzioni</vt:lpstr>
      <vt:lpstr>Soluzione</vt:lpstr>
      <vt:lpstr>Esercizio</vt:lpstr>
      <vt:lpstr>Soluzione</vt:lpstr>
      <vt:lpstr>Soluzione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Codicfiche Interi</dc:title>
  <dc:creator>corrado aaron visaggio</dc:creator>
  <cp:lastModifiedBy>corrado aaron visaggio</cp:lastModifiedBy>
  <cp:revision>8</cp:revision>
  <dcterms:created xsi:type="dcterms:W3CDTF">2018-05-05T06:44:01Z</dcterms:created>
  <dcterms:modified xsi:type="dcterms:W3CDTF">2018-05-06T14:29:47Z</dcterms:modified>
</cp:coreProperties>
</file>