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57" r:id="rId2"/>
    <p:sldId id="361" r:id="rId3"/>
    <p:sldId id="362" r:id="rId4"/>
    <p:sldId id="363" r:id="rId5"/>
    <p:sldId id="260" r:id="rId6"/>
    <p:sldId id="330" r:id="rId7"/>
    <p:sldId id="331" r:id="rId8"/>
    <p:sldId id="332" r:id="rId9"/>
    <p:sldId id="333" r:id="rId10"/>
    <p:sldId id="334" r:id="rId11"/>
    <p:sldId id="307" r:id="rId12"/>
    <p:sldId id="335" r:id="rId13"/>
    <p:sldId id="336" r:id="rId14"/>
    <p:sldId id="337" r:id="rId15"/>
    <p:sldId id="338" r:id="rId16"/>
    <p:sldId id="339" r:id="rId17"/>
    <p:sldId id="325" r:id="rId18"/>
    <p:sldId id="341" r:id="rId19"/>
    <p:sldId id="312" r:id="rId20"/>
    <p:sldId id="342" r:id="rId21"/>
    <p:sldId id="344" r:id="rId22"/>
    <p:sldId id="343" r:id="rId23"/>
    <p:sldId id="328" r:id="rId24"/>
    <p:sldId id="346" r:id="rId25"/>
    <p:sldId id="313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8" autoAdjust="0"/>
    <p:restoredTop sz="96357" autoAdjust="0"/>
  </p:normalViewPr>
  <p:slideViewPr>
    <p:cSldViewPr snapToGrid="0">
      <p:cViewPr varScale="1">
        <p:scale>
          <a:sx n="127" d="100"/>
          <a:sy n="127" d="100"/>
        </p:scale>
        <p:origin x="28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0AFAF-CF54-453F-85A6-EE7AE76A6D38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013D0E-6236-446F-904B-E774D9F98961}" type="datetime1">
              <a:rPr lang="it-IT" smtClean="0"/>
              <a:t>07/03/2022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6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AB36474-6F91-425C-BA3E-6B12C4C4BB9A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F3710-490B-4740-B6D7-B9792C8AB872}" type="datetime1">
              <a:rPr lang="it-IT" smtClean="0"/>
              <a:t>07/03/2022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18586-27FC-4E59-A573-09A0053DE2D5}" type="datetime1">
              <a:rPr lang="it-IT" smtClean="0"/>
              <a:t>07/03/2022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6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48F23ED-F6BB-4CDB-8CED-5F2E9AE92607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466EC-ACF2-4AF5-A2DE-2C9D1A6828FD}" type="datetime1">
              <a:rPr lang="it-IT" smtClean="0"/>
              <a:t>07/03/2022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8AAC1-8B74-4EE6-9B7A-D8C2183B6272}" type="datetime1">
              <a:rPr lang="it-IT" smtClean="0"/>
              <a:t>07/03/2022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8DF3E-2C46-4BD0-9CFF-FBAEC93B7840}" type="datetime1">
              <a:rPr lang="it-IT" smtClean="0"/>
              <a:t>07/03/2022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F376C-F698-4333-9878-8CD80B2B39D3}" type="datetime1">
              <a:rPr lang="it-IT" smtClean="0"/>
              <a:t>07/03/2022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lo stile del titolo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7579D569-2C97-4786-A562-991193493077}" type="datetime1">
              <a:rPr lang="it-IT" smtClean="0"/>
              <a:t>07/03/2022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3D5E0B24-8B1C-463E-9C62-AF58AAE602D6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7732347-0869-477C-BE48-3F9F51733ED7}" type="datetime1">
              <a:rPr lang="it-IT" smtClean="0"/>
              <a:t>07/03/2022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on tessuto, tabella, rosso, coperto&#10;&#10;Descrizione generat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tango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tango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it" dirty="0">
                <a:solidFill>
                  <a:schemeClr val="tx1"/>
                </a:solidFill>
              </a:rPr>
              <a:t>Corrado Aaron Visaggio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EA505C-E823-401E-979B-A4ED08B4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di un file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DA0D1-0DFC-4823-B2C7-2A4ACB39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9805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Apertura di un file:</a:t>
            </a:r>
          </a:p>
          <a:p>
            <a:r>
              <a:rPr lang="it-IT" dirty="0"/>
              <a:t>Prima di accedere ad un file è necessario aprirlo: l’operazione di apertura compie le azioni preliminari necessarie affinché il file possa essere acceduto (in lettura o in scrittura). L'operazione di apertura inizializza il puntatore al file.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Accesso ad un file:</a:t>
            </a:r>
          </a:p>
          <a:p>
            <a:r>
              <a:rPr lang="it-IT" dirty="0"/>
              <a:t>Una volta aperto il file, è possibile leggere/scrivere il file, riferendolo mediante il puntatore a file.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Chiusura di un file:</a:t>
            </a:r>
          </a:p>
          <a:p>
            <a:r>
              <a:rPr lang="it-IT" dirty="0"/>
              <a:t>Alla fine di una sessione di accesso (lettura o scrittura) ad un file è necessario chiudere il file per memorizzare permanentemente il suo contenuto in memoria di massa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AAA0BE-2414-4F8D-9748-D2F642BB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Apertura di un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     FILE *</a:t>
            </a:r>
            <a:r>
              <a:rPr lang="it-IT" b="1" dirty="0" err="1"/>
              <a:t>fopen</a:t>
            </a:r>
            <a:r>
              <a:rPr lang="it-IT" b="1" dirty="0"/>
              <a:t>(</a:t>
            </a:r>
            <a:r>
              <a:rPr lang="it-IT" b="1" dirty="0" err="1"/>
              <a:t>char</a:t>
            </a:r>
            <a:r>
              <a:rPr lang="it-IT" b="1" dirty="0"/>
              <a:t> *name, </a:t>
            </a:r>
            <a:r>
              <a:rPr lang="it-IT" b="1" dirty="0" err="1"/>
              <a:t>char</a:t>
            </a:r>
            <a:r>
              <a:rPr lang="it-IT" b="1" dirty="0"/>
              <a:t> *mode);</a:t>
            </a:r>
          </a:p>
          <a:p>
            <a:r>
              <a:rPr lang="it-IT" dirty="0"/>
              <a:t>dove:</a:t>
            </a:r>
          </a:p>
          <a:p>
            <a:pPr lvl="1"/>
            <a:r>
              <a:rPr lang="it-IT" b="1" dirty="0"/>
              <a:t>name</a:t>
            </a:r>
            <a:r>
              <a:rPr lang="it-IT" dirty="0"/>
              <a:t> è un vettore di caratteri che rappresenta il nome (assoluto o relativo) del file nel file system</a:t>
            </a:r>
          </a:p>
          <a:p>
            <a:pPr lvl="1"/>
            <a:r>
              <a:rPr lang="it-IT" b="1" dirty="0"/>
              <a:t>mode</a:t>
            </a:r>
            <a:r>
              <a:rPr lang="it-IT" dirty="0"/>
              <a:t> esprime la modalità di accesso scelta.</a:t>
            </a:r>
          </a:p>
          <a:p>
            <a:pPr lvl="2"/>
            <a:r>
              <a:rPr lang="it-IT" dirty="0"/>
              <a:t>"r", in lettura (</a:t>
            </a:r>
            <a:r>
              <a:rPr lang="it-IT" dirty="0" err="1"/>
              <a:t>read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"w", in scrittura (</a:t>
            </a:r>
            <a:r>
              <a:rPr lang="it-IT" dirty="0" err="1"/>
              <a:t>write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"a", scrittura, aggiunta in fondo (</a:t>
            </a:r>
            <a:r>
              <a:rPr lang="it-IT" dirty="0" err="1"/>
              <a:t>append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"b", a fianco ad una delle precedenti, indica che il file è binario (</a:t>
            </a:r>
            <a:r>
              <a:rPr lang="it-IT" b="1" dirty="0"/>
              <a:t>se non specificato, il file è di testo</a:t>
            </a:r>
            <a:r>
              <a:rPr lang="it-IT" dirty="0"/>
              <a:t>)</a:t>
            </a:r>
          </a:p>
          <a:p>
            <a:r>
              <a:rPr lang="it-IT" dirty="0"/>
              <a:t>Se eseguita con successo, l'operazione di apertura </a:t>
            </a:r>
            <a:r>
              <a:rPr lang="it-IT" dirty="0" smtClean="0"/>
              <a:t>restituisce </a:t>
            </a:r>
            <a:r>
              <a:rPr lang="it-IT" dirty="0"/>
              <a:t>come risultato un puntatore al file aperto:</a:t>
            </a:r>
          </a:p>
          <a:p>
            <a:r>
              <a:rPr lang="it-IT" dirty="0"/>
              <a:t>Se l'apertura fallisce, </a:t>
            </a:r>
            <a:r>
              <a:rPr lang="it-IT" dirty="0" err="1"/>
              <a:t>fopen</a:t>
            </a:r>
            <a:r>
              <a:rPr lang="it-IT" dirty="0"/>
              <a:t> restituisce il valore NULL. Tipici motivi di fallimento:</a:t>
            </a:r>
          </a:p>
          <a:p>
            <a:pPr lvl="1"/>
            <a:r>
              <a:rPr lang="it-IT" dirty="0"/>
              <a:t>Il file non esiste</a:t>
            </a:r>
          </a:p>
          <a:p>
            <a:pPr lvl="1"/>
            <a:r>
              <a:rPr lang="it-IT" dirty="0"/>
              <a:t>Il file viene aperto in una modalità incompatibile con le sue proprietà (ad esempio: apro in scrittura un file a sola lettura,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), etc.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Apertura in lettura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   FILE *fp;</a:t>
            </a:r>
          </a:p>
          <a:p>
            <a:pPr marL="0" indent="0">
              <a:buNone/>
            </a:pPr>
            <a:r>
              <a:rPr lang="it-IT" b="1" dirty="0"/>
              <a:t>   fp = </a:t>
            </a:r>
            <a:r>
              <a:rPr lang="it-IT" b="1" dirty="0" err="1"/>
              <a:t>fopen</a:t>
            </a:r>
            <a:r>
              <a:rPr lang="it-IT" b="1" dirty="0"/>
              <a:t>("</a:t>
            </a:r>
            <a:r>
              <a:rPr lang="it-IT" b="1" dirty="0" err="1"/>
              <a:t>filename</a:t>
            </a:r>
            <a:r>
              <a:rPr lang="it-IT" b="1" dirty="0"/>
              <a:t>", "r")</a:t>
            </a:r>
          </a:p>
          <a:p>
            <a:endParaRPr lang="it-IT" b="1" dirty="0"/>
          </a:p>
          <a:p>
            <a:r>
              <a:rPr lang="it-IT" dirty="0"/>
              <a:t>Se il file non è vuoto: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8604233-34DD-4598-B37A-A23FBB723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00" y="3676240"/>
            <a:ext cx="3658275" cy="7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Apertura in scrittura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   FILE *fp;</a:t>
            </a:r>
          </a:p>
          <a:p>
            <a:pPr marL="0" indent="0">
              <a:buNone/>
            </a:pPr>
            <a:r>
              <a:rPr lang="it-IT" b="1" dirty="0"/>
              <a:t>   fp = </a:t>
            </a:r>
            <a:r>
              <a:rPr lang="it-IT" b="1" dirty="0" err="1"/>
              <a:t>fopen</a:t>
            </a:r>
            <a:r>
              <a:rPr lang="it-IT" b="1" dirty="0"/>
              <a:t>("</a:t>
            </a:r>
            <a:r>
              <a:rPr lang="it-IT" b="1" dirty="0" err="1"/>
              <a:t>filename</a:t>
            </a:r>
            <a:r>
              <a:rPr lang="it-IT" b="1" dirty="0"/>
              <a:t>", "w")</a:t>
            </a:r>
          </a:p>
          <a:p>
            <a:endParaRPr lang="it-IT" b="1" dirty="0"/>
          </a:p>
          <a:p>
            <a:r>
              <a:rPr lang="it-IT" dirty="0"/>
              <a:t>Anche se il file non è vuoto: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Se il file esisteva già, il suo contenuto viene perso: si scriveranno i nuovi record logici, sopra i </a:t>
            </a:r>
            <a:r>
              <a:rPr lang="it-IT" dirty="0" err="1"/>
              <a:t>pre</a:t>
            </a:r>
            <a:r>
              <a:rPr lang="it-IT" dirty="0"/>
              <a:t>-esistenti, a partire dal primo.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60D24EB-3205-4B44-87A4-CC2DBFAC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57" y="3715227"/>
            <a:ext cx="4680674" cy="10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Apertura in aggiunta (</a:t>
            </a:r>
            <a:r>
              <a:rPr lang="it-IT" dirty="0" err="1"/>
              <a:t>append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   FILE *fp;</a:t>
            </a:r>
          </a:p>
          <a:p>
            <a:pPr marL="0" indent="0">
              <a:buNone/>
            </a:pPr>
            <a:r>
              <a:rPr lang="it-IT" b="1" dirty="0"/>
              <a:t>   fp = </a:t>
            </a:r>
            <a:r>
              <a:rPr lang="it-IT" b="1" dirty="0" err="1"/>
              <a:t>fopen</a:t>
            </a:r>
            <a:r>
              <a:rPr lang="it-IT" b="1" dirty="0"/>
              <a:t>("</a:t>
            </a:r>
            <a:r>
              <a:rPr lang="it-IT" b="1" dirty="0" err="1"/>
              <a:t>filename</a:t>
            </a:r>
            <a:r>
              <a:rPr lang="it-IT" b="1" dirty="0"/>
              <a:t>", "a")</a:t>
            </a:r>
          </a:p>
          <a:p>
            <a:endParaRPr lang="it-IT" b="1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Il puntatore al file si posiziona sull’elemento successivo all’ultimo significativo del file ➨ se il file esisteva già, il suo contenuto non viene perso.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11CBA9E-C530-4310-90EB-DEA154E1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83" y="3145442"/>
            <a:ext cx="4411610" cy="9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Apertura di un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Ad esempio:</a:t>
            </a:r>
          </a:p>
          <a:p>
            <a:pPr marL="0" indent="0">
              <a:buNone/>
            </a:pPr>
            <a:r>
              <a:rPr lang="it-IT" b="1" dirty="0"/>
              <a:t>File *fp;</a:t>
            </a:r>
          </a:p>
          <a:p>
            <a:pPr marL="0" indent="0">
              <a:buNone/>
            </a:pPr>
            <a:r>
              <a:rPr lang="it-IT" b="1" dirty="0"/>
              <a:t>fp=</a:t>
            </a:r>
            <a:r>
              <a:rPr lang="it-IT" b="1" dirty="0" err="1"/>
              <a:t>fopen</a:t>
            </a:r>
            <a:r>
              <a:rPr lang="it-IT" b="1" dirty="0"/>
              <a:t>("c:\anna\dati", "r");</a:t>
            </a:r>
          </a:p>
          <a:p>
            <a:pPr marL="0" indent="0">
              <a:buNone/>
            </a:pPr>
            <a:r>
              <a:rPr lang="it-IT" b="1" dirty="0"/>
              <a:t>&lt;uso del file&gt;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-&gt; </a:t>
            </a:r>
            <a:r>
              <a:rPr lang="it-IT" dirty="0"/>
              <a:t>fp rappresenta, dall'apertura in poi, il riferimento da utilizzare nelle operazioni di accesso a c:\anna\dati. </a:t>
            </a:r>
          </a:p>
          <a:p>
            <a:pPr marL="0" indent="0">
              <a:buNone/>
            </a:pPr>
            <a:r>
              <a:rPr lang="it-IT" dirty="0"/>
              <a:t>     Esso individua, in particolare:</a:t>
            </a:r>
          </a:p>
          <a:p>
            <a:pPr lvl="1"/>
            <a:r>
              <a:rPr lang="it-IT" dirty="0"/>
              <a:t>il file</a:t>
            </a:r>
          </a:p>
          <a:p>
            <a:pPr lvl="1"/>
            <a:r>
              <a:rPr lang="it-IT" dirty="0"/>
              <a:t>l’elemento corrente all’interno del file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Chiusura di un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 termine di una sessione di accesso al file, esso deve essere </a:t>
            </a:r>
            <a:r>
              <a:rPr lang="it-IT" b="1" dirty="0"/>
              <a:t>chiuso</a:t>
            </a:r>
            <a:r>
              <a:rPr lang="it-IT" dirty="0"/>
              <a:t>.</a:t>
            </a:r>
          </a:p>
          <a:p>
            <a:r>
              <a:rPr lang="it-IT" dirty="0"/>
              <a:t>L'operazione di chiusura si realizza con la funzione </a:t>
            </a:r>
            <a:r>
              <a:rPr lang="it-IT" dirty="0" err="1"/>
              <a:t>fclose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b="1" dirty="0"/>
              <a:t>                </a:t>
            </a: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fclose</a:t>
            </a:r>
            <a:r>
              <a:rPr lang="it-IT" b="1" dirty="0"/>
              <a:t>(FILE *fp);</a:t>
            </a:r>
          </a:p>
          <a:p>
            <a:pPr lvl="1"/>
            <a:r>
              <a:rPr lang="it-IT" dirty="0"/>
              <a:t>dove </a:t>
            </a:r>
            <a:r>
              <a:rPr lang="it-IT" b="1" dirty="0"/>
              <a:t>fp</a:t>
            </a:r>
            <a:r>
              <a:rPr lang="it-IT" dirty="0"/>
              <a:t> rappresenta il puntatore al file da chiudere.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fclose</a:t>
            </a:r>
            <a:r>
              <a:rPr lang="it-IT" dirty="0"/>
              <a:t> </a:t>
            </a:r>
            <a:r>
              <a:rPr lang="it-IT" dirty="0" smtClean="0"/>
              <a:t>restituisce </a:t>
            </a:r>
            <a:r>
              <a:rPr lang="it-IT" dirty="0"/>
              <a:t>come risultato un intero:</a:t>
            </a:r>
          </a:p>
          <a:p>
            <a:r>
              <a:rPr lang="it-IT" dirty="0"/>
              <a:t>se l'operazione di chiusura è eseguita correttamente restituisce il valore 0;</a:t>
            </a:r>
          </a:p>
          <a:p>
            <a:r>
              <a:rPr lang="it-IT" dirty="0"/>
              <a:t>se la chiusura non è andata a buon fine, </a:t>
            </a:r>
            <a:r>
              <a:rPr lang="it-IT" dirty="0"/>
              <a:t>restituisce </a:t>
            </a:r>
            <a:r>
              <a:rPr lang="it-IT" dirty="0"/>
              <a:t>la costante EOF.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DCDE9-7EA4-4BAD-8800-91313B4B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b="1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1800" b="1" dirty="0" err="1">
                <a:solidFill>
                  <a:schemeClr val="bg1"/>
                </a:solidFill>
                <a:latin typeface="CourierNewPS-BoldMT"/>
              </a:rPr>
              <a:t>stdio.h</a:t>
            </a:r>
            <a:r>
              <a:rPr lang="it-IT" sz="1800" b="1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1800" b="1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800" b="1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it-IT" sz="1800" b="1" dirty="0">
                <a:solidFill>
                  <a:schemeClr val="bg1"/>
                </a:solidFill>
                <a:latin typeface="CourierNewPS-BoldMT"/>
              </a:rPr>
              <a:t>{</a:t>
            </a:r>
          </a:p>
          <a:p>
            <a:pPr marL="0" indent="0" algn="l">
              <a:buNone/>
            </a:pPr>
            <a:r>
              <a:rPr lang="it-IT" sz="1800" b="1" dirty="0">
                <a:solidFill>
                  <a:schemeClr val="bg1"/>
                </a:solidFill>
                <a:latin typeface="CourierNewPS-BoldMT"/>
              </a:rPr>
              <a:t>   FILE *fp;</a:t>
            </a:r>
          </a:p>
          <a:p>
            <a:pPr marL="0" indent="0" algn="l">
              <a:buNone/>
            </a:pPr>
            <a:r>
              <a:rPr lang="it-IT" sz="1800" b="1" dirty="0">
                <a:solidFill>
                  <a:schemeClr val="bg1"/>
                </a:solidFill>
                <a:latin typeface="CourierNewPS-BoldMT"/>
              </a:rPr>
              <a:t>   fp = </a:t>
            </a:r>
            <a:r>
              <a:rPr lang="it-IT" sz="1800" b="1" dirty="0" err="1">
                <a:solidFill>
                  <a:schemeClr val="bg1"/>
                </a:solidFill>
                <a:latin typeface="CourierNewPS-BoldMT"/>
              </a:rPr>
              <a:t>fopen</a:t>
            </a:r>
            <a:r>
              <a:rPr lang="it-IT" sz="1800" b="1" dirty="0">
                <a:solidFill>
                  <a:schemeClr val="bg1"/>
                </a:solidFill>
                <a:latin typeface="CourierNewPS-BoldMT"/>
              </a:rPr>
              <a:t>("prova.txt", "w")</a:t>
            </a:r>
          </a:p>
          <a:p>
            <a:pPr marL="0" indent="0" algn="l">
              <a:buNone/>
            </a:pPr>
            <a:r>
              <a:rPr lang="it-IT" sz="1800" b="1" dirty="0">
                <a:solidFill>
                  <a:schemeClr val="bg1"/>
                </a:solidFill>
                <a:latin typeface="CourierNewPS-BoldMT"/>
              </a:rPr>
              <a:t>   &lt;scrittura di prova.txt&gt;</a:t>
            </a:r>
          </a:p>
          <a:p>
            <a:pPr marL="0" indent="0" algn="l">
              <a:buNone/>
            </a:pPr>
            <a:r>
              <a:rPr lang="it-IT" sz="1800" b="1" dirty="0">
                <a:solidFill>
                  <a:schemeClr val="bg1"/>
                </a:solidFill>
                <a:latin typeface="CourierNewPS-BoldMT"/>
              </a:rPr>
              <a:t>   </a:t>
            </a:r>
            <a:r>
              <a:rPr lang="it-IT" sz="1800" b="1" dirty="0" err="1">
                <a:solidFill>
                  <a:schemeClr val="bg1"/>
                </a:solidFill>
                <a:latin typeface="CourierNewPS-BoldMT"/>
              </a:rPr>
              <a:t>fclose</a:t>
            </a:r>
            <a:r>
              <a:rPr lang="it-IT" sz="1800" b="1" dirty="0">
                <a:solidFill>
                  <a:schemeClr val="bg1"/>
                </a:solidFill>
                <a:latin typeface="CourierNewPS-BoldMT"/>
              </a:rPr>
              <a:t>(fp);</a:t>
            </a:r>
          </a:p>
          <a:p>
            <a:pPr marL="0" indent="0" algn="l">
              <a:buNone/>
            </a:pPr>
            <a:r>
              <a:rPr lang="it-IT" sz="1800" b="1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sz="1800" b="1" i="0" u="none" strike="noStrike" baseline="0" dirty="0">
              <a:solidFill>
                <a:schemeClr val="bg1"/>
              </a:solidFill>
              <a:latin typeface="CourierNewPS-BoldMT"/>
            </a:endParaRPr>
          </a:p>
          <a:p>
            <a:pPr>
              <a:lnSpc>
                <a:spcPct val="130000"/>
              </a:lnSpc>
            </a:pPr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standard di I/O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Esistono tre file testo che sono aperti automaticamente all'inizio di ogni esecuzione:</a:t>
            </a:r>
          </a:p>
          <a:p>
            <a:r>
              <a:rPr lang="it-IT" b="1" dirty="0" err="1"/>
              <a:t>stdin</a:t>
            </a:r>
            <a:r>
              <a:rPr lang="it-IT" dirty="0"/>
              <a:t>, standard input (es. tastiera), aperto in lettura</a:t>
            </a:r>
          </a:p>
          <a:p>
            <a:r>
              <a:rPr lang="it-IT" b="1" dirty="0" err="1"/>
              <a:t>stdout</a:t>
            </a:r>
            <a:r>
              <a:rPr lang="it-IT" dirty="0"/>
              <a:t>, standard output (es. video), aperto in scrittura</a:t>
            </a:r>
          </a:p>
          <a:p>
            <a:r>
              <a:rPr lang="it-IT" b="1" dirty="0" err="1"/>
              <a:t>stderr</a:t>
            </a:r>
            <a:r>
              <a:rPr lang="it-IT" dirty="0"/>
              <a:t>, standard </a:t>
            </a:r>
            <a:r>
              <a:rPr lang="it-IT" dirty="0" err="1"/>
              <a:t>error</a:t>
            </a:r>
            <a:r>
              <a:rPr lang="it-IT" dirty="0"/>
              <a:t> (es. video), aperto in scrittura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-&gt; </a:t>
            </a:r>
            <a:r>
              <a:rPr lang="it-IT" b="1" dirty="0" err="1"/>
              <a:t>stdin</a:t>
            </a:r>
            <a:r>
              <a:rPr lang="it-IT" b="1" dirty="0"/>
              <a:t>, </a:t>
            </a:r>
            <a:r>
              <a:rPr lang="it-IT" b="1" dirty="0" err="1"/>
              <a:t>stdout</a:t>
            </a:r>
            <a:r>
              <a:rPr lang="it-IT" b="1" dirty="0"/>
              <a:t>, </a:t>
            </a:r>
            <a:r>
              <a:rPr lang="it-IT" b="1" dirty="0" err="1"/>
              <a:t>stderr</a:t>
            </a:r>
            <a:r>
              <a:rPr lang="it-IT" b="1" dirty="0"/>
              <a:t> </a:t>
            </a:r>
            <a:r>
              <a:rPr lang="it-IT" dirty="0"/>
              <a:t>sono variabili di tipo puntatore a file automaticamente (ed implicitamente) definite ➨ non vanno definite.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e Scrittura di file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6000" dirty="0"/>
              <a:t>Una volta aperto un file, su di esso si può accedere in lettura e/o scrittura, compatibilmente con quanto specificato in fase di apertura.</a:t>
            </a:r>
          </a:p>
          <a:p>
            <a:pPr marL="0" indent="0">
              <a:buNone/>
            </a:pPr>
            <a:endParaRPr lang="it-IT" sz="6000" dirty="0"/>
          </a:p>
          <a:p>
            <a:pPr marL="0" indent="0">
              <a:buNone/>
            </a:pPr>
            <a:r>
              <a:rPr lang="it-IT" sz="6000" b="1" dirty="0"/>
              <a:t>File di testo</a:t>
            </a:r>
            <a:r>
              <a:rPr lang="it-IT" sz="6000" dirty="0"/>
              <a:t>: sono disponibili funzioni di:</a:t>
            </a:r>
          </a:p>
          <a:p>
            <a:r>
              <a:rPr lang="it-IT" sz="6000" dirty="0"/>
              <a:t>Lettura/scrittura con formato: </a:t>
            </a:r>
            <a:r>
              <a:rPr lang="it-IT" sz="6000" dirty="0" err="1"/>
              <a:t>fscanf</a:t>
            </a:r>
            <a:r>
              <a:rPr lang="it-IT" sz="6000" dirty="0"/>
              <a:t>, </a:t>
            </a:r>
            <a:r>
              <a:rPr lang="it-IT" sz="6000" dirty="0" err="1"/>
              <a:t>fprintf</a:t>
            </a:r>
            <a:endParaRPr lang="it-IT" sz="6000" dirty="0"/>
          </a:p>
          <a:p>
            <a:r>
              <a:rPr lang="it-IT" sz="6000" dirty="0"/>
              <a:t>Lettura/scrittura di caratteri: </a:t>
            </a:r>
            <a:r>
              <a:rPr lang="it-IT" sz="6000" dirty="0" err="1"/>
              <a:t>fgetc</a:t>
            </a:r>
            <a:r>
              <a:rPr lang="it-IT" sz="6000" dirty="0"/>
              <a:t>, </a:t>
            </a:r>
            <a:r>
              <a:rPr lang="it-IT" sz="6000" dirty="0" err="1"/>
              <a:t>fputc</a:t>
            </a:r>
            <a:endParaRPr lang="it-IT" sz="6000" dirty="0"/>
          </a:p>
          <a:p>
            <a:r>
              <a:rPr lang="it-IT" sz="6000" dirty="0"/>
              <a:t>Lettura/scrittura di stringhe di caratteri: </a:t>
            </a:r>
            <a:r>
              <a:rPr lang="it-IT" sz="6000" dirty="0" err="1"/>
              <a:t>fgets</a:t>
            </a:r>
            <a:r>
              <a:rPr lang="it-IT" sz="6000" dirty="0"/>
              <a:t>, </a:t>
            </a:r>
            <a:r>
              <a:rPr lang="it-IT" sz="6000" dirty="0" err="1"/>
              <a:t>fputs</a:t>
            </a:r>
            <a:r>
              <a:rPr lang="it-IT" sz="6000" dirty="0"/>
              <a:t>.</a:t>
            </a:r>
          </a:p>
          <a:p>
            <a:endParaRPr lang="it-IT" sz="6000" dirty="0"/>
          </a:p>
          <a:p>
            <a:pPr marL="0" indent="0">
              <a:buNone/>
            </a:pPr>
            <a:r>
              <a:rPr lang="it-IT" sz="6000" b="1" dirty="0"/>
              <a:t>File binari</a:t>
            </a:r>
            <a:r>
              <a:rPr lang="it-IT" sz="6000" dirty="0"/>
              <a:t>: si utilizzano funzioni di Lettura/scrittura di blocchi:</a:t>
            </a:r>
          </a:p>
          <a:p>
            <a:r>
              <a:rPr lang="it-IT" sz="6000" dirty="0" err="1"/>
              <a:t>fread</a:t>
            </a:r>
            <a:r>
              <a:rPr lang="it-IT" sz="6000" dirty="0"/>
              <a:t>, </a:t>
            </a:r>
            <a:r>
              <a:rPr lang="it-IT" sz="6000" dirty="0" err="1"/>
              <a:t>fwrite</a:t>
            </a:r>
            <a:r>
              <a:rPr lang="it-IT" sz="6000" dirty="0"/>
              <a:t>.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2271400" lvl="8" indent="0">
              <a:buNone/>
            </a:pPr>
            <a:r>
              <a:rPr lang="it-IT" dirty="0"/>
              <a:t>	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9101E-483A-41AD-B137-C0DDF43D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A7B038-2C59-4A71-ADD8-1E28525A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funzioni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/>
              <a:t>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/>
              <a:t>in C servono a memorizzare e visualizzare le stringhe.</a:t>
            </a:r>
          </a:p>
          <a:p>
            <a:r>
              <a:rPr lang="it-IT" dirty="0"/>
              <a:t>Con l’utilizzo di </a:t>
            </a:r>
            <a:r>
              <a:rPr lang="it-IT" dirty="0" err="1"/>
              <a:t>getchar</a:t>
            </a:r>
            <a:r>
              <a:rPr lang="it-IT" dirty="0"/>
              <a:t>() l’input fornito dall’utente viene gestito mediante un buffer dove andremo a memorizzare tutti i caratteri che l’utente immetterà da tastiera e alla fine, cioè a chiusura del buffer, viene aggiunto il carattere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LF (\n) </a:t>
            </a:r>
            <a:r>
              <a:rPr lang="it-IT" dirty="0"/>
              <a:t>ovvero </a:t>
            </a:r>
            <a:r>
              <a:rPr lang="it-IT" b="1" dirty="0"/>
              <a:t>Line feed</a:t>
            </a:r>
            <a:r>
              <a:rPr lang="it-IT" dirty="0"/>
              <a:t>.</a:t>
            </a:r>
          </a:p>
          <a:p>
            <a:r>
              <a:rPr lang="it-IT" dirty="0"/>
              <a:t>Dichiariamo una stringa nome di 12 caratteri e finché non viene premuto </a:t>
            </a:r>
            <a:r>
              <a:rPr lang="it-IT" dirty="0" err="1"/>
              <a:t>enter</a:t>
            </a:r>
            <a:r>
              <a:rPr lang="it-IT" dirty="0"/>
              <a:t> e la lunghezza della stringa non è minore di N inseriamo i singoli caratteri in un buffer temporaneo utilizzando la funzione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(). </a:t>
            </a:r>
            <a:r>
              <a:rPr lang="it-IT" dirty="0"/>
              <a:t>Quando si premerà </a:t>
            </a:r>
            <a:r>
              <a:rPr lang="it-IT" dirty="0" err="1"/>
              <a:t>enter</a:t>
            </a:r>
            <a:r>
              <a:rPr lang="it-IT" dirty="0"/>
              <a:t> si memorizzeranno nella stringa nome.</a:t>
            </a:r>
          </a:p>
          <a:p>
            <a:r>
              <a:rPr lang="it-IT" dirty="0"/>
              <a:t>Successivamente, per leggere la stringa inserita, utilizziamo la funzione </a:t>
            </a:r>
            <a:r>
              <a:rPr lang="it-IT" dirty="0" err="1"/>
              <a:t>putchar</a:t>
            </a:r>
            <a:r>
              <a:rPr lang="it-IT" dirty="0"/>
              <a:t>() con un ciclo for.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AF5B3E-FFF0-404D-84A3-C2935942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 file di testo: lettura/scrittura con</a:t>
            </a:r>
            <a:br>
              <a:rPr lang="it-IT" dirty="0"/>
            </a:br>
            <a:r>
              <a:rPr lang="it-IT" dirty="0"/>
              <a:t>formato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4800" dirty="0"/>
              <a:t>Funzioni simili a </a:t>
            </a:r>
            <a:r>
              <a:rPr lang="it-IT" sz="4800" dirty="0" err="1"/>
              <a:t>scanf</a:t>
            </a:r>
            <a:r>
              <a:rPr lang="it-IT" sz="4800" dirty="0"/>
              <a:t> e </a:t>
            </a:r>
            <a:r>
              <a:rPr lang="it-IT" sz="4800" dirty="0" err="1"/>
              <a:t>printf</a:t>
            </a:r>
            <a:r>
              <a:rPr lang="it-IT" sz="4800" dirty="0"/>
              <a:t>, ma con un parametro aggiuntivo per il puntatore al file di testo sul quale si vuole leggere o scrivere:</a:t>
            </a:r>
          </a:p>
          <a:p>
            <a:pPr marL="0" indent="0">
              <a:buNone/>
            </a:pPr>
            <a:r>
              <a:rPr lang="it-IT" sz="4800" dirty="0"/>
              <a:t>Lettura con formato: Si usa la funzione </a:t>
            </a:r>
            <a:r>
              <a:rPr lang="it-IT" sz="4800" dirty="0" err="1"/>
              <a:t>fscanf</a:t>
            </a:r>
            <a:r>
              <a:rPr lang="it-IT" sz="4800" dirty="0"/>
              <a:t>:</a:t>
            </a:r>
          </a:p>
          <a:p>
            <a:pPr marL="0" indent="0">
              <a:buNone/>
            </a:pPr>
            <a:r>
              <a:rPr lang="it-IT" sz="4800" b="1" dirty="0"/>
              <a:t>           </a:t>
            </a:r>
            <a:r>
              <a:rPr lang="it-IT" sz="4800" b="1" dirty="0" err="1"/>
              <a:t>int</a:t>
            </a:r>
            <a:r>
              <a:rPr lang="it-IT" sz="4800" b="1" dirty="0"/>
              <a:t> </a:t>
            </a:r>
            <a:r>
              <a:rPr lang="it-IT" sz="4800" b="1" dirty="0" err="1"/>
              <a:t>fscanf</a:t>
            </a:r>
            <a:r>
              <a:rPr lang="it-IT" sz="4800" b="1" dirty="0"/>
              <a:t> (FILE *fp, stringa-controllo, </a:t>
            </a:r>
            <a:r>
              <a:rPr lang="it-IT" sz="4800" b="1" dirty="0" err="1"/>
              <a:t>ind-elem</a:t>
            </a:r>
            <a:r>
              <a:rPr lang="it-IT" sz="4800" b="1" dirty="0"/>
              <a:t>);</a:t>
            </a:r>
          </a:p>
          <a:p>
            <a:pPr marL="0" indent="0">
              <a:buNone/>
            </a:pPr>
            <a:r>
              <a:rPr lang="it-IT" sz="4800" dirty="0"/>
              <a:t>dove:</a:t>
            </a:r>
          </a:p>
          <a:p>
            <a:pPr lvl="2"/>
            <a:r>
              <a:rPr lang="it-IT" sz="4400" b="1" dirty="0"/>
              <a:t>fp</a:t>
            </a:r>
            <a:r>
              <a:rPr lang="it-IT" sz="4400" dirty="0"/>
              <a:t> è il puntatore al file</a:t>
            </a:r>
          </a:p>
          <a:p>
            <a:pPr lvl="2"/>
            <a:r>
              <a:rPr lang="it-IT" sz="4400" b="1" dirty="0"/>
              <a:t>stringa-controllo</a:t>
            </a:r>
            <a:r>
              <a:rPr lang="it-IT" sz="4400" dirty="0"/>
              <a:t> indica il formato dei dati da leggere</a:t>
            </a:r>
          </a:p>
          <a:p>
            <a:pPr lvl="2"/>
            <a:r>
              <a:rPr lang="it-IT" sz="4400" b="1" dirty="0" err="1"/>
              <a:t>ind-elem</a:t>
            </a:r>
            <a:r>
              <a:rPr lang="it-IT" sz="4400" dirty="0"/>
              <a:t> è la lista degli indirizzi delle variabili a cui assegnare i valori letti.</a:t>
            </a:r>
          </a:p>
          <a:p>
            <a:pPr marL="0" indent="0">
              <a:buNone/>
            </a:pPr>
            <a:r>
              <a:rPr lang="it-IT" sz="4800" dirty="0"/>
              <a:t>Restituisce il numero di elementi letti, oppure un valore negativo in caso di errore.</a:t>
            </a:r>
          </a:p>
          <a:p>
            <a:pPr marL="0" indent="0">
              <a:buNone/>
            </a:pPr>
            <a:r>
              <a:rPr lang="it-IT" sz="4800" dirty="0"/>
              <a:t>Esempio:</a:t>
            </a:r>
          </a:p>
          <a:p>
            <a:pPr marL="0" indent="0">
              <a:buNone/>
            </a:pPr>
            <a:r>
              <a:rPr lang="it-IT" sz="4800" b="1" dirty="0"/>
              <a:t>FILE *fp;</a:t>
            </a:r>
          </a:p>
          <a:p>
            <a:pPr marL="0" indent="0">
              <a:buNone/>
            </a:pPr>
            <a:r>
              <a:rPr lang="it-IT" sz="4800" b="1" dirty="0" err="1"/>
              <a:t>int</a:t>
            </a:r>
            <a:r>
              <a:rPr lang="it-IT" sz="4800" b="1" dirty="0"/>
              <a:t> A; </a:t>
            </a:r>
            <a:r>
              <a:rPr lang="it-IT" sz="4800" b="1" dirty="0" err="1"/>
              <a:t>char</a:t>
            </a:r>
            <a:r>
              <a:rPr lang="it-IT" sz="4800" b="1" dirty="0"/>
              <a:t> B; float C;</a:t>
            </a:r>
          </a:p>
          <a:p>
            <a:pPr marL="0" indent="0">
              <a:buNone/>
            </a:pPr>
            <a:r>
              <a:rPr lang="it-IT" sz="4800" b="1" dirty="0"/>
              <a:t>fp=</a:t>
            </a:r>
            <a:r>
              <a:rPr lang="it-IT" sz="4800" b="1" dirty="0" err="1"/>
              <a:t>fopen</a:t>
            </a:r>
            <a:r>
              <a:rPr lang="it-IT" sz="4800" b="1" dirty="0"/>
              <a:t>("dati.txt", "r");</a:t>
            </a:r>
          </a:p>
          <a:p>
            <a:pPr marL="0" indent="0">
              <a:buNone/>
            </a:pPr>
            <a:r>
              <a:rPr lang="it-IT" sz="4800" b="1" dirty="0" err="1"/>
              <a:t>fscanf</a:t>
            </a:r>
            <a:r>
              <a:rPr lang="it-IT" sz="4800" b="1" dirty="0"/>
              <a:t>(fp, "%</a:t>
            </a:r>
            <a:r>
              <a:rPr lang="it-IT" sz="4800" b="1" dirty="0" err="1"/>
              <a:t>d%c%f</a:t>
            </a:r>
            <a:r>
              <a:rPr lang="it-IT" sz="4800" b="1" dirty="0"/>
              <a:t>", &amp;A, &amp;B, &amp;C);</a:t>
            </a:r>
          </a:p>
          <a:p>
            <a:pPr marL="0" indent="0">
              <a:buNone/>
            </a:pPr>
            <a:r>
              <a:rPr lang="it-IT" sz="4800" b="1" dirty="0"/>
              <a:t>...</a:t>
            </a:r>
          </a:p>
          <a:p>
            <a:pPr marL="0" indent="0">
              <a:buNone/>
            </a:pPr>
            <a:r>
              <a:rPr lang="it-IT" sz="4800" b="1" dirty="0" err="1"/>
              <a:t>fclose</a:t>
            </a:r>
            <a:r>
              <a:rPr lang="it-IT" sz="4800" b="1" dirty="0"/>
              <a:t>(fp);</a:t>
            </a:r>
            <a:endParaRPr lang="it-IT" sz="800" b="1" dirty="0"/>
          </a:p>
          <a:p>
            <a:pPr lvl="1"/>
            <a:endParaRPr lang="it-IT" sz="400" dirty="0"/>
          </a:p>
          <a:p>
            <a:pPr lvl="1"/>
            <a:endParaRPr lang="it-IT" sz="400" dirty="0"/>
          </a:p>
          <a:p>
            <a:pPr lvl="1"/>
            <a:endParaRPr lang="it-IT" sz="400" dirty="0"/>
          </a:p>
          <a:p>
            <a:pPr lvl="1"/>
            <a:endParaRPr lang="it-IT" sz="400" dirty="0"/>
          </a:p>
          <a:p>
            <a:pPr lvl="1"/>
            <a:endParaRPr lang="it-IT" sz="400" dirty="0"/>
          </a:p>
          <a:p>
            <a:pPr lvl="1"/>
            <a:endParaRPr lang="it-IT" sz="400" dirty="0"/>
          </a:p>
          <a:p>
            <a:pPr lvl="1"/>
            <a:endParaRPr lang="it-IT" sz="400" dirty="0"/>
          </a:p>
          <a:p>
            <a:pPr lvl="1"/>
            <a:endParaRPr lang="it-IT" sz="400" dirty="0"/>
          </a:p>
          <a:p>
            <a:pPr marL="2271400" lvl="8" indent="0">
              <a:buNone/>
            </a:pPr>
            <a:r>
              <a:rPr lang="it-IT" sz="800" dirty="0"/>
              <a:t>	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 file di testo: lettura/scrittura con</a:t>
            </a:r>
            <a:br>
              <a:rPr lang="it-IT" dirty="0"/>
            </a:br>
            <a:r>
              <a:rPr lang="it-IT" dirty="0"/>
              <a:t>formato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399434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5600" dirty="0"/>
              <a:t>Scrittura con formato: Si usa la funzione </a:t>
            </a:r>
            <a:r>
              <a:rPr lang="it-IT" sz="5600" dirty="0" err="1"/>
              <a:t>fprintf</a:t>
            </a:r>
            <a:r>
              <a:rPr lang="it-IT" sz="5600" dirty="0"/>
              <a:t>:</a:t>
            </a:r>
          </a:p>
          <a:p>
            <a:pPr marL="0" indent="0">
              <a:buNone/>
            </a:pPr>
            <a:r>
              <a:rPr lang="it-IT" sz="5600" b="1" dirty="0"/>
              <a:t>    </a:t>
            </a:r>
            <a:r>
              <a:rPr lang="it-IT" sz="5600" b="1" dirty="0" err="1"/>
              <a:t>int</a:t>
            </a:r>
            <a:r>
              <a:rPr lang="it-IT" sz="5600" b="1" dirty="0"/>
              <a:t> </a:t>
            </a:r>
            <a:r>
              <a:rPr lang="it-IT" sz="5600" b="1" dirty="0" err="1"/>
              <a:t>fprintf</a:t>
            </a:r>
            <a:r>
              <a:rPr lang="it-IT" sz="5600" b="1" dirty="0"/>
              <a:t>(FILE *fp, stringa-controllo, </a:t>
            </a:r>
            <a:r>
              <a:rPr lang="it-IT" sz="5600" b="1" dirty="0" err="1"/>
              <a:t>elem</a:t>
            </a:r>
            <a:r>
              <a:rPr lang="it-IT" sz="5600" b="1" dirty="0"/>
              <a:t>);</a:t>
            </a:r>
          </a:p>
          <a:p>
            <a:pPr marL="0" indent="0">
              <a:buNone/>
            </a:pPr>
            <a:r>
              <a:rPr lang="it-IT" sz="5600" dirty="0"/>
              <a:t>dove:</a:t>
            </a:r>
          </a:p>
          <a:p>
            <a:pPr lvl="2"/>
            <a:r>
              <a:rPr lang="it-IT" sz="4800" b="1" dirty="0"/>
              <a:t>fp è</a:t>
            </a:r>
            <a:r>
              <a:rPr lang="it-IT" sz="4800" dirty="0"/>
              <a:t> il puntatore al file</a:t>
            </a:r>
          </a:p>
          <a:p>
            <a:pPr lvl="2"/>
            <a:r>
              <a:rPr lang="it-IT" sz="4800" b="1" dirty="0"/>
              <a:t>stringa-controllo</a:t>
            </a:r>
            <a:r>
              <a:rPr lang="it-IT" sz="4800" dirty="0"/>
              <a:t> indica il formato dei dati da scrivere</a:t>
            </a:r>
          </a:p>
          <a:p>
            <a:pPr lvl="2"/>
            <a:r>
              <a:rPr lang="it-IT" sz="4800" b="1" dirty="0" err="1"/>
              <a:t>elem</a:t>
            </a:r>
            <a:r>
              <a:rPr lang="it-IT" sz="4800" dirty="0"/>
              <a:t> è la lista dei valori (espressioni) da scrivere</a:t>
            </a:r>
          </a:p>
          <a:p>
            <a:pPr marL="0" indent="0">
              <a:buNone/>
            </a:pPr>
            <a:r>
              <a:rPr lang="it-IT" sz="5600" dirty="0"/>
              <a:t>Restituisce il numero di elementi scritti, oppure un valore negativo in caso di errore.</a:t>
            </a:r>
          </a:p>
          <a:p>
            <a:pPr marL="0" indent="0">
              <a:buNone/>
            </a:pPr>
            <a:r>
              <a:rPr lang="it-IT" sz="5600" dirty="0"/>
              <a:t>Esempio:</a:t>
            </a:r>
          </a:p>
          <a:p>
            <a:pPr marL="0" indent="0">
              <a:buNone/>
            </a:pPr>
            <a:r>
              <a:rPr lang="it-IT" sz="5600" b="1" dirty="0"/>
              <a:t>FILE *fp;</a:t>
            </a:r>
          </a:p>
          <a:p>
            <a:pPr marL="0" indent="0">
              <a:buNone/>
            </a:pPr>
            <a:r>
              <a:rPr lang="it-IT" sz="5600" b="1" dirty="0"/>
              <a:t>float </a:t>
            </a:r>
            <a:r>
              <a:rPr lang="it-IT" sz="5600" b="1" dirty="0" smtClean="0"/>
              <a:t>c=0.27</a:t>
            </a:r>
            <a:r>
              <a:rPr lang="it-IT" sz="5600" b="1" dirty="0"/>
              <a:t>;</a:t>
            </a:r>
          </a:p>
          <a:p>
            <a:pPr marL="0" indent="0">
              <a:buNone/>
            </a:pPr>
            <a:r>
              <a:rPr lang="it-IT" sz="5600" b="1" dirty="0"/>
              <a:t>fp=</a:t>
            </a:r>
            <a:r>
              <a:rPr lang="it-IT" sz="5600" b="1" dirty="0" err="1"/>
              <a:t>fopen</a:t>
            </a:r>
            <a:r>
              <a:rPr lang="it-IT" sz="5600" b="1" dirty="0"/>
              <a:t>("risultati.txt", "w");</a:t>
            </a:r>
          </a:p>
          <a:p>
            <a:pPr marL="0" indent="0">
              <a:buNone/>
            </a:pPr>
            <a:r>
              <a:rPr lang="it-IT" sz="5600" b="1" dirty="0" err="1"/>
              <a:t>fprintf</a:t>
            </a:r>
            <a:r>
              <a:rPr lang="it-IT" sz="5600" b="1" dirty="0"/>
              <a:t>(</a:t>
            </a:r>
            <a:r>
              <a:rPr lang="it-IT" sz="5600" b="1" dirty="0" err="1"/>
              <a:t>fp,"Risultato</a:t>
            </a:r>
            <a:r>
              <a:rPr lang="it-IT" sz="5600" b="1" dirty="0"/>
              <a:t>: %f", c*3.14);</a:t>
            </a:r>
          </a:p>
          <a:p>
            <a:pPr marL="0" indent="0">
              <a:buNone/>
            </a:pPr>
            <a:r>
              <a:rPr lang="it-IT" sz="5600" b="1" dirty="0"/>
              <a:t>...</a:t>
            </a:r>
          </a:p>
          <a:p>
            <a:pPr marL="0" indent="0">
              <a:buNone/>
            </a:pPr>
            <a:r>
              <a:rPr lang="it-IT" sz="5600" b="1" dirty="0" err="1"/>
              <a:t>fclose</a:t>
            </a:r>
            <a:r>
              <a:rPr lang="it-IT" sz="5600" b="1" dirty="0"/>
              <a:t>(fp);</a:t>
            </a:r>
            <a:endParaRPr lang="it-IT" sz="800" b="1" dirty="0"/>
          </a:p>
          <a:p>
            <a:pPr lvl="1"/>
            <a:endParaRPr lang="it-IT" sz="400" dirty="0"/>
          </a:p>
          <a:p>
            <a:pPr lvl="1"/>
            <a:endParaRPr lang="it-IT" sz="400" dirty="0"/>
          </a:p>
          <a:p>
            <a:pPr lvl="1"/>
            <a:endParaRPr lang="it-IT" sz="400" dirty="0"/>
          </a:p>
          <a:p>
            <a:pPr lvl="1"/>
            <a:endParaRPr lang="it-IT" sz="400" dirty="0"/>
          </a:p>
          <a:p>
            <a:pPr lvl="1"/>
            <a:endParaRPr lang="it-IT" sz="400" dirty="0"/>
          </a:p>
          <a:p>
            <a:pPr lvl="1"/>
            <a:endParaRPr lang="it-IT" sz="400" dirty="0"/>
          </a:p>
          <a:p>
            <a:pPr lvl="1"/>
            <a:endParaRPr lang="it-IT" sz="400" dirty="0"/>
          </a:p>
          <a:p>
            <a:pPr marL="2271400" lvl="8" indent="0">
              <a:buNone/>
            </a:pPr>
            <a:r>
              <a:rPr lang="it-IT" sz="800" dirty="0"/>
              <a:t>	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printf</a:t>
            </a:r>
            <a:r>
              <a:rPr lang="it-IT" dirty="0"/>
              <a:t>/</a:t>
            </a:r>
            <a:r>
              <a:rPr lang="it-IT" dirty="0" err="1"/>
              <a:t>scanf</a:t>
            </a:r>
            <a:r>
              <a:rPr lang="it-IT" dirty="0"/>
              <a:t> vs </a:t>
            </a:r>
            <a:r>
              <a:rPr lang="it-IT" dirty="0" err="1"/>
              <a:t>fprintf</a:t>
            </a:r>
            <a:r>
              <a:rPr lang="it-IT" dirty="0"/>
              <a:t>/</a:t>
            </a:r>
            <a:r>
              <a:rPr lang="it-IT" dirty="0" err="1"/>
              <a:t>fscanf</a:t>
            </a:r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6000" dirty="0"/>
              <a:t>Notiamo che:</a:t>
            </a:r>
          </a:p>
          <a:p>
            <a:pPr marL="0" indent="0">
              <a:buNone/>
            </a:pPr>
            <a:endParaRPr lang="it-IT" sz="6000" dirty="0"/>
          </a:p>
          <a:p>
            <a:pPr marL="0" indent="0">
              <a:buNone/>
            </a:pPr>
            <a:r>
              <a:rPr lang="it-IT" sz="6000" b="1" dirty="0" err="1"/>
              <a:t>printf</a:t>
            </a:r>
            <a:r>
              <a:rPr lang="it-IT" sz="6000" b="1" dirty="0"/>
              <a:t>(stringa-controllo, elementi)</a:t>
            </a:r>
          </a:p>
          <a:p>
            <a:pPr marL="0" indent="0">
              <a:buNone/>
            </a:pPr>
            <a:r>
              <a:rPr lang="it-IT" sz="6000" b="1" dirty="0" err="1"/>
              <a:t>scanf</a:t>
            </a:r>
            <a:r>
              <a:rPr lang="it-IT" sz="6000" b="1" dirty="0"/>
              <a:t>(stringa-controllo, </a:t>
            </a:r>
            <a:r>
              <a:rPr lang="it-IT" sz="6000" b="1" dirty="0" err="1"/>
              <a:t>ind</a:t>
            </a:r>
            <a:r>
              <a:rPr lang="it-IT" sz="6000" b="1" dirty="0"/>
              <a:t>-elementi);</a:t>
            </a:r>
          </a:p>
          <a:p>
            <a:pPr marL="0" indent="0">
              <a:buNone/>
            </a:pPr>
            <a:endParaRPr lang="it-IT" sz="6000" b="1" dirty="0"/>
          </a:p>
          <a:p>
            <a:pPr marL="0" indent="0">
              <a:buNone/>
            </a:pPr>
            <a:r>
              <a:rPr lang="it-IT" sz="6000" dirty="0"/>
              <a:t>equivalgono a:</a:t>
            </a:r>
          </a:p>
          <a:p>
            <a:pPr marL="0" indent="0">
              <a:buNone/>
            </a:pPr>
            <a:endParaRPr lang="it-IT" sz="6000" b="1" dirty="0"/>
          </a:p>
          <a:p>
            <a:pPr marL="0" indent="0">
              <a:buNone/>
            </a:pPr>
            <a:r>
              <a:rPr lang="it-IT" sz="6000" b="1" dirty="0" err="1"/>
              <a:t>fprintf</a:t>
            </a:r>
            <a:r>
              <a:rPr lang="it-IT" sz="6000" b="1" dirty="0"/>
              <a:t>(</a:t>
            </a:r>
            <a:r>
              <a:rPr lang="it-IT" sz="6000" b="1" dirty="0" err="1"/>
              <a:t>stdout</a:t>
            </a:r>
            <a:r>
              <a:rPr lang="it-IT" sz="6000" b="1" dirty="0"/>
              <a:t>, stringa-controllo, elementi);</a:t>
            </a:r>
          </a:p>
          <a:p>
            <a:pPr marL="0" indent="0">
              <a:buNone/>
            </a:pPr>
            <a:r>
              <a:rPr lang="it-IT" sz="6000" b="1" dirty="0" err="1"/>
              <a:t>fscanf</a:t>
            </a:r>
            <a:r>
              <a:rPr lang="it-IT" sz="6000" b="1" dirty="0"/>
              <a:t>(</a:t>
            </a:r>
            <a:r>
              <a:rPr lang="it-IT" sz="6000" b="1" dirty="0" err="1"/>
              <a:t>stdin</a:t>
            </a:r>
            <a:r>
              <a:rPr lang="it-IT" sz="6000" b="1" dirty="0"/>
              <a:t>, stringa-controllo, </a:t>
            </a:r>
            <a:r>
              <a:rPr lang="it-IT" sz="6000" b="1" dirty="0" err="1"/>
              <a:t>ind</a:t>
            </a:r>
            <a:r>
              <a:rPr lang="it-IT" sz="6000" b="1" dirty="0"/>
              <a:t>-elementi);</a:t>
            </a:r>
            <a:endParaRPr lang="it-IT" b="1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2271400" lvl="8" indent="0">
              <a:buNone/>
            </a:pPr>
            <a:r>
              <a:rPr lang="it-IT" dirty="0"/>
              <a:t>	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DCDE9-7EA4-4BAD-8800-91313B4B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scrittura di un file di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stdio.h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{ 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char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item[80];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 FILE *fp;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fine=0;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 /* scrittura in un file della lista della spesa:*/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 fp=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fopen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("testo.txt", "w");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(" Lista della spesa: ");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while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(!fine)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 { 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(" \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nprossimo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articolo ? ");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   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scanf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("%s", item);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   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fprintf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(fp, "%s\n", item);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   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("\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nFinito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(si=1, no=0)? ");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   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scanf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("%d ", &amp;fine);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 }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2500" b="1" dirty="0" err="1">
                <a:solidFill>
                  <a:schemeClr val="bg1"/>
                </a:solidFill>
                <a:latin typeface="CourierNewPS-BoldMT"/>
              </a:rPr>
              <a:t>fclose</a:t>
            </a: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(fp);</a:t>
            </a:r>
          </a:p>
          <a:p>
            <a:pPr marL="0" indent="0" algn="l">
              <a:buNone/>
            </a:pPr>
            <a:r>
              <a:rPr lang="it-IT" sz="2500" b="1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sz="2500" b="1" i="0" u="none" strike="noStrike" baseline="0" dirty="0">
              <a:solidFill>
                <a:schemeClr val="bg1"/>
              </a:solidFill>
              <a:latin typeface="CourierNewPS-BoldMT"/>
            </a:endParaRPr>
          </a:p>
          <a:p>
            <a:pPr>
              <a:lnSpc>
                <a:spcPct val="130000"/>
              </a:lnSpc>
            </a:pPr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DCDE9-7EA4-4BAD-8800-91313B4B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lettura e stampa di un file di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stdio.h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endParaRPr lang="it-IT" sz="36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buNone/>
            </a:pP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{ 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char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buf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[80];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FILE *fp;</a:t>
            </a:r>
          </a:p>
          <a:p>
            <a:pPr marL="0" indent="0" algn="l">
              <a:buNone/>
            </a:pPr>
            <a:endParaRPr lang="it-IT" sz="36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fp=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fopen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("testo.txt", "r");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  <a:latin typeface="CourierNewPS-BoldMT"/>
              </a:rPr>
              <a:t>  while (</a:t>
            </a:r>
            <a:r>
              <a:rPr lang="en-US" sz="3600" b="1" dirty="0" err="1">
                <a:solidFill>
                  <a:schemeClr val="bg1"/>
                </a:solidFill>
                <a:latin typeface="CourierNewPS-BoldMT"/>
              </a:rPr>
              <a:t>fscanf</a:t>
            </a:r>
            <a:r>
              <a:rPr lang="en-US" sz="3600" b="1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en-US" sz="3600" b="1" dirty="0" err="1">
                <a:solidFill>
                  <a:schemeClr val="bg1"/>
                </a:solidFill>
                <a:latin typeface="CourierNewPS-BoldMT"/>
              </a:rPr>
              <a:t>fp</a:t>
            </a:r>
            <a:r>
              <a:rPr lang="en-US" sz="3600" b="1" dirty="0">
                <a:solidFill>
                  <a:schemeClr val="bg1"/>
                </a:solidFill>
                <a:latin typeface="CourierNewPS-BoldMT"/>
              </a:rPr>
              <a:t>,"%s",</a:t>
            </a:r>
            <a:r>
              <a:rPr lang="en-US" sz="3600" b="1" dirty="0" err="1">
                <a:solidFill>
                  <a:schemeClr val="bg1"/>
                </a:solidFill>
                <a:latin typeface="CourierNewPS-BoldMT"/>
              </a:rPr>
              <a:t>buf</a:t>
            </a:r>
            <a:r>
              <a:rPr lang="en-US" sz="3600" b="1" dirty="0">
                <a:solidFill>
                  <a:schemeClr val="bg1"/>
                </a:solidFill>
                <a:latin typeface="CourierNewPS-BoldMT"/>
              </a:rPr>
              <a:t>)&gt;0)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  <a:latin typeface="CourierNewPS-BoldMT"/>
              </a:rPr>
              <a:t>       </a:t>
            </a:r>
            <a:r>
              <a:rPr lang="en-US" sz="36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en-US" sz="3600" b="1" dirty="0">
                <a:solidFill>
                  <a:schemeClr val="bg1"/>
                </a:solidFill>
                <a:latin typeface="CourierNewPS-BoldMT"/>
              </a:rPr>
              <a:t>("%s", </a:t>
            </a:r>
            <a:r>
              <a:rPr lang="en-US" sz="3600" b="1" dirty="0" err="1">
                <a:solidFill>
                  <a:schemeClr val="bg1"/>
                </a:solidFill>
                <a:latin typeface="CourierNewPS-BoldMT"/>
              </a:rPr>
              <a:t>buf</a:t>
            </a:r>
            <a:r>
              <a:rPr lang="en-US" sz="3600" b="1" dirty="0">
                <a:solidFill>
                  <a:schemeClr val="bg1"/>
                </a:solidFill>
                <a:latin typeface="CourierNewPS-BoldMT"/>
              </a:rPr>
              <a:t>);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fclose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(fp);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sz="3600" b="1" i="0" u="none" strike="noStrike" baseline="0" dirty="0">
              <a:solidFill>
                <a:schemeClr val="bg1"/>
              </a:solidFill>
              <a:latin typeface="CourierNewPS-BoldMT"/>
            </a:endParaRPr>
          </a:p>
          <a:p>
            <a:pPr>
              <a:lnSpc>
                <a:spcPct val="130000"/>
              </a:lnSpc>
            </a:pPr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Lettura/scrittura di caratteri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 simili a </a:t>
            </a:r>
            <a:r>
              <a:rPr lang="it-IT" dirty="0" err="1"/>
              <a:t>getchar</a:t>
            </a:r>
            <a:r>
              <a:rPr lang="it-IT" dirty="0"/>
              <a:t> e </a:t>
            </a:r>
            <a:r>
              <a:rPr lang="it-IT" dirty="0" err="1"/>
              <a:t>putchar</a:t>
            </a:r>
            <a:r>
              <a:rPr lang="it-IT" dirty="0"/>
              <a:t>, ma con un parametro aggiuntivo che rappresenta il puntatore al file (di testo) sul quale si vuole leggere o scrivere: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getc</a:t>
            </a:r>
            <a:r>
              <a:rPr lang="it-IT" b="1" dirty="0"/>
              <a:t> (FILE *fp);</a:t>
            </a:r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putc</a:t>
            </a:r>
            <a:r>
              <a:rPr lang="it-IT" b="1" dirty="0"/>
              <a:t> (</a:t>
            </a:r>
            <a:r>
              <a:rPr lang="it-IT" b="1" dirty="0" err="1"/>
              <a:t>int</a:t>
            </a:r>
            <a:r>
              <a:rPr lang="it-IT" b="1" dirty="0"/>
              <a:t> c, FILE *fp);</a:t>
            </a:r>
          </a:p>
          <a:p>
            <a:endParaRPr lang="it-IT" b="1" dirty="0"/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fgetc</a:t>
            </a:r>
            <a:r>
              <a:rPr lang="it-IT" b="1" dirty="0"/>
              <a:t> (FILE *fp);</a:t>
            </a:r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fputc</a:t>
            </a:r>
            <a:r>
              <a:rPr lang="it-IT" b="1" dirty="0"/>
              <a:t> (</a:t>
            </a:r>
            <a:r>
              <a:rPr lang="it-IT" b="1" dirty="0" err="1"/>
              <a:t>int</a:t>
            </a:r>
            <a:r>
              <a:rPr lang="it-IT" b="1" dirty="0"/>
              <a:t> c, FILE *fp);</a:t>
            </a:r>
          </a:p>
          <a:p>
            <a:endParaRPr lang="it-IT" b="1" dirty="0"/>
          </a:p>
          <a:p>
            <a:r>
              <a:rPr lang="it-IT" dirty="0"/>
              <a:t>In caso di esecuzione corretta, restituiscono il carattere letto o scritto come intero, altrimenti EOF.</a:t>
            </a:r>
          </a:p>
          <a:p>
            <a:pPr>
              <a:buClr>
                <a:prstClr val="black">
                  <a:lumMod val="85000"/>
                  <a:lumOff val="15000"/>
                </a:prstClr>
              </a:buClr>
              <a:defRPr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DCDE9-7EA4-4BAD-8800-91313B4B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Esempio: Programma che copia un file in un altro file (</a:t>
            </a:r>
            <a:r>
              <a:rPr lang="it-IT" dirty="0" err="1"/>
              <a:t>stdout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stdio.h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void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filecopy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(FILE *, FILE *);</a:t>
            </a:r>
          </a:p>
          <a:p>
            <a:pPr marL="0" indent="0" algn="l">
              <a:buNone/>
            </a:pP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{ FILE *fp;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char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nome[20];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(“Nome del file? “);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scanf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(“%s”, nome);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((fp=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fopen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(nome, "r"))==NULL)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{ 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("\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nImpossibile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aprire il file %s\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n",nome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);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  exit(1);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}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else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{ 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filecopy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(fp, 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stdout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);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  </a:t>
            </a:r>
            <a:r>
              <a:rPr lang="it-IT" sz="3600" b="1" dirty="0" err="1">
                <a:solidFill>
                  <a:schemeClr val="bg1"/>
                </a:solidFill>
                <a:latin typeface="CourierNewPS-BoldMT"/>
              </a:rPr>
              <a:t>fclose</a:t>
            </a: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(fp);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  }</a:t>
            </a:r>
          </a:p>
          <a:p>
            <a:pPr marL="0" indent="0" algn="l">
              <a:buNone/>
            </a:pPr>
            <a:r>
              <a:rPr lang="it-IT" sz="3600" b="1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DCDE9-7EA4-4BAD-8800-91313B4B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200" b="1" dirty="0" err="1">
                <a:solidFill>
                  <a:schemeClr val="bg1"/>
                </a:solidFill>
                <a:latin typeface="CourierNewPS-BoldMT"/>
              </a:rPr>
              <a:t>void</a:t>
            </a: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200" b="1" dirty="0" err="1">
                <a:solidFill>
                  <a:schemeClr val="bg1"/>
                </a:solidFill>
                <a:latin typeface="CourierNewPS-BoldMT"/>
              </a:rPr>
              <a:t>filecopy</a:t>
            </a: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(FILE *</a:t>
            </a:r>
            <a:r>
              <a:rPr lang="it-IT" sz="1200" b="1" dirty="0" err="1">
                <a:solidFill>
                  <a:schemeClr val="bg1"/>
                </a:solidFill>
                <a:latin typeface="CourierNewPS-BoldMT"/>
              </a:rPr>
              <a:t>inFile</a:t>
            </a: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, FILE *</a:t>
            </a:r>
            <a:r>
              <a:rPr lang="it-IT" sz="1200" b="1" dirty="0" err="1">
                <a:solidFill>
                  <a:schemeClr val="bg1"/>
                </a:solidFill>
                <a:latin typeface="CourierNewPS-BoldMT"/>
              </a:rPr>
              <a:t>outFile</a:t>
            </a: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)</a:t>
            </a:r>
          </a:p>
          <a:p>
            <a:pPr marL="0" indent="0" algn="l">
              <a:buNone/>
            </a:pP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{ </a:t>
            </a:r>
            <a:r>
              <a:rPr lang="it-IT" sz="1200" b="1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 c;</a:t>
            </a:r>
          </a:p>
          <a:p>
            <a:pPr marL="0" indent="0" algn="l">
              <a:buNone/>
            </a:pP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200" b="1" dirty="0" err="1">
                <a:solidFill>
                  <a:schemeClr val="bg1"/>
                </a:solidFill>
                <a:latin typeface="CourierNewPS-BoldMT"/>
              </a:rPr>
              <a:t>while</a:t>
            </a: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((</a:t>
            </a:r>
            <a:r>
              <a:rPr lang="it-IT" sz="1200" b="1" dirty="0" err="1">
                <a:solidFill>
                  <a:schemeClr val="bg1"/>
                </a:solidFill>
                <a:latin typeface="CourierNewPS-BoldMT"/>
              </a:rPr>
              <a:t>fscanf</a:t>
            </a: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200" b="1" dirty="0" err="1">
                <a:solidFill>
                  <a:schemeClr val="bg1"/>
                </a:solidFill>
                <a:latin typeface="CourierNewPS-BoldMT"/>
              </a:rPr>
              <a:t>inputFile</a:t>
            </a: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, “%c”, &amp;c))&gt;0)</a:t>
            </a:r>
          </a:p>
          <a:p>
            <a:pPr marL="0" indent="0" algn="l">
              <a:buNone/>
            </a:pP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          </a:t>
            </a:r>
            <a:r>
              <a:rPr lang="it-IT" sz="1200" b="1" dirty="0" err="1">
                <a:solidFill>
                  <a:schemeClr val="bg1"/>
                </a:solidFill>
                <a:latin typeface="CourierNewPS-BoldMT"/>
              </a:rPr>
              <a:t>fprintf</a:t>
            </a: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200" b="1" dirty="0" err="1">
                <a:solidFill>
                  <a:schemeClr val="bg1"/>
                </a:solidFill>
                <a:latin typeface="CourierNewPS-BoldMT"/>
              </a:rPr>
              <a:t>outputFile</a:t>
            </a: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, “%c”, c);</a:t>
            </a:r>
          </a:p>
          <a:p>
            <a:pPr marL="0" indent="0" algn="l">
              <a:buNone/>
            </a:pP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200" b="1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buNone/>
            </a:pP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sz="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Lettura/scrittura di stringhe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Funzioni simili a </a:t>
            </a:r>
            <a:r>
              <a:rPr lang="it-IT" dirty="0" err="1"/>
              <a:t>gets</a:t>
            </a:r>
            <a:r>
              <a:rPr lang="it-IT" dirty="0"/>
              <a:t> e puts: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   </a:t>
            </a:r>
            <a:r>
              <a:rPr lang="it-IT" b="1" dirty="0" err="1"/>
              <a:t>char</a:t>
            </a:r>
            <a:r>
              <a:rPr lang="it-IT" b="1" dirty="0"/>
              <a:t> *</a:t>
            </a:r>
            <a:r>
              <a:rPr lang="it-IT" b="1" dirty="0" err="1"/>
              <a:t>fgets</a:t>
            </a:r>
            <a:r>
              <a:rPr lang="it-IT" b="1" dirty="0"/>
              <a:t> (</a:t>
            </a:r>
            <a:r>
              <a:rPr lang="it-IT" b="1" dirty="0" err="1"/>
              <a:t>char</a:t>
            </a:r>
            <a:r>
              <a:rPr lang="it-IT" b="1" dirty="0"/>
              <a:t> *s, </a:t>
            </a:r>
            <a:r>
              <a:rPr lang="it-IT" b="1" dirty="0" err="1"/>
              <a:t>int</a:t>
            </a:r>
            <a:r>
              <a:rPr lang="it-IT" b="1" dirty="0"/>
              <a:t> n, FILE *fp);</a:t>
            </a:r>
          </a:p>
          <a:p>
            <a:pPr marL="0" indent="0">
              <a:buNone/>
            </a:pPr>
            <a:endParaRPr lang="it-IT" b="1" dirty="0"/>
          </a:p>
          <a:p>
            <a:r>
              <a:rPr lang="it-IT" dirty="0"/>
              <a:t>Trasferisce nella stringa s i caratteri letti dal file puntato da fp, fino a quando ha letto n-1 caratteri, oppure ha incontrato un </a:t>
            </a:r>
            <a:r>
              <a:rPr lang="it-IT" dirty="0" err="1"/>
              <a:t>newline</a:t>
            </a:r>
            <a:r>
              <a:rPr lang="it-IT" dirty="0"/>
              <a:t>, oppure la fine del file. La </a:t>
            </a:r>
            <a:r>
              <a:rPr lang="it-IT" dirty="0" err="1"/>
              <a:t>fgets</a:t>
            </a:r>
            <a:r>
              <a:rPr lang="it-IT" dirty="0"/>
              <a:t> mantiene il </a:t>
            </a:r>
            <a:r>
              <a:rPr lang="it-IT" dirty="0" err="1"/>
              <a:t>newline</a:t>
            </a:r>
            <a:r>
              <a:rPr lang="it-IT" dirty="0"/>
              <a:t> nella stringa s.</a:t>
            </a:r>
          </a:p>
          <a:p>
            <a:endParaRPr lang="it-IT" dirty="0"/>
          </a:p>
          <a:p>
            <a:r>
              <a:rPr lang="it-IT" dirty="0"/>
              <a:t>Restituisce la stringa letta in caso di corretta terminazione; ’\0’ in caso di errore o fine del file.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7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Lettura/scrittura di stringhe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Funzioni simili a </a:t>
            </a:r>
            <a:r>
              <a:rPr lang="it-IT" dirty="0" err="1"/>
              <a:t>gets</a:t>
            </a:r>
            <a:r>
              <a:rPr lang="it-IT" dirty="0"/>
              <a:t> e puts: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b="1" dirty="0" err="1"/>
              <a:t>char</a:t>
            </a:r>
            <a:r>
              <a:rPr lang="it-IT" b="1" dirty="0"/>
              <a:t> *</a:t>
            </a:r>
            <a:r>
              <a:rPr lang="it-IT" b="1" dirty="0" err="1"/>
              <a:t>fgets</a:t>
            </a:r>
            <a:r>
              <a:rPr lang="it-IT" b="1" dirty="0"/>
              <a:t> (</a:t>
            </a:r>
            <a:r>
              <a:rPr lang="it-IT" b="1" dirty="0" err="1"/>
              <a:t>char</a:t>
            </a:r>
            <a:r>
              <a:rPr lang="it-IT" b="1" dirty="0"/>
              <a:t> *s, </a:t>
            </a:r>
            <a:r>
              <a:rPr lang="it-IT" b="1" dirty="0" err="1"/>
              <a:t>int</a:t>
            </a:r>
            <a:r>
              <a:rPr lang="it-IT" b="1" dirty="0"/>
              <a:t> n, FILE *fp);</a:t>
            </a:r>
          </a:p>
          <a:p>
            <a:r>
              <a:rPr lang="it-IT" dirty="0"/>
              <a:t>Trasferisce nella stringa s i caratteri letti dal file puntato da fp, fino a quando ha letto n-1 caratteri, oppure ha incontrato un </a:t>
            </a:r>
            <a:r>
              <a:rPr lang="it-IT" dirty="0" err="1"/>
              <a:t>newline</a:t>
            </a:r>
            <a:r>
              <a:rPr lang="it-IT" dirty="0"/>
              <a:t>, oppure la fine del file. La </a:t>
            </a:r>
            <a:r>
              <a:rPr lang="it-IT" dirty="0" err="1"/>
              <a:t>fgets</a:t>
            </a:r>
            <a:r>
              <a:rPr lang="it-IT" dirty="0"/>
              <a:t> mantiene il </a:t>
            </a:r>
            <a:r>
              <a:rPr lang="it-IT" dirty="0" err="1"/>
              <a:t>newline</a:t>
            </a:r>
            <a:r>
              <a:rPr lang="it-IT" dirty="0"/>
              <a:t> nella stringa s.</a:t>
            </a:r>
          </a:p>
          <a:p>
            <a:r>
              <a:rPr lang="it-IT" dirty="0"/>
              <a:t>Restituisce la stringa letta in caso di corretta terminazione; ’\0' in caso di errore o fine del file.</a:t>
            </a:r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int</a:t>
            </a:r>
            <a:r>
              <a:rPr lang="it-IT" b="1" dirty="0"/>
              <a:t> *</a:t>
            </a:r>
            <a:r>
              <a:rPr lang="it-IT" b="1" dirty="0" err="1"/>
              <a:t>fputs</a:t>
            </a:r>
            <a:r>
              <a:rPr lang="it-IT" b="1" dirty="0"/>
              <a:t> (</a:t>
            </a:r>
            <a:r>
              <a:rPr lang="it-IT" b="1" dirty="0" err="1"/>
              <a:t>char</a:t>
            </a:r>
            <a:r>
              <a:rPr lang="it-IT" b="1" dirty="0"/>
              <a:t> *s, FILE *fp);</a:t>
            </a:r>
          </a:p>
          <a:p>
            <a:r>
              <a:rPr lang="it-IT" dirty="0"/>
              <a:t>Trasferisce la stringa s (terminata da ’\0') nel file puntato da fp. Non copia il carattere terminatore ’\0’ né aggiunge un </a:t>
            </a:r>
            <a:r>
              <a:rPr lang="it-IT" dirty="0" err="1"/>
              <a:t>newline</a:t>
            </a:r>
            <a:r>
              <a:rPr lang="it-IT" dirty="0"/>
              <a:t> finale.</a:t>
            </a:r>
          </a:p>
          <a:p>
            <a:r>
              <a:rPr lang="it-IT" dirty="0"/>
              <a:t>Restituisce l'ultimo carattere scritto in caso di terminazione corretta; EOF altrimenti.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7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88A72-D974-4AD4-9EA8-35CC13BD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C31269-10FB-4F20-976C-E0ED02B6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for(i=0; (nome[i]=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())!=’\n’; i++);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nome[i]=’\0′;</a:t>
            </a:r>
          </a:p>
          <a:p>
            <a:endParaRPr lang="it-IT" dirty="0"/>
          </a:p>
          <a:p>
            <a:r>
              <a:rPr lang="it-IT" dirty="0"/>
              <a:t>In questo modo ad ogni iterazione il valore i viene incrementato di 1 e il valore immesso viene inserito nel corrispondente elemento dell’array nome, finché non viene premuto il tasto </a:t>
            </a:r>
            <a:r>
              <a:rPr lang="it-IT" dirty="0" err="1"/>
              <a:t>enter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Il carattere terminatore lo aggiungo alla fine.</a:t>
            </a:r>
          </a:p>
          <a:p>
            <a:endParaRPr lang="it-IT" dirty="0"/>
          </a:p>
          <a:p>
            <a:r>
              <a:rPr lang="it-IT" dirty="0"/>
              <a:t>Nell’esempio sotto l’inserimento verrà terminato non appena digiteremo da tastiera il punto.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for(i=0; (nome[i]=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())! = ‘ . ‘ ; i++)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5B51C2-EE0E-44F1-B98D-1F8A8764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 file binari: Lettura/scrittura di</a:t>
            </a:r>
            <a:br>
              <a:rPr lang="it-IT" dirty="0"/>
            </a:br>
            <a:r>
              <a:rPr lang="it-IT" dirty="0"/>
              <a:t>blocchi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Si può leggere o scrivere da un file binario un intero blocco di dati.</a:t>
            </a:r>
          </a:p>
          <a:p>
            <a:endParaRPr lang="it-IT" dirty="0"/>
          </a:p>
          <a:p>
            <a:r>
              <a:rPr lang="it-IT" dirty="0"/>
              <a:t>Un file binario memorizza dati di qualunque tipo, in particolare dati che non sono caratteri (interi, reali, vettori o strutture).</a:t>
            </a:r>
          </a:p>
          <a:p>
            <a:endParaRPr lang="it-IT" dirty="0"/>
          </a:p>
          <a:p>
            <a:r>
              <a:rPr lang="it-IT" dirty="0"/>
              <a:t>Per la lettura/scrittura a blocchi è necessario che il file sia stato aperto in modo binario (modo “b”).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di file binari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/>
              <a:t>     </a:t>
            </a: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fread</a:t>
            </a:r>
            <a:r>
              <a:rPr lang="it-IT" b="1" dirty="0"/>
              <a:t> (</a:t>
            </a:r>
            <a:r>
              <a:rPr lang="it-IT" b="1" dirty="0" err="1"/>
              <a:t>void</a:t>
            </a:r>
            <a:r>
              <a:rPr lang="it-IT" b="1" dirty="0"/>
              <a:t> *</a:t>
            </a:r>
            <a:r>
              <a:rPr lang="it-IT" b="1" dirty="0" err="1"/>
              <a:t>vet</a:t>
            </a:r>
            <a:r>
              <a:rPr lang="it-IT" b="1" dirty="0"/>
              <a:t>, </a:t>
            </a:r>
            <a:r>
              <a:rPr lang="it-IT" b="1" dirty="0" err="1"/>
              <a:t>int</a:t>
            </a:r>
            <a:r>
              <a:rPr lang="it-IT" b="1" dirty="0"/>
              <a:t> size, </a:t>
            </a:r>
            <a:r>
              <a:rPr lang="it-IT" b="1" dirty="0" err="1"/>
              <a:t>int</a:t>
            </a:r>
            <a:r>
              <a:rPr lang="it-IT" b="1" dirty="0"/>
              <a:t> n, FILE *fp);</a:t>
            </a:r>
          </a:p>
          <a:p>
            <a:r>
              <a:rPr lang="it-IT" dirty="0"/>
              <a:t>legge (al </a:t>
            </a:r>
            <a:r>
              <a:rPr lang="it-IT" dirty="0" err="1"/>
              <a:t>piu</a:t>
            </a:r>
            <a:r>
              <a:rPr lang="it-IT" dirty="0"/>
              <a:t>`) n oggetti dal file puntato da fp, collocandoli nel vettore </a:t>
            </a:r>
            <a:r>
              <a:rPr lang="it-IT" dirty="0" err="1"/>
              <a:t>vet</a:t>
            </a:r>
            <a:r>
              <a:rPr lang="it-IT" dirty="0"/>
              <a:t>, ciascuno di dimensione size. Restituisce un intero che rappresenta il numero di oggetti effettivamente letti.</a:t>
            </a:r>
          </a:p>
          <a:p>
            <a:endParaRPr lang="it-IT" dirty="0"/>
          </a:p>
          <a:p>
            <a:r>
              <a:rPr lang="it-IT" dirty="0"/>
              <a:t>Esempio: file binario contenente interi.</a:t>
            </a:r>
          </a:p>
          <a:p>
            <a:pPr marL="0" indent="0">
              <a:buNone/>
            </a:pPr>
            <a:r>
              <a:rPr lang="it-IT" b="1" dirty="0"/>
              <a:t>    FILE *fp;</a:t>
            </a:r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int</a:t>
            </a:r>
            <a:r>
              <a:rPr lang="it-IT" b="1" dirty="0"/>
              <a:t> dati[100], k;</a:t>
            </a:r>
          </a:p>
          <a:p>
            <a:pPr marL="0" indent="0">
              <a:buNone/>
            </a:pPr>
            <a:r>
              <a:rPr lang="it-IT" b="1" dirty="0"/>
              <a:t>    fp=</a:t>
            </a:r>
            <a:r>
              <a:rPr lang="it-IT" b="1" dirty="0" err="1"/>
              <a:t>fopen</a:t>
            </a:r>
            <a:r>
              <a:rPr lang="it-IT" b="1" dirty="0"/>
              <a:t>(“</a:t>
            </a:r>
            <a:r>
              <a:rPr lang="it-IT" b="1" dirty="0" err="1"/>
              <a:t>dati.bin</a:t>
            </a:r>
            <a:r>
              <a:rPr lang="it-IT" b="1" dirty="0"/>
              <a:t>”, “</a:t>
            </a:r>
            <a:r>
              <a:rPr lang="it-IT" b="1" dirty="0" err="1"/>
              <a:t>rb</a:t>
            </a:r>
            <a:r>
              <a:rPr lang="it-IT" b="1" dirty="0"/>
              <a:t>”);</a:t>
            </a:r>
          </a:p>
          <a:p>
            <a:pPr marL="0" indent="0">
              <a:buNone/>
            </a:pPr>
            <a:r>
              <a:rPr lang="it-IT" b="1" dirty="0"/>
              <a:t>    k=</a:t>
            </a:r>
            <a:r>
              <a:rPr lang="it-IT" b="1" dirty="0" err="1"/>
              <a:t>fread</a:t>
            </a:r>
            <a:r>
              <a:rPr lang="it-IT" b="1" dirty="0"/>
              <a:t>(dati, </a:t>
            </a:r>
            <a:r>
              <a:rPr lang="it-IT" b="1" dirty="0" err="1"/>
              <a:t>sizeof</a:t>
            </a:r>
            <a:r>
              <a:rPr lang="it-IT" b="1" dirty="0"/>
              <a:t>(</a:t>
            </a:r>
            <a:r>
              <a:rPr lang="it-IT" b="1" dirty="0" err="1"/>
              <a:t>int</a:t>
            </a:r>
            <a:r>
              <a:rPr lang="it-IT" b="1" dirty="0"/>
              <a:t>),100, fp);</a:t>
            </a:r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printf</a:t>
            </a:r>
            <a:r>
              <a:rPr lang="it-IT" b="1" dirty="0"/>
              <a:t>(“numero di valori effettivamente letti: %d\n”,</a:t>
            </a:r>
          </a:p>
          <a:p>
            <a:pPr marL="0" indent="0">
              <a:buNone/>
            </a:pPr>
            <a:r>
              <a:rPr lang="it-IT" b="1" dirty="0"/>
              <a:t>       k);</a:t>
            </a:r>
          </a:p>
          <a:p>
            <a:pPr marL="0" indent="0">
              <a:buNone/>
            </a:pPr>
            <a:r>
              <a:rPr lang="it-IT" b="1" dirty="0"/>
              <a:t>   …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28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Scrittura di file binari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/>
              <a:t>     </a:t>
            </a: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fwrite</a:t>
            </a:r>
            <a:r>
              <a:rPr lang="it-IT" b="1" dirty="0"/>
              <a:t> (</a:t>
            </a:r>
            <a:r>
              <a:rPr lang="it-IT" b="1" dirty="0" err="1"/>
              <a:t>void</a:t>
            </a:r>
            <a:r>
              <a:rPr lang="it-IT" b="1" dirty="0"/>
              <a:t> *</a:t>
            </a:r>
            <a:r>
              <a:rPr lang="it-IT" b="1" dirty="0" err="1"/>
              <a:t>vet</a:t>
            </a:r>
            <a:r>
              <a:rPr lang="it-IT" b="1" dirty="0"/>
              <a:t>, </a:t>
            </a:r>
            <a:r>
              <a:rPr lang="it-IT" b="1" dirty="0" err="1"/>
              <a:t>int</a:t>
            </a:r>
            <a:r>
              <a:rPr lang="it-IT" b="1" dirty="0"/>
              <a:t> size, </a:t>
            </a:r>
            <a:r>
              <a:rPr lang="it-IT" b="1" dirty="0" err="1"/>
              <a:t>int</a:t>
            </a:r>
            <a:r>
              <a:rPr lang="it-IT" b="1" dirty="0"/>
              <a:t> n, FILE *fp);</a:t>
            </a:r>
          </a:p>
          <a:p>
            <a:r>
              <a:rPr lang="it-IT" dirty="0"/>
              <a:t>Scrive sul file puntato da fp, prelevandoli dal vettore </a:t>
            </a:r>
            <a:r>
              <a:rPr lang="it-IT" dirty="0" err="1"/>
              <a:t>vet</a:t>
            </a:r>
            <a:r>
              <a:rPr lang="it-IT" dirty="0"/>
              <a:t>, n oggetti, ciascuno di dimensione size. Restituisce un intero che rappresenta il numero di oggetti effettivamente scritti (inferiore ad n solo in caso di errore).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Esempio: file binario contenente i primi 100 interi.</a:t>
            </a:r>
          </a:p>
          <a:p>
            <a:pPr marL="0" indent="0">
              <a:buNone/>
            </a:pPr>
            <a:r>
              <a:rPr lang="it-IT" b="1" dirty="0"/>
              <a:t>    FILE *fp;</a:t>
            </a:r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int</a:t>
            </a:r>
            <a:r>
              <a:rPr lang="it-IT" b="1" dirty="0"/>
              <a:t> i;</a:t>
            </a:r>
          </a:p>
          <a:p>
            <a:pPr marL="0" indent="0">
              <a:buNone/>
            </a:pPr>
            <a:r>
              <a:rPr lang="it-IT" b="1" dirty="0"/>
              <a:t>    fp=</a:t>
            </a:r>
            <a:r>
              <a:rPr lang="it-IT" b="1" dirty="0" err="1"/>
              <a:t>fopen</a:t>
            </a:r>
            <a:r>
              <a:rPr lang="it-IT" b="1" dirty="0"/>
              <a:t>(“</a:t>
            </a:r>
            <a:r>
              <a:rPr lang="it-IT" b="1" dirty="0" err="1"/>
              <a:t>dati.bin</a:t>
            </a:r>
            <a:r>
              <a:rPr lang="it-IT" b="1" dirty="0"/>
              <a:t>”, “</a:t>
            </a:r>
            <a:r>
              <a:rPr lang="it-IT" b="1" dirty="0" err="1"/>
              <a:t>wb</a:t>
            </a:r>
            <a:r>
              <a:rPr lang="it-IT" b="1" dirty="0"/>
              <a:t>”);</a:t>
            </a:r>
          </a:p>
          <a:p>
            <a:pPr marL="0" indent="0">
              <a:buNone/>
            </a:pPr>
            <a:r>
              <a:rPr lang="it-IT" b="1" dirty="0"/>
              <a:t>    for(i=0; i&lt;100; i++)</a:t>
            </a:r>
          </a:p>
          <a:p>
            <a:pPr marL="0" indent="0">
              <a:buNone/>
            </a:pPr>
            <a:r>
              <a:rPr lang="it-IT" b="1" dirty="0"/>
              <a:t>         </a:t>
            </a:r>
            <a:r>
              <a:rPr lang="it-IT" b="1" dirty="0" err="1"/>
              <a:t>fwrite</a:t>
            </a:r>
            <a:r>
              <a:rPr lang="it-IT" b="1" dirty="0"/>
              <a:t>(i, </a:t>
            </a:r>
            <a:r>
              <a:rPr lang="it-IT" b="1" dirty="0" err="1"/>
              <a:t>sizeof</a:t>
            </a:r>
            <a:r>
              <a:rPr lang="it-IT" b="1" dirty="0"/>
              <a:t>(</a:t>
            </a:r>
            <a:r>
              <a:rPr lang="it-IT" b="1" dirty="0" err="1"/>
              <a:t>int</a:t>
            </a:r>
            <a:r>
              <a:rPr lang="it-IT" b="1" dirty="0"/>
              <a:t>),1, fp);</a:t>
            </a:r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fclose</a:t>
            </a:r>
            <a:r>
              <a:rPr lang="it-IT" b="1" dirty="0"/>
              <a:t>(fp);</a:t>
            </a:r>
          </a:p>
          <a:p>
            <a:pPr marL="0" indent="0">
              <a:buNone/>
            </a:pPr>
            <a:r>
              <a:rPr lang="it-IT" b="1" dirty="0"/>
              <a:t>    …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4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Programma che scrive una sequenza di record (dati da input) in un file binario: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#include&lt;stdio.h&gt;</a:t>
            </a:r>
          </a:p>
          <a:p>
            <a:pPr marL="0" indent="0">
              <a:buNone/>
            </a:pPr>
            <a:r>
              <a:rPr lang="it-IT" b="1" dirty="0" err="1"/>
              <a:t>typedef</a:t>
            </a:r>
            <a:r>
              <a:rPr lang="it-IT" b="1" dirty="0"/>
              <a:t> </a:t>
            </a:r>
            <a:r>
              <a:rPr lang="it-IT" b="1" dirty="0" err="1"/>
              <a:t>struct</a:t>
            </a:r>
            <a:r>
              <a:rPr lang="it-IT" b="1" dirty="0"/>
              <a:t>{ </a:t>
            </a:r>
            <a:r>
              <a:rPr lang="it-IT" b="1" dirty="0" err="1"/>
              <a:t>char</a:t>
            </a:r>
            <a:r>
              <a:rPr lang="it-IT" b="1" dirty="0"/>
              <a:t> nome[20];</a:t>
            </a:r>
          </a:p>
          <a:p>
            <a:pPr marL="0" indent="0">
              <a:buNone/>
            </a:pPr>
            <a:r>
              <a:rPr lang="it-IT" b="1" dirty="0"/>
              <a:t>	           </a:t>
            </a:r>
            <a:r>
              <a:rPr lang="it-IT" b="1" dirty="0" err="1"/>
              <a:t>char</a:t>
            </a:r>
            <a:r>
              <a:rPr lang="it-IT" b="1" dirty="0"/>
              <a:t> cognome[20];</a:t>
            </a:r>
          </a:p>
          <a:p>
            <a:pPr marL="0" indent="0">
              <a:buNone/>
            </a:pPr>
            <a:r>
              <a:rPr lang="it-IT" b="1" dirty="0"/>
              <a:t>                              </a:t>
            </a:r>
            <a:r>
              <a:rPr lang="it-IT" b="1" dirty="0" err="1"/>
              <a:t>int</a:t>
            </a:r>
            <a:r>
              <a:rPr lang="it-IT" b="1" dirty="0"/>
              <a:t> reddito;</a:t>
            </a:r>
          </a:p>
          <a:p>
            <a:pPr marL="0" indent="0">
              <a:buNone/>
            </a:pPr>
            <a:r>
              <a:rPr lang="it-IT" b="1" dirty="0"/>
              <a:t>                             }persona;</a:t>
            </a:r>
          </a:p>
          <a:p>
            <a:pPr marL="0" indent="0">
              <a:buNone/>
            </a:pPr>
            <a:r>
              <a:rPr lang="it-IT" b="1" dirty="0" err="1"/>
              <a:t>main</a:t>
            </a:r>
            <a:r>
              <a:rPr lang="it-IT" b="1" dirty="0"/>
              <a:t>()</a:t>
            </a:r>
          </a:p>
          <a:p>
            <a:pPr marL="0" indent="0">
              <a:buNone/>
            </a:pPr>
            <a:r>
              <a:rPr lang="it-IT" b="1" dirty="0"/>
              <a:t>{   FILE *fp;</a:t>
            </a:r>
          </a:p>
          <a:p>
            <a:pPr marL="0" indent="0">
              <a:buNone/>
            </a:pPr>
            <a:r>
              <a:rPr lang="it-IT" b="1" dirty="0"/>
              <a:t>    persona p;</a:t>
            </a:r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int</a:t>
            </a:r>
            <a:r>
              <a:rPr lang="it-IT" b="1" dirty="0"/>
              <a:t> fine=0;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2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    fp=</a:t>
            </a:r>
            <a:r>
              <a:rPr lang="it-IT" b="1" dirty="0" err="1"/>
              <a:t>fopen</a:t>
            </a:r>
            <a:r>
              <a:rPr lang="it-IT" b="1" dirty="0"/>
              <a:t>("archivio.</a:t>
            </a:r>
            <a:r>
              <a:rPr lang="it-IT" b="1" dirty="0" err="1"/>
              <a:t>dat</a:t>
            </a:r>
            <a:r>
              <a:rPr lang="it-IT" b="1" dirty="0"/>
              <a:t>","</a:t>
            </a:r>
            <a:r>
              <a:rPr lang="it-IT" b="1" dirty="0" err="1"/>
              <a:t>wb</a:t>
            </a:r>
            <a:r>
              <a:rPr lang="it-IT" b="1" dirty="0"/>
              <a:t>");</a:t>
            </a:r>
          </a:p>
          <a:p>
            <a:pPr marL="0" indent="0">
              <a:buNone/>
            </a:pPr>
            <a:r>
              <a:rPr lang="it-IT" b="1" dirty="0"/>
              <a:t>    do</a:t>
            </a:r>
          </a:p>
          <a:p>
            <a:pPr marL="0" indent="0">
              <a:buNone/>
            </a:pPr>
            <a:r>
              <a:rPr lang="it-IT" b="1" dirty="0"/>
              <a:t>    { </a:t>
            </a:r>
            <a:r>
              <a:rPr lang="it-IT" b="1" dirty="0" err="1"/>
              <a:t>printf</a:t>
            </a:r>
            <a:r>
              <a:rPr lang="it-IT" b="1" dirty="0"/>
              <a:t>("Dati persona?");</a:t>
            </a:r>
          </a:p>
          <a:p>
            <a:pPr marL="0" indent="0">
              <a:buNone/>
            </a:pPr>
            <a:r>
              <a:rPr lang="it-IT" b="1" dirty="0"/>
              <a:t>           </a:t>
            </a:r>
            <a:r>
              <a:rPr lang="it-IT" b="1" dirty="0" err="1"/>
              <a:t>scanf</a:t>
            </a:r>
            <a:r>
              <a:rPr lang="it-IT" b="1" dirty="0"/>
              <a:t>("%</a:t>
            </a:r>
            <a:r>
              <a:rPr lang="it-IT" b="1" dirty="0" err="1"/>
              <a:t>s%s%d%d</a:t>
            </a:r>
            <a:r>
              <a:rPr lang="it-IT" b="1" dirty="0"/>
              <a:t>",&amp;</a:t>
            </a:r>
            <a:r>
              <a:rPr lang="it-IT" b="1" dirty="0" err="1"/>
              <a:t>p.nome</a:t>
            </a:r>
            <a:r>
              <a:rPr lang="it-IT" b="1" dirty="0"/>
              <a:t>,</a:t>
            </a:r>
          </a:p>
          <a:p>
            <a:pPr marL="0" indent="0">
              <a:buNone/>
            </a:pPr>
            <a:r>
              <a:rPr lang="it-IT" b="1" dirty="0"/>
              <a:t>                         &amp;p.cognome,&amp;</a:t>
            </a:r>
            <a:r>
              <a:rPr lang="it-IT" b="1" dirty="0" err="1"/>
              <a:t>p.reddito</a:t>
            </a:r>
            <a:r>
              <a:rPr lang="it-IT" b="1" dirty="0"/>
              <a:t>);</a:t>
            </a:r>
          </a:p>
          <a:p>
            <a:pPr marL="0" indent="0">
              <a:buNone/>
            </a:pPr>
            <a:r>
              <a:rPr lang="it-IT" b="1" dirty="0"/>
              <a:t>           </a:t>
            </a:r>
            <a:r>
              <a:rPr lang="it-IT" b="1" dirty="0" err="1"/>
              <a:t>fwrite</a:t>
            </a:r>
            <a:r>
              <a:rPr lang="it-IT" b="1" dirty="0"/>
              <a:t>(&amp;</a:t>
            </a:r>
            <a:r>
              <a:rPr lang="it-IT" b="1" dirty="0" err="1"/>
              <a:t>p,sizeof</a:t>
            </a:r>
            <a:r>
              <a:rPr lang="it-IT" b="1" dirty="0"/>
              <a:t>(persona),1,fp);</a:t>
            </a:r>
          </a:p>
          <a:p>
            <a:pPr marL="0" indent="0">
              <a:buNone/>
            </a:pPr>
            <a:r>
              <a:rPr lang="it-IT" b="1" dirty="0"/>
              <a:t>           </a:t>
            </a:r>
            <a:r>
              <a:rPr lang="it-IT" b="1" dirty="0" err="1"/>
              <a:t>printf</a:t>
            </a:r>
            <a:r>
              <a:rPr lang="it-IT" b="1" dirty="0"/>
              <a:t>("Fine (si=1,no=0)?");</a:t>
            </a:r>
          </a:p>
          <a:p>
            <a:pPr marL="0" indent="0">
              <a:buNone/>
            </a:pPr>
            <a:r>
              <a:rPr lang="it-IT" b="1" dirty="0"/>
              <a:t>           </a:t>
            </a:r>
            <a:r>
              <a:rPr lang="it-IT" b="1" dirty="0" err="1"/>
              <a:t>scanf</a:t>
            </a:r>
            <a:r>
              <a:rPr lang="it-IT" b="1" dirty="0"/>
              <a:t>("%d", &amp;fine);</a:t>
            </a:r>
          </a:p>
          <a:p>
            <a:pPr marL="0" indent="0">
              <a:buNone/>
            </a:pPr>
            <a:r>
              <a:rPr lang="it-IT" b="1" dirty="0"/>
              <a:t>       }</a:t>
            </a:r>
            <a:r>
              <a:rPr lang="it-IT" b="1" dirty="0" err="1"/>
              <a:t>while</a:t>
            </a:r>
            <a:r>
              <a:rPr lang="it-IT" b="1" dirty="0"/>
              <a:t>(!fine);</a:t>
            </a:r>
          </a:p>
          <a:p>
            <a:pPr marL="0" indent="0">
              <a:buNone/>
            </a:pPr>
            <a:r>
              <a:rPr lang="it-IT" b="1" dirty="0"/>
              <a:t>       </a:t>
            </a:r>
            <a:r>
              <a:rPr lang="it-IT" b="1" dirty="0" err="1"/>
              <a:t>fclose</a:t>
            </a:r>
            <a:r>
              <a:rPr lang="it-IT" b="1" dirty="0"/>
              <a:t>(fp);</a:t>
            </a:r>
          </a:p>
          <a:p>
            <a:pPr marL="0" indent="0">
              <a:buNone/>
            </a:pPr>
            <a:r>
              <a:rPr lang="it-IT" b="1" dirty="0"/>
              <a:t>}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0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Programma che legge e stampa il contenuto di un file binario: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#include&lt;stdio.h&gt;</a:t>
            </a:r>
          </a:p>
          <a:p>
            <a:pPr marL="0" indent="0">
              <a:buNone/>
            </a:pPr>
            <a:r>
              <a:rPr lang="it-IT" b="1" dirty="0" err="1"/>
              <a:t>typedef</a:t>
            </a:r>
            <a:r>
              <a:rPr lang="it-IT" b="1" dirty="0"/>
              <a:t> </a:t>
            </a:r>
            <a:r>
              <a:rPr lang="it-IT" b="1" dirty="0" err="1"/>
              <a:t>struct</a:t>
            </a:r>
            <a:r>
              <a:rPr lang="it-IT" b="1" dirty="0"/>
              <a:t>{ </a:t>
            </a:r>
            <a:r>
              <a:rPr lang="it-IT" b="1" dirty="0" err="1"/>
              <a:t>char</a:t>
            </a:r>
            <a:r>
              <a:rPr lang="it-IT" b="1" dirty="0"/>
              <a:t> nome[20];</a:t>
            </a:r>
          </a:p>
          <a:p>
            <a:pPr marL="0" indent="0">
              <a:buNone/>
            </a:pPr>
            <a:r>
              <a:rPr lang="it-IT" b="1" dirty="0"/>
              <a:t>	           </a:t>
            </a:r>
            <a:r>
              <a:rPr lang="it-IT" b="1" dirty="0" err="1"/>
              <a:t>char</a:t>
            </a:r>
            <a:r>
              <a:rPr lang="it-IT" b="1" dirty="0"/>
              <a:t> cognome[20];</a:t>
            </a:r>
          </a:p>
          <a:p>
            <a:pPr marL="0" indent="0">
              <a:buNone/>
            </a:pPr>
            <a:r>
              <a:rPr lang="it-IT" b="1" dirty="0"/>
              <a:t>                              </a:t>
            </a:r>
            <a:r>
              <a:rPr lang="it-IT" b="1" dirty="0" err="1"/>
              <a:t>int</a:t>
            </a:r>
            <a:r>
              <a:rPr lang="it-IT" b="1" dirty="0"/>
              <a:t> reddito;</a:t>
            </a:r>
          </a:p>
          <a:p>
            <a:pPr marL="0" indent="0">
              <a:buNone/>
            </a:pPr>
            <a:r>
              <a:rPr lang="it-IT" b="1" dirty="0"/>
              <a:t>                             }persona;</a:t>
            </a:r>
          </a:p>
          <a:p>
            <a:pPr marL="0" indent="0">
              <a:buNone/>
            </a:pPr>
            <a:r>
              <a:rPr lang="it-IT" b="1" dirty="0" err="1"/>
              <a:t>main</a:t>
            </a:r>
            <a:r>
              <a:rPr lang="it-IT" b="1" dirty="0"/>
              <a:t>()</a:t>
            </a:r>
          </a:p>
          <a:p>
            <a:pPr marL="0" indent="0">
              <a:buNone/>
            </a:pPr>
            <a:r>
              <a:rPr lang="it-IT" b="1" dirty="0"/>
              <a:t>{   FILE *fp;</a:t>
            </a:r>
          </a:p>
          <a:p>
            <a:pPr marL="0" indent="0">
              <a:buNone/>
            </a:pPr>
            <a:r>
              <a:rPr lang="it-IT" b="1" dirty="0"/>
              <a:t>    persona p;</a:t>
            </a:r>
          </a:p>
          <a:p>
            <a:pPr marL="0" indent="0">
              <a:buNone/>
            </a:pPr>
            <a:r>
              <a:rPr lang="it-IT" b="1" dirty="0"/>
              <a:t>    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90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    fp=</a:t>
            </a:r>
            <a:r>
              <a:rPr lang="it-IT" b="1" dirty="0" err="1"/>
              <a:t>fopen</a:t>
            </a:r>
            <a:r>
              <a:rPr lang="it-IT" b="1" dirty="0"/>
              <a:t>("archivio.</a:t>
            </a:r>
            <a:r>
              <a:rPr lang="it-IT" b="1" dirty="0" err="1"/>
              <a:t>dat</a:t>
            </a:r>
            <a:r>
              <a:rPr lang="it-IT" b="1" dirty="0"/>
              <a:t>","</a:t>
            </a:r>
            <a:r>
              <a:rPr lang="it-IT" b="1" dirty="0" err="1"/>
              <a:t>rb</a:t>
            </a:r>
            <a:r>
              <a:rPr lang="it-IT" b="1" dirty="0"/>
              <a:t>");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     </a:t>
            </a:r>
            <a:r>
              <a:rPr lang="it-IT" b="1" dirty="0" err="1"/>
              <a:t>while</a:t>
            </a:r>
            <a:r>
              <a:rPr lang="it-IT" b="1" dirty="0"/>
              <a:t>( </a:t>
            </a:r>
            <a:r>
              <a:rPr lang="it-IT" b="1" dirty="0" err="1"/>
              <a:t>fread</a:t>
            </a:r>
            <a:r>
              <a:rPr lang="it-IT" b="1" dirty="0"/>
              <a:t>(&amp;p, </a:t>
            </a:r>
            <a:r>
              <a:rPr lang="it-IT" b="1" dirty="0" err="1"/>
              <a:t>sizeof</a:t>
            </a:r>
            <a:r>
              <a:rPr lang="it-IT" b="1" dirty="0"/>
              <a:t>(persona),1, fp)&gt;0)</a:t>
            </a:r>
          </a:p>
          <a:p>
            <a:pPr marL="0" indent="0">
              <a:buNone/>
            </a:pPr>
            <a:r>
              <a:rPr lang="it-IT" b="1" dirty="0"/>
              <a:t>            </a:t>
            </a:r>
            <a:r>
              <a:rPr lang="it-IT" b="1" dirty="0" err="1"/>
              <a:t>printf</a:t>
            </a:r>
            <a:r>
              <a:rPr lang="it-IT" b="1" dirty="0"/>
              <a:t>("%</a:t>
            </a:r>
            <a:r>
              <a:rPr lang="it-IT" b="1" dirty="0" err="1"/>
              <a:t>s%s%d</a:t>
            </a:r>
            <a:r>
              <a:rPr lang="it-IT" b="1" dirty="0"/>
              <a:t>",</a:t>
            </a:r>
            <a:r>
              <a:rPr lang="it-IT" b="1" dirty="0" err="1"/>
              <a:t>p.nome,p.cognome</a:t>
            </a:r>
            <a:r>
              <a:rPr lang="it-IT" b="1" dirty="0"/>
              <a:t>,</a:t>
            </a:r>
          </a:p>
          <a:p>
            <a:pPr marL="0" indent="0">
              <a:buNone/>
            </a:pPr>
            <a:r>
              <a:rPr lang="it-IT" b="1" dirty="0"/>
              <a:t>                             </a:t>
            </a:r>
            <a:r>
              <a:rPr lang="it-IT" b="1" dirty="0" err="1"/>
              <a:t>p.reddito</a:t>
            </a:r>
            <a:r>
              <a:rPr lang="it-IT" b="1" dirty="0"/>
              <a:t>);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       </a:t>
            </a:r>
            <a:r>
              <a:rPr lang="it-IT" b="1" dirty="0" err="1"/>
              <a:t>fclose</a:t>
            </a:r>
            <a:r>
              <a:rPr lang="it-IT" b="1" dirty="0"/>
              <a:t>(fp);</a:t>
            </a:r>
          </a:p>
          <a:p>
            <a:pPr marL="0" indent="0">
              <a:buNone/>
            </a:pPr>
            <a:r>
              <a:rPr lang="it-IT" b="1" dirty="0"/>
              <a:t>}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68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file di record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File di record: scrive il contenuto di un vettore di record (inizializzato con dati forniti da </a:t>
            </a:r>
            <a:r>
              <a:rPr lang="it-IT" dirty="0" err="1"/>
              <a:t>stdin</a:t>
            </a:r>
            <a:r>
              <a:rPr lang="it-IT" dirty="0"/>
              <a:t>) in un file binario dato da input.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#include&lt;stdio.h&gt;</a:t>
            </a:r>
          </a:p>
          <a:p>
            <a:pPr marL="0" indent="0">
              <a:buNone/>
            </a:pPr>
            <a:r>
              <a:rPr lang="it-IT" b="1" dirty="0"/>
              <a:t>#include &lt;</a:t>
            </a:r>
            <a:r>
              <a:rPr lang="it-IT" b="1" dirty="0" err="1"/>
              <a:t>ctype.h</a:t>
            </a:r>
            <a:r>
              <a:rPr lang="it-IT" b="1" dirty="0"/>
              <a:t>&gt;</a:t>
            </a:r>
          </a:p>
          <a:p>
            <a:pPr marL="0" indent="0">
              <a:buNone/>
            </a:pPr>
            <a:r>
              <a:rPr lang="it-IT" b="1" dirty="0"/>
              <a:t>#define DIM 5</a:t>
            </a:r>
          </a:p>
          <a:p>
            <a:pPr marL="0" indent="0">
              <a:buNone/>
            </a:pPr>
            <a:r>
              <a:rPr lang="it-IT" b="1" dirty="0" err="1"/>
              <a:t>typedef</a:t>
            </a:r>
            <a:r>
              <a:rPr lang="it-IT" b="1" dirty="0"/>
              <a:t> </a:t>
            </a:r>
            <a:r>
              <a:rPr lang="it-IT" b="1" dirty="0" err="1"/>
              <a:t>struct</a:t>
            </a:r>
            <a:r>
              <a:rPr lang="it-IT" b="1" dirty="0"/>
              <a:t>{ </a:t>
            </a:r>
            <a:r>
              <a:rPr lang="it-IT" b="1" dirty="0" err="1"/>
              <a:t>char</a:t>
            </a:r>
            <a:r>
              <a:rPr lang="it-IT" b="1" dirty="0"/>
              <a:t> nome[15];</a:t>
            </a:r>
          </a:p>
          <a:p>
            <a:pPr marL="0" indent="0">
              <a:buNone/>
            </a:pPr>
            <a:r>
              <a:rPr lang="it-IT" b="1" dirty="0"/>
              <a:t>	          </a:t>
            </a:r>
            <a:r>
              <a:rPr lang="it-IT" b="1" dirty="0" err="1"/>
              <a:t>char</a:t>
            </a:r>
            <a:r>
              <a:rPr lang="it-IT" b="1" dirty="0"/>
              <a:t> cognome[15];</a:t>
            </a:r>
          </a:p>
          <a:p>
            <a:pPr marL="0" indent="0">
              <a:buNone/>
            </a:pPr>
            <a:r>
              <a:rPr lang="it-IT" b="1" dirty="0"/>
              <a:t>                               </a:t>
            </a:r>
            <a:r>
              <a:rPr lang="it-IT" b="1" dirty="0" err="1"/>
              <a:t>char</a:t>
            </a:r>
            <a:r>
              <a:rPr lang="it-IT" b="1" dirty="0"/>
              <a:t> via[10];</a:t>
            </a:r>
          </a:p>
          <a:p>
            <a:pPr marL="0" indent="0">
              <a:buNone/>
            </a:pPr>
            <a:r>
              <a:rPr lang="it-IT" b="1" dirty="0"/>
              <a:t>                               </a:t>
            </a: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eta</a:t>
            </a:r>
            <a:r>
              <a:rPr lang="it-IT" b="1" dirty="0"/>
              <a:t>;</a:t>
            </a:r>
          </a:p>
          <a:p>
            <a:pPr marL="0" indent="0">
              <a:buNone/>
            </a:pPr>
            <a:r>
              <a:rPr lang="it-IT" b="1" dirty="0"/>
              <a:t>                        }persona;</a:t>
            </a:r>
          </a:p>
          <a:p>
            <a:pPr marL="0" indent="0">
              <a:buNone/>
            </a:pPr>
            <a:r>
              <a:rPr lang="it-IT" b="1" dirty="0"/>
              <a:t>Persona P[DIM];    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95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dirty="0" err="1"/>
              <a:t>main</a:t>
            </a:r>
            <a:r>
              <a:rPr lang="it-IT" b="1" dirty="0"/>
              <a:t>()</a:t>
            </a:r>
          </a:p>
          <a:p>
            <a:pPr marL="0" indent="0">
              <a:buNone/>
            </a:pPr>
            <a:r>
              <a:rPr lang="it-IT" b="1" dirty="0"/>
              <a:t>{   </a:t>
            </a: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crea_vettore</a:t>
            </a:r>
            <a:r>
              <a:rPr lang="it-IT" b="1" dirty="0"/>
              <a:t>(Persona V[], </a:t>
            </a: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dim</a:t>
            </a:r>
            <a:r>
              <a:rPr lang="it-IT" b="1" dirty="0"/>
              <a:t>);</a:t>
            </a:r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int</a:t>
            </a:r>
            <a:r>
              <a:rPr lang="it-IT" b="1" dirty="0"/>
              <a:t> i, n;</a:t>
            </a:r>
          </a:p>
          <a:p>
            <a:pPr marL="0" indent="0">
              <a:buNone/>
            </a:pPr>
            <a:r>
              <a:rPr lang="it-IT" b="1" dirty="0"/>
              <a:t>    FILE *file;</a:t>
            </a:r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char</a:t>
            </a:r>
            <a:r>
              <a:rPr lang="it-IT" b="1" dirty="0"/>
              <a:t> nome[30];</a:t>
            </a:r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gets</a:t>
            </a:r>
            <a:r>
              <a:rPr lang="it-IT" b="1" dirty="0"/>
              <a:t>(nome);</a:t>
            </a:r>
          </a:p>
          <a:p>
            <a:pPr marL="0" indent="0">
              <a:buNone/>
            </a:pPr>
            <a:r>
              <a:rPr lang="it-IT" b="1" dirty="0"/>
              <a:t>    n=</a:t>
            </a:r>
            <a:r>
              <a:rPr lang="it-IT" b="1" dirty="0" err="1"/>
              <a:t>crea_vettore</a:t>
            </a:r>
            <a:r>
              <a:rPr lang="it-IT" b="1" dirty="0"/>
              <a:t>(P,DIM);</a:t>
            </a:r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err="1"/>
              <a:t>if</a:t>
            </a:r>
            <a:r>
              <a:rPr lang="it-IT" b="1" dirty="0"/>
              <a:t> ((file=</a:t>
            </a:r>
            <a:r>
              <a:rPr lang="it-IT" b="1" dirty="0" err="1"/>
              <a:t>fopen</a:t>
            </a:r>
            <a:r>
              <a:rPr lang="it-IT" b="1" dirty="0"/>
              <a:t>(nome, "</a:t>
            </a:r>
            <a:r>
              <a:rPr lang="it-IT" b="1" dirty="0" err="1"/>
              <a:t>wb</a:t>
            </a:r>
            <a:r>
              <a:rPr lang="it-IT" b="1" dirty="0"/>
              <a:t>"))==NULL)</a:t>
            </a:r>
          </a:p>
          <a:p>
            <a:pPr marL="0" indent="0">
              <a:buNone/>
            </a:pPr>
            <a:r>
              <a:rPr lang="it-IT" b="1" dirty="0"/>
              <a:t>    {                                </a:t>
            </a:r>
            <a:r>
              <a:rPr lang="it-IT" b="1" dirty="0" err="1"/>
              <a:t>printf</a:t>
            </a:r>
            <a:r>
              <a:rPr lang="it-IT" b="1" dirty="0"/>
              <a:t>("Impossibile aprire </a:t>
            </a:r>
            <a:r>
              <a:rPr lang="it-IT" b="1" dirty="0" err="1"/>
              <a:t>file%s</a:t>
            </a:r>
            <a:r>
              <a:rPr lang="it-IT" b="1" dirty="0"/>
              <a:t>\n”, nome);</a:t>
            </a:r>
          </a:p>
          <a:p>
            <a:pPr marL="0" indent="0">
              <a:buNone/>
            </a:pPr>
            <a:r>
              <a:rPr lang="it-IT" b="1" dirty="0"/>
              <a:t>                                      </a:t>
            </a:r>
            <a:r>
              <a:rPr lang="it-IT" b="1" dirty="0" err="1"/>
              <a:t>return</a:t>
            </a:r>
            <a:r>
              <a:rPr lang="it-IT" b="1" dirty="0"/>
              <a:t> 1;</a:t>
            </a:r>
          </a:p>
          <a:p>
            <a:pPr marL="0" indent="0">
              <a:buNone/>
            </a:pPr>
            <a:r>
              <a:rPr lang="it-IT" b="1" dirty="0"/>
              <a:t>    }</a:t>
            </a:r>
          </a:p>
          <a:p>
            <a:pPr marL="0" indent="0">
              <a:buNone/>
            </a:pPr>
            <a:r>
              <a:rPr lang="it-IT" b="1" dirty="0"/>
              <a:t>   </a:t>
            </a:r>
            <a:r>
              <a:rPr lang="it-IT" b="1" dirty="0" err="1"/>
              <a:t>fwrite</a:t>
            </a:r>
            <a:r>
              <a:rPr lang="it-IT" b="1" dirty="0"/>
              <a:t>(</a:t>
            </a:r>
            <a:r>
              <a:rPr lang="it-IT" b="1" dirty="0" err="1"/>
              <a:t>P,sizeof</a:t>
            </a:r>
            <a:r>
              <a:rPr lang="it-IT" b="1" dirty="0"/>
              <a:t>(Persona),</a:t>
            </a:r>
            <a:r>
              <a:rPr lang="it-IT" b="1" dirty="0" err="1"/>
              <a:t>n,file</a:t>
            </a:r>
            <a:r>
              <a:rPr lang="it-IT" b="1" dirty="0"/>
              <a:t>);</a:t>
            </a:r>
          </a:p>
          <a:p>
            <a:pPr marL="0" indent="0">
              <a:buNone/>
            </a:pPr>
            <a:r>
              <a:rPr lang="it-IT" b="1" dirty="0"/>
              <a:t>   </a:t>
            </a:r>
            <a:r>
              <a:rPr lang="it-IT" b="1" dirty="0" err="1"/>
              <a:t>fclose</a:t>
            </a:r>
            <a:r>
              <a:rPr lang="it-IT" b="1" dirty="0"/>
              <a:t>(file);</a:t>
            </a:r>
          </a:p>
          <a:p>
            <a:pPr marL="0" indent="0">
              <a:buNone/>
            </a:pPr>
            <a:r>
              <a:rPr lang="it-IT" b="1" dirty="0"/>
              <a:t>}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40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crea_vettore</a:t>
            </a:r>
            <a:r>
              <a:rPr lang="it-IT" b="1" dirty="0"/>
              <a:t>(Persona P[], </a:t>
            </a: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dim</a:t>
            </a:r>
            <a:r>
              <a:rPr lang="it-IT" b="1" dirty="0"/>
              <a:t>)</a:t>
            </a:r>
          </a:p>
          <a:p>
            <a:pPr marL="0" indent="0">
              <a:buNone/>
            </a:pPr>
            <a:r>
              <a:rPr lang="it-IT" b="1" dirty="0"/>
              <a:t>{     </a:t>
            </a:r>
            <a:r>
              <a:rPr lang="it-IT" b="1" dirty="0" err="1"/>
              <a:t>int</a:t>
            </a:r>
            <a:r>
              <a:rPr lang="it-IT" b="1" dirty="0"/>
              <a:t> i=0;</a:t>
            </a:r>
          </a:p>
          <a:p>
            <a:pPr marL="0" indent="0">
              <a:buNone/>
            </a:pPr>
            <a:r>
              <a:rPr lang="it-IT" b="1" dirty="0"/>
              <a:t>      </a:t>
            </a:r>
            <a:r>
              <a:rPr lang="it-IT" b="1" dirty="0" err="1"/>
              <a:t>char</a:t>
            </a:r>
            <a:r>
              <a:rPr lang="it-IT" b="1" dirty="0"/>
              <a:t> s[80];</a:t>
            </a:r>
          </a:p>
          <a:p>
            <a:pPr marL="0" indent="0">
              <a:buNone/>
            </a:pPr>
            <a:r>
              <a:rPr lang="it-IT" b="1" dirty="0"/>
              <a:t>      </a:t>
            </a:r>
            <a:r>
              <a:rPr lang="it-IT" b="1" dirty="0" err="1"/>
              <a:t>while</a:t>
            </a:r>
            <a:r>
              <a:rPr lang="it-IT" b="1" dirty="0"/>
              <a:t> (!</a:t>
            </a:r>
            <a:r>
              <a:rPr lang="it-IT" b="1" dirty="0" err="1"/>
              <a:t>feof</a:t>
            </a:r>
            <a:r>
              <a:rPr lang="it-IT" b="1" dirty="0"/>
              <a:t>(</a:t>
            </a:r>
            <a:r>
              <a:rPr lang="it-IT" b="1" dirty="0" err="1"/>
              <a:t>stdin</a:t>
            </a:r>
            <a:r>
              <a:rPr lang="it-IT" b="1" dirty="0"/>
              <a:t>) &amp;&amp; i&lt;</a:t>
            </a:r>
            <a:r>
              <a:rPr lang="it-IT" b="1" dirty="0" err="1"/>
              <a:t>dim</a:t>
            </a:r>
            <a:r>
              <a:rPr lang="it-IT" b="1" dirty="0"/>
              <a:t>)</a:t>
            </a:r>
          </a:p>
          <a:p>
            <a:pPr marL="0" indent="0">
              <a:buNone/>
            </a:pPr>
            <a:r>
              <a:rPr lang="it-IT" b="1" dirty="0"/>
              <a:t>      {     </a:t>
            </a:r>
            <a:r>
              <a:rPr lang="it-IT" b="1" dirty="0" err="1"/>
              <a:t>scanf</a:t>
            </a:r>
            <a:r>
              <a:rPr lang="it-IT" b="1" dirty="0"/>
              <a:t>("%s\</a:t>
            </a:r>
            <a:r>
              <a:rPr lang="it-IT" b="1" dirty="0" err="1"/>
              <a:t>n",P</a:t>
            </a:r>
            <a:r>
              <a:rPr lang="it-IT" b="1" dirty="0"/>
              <a:t>[i].nome);</a:t>
            </a:r>
          </a:p>
          <a:p>
            <a:pPr marL="0" indent="0">
              <a:buNone/>
            </a:pPr>
            <a:r>
              <a:rPr lang="it-IT" b="1" dirty="0"/>
              <a:t>            </a:t>
            </a:r>
            <a:r>
              <a:rPr lang="it-IT" b="1" dirty="0" err="1"/>
              <a:t>scanf</a:t>
            </a:r>
            <a:r>
              <a:rPr lang="it-IT" b="1" dirty="0"/>
              <a:t>("%s\</a:t>
            </a:r>
            <a:r>
              <a:rPr lang="it-IT" b="1" dirty="0" err="1"/>
              <a:t>n",P</a:t>
            </a:r>
            <a:r>
              <a:rPr lang="it-IT" b="1" dirty="0"/>
              <a:t>[i].cognome);</a:t>
            </a:r>
          </a:p>
          <a:p>
            <a:pPr marL="0" indent="0">
              <a:buNone/>
            </a:pPr>
            <a:r>
              <a:rPr lang="it-IT" b="1" dirty="0"/>
              <a:t>            </a:t>
            </a:r>
            <a:r>
              <a:rPr lang="it-IT" b="1" dirty="0" err="1"/>
              <a:t>scanf</a:t>
            </a:r>
            <a:r>
              <a:rPr lang="it-IT" b="1" dirty="0"/>
              <a:t>("%s\</a:t>
            </a:r>
            <a:r>
              <a:rPr lang="it-IT" b="1" dirty="0" err="1"/>
              <a:t>n",P</a:t>
            </a:r>
            <a:r>
              <a:rPr lang="it-IT" b="1" dirty="0"/>
              <a:t>[i].via);</a:t>
            </a:r>
          </a:p>
          <a:p>
            <a:pPr marL="0" indent="0">
              <a:buNone/>
            </a:pPr>
            <a:r>
              <a:rPr lang="it-IT" b="1" dirty="0"/>
              <a:t>            </a:t>
            </a:r>
            <a:r>
              <a:rPr lang="it-IT" b="1" dirty="0" err="1"/>
              <a:t>scanf</a:t>
            </a:r>
            <a:r>
              <a:rPr lang="it-IT" b="1" dirty="0"/>
              <a:t>("%d",&amp;(P[i].</a:t>
            </a:r>
            <a:r>
              <a:rPr lang="it-IT" b="1" dirty="0" err="1"/>
              <a:t>eta</a:t>
            </a:r>
            <a:r>
              <a:rPr lang="it-IT" b="1" dirty="0"/>
              <a:t>));</a:t>
            </a:r>
            <a:r>
              <a:rPr lang="it-IT" b="1" dirty="0" err="1"/>
              <a:t>gets</a:t>
            </a:r>
            <a:r>
              <a:rPr lang="it-IT" b="1" dirty="0"/>
              <a:t>(s);</a:t>
            </a:r>
          </a:p>
          <a:p>
            <a:pPr marL="0" indent="0">
              <a:buNone/>
            </a:pPr>
            <a:r>
              <a:rPr lang="it-IT" b="1" dirty="0"/>
              <a:t>            i++;</a:t>
            </a:r>
          </a:p>
          <a:p>
            <a:pPr marL="0" indent="0">
              <a:buNone/>
            </a:pPr>
            <a:r>
              <a:rPr lang="it-IT" b="1" dirty="0"/>
              <a:t>            </a:t>
            </a:r>
            <a:r>
              <a:rPr lang="it-IT" b="1" dirty="0" err="1"/>
              <a:t>printf</a:t>
            </a:r>
            <a:r>
              <a:rPr lang="it-IT" b="1" dirty="0"/>
              <a:t>("%s\</a:t>
            </a:r>
            <a:r>
              <a:rPr lang="it-IT" b="1" dirty="0" err="1"/>
              <a:t>n%s</a:t>
            </a:r>
            <a:r>
              <a:rPr lang="it-IT" b="1" dirty="0"/>
              <a:t>\</a:t>
            </a:r>
            <a:r>
              <a:rPr lang="it-IT" b="1" dirty="0" err="1"/>
              <a:t>n%s</a:t>
            </a:r>
            <a:r>
              <a:rPr lang="it-IT" b="1" dirty="0"/>
              <a:t>\</a:t>
            </a:r>
            <a:r>
              <a:rPr lang="it-IT" b="1" dirty="0" err="1"/>
              <a:t>n%d</a:t>
            </a:r>
            <a:r>
              <a:rPr lang="it-IT" b="1" dirty="0"/>
              <a:t>\</a:t>
            </a:r>
            <a:r>
              <a:rPr lang="it-IT" b="1" dirty="0" err="1"/>
              <a:t>n",P</a:t>
            </a:r>
            <a:r>
              <a:rPr lang="it-IT" b="1" dirty="0"/>
              <a:t>[i].nome,</a:t>
            </a:r>
          </a:p>
          <a:p>
            <a:pPr marL="0" indent="0">
              <a:buNone/>
            </a:pPr>
            <a:r>
              <a:rPr lang="it-IT" b="1" dirty="0"/>
              <a:t>            P[i].</a:t>
            </a:r>
            <a:r>
              <a:rPr lang="it-IT" b="1" dirty="0" err="1"/>
              <a:t>cognome,P</a:t>
            </a:r>
            <a:r>
              <a:rPr lang="it-IT" b="1" dirty="0"/>
              <a:t>[i].</a:t>
            </a:r>
            <a:r>
              <a:rPr lang="it-IT" b="1" dirty="0" err="1"/>
              <a:t>via,P</a:t>
            </a:r>
            <a:r>
              <a:rPr lang="it-IT" b="1" dirty="0"/>
              <a:t>[i].</a:t>
            </a:r>
            <a:r>
              <a:rPr lang="it-IT" b="1" dirty="0" err="1"/>
              <a:t>eta</a:t>
            </a:r>
            <a:r>
              <a:rPr lang="it-IT" b="1" dirty="0"/>
              <a:t>);</a:t>
            </a:r>
          </a:p>
          <a:p>
            <a:pPr marL="0" indent="0">
              <a:buNone/>
            </a:pPr>
            <a:r>
              <a:rPr lang="it-IT" b="1" dirty="0"/>
              <a:t>     }</a:t>
            </a:r>
          </a:p>
          <a:p>
            <a:pPr marL="0" indent="0">
              <a:buNone/>
            </a:pPr>
            <a:r>
              <a:rPr lang="it-IT" b="1" dirty="0"/>
              <a:t>   </a:t>
            </a:r>
            <a:r>
              <a:rPr lang="it-IT" b="1" dirty="0" err="1"/>
              <a:t>return</a:t>
            </a:r>
            <a:r>
              <a:rPr lang="it-IT" b="1" dirty="0"/>
              <a:t> i;</a:t>
            </a:r>
          </a:p>
          <a:p>
            <a:pPr marL="0" indent="0">
              <a:buNone/>
            </a:pPr>
            <a:r>
              <a:rPr lang="it-IT" b="1" dirty="0"/>
              <a:t>}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17AF4-7E3C-4FEF-B2C7-556112A1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Gets</a:t>
            </a:r>
            <a:r>
              <a:rPr lang="it-IT" dirty="0"/>
              <a:t> e puts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BC41C-2680-47F8-B994-9D1BD37F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La funzione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, acronimo di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sostituisce totalmente quelle che sono la funzionalità di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, la sintassi “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(variabile)</a:t>
            </a:r>
            <a:r>
              <a:rPr lang="it-IT" dirty="0"/>
              <a:t>” rimpiazza la sintassi “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(“%s”, &amp;variabile);</a:t>
            </a:r>
            <a:r>
              <a:rPr lang="it-IT" dirty="0"/>
              <a:t>“</a:t>
            </a:r>
          </a:p>
          <a:p>
            <a:r>
              <a:rPr lang="it-IT" dirty="0"/>
              <a:t>Lo stesso procedimento vale per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puts()</a:t>
            </a:r>
            <a:r>
              <a:rPr lang="it-IT" dirty="0"/>
              <a:t>, acronimo di Put </a:t>
            </a:r>
            <a:r>
              <a:rPr lang="it-IT" dirty="0" err="1"/>
              <a:t>String</a:t>
            </a:r>
            <a:r>
              <a:rPr lang="it-IT" dirty="0"/>
              <a:t>, il quale sostituisce la funzionalità di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, anche in questo caso la soluzione puts è più veloce e facilmente memorizzabile rispetto a </a:t>
            </a:r>
            <a:r>
              <a:rPr lang="it-IT" dirty="0" err="1"/>
              <a:t>printf</a:t>
            </a:r>
            <a:r>
              <a:rPr lang="it-IT" dirty="0"/>
              <a:t>, mettendole a confronto infatti avremmo “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(“%s”, variabile);</a:t>
            </a:r>
            <a:r>
              <a:rPr lang="it-IT" dirty="0"/>
              <a:t>” contro “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puts(variabile);</a:t>
            </a:r>
            <a:r>
              <a:rPr lang="it-IT" dirty="0"/>
              <a:t>“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nome[30];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("Inserisci il tuo nome: ");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(nome);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puts(nome);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9E597F-53FB-4438-8406-7C620D59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EA505C-E823-401E-979B-A4ED08B4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File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DA0D1-0DFC-4823-B2C7-2A4ACB39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file è </a:t>
            </a:r>
            <a:r>
              <a:rPr lang="it-IT" b="1" dirty="0"/>
              <a:t>l'unità logica di memorizzazione dei dati su memoria di massa</a:t>
            </a:r>
            <a:r>
              <a:rPr lang="it-IT" dirty="0"/>
              <a:t>, che consente una memorizzazione </a:t>
            </a:r>
            <a:r>
              <a:rPr lang="it-IT" b="1" dirty="0"/>
              <a:t>persistente</a:t>
            </a:r>
            <a:r>
              <a:rPr lang="it-IT" dirty="0"/>
              <a:t> dei dati, non limitata dalle dimensioni della memoria centrale.</a:t>
            </a:r>
          </a:p>
          <a:p>
            <a:r>
              <a:rPr lang="it-IT" dirty="0"/>
              <a:t>I programmi C possono accedere a file (leggere e scrivere) mediante le funzioni standard definite nella libreria di I/O (&lt;</a:t>
            </a:r>
            <a:r>
              <a:rPr lang="it-IT" dirty="0" err="1"/>
              <a:t>stdio.h</a:t>
            </a:r>
            <a:r>
              <a:rPr lang="it-IT" dirty="0"/>
              <a:t>&gt;)</a:t>
            </a:r>
          </a:p>
          <a:p>
            <a:endParaRPr lang="it-IT" dirty="0"/>
          </a:p>
          <a:p>
            <a:r>
              <a:rPr lang="it-IT" dirty="0"/>
              <a:t>Caratteristiche dell’accesso a file in C:</a:t>
            </a:r>
          </a:p>
          <a:p>
            <a:pPr lvl="1"/>
            <a:r>
              <a:rPr lang="it-IT" dirty="0"/>
              <a:t>Ogni programma vede il file come una </a:t>
            </a:r>
            <a:r>
              <a:rPr lang="it-IT" b="1" dirty="0"/>
              <a:t>sequenza di componenti</a:t>
            </a:r>
            <a:r>
              <a:rPr lang="it-IT" dirty="0"/>
              <a:t> (record logici), terminata da una “marca” di fine file (End Of File, EOF)</a:t>
            </a:r>
          </a:p>
          <a:p>
            <a:pPr lvl="1"/>
            <a:r>
              <a:rPr lang="it-IT" dirty="0"/>
              <a:t>I file sono gestiti dal Sistema Operativo. La realizzazione delle funzioni standard di I/O (&lt;</a:t>
            </a:r>
            <a:r>
              <a:rPr lang="it-IT" dirty="0" err="1"/>
              <a:t>stdio.h</a:t>
            </a:r>
            <a:r>
              <a:rPr lang="it-IT" dirty="0"/>
              <a:t>&gt;) tiene conto delle funzionalità del S.O ospite.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AAA0BE-2414-4F8D-9748-D2F642BB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EA505C-E823-401E-979B-A4ED08B4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File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DA0D1-0DFC-4823-B2C7-2A4ACB39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C i file vengono distinti in due categorie:</a:t>
            </a:r>
          </a:p>
          <a:p>
            <a:endParaRPr lang="it-IT" dirty="0"/>
          </a:p>
          <a:p>
            <a:pPr lvl="1"/>
            <a:r>
              <a:rPr lang="it-IT" b="1" dirty="0"/>
              <a:t>file di testo</a:t>
            </a:r>
            <a:r>
              <a:rPr lang="it-IT" dirty="0"/>
              <a:t>, trattati come sequenze di caratteri organizzati in linee (ciascuna terminata da '\n’)</a:t>
            </a:r>
          </a:p>
          <a:p>
            <a:pPr lvl="1"/>
            <a:endParaRPr lang="it-IT" dirty="0"/>
          </a:p>
          <a:p>
            <a:pPr lvl="1"/>
            <a:r>
              <a:rPr lang="it-IT" b="1" dirty="0"/>
              <a:t>file binari</a:t>
            </a:r>
            <a:r>
              <a:rPr lang="it-IT" dirty="0"/>
              <a:t>, visti come sequenze di bit</a:t>
            </a:r>
          </a:p>
          <a:p>
            <a:pPr lvl="1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AAA0BE-2414-4F8D-9748-D2F642BB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EA505C-E823-401E-979B-A4ED08B4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di testo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DA0D1-0DFC-4823-B2C7-2A4ACB39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9805"/>
            <a:ext cx="10058400" cy="3849624"/>
          </a:xfrm>
        </p:spPr>
        <p:txBody>
          <a:bodyPr>
            <a:normAutofit/>
          </a:bodyPr>
          <a:lstStyle/>
          <a:p>
            <a:r>
              <a:rPr lang="it-IT" dirty="0"/>
              <a:t>Sono file di caratteri, organizzati in linee. </a:t>
            </a:r>
          </a:p>
          <a:p>
            <a:r>
              <a:rPr lang="it-IT" dirty="0"/>
              <a:t>Ogni linea è terminata da una marca di fine linea (</a:t>
            </a:r>
            <a:r>
              <a:rPr lang="it-IT" dirty="0" err="1"/>
              <a:t>newline</a:t>
            </a:r>
            <a:r>
              <a:rPr lang="it-IT" dirty="0"/>
              <a:t>, carattere '\n’).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   -&gt; Il record logico può essere il singolo carattere, la parola, oppure la linea.</a:t>
            </a:r>
          </a:p>
          <a:p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AAA0BE-2414-4F8D-9748-D2F642BB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023F049-B136-4DDB-B654-EAA351EB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93" y="3077904"/>
            <a:ext cx="5751339" cy="10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EA505C-E823-401E-979B-A4ED08B4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di un file in C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DA0D1-0DFC-4823-B2C7-2A4ACB39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9805"/>
            <a:ext cx="10058400" cy="3849624"/>
          </a:xfrm>
        </p:spPr>
        <p:txBody>
          <a:bodyPr>
            <a:normAutofit/>
          </a:bodyPr>
          <a:lstStyle/>
          <a:p>
            <a:r>
              <a:rPr lang="it-IT" dirty="0"/>
              <a:t>I file hanno una </a:t>
            </a:r>
            <a:r>
              <a:rPr lang="it-IT" b="1" dirty="0"/>
              <a:t>struttura sequenziale</a:t>
            </a:r>
            <a:r>
              <a:rPr lang="it-IT" dirty="0"/>
              <a:t>, cioè:</a:t>
            </a:r>
          </a:p>
          <a:p>
            <a:pPr lvl="1"/>
            <a:r>
              <a:rPr lang="it-IT" dirty="0"/>
              <a:t>i record logici sono organizzati in una sequenza rigidamente ordinata</a:t>
            </a:r>
          </a:p>
          <a:p>
            <a:pPr lvl="1"/>
            <a:r>
              <a:rPr lang="it-IT" dirty="0"/>
              <a:t>per accedere ad un particolare record logico, è necessario "scorrere" tutti quelli che lo precedono.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Per accedere ad un file da un programma C, è necessario predisporre una variabile che lo rappresenti (</a:t>
            </a:r>
            <a:r>
              <a:rPr lang="it-IT" b="1" dirty="0"/>
              <a:t>puntatore a file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AAA0BE-2414-4F8D-9748-D2F642BB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6F9604-D895-4697-8DE1-7422A346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68" y="3429000"/>
            <a:ext cx="5376376" cy="3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EA505C-E823-401E-979B-A4ED08B4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Puntatore a file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DA0D1-0DFC-4823-B2C7-2A4ACB39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9805"/>
            <a:ext cx="10058400" cy="3849624"/>
          </a:xfrm>
        </p:spPr>
        <p:txBody>
          <a:bodyPr>
            <a:normAutofit/>
          </a:bodyPr>
          <a:lstStyle/>
          <a:p>
            <a:r>
              <a:rPr lang="it-IT" dirty="0"/>
              <a:t>E` una variabile che viene utilizzata per riferire un file nelle operazioni di accesso (lettura e scrittura). Implicitamente essa indica:</a:t>
            </a:r>
          </a:p>
          <a:p>
            <a:pPr lvl="1"/>
            <a:r>
              <a:rPr lang="it-IT" dirty="0"/>
              <a:t>il file</a:t>
            </a:r>
          </a:p>
          <a:p>
            <a:pPr lvl="1"/>
            <a:r>
              <a:rPr lang="it-IT" dirty="0"/>
              <a:t>l'elemento corrente all'interno della sequenza</a:t>
            </a:r>
          </a:p>
          <a:p>
            <a:pPr lvl="1"/>
            <a:endParaRPr lang="it-IT" dirty="0"/>
          </a:p>
          <a:p>
            <a:r>
              <a:rPr lang="it-IT" dirty="0"/>
              <a:t>Ad esempio:</a:t>
            </a:r>
          </a:p>
          <a:p>
            <a:pPr marL="0" indent="0">
              <a:buNone/>
            </a:pPr>
            <a:r>
              <a:rPr lang="it-IT" b="1" dirty="0"/>
              <a:t>    FILE *fp;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 -&gt; il tipo FILE è un tipo non primitivo dichiarato nel file </a:t>
            </a:r>
            <a:r>
              <a:rPr lang="it-IT" dirty="0" err="1"/>
              <a:t>stdio.h</a:t>
            </a:r>
            <a:r>
              <a:rPr lang="it-IT" dirty="0"/>
              <a:t>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AAA0BE-2414-4F8D-9748-D2F642BB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07/03/2022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7_TF56410444" id="{9E32E7D9-E4D4-4E34-9CBF-5EF99946F492}" vid="{4EB8DC7B-672E-465F-9749-D0C21D91E9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{80D37069-4E25-4ABC-9768-CA0F1D6F4644}tf56410444_win32</Template>
  <TotalTime>98</TotalTime>
  <Words>2959</Words>
  <Application>Microsoft Office PowerPoint</Application>
  <PresentationFormat>Widescreen</PresentationFormat>
  <Paragraphs>473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6" baseType="lpstr">
      <vt:lpstr>Avenir Next LT Pro</vt:lpstr>
      <vt:lpstr>Avenir Next LT Pro Light</vt:lpstr>
      <vt:lpstr>Calibri</vt:lpstr>
      <vt:lpstr>Courier New</vt:lpstr>
      <vt:lpstr>CourierNewPS-BoldMT</vt:lpstr>
      <vt:lpstr>Garamond</vt:lpstr>
      <vt:lpstr>SavonVTI</vt:lpstr>
      <vt:lpstr>File</vt:lpstr>
      <vt:lpstr>Presentazione standard di PowerPoint</vt:lpstr>
      <vt:lpstr>Presentazione standard di PowerPoint</vt:lpstr>
      <vt:lpstr>Gets e puts</vt:lpstr>
      <vt:lpstr>I File </vt:lpstr>
      <vt:lpstr>I File </vt:lpstr>
      <vt:lpstr>File di testo </vt:lpstr>
      <vt:lpstr>Gestione di un file in C </vt:lpstr>
      <vt:lpstr>Puntatore a file </vt:lpstr>
      <vt:lpstr>Gestione di un file in C</vt:lpstr>
      <vt:lpstr>Apertura di un File</vt:lpstr>
      <vt:lpstr>Apertura in lettura</vt:lpstr>
      <vt:lpstr>Apertura in scrittura</vt:lpstr>
      <vt:lpstr>Apertura in aggiunta (append)</vt:lpstr>
      <vt:lpstr>Apertura di un file</vt:lpstr>
      <vt:lpstr>Chiusura di un File</vt:lpstr>
      <vt:lpstr>Esempio</vt:lpstr>
      <vt:lpstr>File standard di I/O </vt:lpstr>
      <vt:lpstr>Lettura e Scrittura di file </vt:lpstr>
      <vt:lpstr>Accesso a file di testo: lettura/scrittura con formato </vt:lpstr>
      <vt:lpstr>Accesso a file di testo: lettura/scrittura con formato </vt:lpstr>
      <vt:lpstr>printf/scanf vs fprintf/fscanf </vt:lpstr>
      <vt:lpstr>Esempio: scrittura di un file di testo</vt:lpstr>
      <vt:lpstr>Esempio: lettura e stampa di un file di testo</vt:lpstr>
      <vt:lpstr>Lettura/scrittura di caratteri </vt:lpstr>
      <vt:lpstr>Esempio: Programma che copia un file in un altro file (stdout)</vt:lpstr>
      <vt:lpstr>Presentazione standard di PowerPoint</vt:lpstr>
      <vt:lpstr>Lettura/scrittura di stringhe </vt:lpstr>
      <vt:lpstr>Lettura/scrittura di stringhe </vt:lpstr>
      <vt:lpstr>Accesso a file binari: Lettura/scrittura di blocchi </vt:lpstr>
      <vt:lpstr>Lettura di file binari </vt:lpstr>
      <vt:lpstr>Scrittura di file binari </vt:lpstr>
      <vt:lpstr>Esempio </vt:lpstr>
      <vt:lpstr> </vt:lpstr>
      <vt:lpstr>Esempio </vt:lpstr>
      <vt:lpstr> </vt:lpstr>
      <vt:lpstr>Esempio: file di record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ricorsione</dc:title>
  <dc:creator>Aaron</dc:creator>
  <cp:lastModifiedBy>admin</cp:lastModifiedBy>
  <cp:revision>65</cp:revision>
  <dcterms:created xsi:type="dcterms:W3CDTF">2021-01-13T08:29:19Z</dcterms:created>
  <dcterms:modified xsi:type="dcterms:W3CDTF">2022-03-07T12:41:09Z</dcterms:modified>
</cp:coreProperties>
</file>