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289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87694CA-B670-476D-A96A-64D65BEAECD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89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</p14:sldIdLst>
        </p14:section>
        <p14:section name="Sezione senza titolo" id="{47926E9B-8DEE-45CA-9FDF-40EF95A046BD}">
          <p14:sldIdLst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" initials="A" lastIdx="1" clrIdx="0">
    <p:extLst>
      <p:ext uri="{19B8F6BF-5375-455C-9EA6-DF929625EA0E}">
        <p15:presenceInfo xmlns:p15="http://schemas.microsoft.com/office/powerpoint/2012/main" userId="Aar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1277B-41BD-444F-9902-71A996BD5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 Funzioni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38CC83-10D2-424B-BA4E-6A28A9850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11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CA273-BFA4-4C7D-B7F5-4960CFEF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client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AE8541-66DF-4EBA-AC97-9867FDC9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server può :</a:t>
            </a:r>
          </a:p>
          <a:p>
            <a:pPr lvl="1"/>
            <a:r>
              <a:rPr lang="it-IT" dirty="0"/>
              <a:t>Essere </a:t>
            </a:r>
            <a:r>
              <a:rPr lang="it-IT" b="1" dirty="0"/>
              <a:t>attivo</a:t>
            </a:r>
            <a:r>
              <a:rPr lang="it-IT" dirty="0"/>
              <a:t> o </a:t>
            </a:r>
            <a:r>
              <a:rPr lang="it-IT" b="1" dirty="0"/>
              <a:t>passivo</a:t>
            </a:r>
          </a:p>
          <a:p>
            <a:pPr lvl="1"/>
            <a:r>
              <a:rPr lang="it-IT" dirty="0"/>
              <a:t>Servire molti client, oppure costituire la risorsa privata di uno specifico client</a:t>
            </a:r>
          </a:p>
          <a:p>
            <a:pPr lvl="2"/>
            <a:r>
              <a:rPr lang="it-IT" dirty="0"/>
              <a:t>In particolare può servire un client alla volta, in sequenza o più client per volta, in parallelo</a:t>
            </a:r>
          </a:p>
          <a:p>
            <a:pPr lvl="1"/>
            <a:r>
              <a:rPr lang="it-IT" dirty="0"/>
              <a:t>Trasformarsi a sua volta in un client invocando altri server o anche </a:t>
            </a:r>
            <a:r>
              <a:rPr lang="it-IT" b="1" dirty="0"/>
              <a:t>se stesso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190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81ECA5-1563-4B78-A120-9A5D5AAB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Client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B0C03F-A570-4AE2-8396-BA1CE3F2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Lo scambio di informazioni tra un client ed un server può avvenire:</a:t>
            </a:r>
          </a:p>
          <a:p>
            <a:pPr lvl="1"/>
            <a:r>
              <a:rPr lang="it-IT" dirty="0"/>
              <a:t>In modo </a:t>
            </a:r>
            <a:r>
              <a:rPr lang="it-IT" b="1" dirty="0"/>
              <a:t>esplicito</a:t>
            </a:r>
            <a:r>
              <a:rPr lang="it-IT" dirty="0"/>
              <a:t> tramite le interfacce stabilite dal server</a:t>
            </a:r>
          </a:p>
          <a:p>
            <a:pPr lvl="1"/>
            <a:r>
              <a:rPr lang="it-IT" dirty="0"/>
              <a:t>In modo </a:t>
            </a:r>
            <a:r>
              <a:rPr lang="it-IT" b="1" dirty="0"/>
              <a:t>implicito</a:t>
            </a:r>
            <a:r>
              <a:rPr lang="it-IT" dirty="0"/>
              <a:t> tramite dati accessibili ad entrambi (ambiente condiviso)</a:t>
            </a:r>
          </a:p>
        </p:txBody>
      </p:sp>
    </p:spTree>
    <p:extLst>
      <p:ext uri="{BB962C8B-B14F-4D97-AF65-F5344CB8AC3E}">
        <p14:creationId xmlns:p14="http://schemas.microsoft.com/office/powerpoint/2010/main" val="170633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83D24-C1A9-4A47-8230-B00C8650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Funzione come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DF91C-09A3-455C-88A3-FA883D08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è un server:</a:t>
            </a:r>
          </a:p>
          <a:p>
            <a:pPr lvl="1"/>
            <a:r>
              <a:rPr lang="it-IT" dirty="0"/>
              <a:t>Passivo</a:t>
            </a:r>
          </a:p>
          <a:p>
            <a:pPr lvl="1"/>
            <a:r>
              <a:rPr lang="it-IT" dirty="0"/>
              <a:t>Che realizza un particolare servizio</a:t>
            </a:r>
          </a:p>
          <a:p>
            <a:pPr lvl="1"/>
            <a:r>
              <a:rPr lang="it-IT" dirty="0"/>
              <a:t>Che serve un client per volta</a:t>
            </a:r>
          </a:p>
          <a:p>
            <a:pPr lvl="1"/>
            <a:r>
              <a:rPr lang="it-IT" dirty="0"/>
              <a:t>Che può trasformarsi in client invocando altre funzioni (o eventualmente se stessa)</a:t>
            </a:r>
          </a:p>
          <a:p>
            <a:r>
              <a:rPr lang="it-IT" dirty="0"/>
              <a:t>Il client chiede al server di svolgere il servizio </a:t>
            </a:r>
          </a:p>
          <a:p>
            <a:pPr lvl="1"/>
            <a:r>
              <a:rPr lang="it-IT" dirty="0"/>
              <a:t>Chiamando tale server (per nome)</a:t>
            </a:r>
          </a:p>
          <a:p>
            <a:pPr lvl="1"/>
            <a:r>
              <a:rPr lang="it-IT" dirty="0"/>
              <a:t>Fornendogli i dati necessari (parametri)</a:t>
            </a:r>
          </a:p>
          <a:p>
            <a:pPr lvl="1"/>
            <a:endParaRPr lang="it-IT" dirty="0"/>
          </a:p>
          <a:p>
            <a:r>
              <a:rPr lang="it-IT" dirty="0"/>
              <a:t>Nel caso di una funzione, client e server comunicano mediante l’</a:t>
            </a:r>
            <a:r>
              <a:rPr lang="it-IT" b="1" dirty="0"/>
              <a:t>interfaccia</a:t>
            </a:r>
            <a:r>
              <a:rPr lang="it-IT" dirty="0"/>
              <a:t> della funzione.</a:t>
            </a:r>
          </a:p>
        </p:txBody>
      </p:sp>
    </p:spTree>
    <p:extLst>
      <p:ext uri="{BB962C8B-B14F-4D97-AF65-F5344CB8AC3E}">
        <p14:creationId xmlns:p14="http://schemas.microsoft.com/office/powerpoint/2010/main" val="8432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1869D-F756-4F44-B25F-8E7C5D55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 di una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90B55D-288B-4E16-AC1A-A5CF1004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</a:t>
            </a:r>
            <a:r>
              <a:rPr lang="it-IT" b="1" dirty="0"/>
              <a:t>interfaccia</a:t>
            </a:r>
            <a:r>
              <a:rPr lang="it-IT" dirty="0"/>
              <a:t> o </a:t>
            </a:r>
            <a:r>
              <a:rPr lang="it-IT" b="1" dirty="0"/>
              <a:t>intestazione</a:t>
            </a:r>
            <a:r>
              <a:rPr lang="it-IT" dirty="0"/>
              <a:t> o </a:t>
            </a:r>
            <a:r>
              <a:rPr lang="it-IT" b="1" dirty="0"/>
              <a:t>signature</a:t>
            </a:r>
            <a:r>
              <a:rPr lang="it-IT" dirty="0"/>
              <a:t> di una funzione comprende:</a:t>
            </a:r>
          </a:p>
          <a:p>
            <a:pPr lvl="1"/>
            <a:r>
              <a:rPr lang="it-IT" dirty="0"/>
              <a:t>Nome della funzione</a:t>
            </a:r>
          </a:p>
          <a:p>
            <a:pPr lvl="1"/>
            <a:r>
              <a:rPr lang="it-IT" dirty="0"/>
              <a:t>Lista dei parametri</a:t>
            </a:r>
          </a:p>
          <a:p>
            <a:pPr lvl="1"/>
            <a:r>
              <a:rPr lang="it-IT" dirty="0"/>
              <a:t>Tipo del valore calcolato dalla funzione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Enuncia le regole di comunicazione tra client e server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Client e server comunicano quindi mediante:</a:t>
            </a:r>
          </a:p>
          <a:p>
            <a:pPr lvl="2"/>
            <a:r>
              <a:rPr lang="it-IT" dirty="0"/>
              <a:t>I parametri trasmessi dal client al server all’atto della chiamata</a:t>
            </a:r>
          </a:p>
          <a:p>
            <a:pPr lvl="2"/>
            <a:r>
              <a:rPr lang="it-IT" dirty="0"/>
              <a:t>Il valore restituito dal server al client</a:t>
            </a:r>
          </a:p>
        </p:txBody>
      </p:sp>
    </p:spTree>
    <p:extLst>
      <p:ext uri="{BB962C8B-B14F-4D97-AF65-F5344CB8AC3E}">
        <p14:creationId xmlns:p14="http://schemas.microsoft.com/office/powerpoint/2010/main" val="92595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BDA09-96D2-4278-AA4A-E51794D3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Interfaccia: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794195-A29B-4F15-B7F9-D96617CC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y) /* interfaccia */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(x&gt;y) 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it-IT" dirty="0"/>
              <a:t>Il simbolo </a:t>
            </a:r>
            <a:r>
              <a:rPr lang="it-IT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/>
              <a:t>denota il </a:t>
            </a:r>
            <a:r>
              <a:rPr lang="it-IT" b="1" dirty="0"/>
              <a:t>nome</a:t>
            </a:r>
            <a:r>
              <a:rPr lang="it-IT" dirty="0"/>
              <a:t> della funzione</a:t>
            </a:r>
          </a:p>
          <a:p>
            <a:pPr lvl="1"/>
            <a:r>
              <a:rPr lang="it-IT" dirty="0"/>
              <a:t>Le variabili intere </a:t>
            </a:r>
            <a:r>
              <a:rPr lang="it-IT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dirty="0"/>
              <a:t> e </a:t>
            </a:r>
            <a:r>
              <a:rPr lang="it-IT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it-IT" dirty="0"/>
              <a:t> sono i </a:t>
            </a:r>
            <a:r>
              <a:rPr lang="it-IT" b="1" dirty="0">
                <a:solidFill>
                  <a:schemeClr val="bg1"/>
                </a:solidFill>
              </a:rPr>
              <a:t>parametri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/>
              <a:t>della funzione</a:t>
            </a:r>
          </a:p>
          <a:p>
            <a:pPr lvl="1"/>
            <a:r>
              <a:rPr lang="it-IT" dirty="0"/>
              <a:t>Il valore </a:t>
            </a:r>
            <a:r>
              <a:rPr lang="it-IT" b="1" dirty="0"/>
              <a:t>restituito</a:t>
            </a:r>
            <a:r>
              <a:rPr lang="it-IT" dirty="0"/>
              <a:t> è un intero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80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9E27EE-FB14-4DE1-8C5D-37B91B0B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Comunicazione client server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9A7BA5-7863-41FB-AD2E-37C4D747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b="1" dirty="0"/>
              <a:t>comunicazione</a:t>
            </a:r>
            <a:r>
              <a:rPr lang="it-IT" dirty="0"/>
              <a:t> client server avviene attraverso i </a:t>
            </a:r>
            <a:r>
              <a:rPr lang="it-IT" b="1" dirty="0">
                <a:solidFill>
                  <a:srgbClr val="FFC000"/>
                </a:solidFill>
              </a:rPr>
              <a:t>parametri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b="1" dirty="0"/>
              <a:t>Parametri formali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Sono specificati nell’interfaccia del server</a:t>
            </a:r>
          </a:p>
          <a:p>
            <a:pPr lvl="1"/>
            <a:r>
              <a:rPr lang="it-IT" dirty="0"/>
              <a:t>Indicano cosa il server si aspetta dal client</a:t>
            </a:r>
          </a:p>
          <a:p>
            <a:r>
              <a:rPr lang="it-IT" b="1" dirty="0"/>
              <a:t>Parametri attuali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Sono trasmessi dal client all’atto della chiamata</a:t>
            </a:r>
          </a:p>
          <a:p>
            <a:pPr lvl="1"/>
            <a:r>
              <a:rPr lang="it-IT" dirty="0"/>
              <a:t>Devono corrispondere ai parametri formali in </a:t>
            </a:r>
            <a:r>
              <a:rPr lang="it-IT" b="1" dirty="0">
                <a:solidFill>
                  <a:srgbClr val="FFC000"/>
                </a:solidFill>
              </a:rPr>
              <a:t>numero</a:t>
            </a:r>
            <a:r>
              <a:rPr lang="it-IT" dirty="0"/>
              <a:t>, </a:t>
            </a:r>
            <a:r>
              <a:rPr lang="it-IT" b="1" dirty="0">
                <a:solidFill>
                  <a:srgbClr val="FFC000"/>
                </a:solidFill>
              </a:rPr>
              <a:t>posizione</a:t>
            </a:r>
            <a:r>
              <a:rPr lang="it-IT" dirty="0"/>
              <a:t> e </a:t>
            </a:r>
            <a:r>
              <a:rPr lang="it-IT" b="1" dirty="0">
                <a:solidFill>
                  <a:srgbClr val="FFC000"/>
                </a:solidFill>
              </a:rPr>
              <a:t>tipo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212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7295-961A-479E-B75D-7B20470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74D16-8782-4EFB-BD05-6C953323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y){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(x&gt;y)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m = max(z, 4);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DEB7BE-3DD1-42C9-AD93-180ACA089BFD}"/>
              </a:ext>
            </a:extLst>
          </p:cNvPr>
          <p:cNvSpPr/>
          <p:nvPr/>
        </p:nvSpPr>
        <p:spPr>
          <a:xfrm>
            <a:off x="1143000" y="2014194"/>
            <a:ext cx="3381375" cy="22053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C67ABF-7819-4437-9E51-08DDF369A84D}"/>
              </a:ext>
            </a:extLst>
          </p:cNvPr>
          <p:cNvSpPr/>
          <p:nvPr/>
        </p:nvSpPr>
        <p:spPr>
          <a:xfrm>
            <a:off x="1143000" y="4308501"/>
            <a:ext cx="3381375" cy="172653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F116071-71E9-42C3-9842-F84A326875E8}"/>
              </a:ext>
            </a:extLst>
          </p:cNvPr>
          <p:cNvSpPr/>
          <p:nvPr/>
        </p:nvSpPr>
        <p:spPr>
          <a:xfrm>
            <a:off x="2790825" y="2103120"/>
            <a:ext cx="333375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62EEF6D-6BA5-4231-AEFD-24AFDF9800E4}"/>
              </a:ext>
            </a:extLst>
          </p:cNvPr>
          <p:cNvSpPr/>
          <p:nvPr/>
        </p:nvSpPr>
        <p:spPr>
          <a:xfrm>
            <a:off x="3695700" y="2084070"/>
            <a:ext cx="333375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ECD35E-23AB-4A9A-BECF-1AE4137D1550}"/>
              </a:ext>
            </a:extLst>
          </p:cNvPr>
          <p:cNvSpPr txBox="1"/>
          <p:nvPr/>
        </p:nvSpPr>
        <p:spPr>
          <a:xfrm>
            <a:off x="2771775" y="170688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Parametri formali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E5DF2B-98CC-4489-998A-911C1BEF6DD7}"/>
              </a:ext>
            </a:extLst>
          </p:cNvPr>
          <p:cNvSpPr txBox="1"/>
          <p:nvPr/>
        </p:nvSpPr>
        <p:spPr>
          <a:xfrm>
            <a:off x="5414962" y="2409825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SERVER: definizione della funzione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04C06-8084-4825-A644-DB66BEB30B72}"/>
              </a:ext>
            </a:extLst>
          </p:cNvPr>
          <p:cNvSpPr txBox="1"/>
          <p:nvPr/>
        </p:nvSpPr>
        <p:spPr>
          <a:xfrm>
            <a:off x="5414962" y="4448175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CLIENT: chiamata della funzione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2C0BF1A-5027-4C11-B43D-664DAF5BDC46}"/>
              </a:ext>
            </a:extLst>
          </p:cNvPr>
          <p:cNvSpPr/>
          <p:nvPr/>
        </p:nvSpPr>
        <p:spPr>
          <a:xfrm>
            <a:off x="3038475" y="5313045"/>
            <a:ext cx="333375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8CE2B11-E82D-4D6B-AAB4-C09F01D71E99}"/>
              </a:ext>
            </a:extLst>
          </p:cNvPr>
          <p:cNvSpPr/>
          <p:nvPr/>
        </p:nvSpPr>
        <p:spPr>
          <a:xfrm>
            <a:off x="3438525" y="5303520"/>
            <a:ext cx="333375" cy="3257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F59EAB-DE78-4ACD-BD1B-173BA8BE7B19}"/>
              </a:ext>
            </a:extLst>
          </p:cNvPr>
          <p:cNvSpPr txBox="1"/>
          <p:nvPr/>
        </p:nvSpPr>
        <p:spPr>
          <a:xfrm>
            <a:off x="2771775" y="614553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Parametri attuali</a:t>
            </a:r>
          </a:p>
        </p:txBody>
      </p:sp>
    </p:spTree>
    <p:extLst>
      <p:ext uri="{BB962C8B-B14F-4D97-AF65-F5344CB8AC3E}">
        <p14:creationId xmlns:p14="http://schemas.microsoft.com/office/powerpoint/2010/main" val="21481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9668C1-155B-4219-BE5D-AE51FAEF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client 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2A3EA3-F4EB-452D-A49D-F120A07BE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L’associazione tra i parametri attuali e i parametri formali viene fatta al momento della chiamata, in modo </a:t>
            </a:r>
            <a:r>
              <a:rPr lang="it-IT" b="1" dirty="0"/>
              <a:t>dinamico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Tale legame</a:t>
            </a:r>
          </a:p>
          <a:p>
            <a:pPr lvl="1"/>
            <a:r>
              <a:rPr lang="it-IT" dirty="0"/>
              <a:t>Vale solo per l’invocazione corrente</a:t>
            </a:r>
          </a:p>
          <a:p>
            <a:pPr lvl="1"/>
            <a:r>
              <a:rPr lang="it-IT" dirty="0"/>
              <a:t>Vale solo per la durata dell’esecuzione della funzione</a:t>
            </a:r>
          </a:p>
        </p:txBody>
      </p:sp>
    </p:spTree>
    <p:extLst>
      <p:ext uri="{BB962C8B-B14F-4D97-AF65-F5344CB8AC3E}">
        <p14:creationId xmlns:p14="http://schemas.microsoft.com/office/powerpoint/2010/main" val="221263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7295-961A-479E-B75D-7B20470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74D16-8782-4EFB-BD05-6C953323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y){ </a:t>
            </a:r>
          </a:p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(x&gt;y)</a:t>
            </a:r>
          </a:p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lnSpc>
                <a:spcPts val="1440"/>
              </a:lnSpc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ts val="1440"/>
              </a:lnSpc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440"/>
              </a:lnSpc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440"/>
              </a:lnSpc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m1 = max(z, 4);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m1 = max(z, 4);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DEB7BE-3DD1-42C9-AD93-180ACA089BFD}"/>
              </a:ext>
            </a:extLst>
          </p:cNvPr>
          <p:cNvSpPr/>
          <p:nvPr/>
        </p:nvSpPr>
        <p:spPr>
          <a:xfrm>
            <a:off x="1143000" y="2014195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C67ABF-7819-4437-9E51-08DDF369A84D}"/>
              </a:ext>
            </a:extLst>
          </p:cNvPr>
          <p:cNvSpPr/>
          <p:nvPr/>
        </p:nvSpPr>
        <p:spPr>
          <a:xfrm>
            <a:off x="1143000" y="4136365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04C06-8084-4825-A644-DB66BEB30B72}"/>
              </a:ext>
            </a:extLst>
          </p:cNvPr>
          <p:cNvSpPr txBox="1"/>
          <p:nvPr/>
        </p:nvSpPr>
        <p:spPr>
          <a:xfrm>
            <a:off x="5414962" y="4136365"/>
            <a:ext cx="1514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All’atto di questa chiamata di effettua un legame tra: </a:t>
            </a:r>
          </a:p>
          <a:p>
            <a:r>
              <a:rPr lang="it-IT" sz="1600" dirty="0">
                <a:solidFill>
                  <a:schemeClr val="bg1"/>
                </a:solidFill>
              </a:rPr>
              <a:t>x e z</a:t>
            </a:r>
          </a:p>
          <a:p>
            <a:r>
              <a:rPr lang="it-IT" sz="1600" dirty="0">
                <a:solidFill>
                  <a:schemeClr val="bg1"/>
                </a:solidFill>
              </a:rPr>
              <a:t>y e 4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292113E-E677-4A80-B22B-F66032E313F1}"/>
              </a:ext>
            </a:extLst>
          </p:cNvPr>
          <p:cNvSpPr/>
          <p:nvPr/>
        </p:nvSpPr>
        <p:spPr>
          <a:xfrm>
            <a:off x="1797450" y="5288594"/>
            <a:ext cx="2238375" cy="333375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B2B6C68-77E9-4F6A-81A1-2021FC020B06}"/>
              </a:ext>
            </a:extLst>
          </p:cNvPr>
          <p:cNvCxnSpPr>
            <a:stCxn id="9" idx="6"/>
          </p:cNvCxnSpPr>
          <p:nvPr/>
        </p:nvCxnSpPr>
        <p:spPr>
          <a:xfrm>
            <a:off x="4035825" y="5455282"/>
            <a:ext cx="1476375" cy="4762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3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2248A4-23E3-446D-B7A9-7604D59B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Programmi C con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7A9FD0-7B4F-49FA-A641-34E00171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funzione viene realizzata mediante la </a:t>
            </a:r>
            <a:r>
              <a:rPr lang="it-IT" b="1" dirty="0"/>
              <a:t>definizione</a:t>
            </a:r>
            <a:r>
              <a:rPr lang="it-IT" dirty="0"/>
              <a:t> di una unità di programma distinta dal programma principale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/>
              <a:t>)</a:t>
            </a:r>
          </a:p>
          <a:p>
            <a:r>
              <a:rPr lang="it-IT" dirty="0"/>
              <a:t>Generalizziamo la struttura di un programma C:</a:t>
            </a:r>
          </a:p>
          <a:p>
            <a:pPr lvl="1"/>
            <a:r>
              <a:rPr lang="it-IT" dirty="0"/>
              <a:t>Il programma è una </a:t>
            </a:r>
            <a:r>
              <a:rPr lang="it-IT" b="1" dirty="0"/>
              <a:t>collezione</a:t>
            </a:r>
            <a:r>
              <a:rPr lang="it-IT" dirty="0"/>
              <a:t> di </a:t>
            </a:r>
            <a:r>
              <a:rPr lang="it-IT" b="1" dirty="0"/>
              <a:t>unità di programma</a:t>
            </a:r>
            <a:r>
              <a:rPr lang="it-IT" dirty="0"/>
              <a:t>, tra le quali compare sempre l’unità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.</a:t>
            </a:r>
          </a:p>
          <a:p>
            <a:r>
              <a:rPr lang="it-IT" dirty="0"/>
              <a:t>Prima di utilizzare un identificatore è necessario che sia già stato definito.</a:t>
            </a:r>
          </a:p>
          <a:p>
            <a:r>
              <a:rPr lang="it-IT" dirty="0"/>
              <a:t>All’interno del file sorgente vengono specificate prima le definizioni delle funzioni ed infine viene esplicitato il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.</a:t>
            </a:r>
          </a:p>
          <a:p>
            <a:r>
              <a:rPr lang="it-IT" dirty="0"/>
              <a:t>Anche il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è una funzione: essa viene invocata per prima, quando il programma viene messo in esecuzione.</a:t>
            </a:r>
          </a:p>
        </p:txBody>
      </p:sp>
    </p:spTree>
    <p:extLst>
      <p:ext uri="{BB962C8B-B14F-4D97-AF65-F5344CB8AC3E}">
        <p14:creationId xmlns:p14="http://schemas.microsoft.com/office/powerpoint/2010/main" val="11966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A3959-1ABD-4E99-8836-71DAF778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Sottoprogrammi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AA56EE-A804-472D-A5BE-D5FA8E8F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Può capitare che in programmi diversi, o nello stesso programma, si abbia la necessità di replicare più volte lo stesso blocco di istruzioni, che implementa una </a:t>
            </a:r>
            <a:r>
              <a:rPr lang="it-IT" b="1" dirty="0">
                <a:solidFill>
                  <a:srgbClr val="FF0000"/>
                </a:solidFill>
              </a:rPr>
              <a:t>specifica logica</a:t>
            </a:r>
            <a:r>
              <a:rPr lang="it-IT" dirty="0"/>
              <a:t>.</a:t>
            </a:r>
          </a:p>
          <a:p>
            <a:r>
              <a:rPr lang="it-IT" dirty="0"/>
              <a:t>Un </a:t>
            </a:r>
            <a:r>
              <a:rPr lang="it-IT" b="1" dirty="0">
                <a:solidFill>
                  <a:srgbClr val="FF0000"/>
                </a:solidFill>
              </a:rPr>
              <a:t>sottoprogramma</a:t>
            </a:r>
            <a:r>
              <a:rPr lang="it-IT" dirty="0"/>
              <a:t> permette di raggruppare blocchi di istruzioni che rappresentano una specifica logica implementativa, rendendola </a:t>
            </a:r>
            <a:r>
              <a:rPr lang="it-IT" b="1" dirty="0">
                <a:solidFill>
                  <a:srgbClr val="FF0000"/>
                </a:solidFill>
              </a:rPr>
              <a:t>parametrica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153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920B9-5E1E-4981-8782-F5315A97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771BA-BADD-4323-AACD-058F8133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&lt;definizione funzione 1&gt;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&lt;definizione funzione 2&gt;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&lt;chiamata di funzione 1&gt;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&lt;chiamata di funzione 2&gt;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76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BEBDBC-580D-4BE0-939B-1DE6F434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 di funzione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8D619-1120-445E-BDE2-0D3986ED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&lt;definizione-di-funzione&gt;::=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tipoValore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&lt;nome&gt;(&lt;parametri-formali&gt;)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&lt;corpo&gt;;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Dove: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&lt;parametri-formali&gt;</a:t>
            </a:r>
          </a:p>
          <a:p>
            <a:pPr marL="0" indent="0">
              <a:buNone/>
            </a:pPr>
            <a:r>
              <a:rPr lang="it-IT" dirty="0"/>
              <a:t>	lista (eventualmente vuota) di variabili, visibili dentro il corpo della funzione.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tipoValore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/>
              <a:t>	deve coincidere con il tipo del valore risultato della funzione: può essere di tipo semplice (</a:t>
            </a:r>
            <a:r>
              <a:rPr lang="it-IT" dirty="0" err="1"/>
              <a:t>int</a:t>
            </a:r>
            <a:r>
              <a:rPr lang="it-IT" dirty="0"/>
              <a:t>, </a:t>
            </a:r>
            <a:r>
              <a:rPr lang="it-IT" dirty="0" err="1"/>
              <a:t>char</a:t>
            </a:r>
            <a:r>
              <a:rPr lang="it-IT" dirty="0"/>
              <a:t>, float o double), di tipo </a:t>
            </a:r>
            <a:r>
              <a:rPr lang="it-IT" dirty="0" err="1"/>
              <a:t>struct</a:t>
            </a:r>
            <a:r>
              <a:rPr lang="it-IT" dirty="0"/>
              <a:t>, oppure di tipo puntatore.</a:t>
            </a:r>
          </a:p>
        </p:txBody>
      </p:sp>
    </p:spTree>
    <p:extLst>
      <p:ext uri="{BB962C8B-B14F-4D97-AF65-F5344CB8AC3E}">
        <p14:creationId xmlns:p14="http://schemas.microsoft.com/office/powerpoint/2010/main" val="267383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2468A-1161-4D18-85F4-55D549E8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BF34E1-08D2-4895-A3F9-ADC4FEAB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parte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&lt;corpo&gt; </a:t>
            </a:r>
            <a:r>
              <a:rPr lang="it-IT" dirty="0"/>
              <a:t>possono essere presenti definizione e/o dichiarazioni locali (</a:t>
            </a:r>
            <a:r>
              <a:rPr lang="it-IT" b="1" dirty="0"/>
              <a:t>parte dichiarazioni</a:t>
            </a:r>
            <a:r>
              <a:rPr lang="it-IT" dirty="0"/>
              <a:t>) ed un insieme di istruzioni (</a:t>
            </a:r>
            <a:r>
              <a:rPr lang="it-IT" b="1" dirty="0"/>
              <a:t>parte istruzioni</a:t>
            </a:r>
            <a:r>
              <a:rPr lang="it-IT" dirty="0"/>
              <a:t>):</a:t>
            </a:r>
          </a:p>
          <a:p>
            <a:r>
              <a:rPr lang="it-IT" dirty="0"/>
              <a:t>I dati riferiti nel corpo possono essere costanti, variabili, oppure parametri formali.</a:t>
            </a:r>
          </a:p>
          <a:p>
            <a:r>
              <a:rPr lang="it-IT" dirty="0"/>
              <a:t>All’interno del corpo, i </a:t>
            </a:r>
            <a:r>
              <a:rPr lang="it-IT" b="1" dirty="0"/>
              <a:t>parametri formali </a:t>
            </a:r>
            <a:r>
              <a:rPr lang="it-IT" dirty="0"/>
              <a:t>vengono trattati come variabili.</a:t>
            </a:r>
          </a:p>
        </p:txBody>
      </p:sp>
    </p:spTree>
    <p:extLst>
      <p:ext uri="{BB962C8B-B14F-4D97-AF65-F5344CB8AC3E}">
        <p14:creationId xmlns:p14="http://schemas.microsoft.com/office/powerpoint/2010/main" val="93385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0F0DA-3042-45FF-B975-75980345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Meccanismo di chiamata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51B1BD-6192-407F-9DDE-F69E2122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All’atto della chiamata, l’esecuzione del client viene sospesa e il controllo passa al server</a:t>
            </a:r>
          </a:p>
          <a:p>
            <a:r>
              <a:rPr lang="it-IT" dirty="0"/>
              <a:t>Il server vive solo per il tempo necessario a svolgere il servizio</a:t>
            </a:r>
          </a:p>
          <a:p>
            <a:r>
              <a:rPr lang="it-IT" dirty="0"/>
              <a:t>Al termine il server muore e l’esecuzione torna al client.</a:t>
            </a:r>
          </a:p>
          <a:p>
            <a:r>
              <a:rPr lang="it-IT" dirty="0"/>
              <a:t>La chiamata della funzione è nella forma: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nomefunzione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 ( &lt;parametri-attuali&gt;)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Dove: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&lt;parametri-attuali&gt; ::= [ &lt;espressione&gt;] {,&lt;espressione&gt;}</a:t>
            </a:r>
          </a:p>
        </p:txBody>
      </p:sp>
    </p:spTree>
    <p:extLst>
      <p:ext uri="{BB962C8B-B14F-4D97-AF65-F5344CB8AC3E}">
        <p14:creationId xmlns:p14="http://schemas.microsoft.com/office/powerpoint/2010/main" val="4153945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7295-961A-479E-B75D-7B20470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74D16-8782-4EFB-BD05-6C953323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y){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(x&gt;y)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m1, 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m1 = max(z, 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m2 = max(z, 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DEB7BE-3DD1-42C9-AD93-180ACA089BFD}"/>
              </a:ext>
            </a:extLst>
          </p:cNvPr>
          <p:cNvSpPr/>
          <p:nvPr/>
        </p:nvSpPr>
        <p:spPr>
          <a:xfrm>
            <a:off x="1123025" y="2103119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C67ABF-7819-4437-9E51-08DDF369A84D}"/>
              </a:ext>
            </a:extLst>
          </p:cNvPr>
          <p:cNvSpPr/>
          <p:nvPr/>
        </p:nvSpPr>
        <p:spPr>
          <a:xfrm>
            <a:off x="1143000" y="4136365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04C06-8084-4825-A644-DB66BEB30B72}"/>
              </a:ext>
            </a:extLst>
          </p:cNvPr>
          <p:cNvSpPr txBox="1"/>
          <p:nvPr/>
        </p:nvSpPr>
        <p:spPr>
          <a:xfrm>
            <a:off x="5462587" y="4431254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CLIENT:</a:t>
            </a:r>
          </a:p>
          <a:p>
            <a:r>
              <a:rPr lang="it-IT" sz="1600" dirty="0">
                <a:solidFill>
                  <a:schemeClr val="bg1"/>
                </a:solidFill>
              </a:rPr>
              <a:t>Chiamata della funzione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7CA002-2945-45AA-B995-5F52FBF49634}"/>
              </a:ext>
            </a:extLst>
          </p:cNvPr>
          <p:cNvSpPr txBox="1"/>
          <p:nvPr/>
        </p:nvSpPr>
        <p:spPr>
          <a:xfrm>
            <a:off x="5338762" y="2526254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SERVER: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Definizione della funzione</a:t>
            </a:r>
          </a:p>
        </p:txBody>
      </p:sp>
    </p:spTree>
    <p:extLst>
      <p:ext uri="{BB962C8B-B14F-4D97-AF65-F5344CB8AC3E}">
        <p14:creationId xmlns:p14="http://schemas.microsoft.com/office/powerpoint/2010/main" val="284361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3DB2F2-1BC8-483A-ADB3-C610E69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Risultato di una funzione: </a:t>
            </a:r>
            <a:r>
              <a:rPr lang="it-IT" dirty="0" err="1"/>
              <a:t>return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F3793-00C3-42F8-9ADF-EAA722CF2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L’istruzione</a:t>
            </a:r>
          </a:p>
          <a:p>
            <a:pPr lvl="1"/>
            <a:r>
              <a:rPr lang="it-IT" dirty="0" err="1"/>
              <a:t>return</a:t>
            </a:r>
            <a:r>
              <a:rPr lang="it-IT" dirty="0"/>
              <a:t> &lt;espressione&gt;</a:t>
            </a:r>
          </a:p>
          <a:p>
            <a:r>
              <a:rPr lang="it-IT" dirty="0"/>
              <a:t>Provoca la terminazione dell’attivazione della funzione (il server muore) e la restituzione del controllo al client, unitamente al valore dell’espressione che la segue.</a:t>
            </a:r>
          </a:p>
          <a:p>
            <a:r>
              <a:rPr lang="it-IT" dirty="0"/>
              <a:t>Eventualmente istruzioni successive alla </a:t>
            </a:r>
            <a:r>
              <a:rPr lang="it-IT" dirty="0" err="1"/>
              <a:t>return</a:t>
            </a:r>
            <a:r>
              <a:rPr lang="it-IT" dirty="0"/>
              <a:t> non saranno mai eseguite.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(x&gt;y) 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(«ciao!»); /*mai eseguita ! */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09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27295-961A-479E-B75D-7B204701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D74D16-8782-4EFB-BD05-6C953323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y){ 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(x&gt;y)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m1, m2;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m1 = max(z, 4);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m2 = max(z, 10);</a:t>
            </a:r>
          </a:p>
          <a:p>
            <a:pPr marL="0" indent="0">
              <a:buNone/>
            </a:pP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5DEB7BE-3DD1-42C9-AD93-180ACA089BFD}"/>
              </a:ext>
            </a:extLst>
          </p:cNvPr>
          <p:cNvSpPr/>
          <p:nvPr/>
        </p:nvSpPr>
        <p:spPr>
          <a:xfrm>
            <a:off x="1143000" y="2014195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C67ABF-7819-4437-9E51-08DDF369A84D}"/>
              </a:ext>
            </a:extLst>
          </p:cNvPr>
          <p:cNvSpPr/>
          <p:nvPr/>
        </p:nvSpPr>
        <p:spPr>
          <a:xfrm>
            <a:off x="1143000" y="4136365"/>
            <a:ext cx="3381375" cy="18986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704C06-8084-4825-A644-DB66BEB30B72}"/>
              </a:ext>
            </a:extLst>
          </p:cNvPr>
          <p:cNvSpPr txBox="1"/>
          <p:nvPr/>
        </p:nvSpPr>
        <p:spPr>
          <a:xfrm>
            <a:off x="5462587" y="4431254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CLIENT:</a:t>
            </a:r>
          </a:p>
          <a:p>
            <a:r>
              <a:rPr lang="it-IT" sz="1600" dirty="0">
                <a:solidFill>
                  <a:schemeClr val="bg1"/>
                </a:solidFill>
              </a:rPr>
              <a:t>Chiamata della funzione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7CA002-2945-45AA-B995-5F52FBF49634}"/>
              </a:ext>
            </a:extLst>
          </p:cNvPr>
          <p:cNvSpPr txBox="1"/>
          <p:nvPr/>
        </p:nvSpPr>
        <p:spPr>
          <a:xfrm>
            <a:off x="5338762" y="2526254"/>
            <a:ext cx="1514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SERVER: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Definizione della funzione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5457A2E-ABEF-48A0-9B33-B7FCBF5643F6}"/>
              </a:ext>
            </a:extLst>
          </p:cNvPr>
          <p:cNvSpPr/>
          <p:nvPr/>
        </p:nvSpPr>
        <p:spPr>
          <a:xfrm>
            <a:off x="1933575" y="5133974"/>
            <a:ext cx="428625" cy="1905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284512-33A5-40C2-A2DD-B674579AD6A8}"/>
              </a:ext>
            </a:extLst>
          </p:cNvPr>
          <p:cNvSpPr txBox="1"/>
          <p:nvPr/>
        </p:nvSpPr>
        <p:spPr>
          <a:xfrm>
            <a:off x="285750" y="5085703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risultato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60E1AF-95E8-4A05-B42A-500D45492A3C}"/>
              </a:ext>
            </a:extLst>
          </p:cNvPr>
          <p:cNvCxnSpPr>
            <a:stCxn id="6" idx="2"/>
            <a:endCxn id="7" idx="3"/>
          </p:cNvCxnSpPr>
          <p:nvPr/>
        </p:nvCxnSpPr>
        <p:spPr>
          <a:xfrm flipH="1" flipV="1">
            <a:off x="990600" y="5216508"/>
            <a:ext cx="942975" cy="12716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50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B3D8E1-8DDB-453F-B699-FC811EE9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5786DB-1716-4D09-9242-70256320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 ) {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(x&gt;y)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z = 8;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m = max(z , 4);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("Risultato: %d\n", m); 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7471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4FF2B-BC01-42CE-AC0E-8B60B44E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Binding</a:t>
            </a:r>
            <a:r>
              <a:rPr lang="it-IT" dirty="0"/>
              <a:t> &amp; </a:t>
            </a:r>
            <a:r>
              <a:rPr lang="it-IT" dirty="0" err="1"/>
              <a:t>environment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F9EFD-C8BB-417C-9BD4-A14AA65D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return</a:t>
            </a:r>
            <a:r>
              <a:rPr lang="it-IT" dirty="0"/>
              <a:t> x;            devo sapere cosa dentro il simbolo x</a:t>
            </a:r>
          </a:p>
          <a:p>
            <a:endParaRPr lang="it-IT" dirty="0"/>
          </a:p>
          <a:p>
            <a:r>
              <a:rPr lang="it-IT" dirty="0"/>
              <a:t>La conoscenza di cosa un simbolo denota viene espressa da un legame (</a:t>
            </a:r>
            <a:r>
              <a:rPr lang="it-IT" b="1" dirty="0" err="1"/>
              <a:t>binding</a:t>
            </a:r>
            <a:r>
              <a:rPr lang="it-IT" dirty="0"/>
              <a:t>) tra il simbolo ed il valore</a:t>
            </a:r>
          </a:p>
          <a:p>
            <a:r>
              <a:rPr lang="it-IT" dirty="0"/>
              <a:t>L’insieme dei </a:t>
            </a:r>
            <a:r>
              <a:rPr lang="it-IT" dirty="0" err="1"/>
              <a:t>binding</a:t>
            </a:r>
            <a:r>
              <a:rPr lang="it-IT" dirty="0"/>
              <a:t> validi in (un certo punto di) un programma si chiama </a:t>
            </a:r>
            <a:r>
              <a:rPr lang="it-IT" b="1" dirty="0" err="1"/>
              <a:t>environment</a:t>
            </a:r>
            <a:r>
              <a:rPr lang="it-IT" dirty="0"/>
              <a:t>.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89372C83-3860-473E-A642-952228E8DDDE}"/>
              </a:ext>
            </a:extLst>
          </p:cNvPr>
          <p:cNvSpPr/>
          <p:nvPr/>
        </p:nvSpPr>
        <p:spPr>
          <a:xfrm>
            <a:off x="2343150" y="2238375"/>
            <a:ext cx="571500" cy="161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19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3802-EDEC-4278-84FA-EDCF54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60A8E-F1FF-488D-A617-949EC352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m1, m2;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m1 = max(z, 4);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m2 = max(z, 10); /*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Consideriamo il punto x: in questo </a:t>
            </a:r>
            <a:r>
              <a:rPr lang="it-IT" dirty="0" err="1"/>
              <a:t>environment</a:t>
            </a:r>
            <a:r>
              <a:rPr lang="it-IT" dirty="0"/>
              <a:t> il simbolo z è legato al valore 8 tramite l’inizializzazione, mentre il simbolo y è legato al valore 10. Pertanto i parametri di cui la funzione max ha bisogno per calcolare il risultato sono noti all’atto dell’invocazione della funzione.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3FFD2BF-1CBC-49C8-9E41-8300A417B2AD}"/>
              </a:ext>
            </a:extLst>
          </p:cNvPr>
          <p:cNvSpPr/>
          <p:nvPr/>
        </p:nvSpPr>
        <p:spPr>
          <a:xfrm>
            <a:off x="1143000" y="2014195"/>
            <a:ext cx="4562475" cy="23958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08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215C8-B312-42F6-8E07-B050CF0F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algoritmo </a:t>
            </a:r>
            <a:r>
              <a:rPr lang="it-IT" dirty="0" err="1"/>
              <a:t>naive</a:t>
            </a:r>
            <a:r>
              <a:rPr lang="it-IT" dirty="0"/>
              <a:t> sort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26DA9F-9475-4061-A8E5-41F0DD19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max,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lettura dei dati */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i&lt;dim; i++)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("valore n. %d: ",i);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&amp;V[i]);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/*ordinamento */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nn-NO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for(i=dim-1; i&gt;1; i--)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 	max=i;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for( j=0; j&lt;i;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if (V[j]&gt;V[max])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  max=j;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(max!=i) /*scambio */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=V[i];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  V[i]=V[max];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  V[max]=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1097280" lvl="4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 stampa */ for (i=0; i&lt;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1371400" lvl="5" indent="0">
              <a:spcBef>
                <a:spcPts val="0"/>
              </a:spcBef>
              <a:buNone/>
            </a:pP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(«\</a:t>
            </a:r>
            <a:r>
              <a:rPr lang="it-I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n%d</a:t>
            </a: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», V[i]);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6607180-0332-4429-B26E-F91362AFDD47}"/>
              </a:ext>
            </a:extLst>
          </p:cNvPr>
          <p:cNvSpPr txBox="1"/>
          <p:nvPr/>
        </p:nvSpPr>
        <p:spPr>
          <a:xfrm>
            <a:off x="7140058" y="2222420"/>
            <a:ext cx="3665989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Limiti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Difficile leggibilità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Funziona solo con i vettori di 10 elementi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è riutilizzabile</a:t>
            </a:r>
          </a:p>
          <a:p>
            <a:r>
              <a:rPr lang="it-IT" dirty="0">
                <a:solidFill>
                  <a:srgbClr val="FF0000"/>
                </a:solidFill>
              </a:rPr>
              <a:t>Soluzione</a:t>
            </a:r>
            <a:r>
              <a:rPr lang="it-IT" dirty="0"/>
              <a:t>:</a:t>
            </a:r>
          </a:p>
          <a:p>
            <a:r>
              <a:rPr lang="it-IT" dirty="0"/>
              <a:t>Si può assegnare un nome ad ogni parte del programma, racchiudendone le istruzione che la definiscono all’interno di un componente software riutilizzabile:</a:t>
            </a:r>
          </a:p>
          <a:p>
            <a:pPr algn="ctr"/>
            <a:r>
              <a:rPr lang="it-IT" dirty="0">
                <a:solidFill>
                  <a:srgbClr val="FF0000"/>
                </a:solidFill>
              </a:rPr>
              <a:t>Il sottoprogramma</a:t>
            </a:r>
          </a:p>
        </p:txBody>
      </p:sp>
    </p:spTree>
    <p:extLst>
      <p:ext uri="{BB962C8B-B14F-4D97-AF65-F5344CB8AC3E}">
        <p14:creationId xmlns:p14="http://schemas.microsoft.com/office/powerpoint/2010/main" val="988343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B3802-EDEC-4278-84FA-EDCF544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60A8E-F1FF-488D-A617-949EC352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y, m;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m = max(z,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/*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  <a:p>
            <a:r>
              <a:rPr lang="it-IT" dirty="0"/>
              <a:t>Consideriamo il punto x: in questo </a:t>
            </a:r>
            <a:r>
              <a:rPr lang="it-IT" dirty="0" err="1"/>
              <a:t>environment</a:t>
            </a:r>
            <a:r>
              <a:rPr lang="it-IT" dirty="0"/>
              <a:t> il simbolo z è legato al valore 8 tramite l’inizializzazione, mentre il simbolo y non è legato ad alcun valore. Pertanto i parametri di cui la funzione max ha bisogno per calcolare il risultato NON sono noti all’atto dell’invocazione della funzione e la funzione non può essere valutata correttamente.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3FFD2BF-1CBC-49C8-9E41-8300A417B2AD}"/>
              </a:ext>
            </a:extLst>
          </p:cNvPr>
          <p:cNvSpPr/>
          <p:nvPr/>
        </p:nvSpPr>
        <p:spPr>
          <a:xfrm>
            <a:off x="1143000" y="2014195"/>
            <a:ext cx="4562475" cy="23958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767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FCDD65E-29CF-4B1C-AB1F-9FCA1ED5DF58}"/>
              </a:ext>
            </a:extLst>
          </p:cNvPr>
          <p:cNvGrpSpPr/>
          <p:nvPr/>
        </p:nvGrpSpPr>
        <p:grpSpPr>
          <a:xfrm>
            <a:off x="4066162" y="4057095"/>
            <a:ext cx="5796929" cy="1079109"/>
            <a:chOff x="4066162" y="4057095"/>
            <a:chExt cx="5796929" cy="107910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CCC2E9A-D7E2-469A-8F10-D13C8604B284}"/>
                </a:ext>
              </a:extLst>
            </p:cNvPr>
            <p:cNvSpPr txBox="1"/>
            <p:nvPr/>
          </p:nvSpPr>
          <p:spPr>
            <a:xfrm>
              <a:off x="6010183" y="4057095"/>
              <a:ext cx="3852908" cy="923330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Valutazione del simbolo z </a:t>
              </a:r>
              <a:r>
                <a:rPr lang="it-IT" dirty="0" err="1">
                  <a:solidFill>
                    <a:schemeClr val="bg1"/>
                  </a:solidFill>
                </a:rPr>
                <a:t>nell’environment</a:t>
              </a:r>
              <a:r>
                <a:rPr lang="it-IT" dirty="0">
                  <a:solidFill>
                    <a:schemeClr val="bg1"/>
                  </a:solidFill>
                </a:rPr>
                <a:t> corrente z vale 8</a:t>
              </a: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DFA48E5-E2AB-4B8D-9EF5-CEDC615B8297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4066162" y="4518760"/>
              <a:ext cx="1944021" cy="61744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78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FCDD65E-29CF-4B1C-AB1F-9FCA1ED5DF58}"/>
              </a:ext>
            </a:extLst>
          </p:cNvPr>
          <p:cNvGrpSpPr/>
          <p:nvPr/>
        </p:nvGrpSpPr>
        <p:grpSpPr>
          <a:xfrm>
            <a:off x="4066163" y="4057095"/>
            <a:ext cx="5796928" cy="1079109"/>
            <a:chOff x="4066163" y="4057095"/>
            <a:chExt cx="5796928" cy="107910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CCC2E9A-D7E2-469A-8F10-D13C8604B284}"/>
                </a:ext>
              </a:extLst>
            </p:cNvPr>
            <p:cNvSpPr txBox="1"/>
            <p:nvPr/>
          </p:nvSpPr>
          <p:spPr>
            <a:xfrm>
              <a:off x="6010183" y="4057095"/>
              <a:ext cx="3852908" cy="923330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Calcolo dell’espressione 2*z </a:t>
              </a:r>
              <a:r>
                <a:rPr lang="it-IT" dirty="0" err="1">
                  <a:solidFill>
                    <a:schemeClr val="bg1"/>
                  </a:solidFill>
                </a:rPr>
                <a:t>nell’environment</a:t>
              </a:r>
              <a:r>
                <a:rPr lang="it-IT" dirty="0">
                  <a:solidFill>
                    <a:schemeClr val="bg1"/>
                  </a:solidFill>
                </a:rPr>
                <a:t> corrente, 2*z vale 16</a:t>
              </a: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FDFA48E5-E2AB-4B8D-9EF5-CEDC615B8297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4066163" y="4518760"/>
              <a:ext cx="1944020" cy="61744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9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CC2E9A-D7E2-469A-8F10-D13C8604B284}"/>
              </a:ext>
            </a:extLst>
          </p:cNvPr>
          <p:cNvSpPr txBox="1"/>
          <p:nvPr/>
        </p:nvSpPr>
        <p:spPr>
          <a:xfrm>
            <a:off x="6010183" y="4057095"/>
            <a:ext cx="3852908" cy="120032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Invocazione della chiamata a 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con parametri attuali 16 e 13 -&gt; il </a:t>
            </a:r>
            <a:r>
              <a:rPr lang="it-IT" b="1" dirty="0">
                <a:solidFill>
                  <a:schemeClr val="bg1"/>
                </a:solidFill>
              </a:rPr>
              <a:t>CONTROLLO</a:t>
            </a:r>
            <a:r>
              <a:rPr lang="it-IT" dirty="0">
                <a:solidFill>
                  <a:schemeClr val="bg1"/>
                </a:solidFill>
              </a:rPr>
              <a:t> passa al server</a:t>
            </a:r>
          </a:p>
        </p:txBody>
      </p:sp>
    </p:spTree>
    <p:extLst>
      <p:ext uri="{BB962C8B-B14F-4D97-AF65-F5344CB8AC3E}">
        <p14:creationId xmlns:p14="http://schemas.microsoft.com/office/powerpoint/2010/main" val="245591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CC2E9A-D7E2-469A-8F10-D13C8604B284}"/>
              </a:ext>
            </a:extLst>
          </p:cNvPr>
          <p:cNvSpPr txBox="1"/>
          <p:nvPr/>
        </p:nvSpPr>
        <p:spPr>
          <a:xfrm>
            <a:off x="5942090" y="2868751"/>
            <a:ext cx="3852908" cy="120032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effettuato il legame dei parametri formali x e y con quelli attuali 16 e 13.</a:t>
            </a:r>
          </a:p>
          <a:p>
            <a:r>
              <a:rPr lang="it-IT" dirty="0">
                <a:solidFill>
                  <a:schemeClr val="bg1"/>
                </a:solidFill>
              </a:rPr>
              <a:t>Inizia l’esecuzione del server</a:t>
            </a:r>
          </a:p>
        </p:txBody>
      </p:sp>
    </p:spTree>
    <p:extLst>
      <p:ext uri="{BB962C8B-B14F-4D97-AF65-F5344CB8AC3E}">
        <p14:creationId xmlns:p14="http://schemas.microsoft.com/office/powerpoint/2010/main" val="2060070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CC2E9A-D7E2-469A-8F10-D13C8604B284}"/>
              </a:ext>
            </a:extLst>
          </p:cNvPr>
          <p:cNvSpPr txBox="1"/>
          <p:nvPr/>
        </p:nvSpPr>
        <p:spPr>
          <a:xfrm>
            <a:off x="6096000" y="2675767"/>
            <a:ext cx="3852908" cy="1200329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valutata l’istruzione </a:t>
            </a:r>
            <a:r>
              <a:rPr lang="it-IT" dirty="0" err="1">
                <a:solidFill>
                  <a:schemeClr val="bg1"/>
                </a:solidFill>
              </a:rPr>
              <a:t>if</a:t>
            </a:r>
            <a:r>
              <a:rPr lang="it-IT" dirty="0">
                <a:solidFill>
                  <a:schemeClr val="bg1"/>
                </a:solidFill>
              </a:rPr>
              <a:t>(16&gt;13) che 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corrente è vera. Pertanto viene selezionato il ramo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121204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CC2E9A-D7E2-469A-8F10-D13C8604B284}"/>
              </a:ext>
            </a:extLst>
          </p:cNvPr>
          <p:cNvSpPr txBox="1"/>
          <p:nvPr/>
        </p:nvSpPr>
        <p:spPr>
          <a:xfrm>
            <a:off x="6096000" y="2666040"/>
            <a:ext cx="3852908" cy="1477328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valore 16 viene restituito al client. Il Server termina e il controllo passa al </a:t>
            </a:r>
            <a:r>
              <a:rPr lang="it-IT" dirty="0" err="1">
                <a:solidFill>
                  <a:schemeClr val="bg1"/>
                </a:solidFill>
              </a:rPr>
              <a:t>cllient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</a:rPr>
              <a:t>NOTA: i </a:t>
            </a:r>
            <a:r>
              <a:rPr lang="it-IT" dirty="0" err="1">
                <a:solidFill>
                  <a:schemeClr val="bg1"/>
                </a:solidFill>
              </a:rPr>
              <a:t>binding</a:t>
            </a:r>
            <a:r>
              <a:rPr lang="it-IT" dirty="0">
                <a:solidFill>
                  <a:schemeClr val="bg1"/>
                </a:solidFill>
              </a:rPr>
              <a:t> di x e y vengono distrutti</a:t>
            </a:r>
          </a:p>
        </p:txBody>
      </p:sp>
    </p:spTree>
    <p:extLst>
      <p:ext uri="{BB962C8B-B14F-4D97-AF65-F5344CB8AC3E}">
        <p14:creationId xmlns:p14="http://schemas.microsoft.com/office/powerpoint/2010/main" val="3524986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1" i="0" u="none" strike="noStrike" baseline="0" dirty="0">
                <a:solidFill>
                  <a:schemeClr val="bg1"/>
                </a:solidFill>
              </a:rPr>
              <a:t>Il servitore...</a:t>
            </a:r>
          </a:p>
          <a:p>
            <a:pPr marL="274320" lvl="1" indent="0">
              <a:buNone/>
            </a:pP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 (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){</a:t>
            </a:r>
          </a:p>
          <a:p>
            <a:pPr marL="274320" lvl="1" indent="0">
              <a:buNone/>
            </a:pPr>
            <a:r>
              <a:rPr lang="en-US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(x&gt;y) return x;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r>
              <a:rPr lang="it-IT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274320" lvl="1" indent="0">
              <a:buNone/>
            </a:pPr>
            <a:r>
              <a:rPr lang="it-IT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800" b="0" i="0" u="none" strike="noStrike" baseline="0" dirty="0">
                <a:solidFill>
                  <a:schemeClr val="bg1"/>
                </a:solidFill>
                <a:latin typeface="Symbol" panose="05050102010706020507" pitchFamily="18" charset="2"/>
              </a:rPr>
              <a:t> </a:t>
            </a:r>
            <a:r>
              <a:rPr lang="it-IT" b="1" dirty="0">
                <a:solidFill>
                  <a:schemeClr val="bg1"/>
                </a:solidFill>
              </a:rPr>
              <a:t>… e un possibile cliente:</a:t>
            </a:r>
          </a:p>
          <a:p>
            <a:pPr marL="274320" lvl="1" indent="0">
              <a:buNone/>
            </a:pP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8;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max(2*z,13);</a:t>
            </a:r>
          </a:p>
          <a:p>
            <a:pPr marL="274320" lvl="1" indent="0">
              <a:buNone/>
            </a:pP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CCC2E9A-D7E2-469A-8F10-D13C8604B284}"/>
              </a:ext>
            </a:extLst>
          </p:cNvPr>
          <p:cNvSpPr txBox="1"/>
          <p:nvPr/>
        </p:nvSpPr>
        <p:spPr>
          <a:xfrm>
            <a:off x="6096000" y="2666040"/>
            <a:ext cx="3852908" cy="92333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valore restituito (16) viene assegnato alla variabile 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del client.</a:t>
            </a:r>
          </a:p>
        </p:txBody>
      </p:sp>
    </p:spTree>
    <p:extLst>
      <p:ext uri="{BB962C8B-B14F-4D97-AF65-F5344CB8AC3E}">
        <p14:creationId xmlns:p14="http://schemas.microsoft.com/office/powerpoint/2010/main" val="3145992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5F511-D3AE-4DD3-AB29-8DBF1218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Riassumendo…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C0E626-A388-49F4-A7D3-2941A789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All’atto dell’invocazione di una funzione: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 crea una nuova attivazione (istanza) del server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 alloca la memoria per i parametri ed eventuali variabili locali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 trasferiscono i parametri al server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 trasferisce il controllo al server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 esegue il codice della funzione.</a:t>
            </a:r>
          </a:p>
        </p:txBody>
      </p:sp>
    </p:spTree>
    <p:extLst>
      <p:ext uri="{BB962C8B-B14F-4D97-AF65-F5344CB8AC3E}">
        <p14:creationId xmlns:p14="http://schemas.microsoft.com/office/powerpoint/2010/main" val="1369830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F838D-5977-4202-A914-57E76C4A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Procedure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196E0F-8CE6-42DF-9E6B-D853E111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Formalmente in C esiste solo il concetto di funzione.</a:t>
            </a:r>
          </a:p>
          <a:p>
            <a:r>
              <a:rPr lang="it-IT" dirty="0"/>
              <a:t>E’ possibile costruire delle particolari funzioni che non restituiscono alcun valore:</a:t>
            </a:r>
          </a:p>
          <a:p>
            <a:endParaRPr lang="it-IT" dirty="0"/>
          </a:p>
          <a:p>
            <a:pPr marL="274320" lvl="1" indent="0" algn="ctr">
              <a:buNone/>
            </a:pPr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 (</a:t>
            </a:r>
            <a:r>
              <a:rPr lang="it-IT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P) {…}</a:t>
            </a:r>
          </a:p>
          <a:p>
            <a:pPr marL="274320" lvl="1" indent="0" algn="ctr">
              <a:buNone/>
            </a:pPr>
            <a:endParaRPr lang="it-IT" sz="2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È la definizione di una funzione (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it-IT" dirty="0"/>
              <a:t>) che non restituisce alcun valore:</a:t>
            </a:r>
          </a:p>
          <a:p>
            <a:r>
              <a:rPr lang="it-IT" dirty="0"/>
              <a:t>Void è un identificatore di tipo per classificare dati il cui dominio è l’insieme vuoto.</a:t>
            </a:r>
          </a:p>
        </p:txBody>
      </p:sp>
    </p:spTree>
    <p:extLst>
      <p:ext uri="{BB962C8B-B14F-4D97-AF65-F5344CB8AC3E}">
        <p14:creationId xmlns:p14="http://schemas.microsoft.com/office/powerpoint/2010/main" val="18419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6E3598-78D9-430E-B10D-1618178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algoritmo </a:t>
            </a:r>
            <a:r>
              <a:rPr lang="it-IT" dirty="0" err="1"/>
              <a:t>naive</a:t>
            </a:r>
            <a:r>
              <a:rPr lang="it-IT" dirty="0"/>
              <a:t> sort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897D5F-75CA-4796-A617-F1060CA1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V[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/*lettura dei dati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leggi (V, </a:t>
            </a:r>
            <a:r>
              <a:rPr lang="it-IT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/*ordinamento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ordina(V, </a:t>
            </a:r>
            <a:r>
              <a:rPr lang="it-IT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it-IT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/*stampa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stampa(V, </a:t>
            </a:r>
            <a:r>
              <a:rPr lang="it-IT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C978DD-0B41-4598-A2F2-72959DB5358F}"/>
              </a:ext>
            </a:extLst>
          </p:cNvPr>
          <p:cNvSpPr txBox="1"/>
          <p:nvPr/>
        </p:nvSpPr>
        <p:spPr>
          <a:xfrm>
            <a:off x="7140058" y="2222420"/>
            <a:ext cx="3665989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0000"/>
                </a:solidFill>
              </a:rPr>
              <a:t>Leggi</a:t>
            </a:r>
            <a:r>
              <a:rPr lang="it-IT" sz="1600" dirty="0"/>
              <a:t>,</a:t>
            </a:r>
            <a:r>
              <a:rPr lang="it-IT" sz="1600" dirty="0">
                <a:solidFill>
                  <a:srgbClr val="FF0000"/>
                </a:solidFill>
              </a:rPr>
              <a:t> ordina </a:t>
            </a:r>
            <a:r>
              <a:rPr lang="it-IT" sz="1600" dirty="0"/>
              <a:t>e</a:t>
            </a:r>
            <a:r>
              <a:rPr lang="it-IT" sz="1600" dirty="0">
                <a:solidFill>
                  <a:srgbClr val="FF0000"/>
                </a:solidFill>
              </a:rPr>
              <a:t> stampa </a:t>
            </a:r>
            <a:r>
              <a:rPr lang="it-IT" sz="1600" dirty="0"/>
              <a:t>sono nomi di </a:t>
            </a:r>
            <a:r>
              <a:rPr lang="it-IT" sz="1600" dirty="0">
                <a:solidFill>
                  <a:srgbClr val="FF0000"/>
                </a:solidFill>
              </a:rPr>
              <a:t>sottoprogrammi</a:t>
            </a:r>
            <a:r>
              <a:rPr lang="it-IT" sz="1600" dirty="0"/>
              <a:t>, ognuno dei quali rappresenta una parte del programma (nella prima versione).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0000"/>
                </a:solidFill>
              </a:rPr>
              <a:t>Leggi(V, </a:t>
            </a:r>
            <a:r>
              <a:rPr lang="it-IT" sz="1600" dirty="0" err="1">
                <a:solidFill>
                  <a:srgbClr val="FF0000"/>
                </a:solidFill>
              </a:rPr>
              <a:t>dim</a:t>
            </a:r>
            <a:r>
              <a:rPr lang="it-IT" sz="1600" dirty="0"/>
              <a:t>): V e </a:t>
            </a:r>
            <a:r>
              <a:rPr lang="it-IT" sz="1600" dirty="0" err="1"/>
              <a:t>dim</a:t>
            </a:r>
            <a:r>
              <a:rPr lang="it-IT" sz="1600" dirty="0"/>
              <a:t> sono parametri e rappresentano i dati dell’algoritmo che il sottoprogramma rappresenta</a:t>
            </a:r>
          </a:p>
          <a:p>
            <a:r>
              <a:rPr lang="it-IT" sz="1600" dirty="0">
                <a:solidFill>
                  <a:srgbClr val="FF0000"/>
                </a:solidFill>
              </a:rPr>
              <a:t>Vantaggi</a:t>
            </a:r>
            <a:r>
              <a:rPr lang="it-IT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leggibilità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sintesi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riuso</a:t>
            </a:r>
          </a:p>
          <a:p>
            <a:endParaRPr lang="it-I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00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0B20E-B967-43FB-9C98-DF7D08A9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Procedure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058DB1-97FA-4F20-B726-B48571B9D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definizione di funzione:</a:t>
            </a:r>
          </a:p>
          <a:p>
            <a:pPr marL="0" indent="0" algn="ctr">
              <a:buNone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proc (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P) {…}</a:t>
            </a:r>
          </a:p>
          <a:p>
            <a:r>
              <a:rPr lang="it-IT" dirty="0"/>
              <a:t>Realizza una procedura.</a:t>
            </a:r>
          </a:p>
          <a:p>
            <a:endParaRPr lang="it-IT" dirty="0"/>
          </a:p>
          <a:p>
            <a:r>
              <a:rPr lang="it-IT" dirty="0"/>
              <a:t>Osservazioni:</a:t>
            </a:r>
          </a:p>
          <a:p>
            <a:pPr lvl="1"/>
            <a:r>
              <a:rPr lang="it-IT" dirty="0"/>
              <a:t>La chiamata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it-IT" dirty="0"/>
              <a:t> non produce alcun risultato</a:t>
            </a:r>
          </a:p>
          <a:p>
            <a:pPr lvl="1"/>
            <a:r>
              <a:rPr lang="it-IT" dirty="0"/>
              <a:t>Dall’interno del corpo della funzione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it-IT" dirty="0"/>
              <a:t> non verrà restituito alcun risultato al client:</a:t>
            </a:r>
          </a:p>
          <a:p>
            <a:pPr lvl="1"/>
            <a:r>
              <a:rPr lang="it-IT" dirty="0"/>
              <a:t>Il corpo potrà contenere o meno l’istruzione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, eventualmente utilizzata senza argomento: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24363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CD596-4C27-4FF1-A5CC-F6C4046D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Procedure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100CB-512B-4E72-A1E0-F22D3EDC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stampafloat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(float P) /* "procedura"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("%f\n", P);</a:t>
            </a:r>
          </a:p>
          <a:p>
            <a:pPr marL="0" indent="0" algn="l">
              <a:buNone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; /* termina l'attivazione*/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float quadrato(float X) /* funzione*/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X*X;}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 float V;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("%f", &amp;V);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V=quadrato(V);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stampafloat</a:t>
            </a: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(V); /* chiamata di "procedura"*/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113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5492C-919F-43C3-BBFD-2AB123A9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Tecniche di legame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21B658-714C-4869-A125-48C5C0AA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tecnica di legame (o </a:t>
            </a:r>
            <a:r>
              <a:rPr lang="it-IT" b="1" dirty="0"/>
              <a:t>passaggio</a:t>
            </a:r>
            <a:r>
              <a:rPr lang="it-IT" dirty="0"/>
              <a:t>) dei parametri stabilisce come avviene l’associazione tra parametri attuali e formali.</a:t>
            </a:r>
          </a:p>
          <a:p>
            <a:r>
              <a:rPr lang="it-IT" dirty="0"/>
              <a:t>In generale un parametro può essere trasferito (passato) dal client al server:</a:t>
            </a:r>
          </a:p>
          <a:p>
            <a:endParaRPr lang="it-IT" dirty="0"/>
          </a:p>
          <a:p>
            <a:r>
              <a:rPr lang="it-IT" dirty="0"/>
              <a:t>Per </a:t>
            </a:r>
            <a:r>
              <a:rPr lang="it-IT" b="1" dirty="0"/>
              <a:t>valore</a:t>
            </a:r>
            <a:r>
              <a:rPr lang="it-IT" dirty="0"/>
              <a:t> (per copia, by </a:t>
            </a:r>
            <a:r>
              <a:rPr lang="it-IT" dirty="0" err="1"/>
              <a:t>value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Si copia il valore del parametro attuale nel corrispondente parametro formale.</a:t>
            </a:r>
          </a:p>
          <a:p>
            <a:r>
              <a:rPr lang="it-IT" dirty="0"/>
              <a:t>Per </a:t>
            </a:r>
            <a:r>
              <a:rPr lang="it-IT" b="1" dirty="0"/>
              <a:t>riferimento</a:t>
            </a:r>
            <a:r>
              <a:rPr lang="it-IT" dirty="0"/>
              <a:t> (per indirizzo, by </a:t>
            </a:r>
            <a:r>
              <a:rPr lang="it-IT" dirty="0" err="1"/>
              <a:t>reference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Si associa al parametro formale un riferimento al corrispondente parametro attuale</a:t>
            </a:r>
          </a:p>
        </p:txBody>
      </p:sp>
    </p:spTree>
    <p:extLst>
      <p:ext uri="{BB962C8B-B14F-4D97-AF65-F5344CB8AC3E}">
        <p14:creationId xmlns:p14="http://schemas.microsoft.com/office/powerpoint/2010/main" val="4078700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208B-CF33-427F-8F2B-CBAE673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Legame per 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866B6-7B19-4517-9AFF-C2FA57EE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HP: z parametro attuale</a:t>
            </a:r>
          </a:p>
          <a:p>
            <a:r>
              <a:rPr lang="it-IT" dirty="0"/>
              <a:t>W: parametro formale</a:t>
            </a:r>
          </a:p>
          <a:p>
            <a:r>
              <a:rPr lang="it-IT" dirty="0"/>
              <a:t>Si trasferisce una copia del valore del parametro attuale…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4B01AEC-AABA-4A82-8027-480D162A00A9}"/>
              </a:ext>
            </a:extLst>
          </p:cNvPr>
          <p:cNvSpPr/>
          <p:nvPr/>
        </p:nvSpPr>
        <p:spPr>
          <a:xfrm>
            <a:off x="1468876" y="3929975"/>
            <a:ext cx="2519464" cy="18579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BF8BAB-B8C3-4A4F-A4A8-AED450261927}"/>
              </a:ext>
            </a:extLst>
          </p:cNvPr>
          <p:cNvSpPr txBox="1"/>
          <p:nvPr/>
        </p:nvSpPr>
        <p:spPr>
          <a:xfrm>
            <a:off x="1780161" y="4069080"/>
            <a:ext cx="36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75F1B6-49FA-4593-9DE4-94620F84A72A}"/>
              </a:ext>
            </a:extLst>
          </p:cNvPr>
          <p:cNvSpPr txBox="1"/>
          <p:nvPr/>
        </p:nvSpPr>
        <p:spPr>
          <a:xfrm>
            <a:off x="2182237" y="4069080"/>
            <a:ext cx="6776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A8F0C-9405-4B09-92B7-A00E87CBCC48}"/>
              </a:ext>
            </a:extLst>
          </p:cNvPr>
          <p:cNvSpPr txBox="1"/>
          <p:nvPr/>
        </p:nvSpPr>
        <p:spPr>
          <a:xfrm>
            <a:off x="2201694" y="3474720"/>
            <a:ext cx="216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251547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208B-CF33-427F-8F2B-CBAE673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Legame per valore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866B6-7B19-4517-9AFF-C2FA57EE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trasferisce una copia del valore del parametro attuale nel parametro formale</a:t>
            </a:r>
          </a:p>
          <a:p>
            <a:endParaRPr lang="it-IT" dirty="0"/>
          </a:p>
          <a:p>
            <a:r>
              <a:rPr lang="it-IT" dirty="0"/>
              <a:t>Si trasferisce una copia del valore del parametro attuale…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4B01AEC-AABA-4A82-8027-480D162A00A9}"/>
              </a:ext>
            </a:extLst>
          </p:cNvPr>
          <p:cNvSpPr/>
          <p:nvPr/>
        </p:nvSpPr>
        <p:spPr>
          <a:xfrm>
            <a:off x="1468876" y="3929975"/>
            <a:ext cx="2519464" cy="18579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BF8BAB-B8C3-4A4F-A4A8-AED450261927}"/>
              </a:ext>
            </a:extLst>
          </p:cNvPr>
          <p:cNvSpPr txBox="1"/>
          <p:nvPr/>
        </p:nvSpPr>
        <p:spPr>
          <a:xfrm>
            <a:off x="1780161" y="4069080"/>
            <a:ext cx="36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75F1B6-49FA-4593-9DE4-94620F84A72A}"/>
              </a:ext>
            </a:extLst>
          </p:cNvPr>
          <p:cNvSpPr txBox="1"/>
          <p:nvPr/>
        </p:nvSpPr>
        <p:spPr>
          <a:xfrm>
            <a:off x="2182237" y="4069080"/>
            <a:ext cx="6776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116A22-78A5-49CE-9F59-FEFAD7175612}"/>
              </a:ext>
            </a:extLst>
          </p:cNvPr>
          <p:cNvSpPr/>
          <p:nvPr/>
        </p:nvSpPr>
        <p:spPr>
          <a:xfrm>
            <a:off x="1634247" y="5787958"/>
            <a:ext cx="2256817" cy="2723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A925A2-174F-4452-8BC3-68778462F551}"/>
              </a:ext>
            </a:extLst>
          </p:cNvPr>
          <p:cNvSpPr txBox="1"/>
          <p:nvPr/>
        </p:nvSpPr>
        <p:spPr>
          <a:xfrm>
            <a:off x="2201694" y="3474720"/>
            <a:ext cx="216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53E14B0-4354-4058-AA16-6F722BC7F10E}"/>
              </a:ext>
            </a:extLst>
          </p:cNvPr>
          <p:cNvSpPr/>
          <p:nvPr/>
        </p:nvSpPr>
        <p:spPr>
          <a:xfrm>
            <a:off x="7735100" y="3888390"/>
            <a:ext cx="2519464" cy="1857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9C5B6FB-8DB7-4A10-AFD6-450AA31710D5}"/>
              </a:ext>
            </a:extLst>
          </p:cNvPr>
          <p:cNvSpPr txBox="1"/>
          <p:nvPr/>
        </p:nvSpPr>
        <p:spPr>
          <a:xfrm>
            <a:off x="8427397" y="3488280"/>
            <a:ext cx="216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74CBFC2-F2E6-407E-A106-93E67FCF1549}"/>
              </a:ext>
            </a:extLst>
          </p:cNvPr>
          <p:cNvSpPr txBox="1"/>
          <p:nvPr/>
        </p:nvSpPr>
        <p:spPr>
          <a:xfrm>
            <a:off x="8762254" y="4099840"/>
            <a:ext cx="677695" cy="46166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</a:rPr>
              <a:t>45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E6A5F26-C5D2-4389-8CE0-4C81CF3B2F48}"/>
              </a:ext>
            </a:extLst>
          </p:cNvPr>
          <p:cNvSpPr txBox="1"/>
          <p:nvPr/>
        </p:nvSpPr>
        <p:spPr>
          <a:xfrm>
            <a:off x="9604582" y="4117999"/>
            <a:ext cx="36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A3068B5-D393-46B3-972C-CB6A74574E76}"/>
              </a:ext>
            </a:extLst>
          </p:cNvPr>
          <p:cNvSpPr txBox="1"/>
          <p:nvPr/>
        </p:nvSpPr>
        <p:spPr>
          <a:xfrm>
            <a:off x="8030972" y="4965774"/>
            <a:ext cx="210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rgbClr val="7030A0"/>
                </a:solidFill>
              </a:rPr>
              <a:t>istanza del server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085D49A-A54E-4ABD-9C20-E826498841F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859932" y="4299913"/>
            <a:ext cx="5902322" cy="30760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F355D88-7371-4B64-A71B-479BF2C1817A}"/>
              </a:ext>
            </a:extLst>
          </p:cNvPr>
          <p:cNvSpPr txBox="1"/>
          <p:nvPr/>
        </p:nvSpPr>
        <p:spPr>
          <a:xfrm>
            <a:off x="9404420" y="2649295"/>
            <a:ext cx="1663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valore copiato di z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BAC616A-F9C0-4B55-B9A3-F18B15D38C97}"/>
              </a:ext>
            </a:extLst>
          </p:cNvPr>
          <p:cNvCxnSpPr/>
          <p:nvPr/>
        </p:nvCxnSpPr>
        <p:spPr>
          <a:xfrm flipH="1">
            <a:off x="9439949" y="3276830"/>
            <a:ext cx="814615" cy="7922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F16045A-B959-4189-ADCF-C23D69364799}"/>
              </a:ext>
            </a:extLst>
          </p:cNvPr>
          <p:cNvSpPr txBox="1"/>
          <p:nvPr/>
        </p:nvSpPr>
        <p:spPr>
          <a:xfrm>
            <a:off x="5708631" y="4595597"/>
            <a:ext cx="2102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azione fatta su w è </a:t>
            </a:r>
            <a:r>
              <a:rPr lang="it-IT" i="1" u="sng" dirty="0">
                <a:solidFill>
                  <a:schemeClr val="bg1"/>
                </a:solidFill>
              </a:rPr>
              <a:t>locale</a:t>
            </a:r>
            <a:r>
              <a:rPr lang="it-IT" dirty="0">
                <a:solidFill>
                  <a:schemeClr val="bg1"/>
                </a:solidFill>
              </a:rPr>
              <a:t> al server</a:t>
            </a:r>
          </a:p>
        </p:txBody>
      </p:sp>
    </p:spTree>
    <p:extLst>
      <p:ext uri="{BB962C8B-B14F-4D97-AF65-F5344CB8AC3E}">
        <p14:creationId xmlns:p14="http://schemas.microsoft.com/office/powerpoint/2010/main" val="2670584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F208B-CF33-427F-8F2B-CBAE6730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Legame per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8866B6-7B19-4517-9AFF-C2FA57EE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trasferisce un riferimento al parametro attuale…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E4B01AEC-AABA-4A82-8027-480D162A00A9}"/>
              </a:ext>
            </a:extLst>
          </p:cNvPr>
          <p:cNvSpPr/>
          <p:nvPr/>
        </p:nvSpPr>
        <p:spPr>
          <a:xfrm>
            <a:off x="1342416" y="3963756"/>
            <a:ext cx="2519464" cy="18579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800" b="1" dirty="0">
              <a:solidFill>
                <a:srgbClr val="7030A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BF8BAB-B8C3-4A4F-A4A8-AED450261927}"/>
              </a:ext>
            </a:extLst>
          </p:cNvPr>
          <p:cNvSpPr txBox="1"/>
          <p:nvPr/>
        </p:nvSpPr>
        <p:spPr>
          <a:xfrm>
            <a:off x="1780161" y="4069080"/>
            <a:ext cx="36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75F1B6-49FA-4593-9DE4-94620F84A72A}"/>
              </a:ext>
            </a:extLst>
          </p:cNvPr>
          <p:cNvSpPr txBox="1"/>
          <p:nvPr/>
        </p:nvSpPr>
        <p:spPr>
          <a:xfrm>
            <a:off x="2182237" y="4069080"/>
            <a:ext cx="677695" cy="46166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58A8F0C-9405-4B09-92B7-A00E87CBCC48}"/>
              </a:ext>
            </a:extLst>
          </p:cNvPr>
          <p:cNvSpPr txBox="1"/>
          <p:nvPr/>
        </p:nvSpPr>
        <p:spPr>
          <a:xfrm>
            <a:off x="2201694" y="3474720"/>
            <a:ext cx="216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DFDACF6-3FD3-4674-8265-BB1621E7770F}"/>
              </a:ext>
            </a:extLst>
          </p:cNvPr>
          <p:cNvSpPr/>
          <p:nvPr/>
        </p:nvSpPr>
        <p:spPr>
          <a:xfrm>
            <a:off x="7735100" y="3888390"/>
            <a:ext cx="2519464" cy="1857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9FA98B-B661-4594-923D-7F93C40A12AE}"/>
              </a:ext>
            </a:extLst>
          </p:cNvPr>
          <p:cNvSpPr txBox="1"/>
          <p:nvPr/>
        </p:nvSpPr>
        <p:spPr>
          <a:xfrm>
            <a:off x="8762254" y="4099840"/>
            <a:ext cx="677695" cy="46166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l-GR" sz="2400" b="1" dirty="0">
                <a:solidFill>
                  <a:srgbClr val="7030A0"/>
                </a:solidFill>
              </a:rPr>
              <a:t>α</a:t>
            </a:r>
            <a:endParaRPr lang="it-IT" sz="2400" b="1" dirty="0">
              <a:solidFill>
                <a:srgbClr val="7030A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E1E262-1D60-4B79-A7C9-0138575610A7}"/>
              </a:ext>
            </a:extLst>
          </p:cNvPr>
          <p:cNvSpPr txBox="1"/>
          <p:nvPr/>
        </p:nvSpPr>
        <p:spPr>
          <a:xfrm>
            <a:off x="9604582" y="4117999"/>
            <a:ext cx="36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7030A0"/>
                </a:solidFill>
              </a:rPr>
              <a:t>w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B9EE82-449F-459C-BDA7-21A3CD494F6A}"/>
              </a:ext>
            </a:extLst>
          </p:cNvPr>
          <p:cNvSpPr txBox="1"/>
          <p:nvPr/>
        </p:nvSpPr>
        <p:spPr>
          <a:xfrm>
            <a:off x="8030972" y="4965774"/>
            <a:ext cx="2102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solidFill>
                  <a:srgbClr val="7030A0"/>
                </a:solidFill>
              </a:rPr>
              <a:t>istanza del server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7135CB-A9E7-4C9D-9C88-9F9EF8D8ED23}"/>
              </a:ext>
            </a:extLst>
          </p:cNvPr>
          <p:cNvSpPr txBox="1"/>
          <p:nvPr/>
        </p:nvSpPr>
        <p:spPr>
          <a:xfrm>
            <a:off x="3054485" y="4044553"/>
            <a:ext cx="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bg1"/>
                </a:solidFill>
              </a:rPr>
              <a:t>α</a:t>
            </a:r>
            <a:endParaRPr lang="it-IT" sz="1800" b="1" dirty="0">
              <a:solidFill>
                <a:schemeClr val="bg1"/>
              </a:solidFill>
            </a:endParaRPr>
          </a:p>
          <a:p>
            <a:endParaRPr lang="it-IT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5302F48-6F3E-4281-9CA2-C213D55365CF}"/>
              </a:ext>
            </a:extLst>
          </p:cNvPr>
          <p:cNvCxnSpPr>
            <a:stCxn id="10" idx="1"/>
          </p:cNvCxnSpPr>
          <p:nvPr/>
        </p:nvCxnSpPr>
        <p:spPr>
          <a:xfrm flipH="1">
            <a:off x="2859932" y="4330673"/>
            <a:ext cx="5902322" cy="37046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0B8664-42D7-4372-B4CB-EA55FF60AB38}"/>
              </a:ext>
            </a:extLst>
          </p:cNvPr>
          <p:cNvSpPr txBox="1"/>
          <p:nvPr/>
        </p:nvSpPr>
        <p:spPr>
          <a:xfrm>
            <a:off x="8048016" y="2837790"/>
            <a:ext cx="216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Riferimento a z (indirizzo)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D154AAE-7498-44A6-9D44-37C920E70046}"/>
              </a:ext>
            </a:extLst>
          </p:cNvPr>
          <p:cNvCxnSpPr>
            <a:endCxn id="10" idx="0"/>
          </p:cNvCxnSpPr>
          <p:nvPr/>
        </p:nvCxnSpPr>
        <p:spPr>
          <a:xfrm>
            <a:off x="9101101" y="3519944"/>
            <a:ext cx="1" cy="57989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143FB8A-1FB8-4E7C-AEB4-8B004510D497}"/>
              </a:ext>
            </a:extLst>
          </p:cNvPr>
          <p:cNvSpPr txBox="1"/>
          <p:nvPr/>
        </p:nvSpPr>
        <p:spPr>
          <a:xfrm>
            <a:off x="4456901" y="4609385"/>
            <a:ext cx="328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azione fatta su w è in realtà fatta sul parametro attuale (la variabile z del client)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48B25A2-2CAA-4F5F-BB4D-00B9650FB522}"/>
              </a:ext>
            </a:extLst>
          </p:cNvPr>
          <p:cNvSpPr txBox="1"/>
          <p:nvPr/>
        </p:nvSpPr>
        <p:spPr>
          <a:xfrm>
            <a:off x="8427397" y="3488280"/>
            <a:ext cx="2169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5">
                    <a:lumMod val="75000"/>
                  </a:schemeClr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773154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B532F-5F09-426D-A928-6762AA4E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di parametri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EA4B30-08C5-4FBA-9301-A0FE878E2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C i parametri sono trasferiti sempre e solo per valore</a:t>
            </a:r>
          </a:p>
          <a:p>
            <a:r>
              <a:rPr lang="it-IT" dirty="0"/>
              <a:t>Si trasferisce una copia del parametro attuale, non l’originale</a:t>
            </a:r>
          </a:p>
          <a:p>
            <a:r>
              <a:rPr lang="it-IT" dirty="0"/>
              <a:t>Tale copia è strettamente privata e locale a quel server</a:t>
            </a:r>
          </a:p>
          <a:p>
            <a:r>
              <a:rPr lang="it-IT" dirty="0"/>
              <a:t>Il server potrebbe quindi alterare il valore ricevuto, senza che ciò abbia alcun impatto sul client.</a:t>
            </a:r>
          </a:p>
          <a:p>
            <a:r>
              <a:rPr lang="it-IT" dirty="0"/>
              <a:t>Conseguenza: è impossibile usare un parametro per trasferire informazioni dal server verso il client</a:t>
            </a:r>
          </a:p>
          <a:p>
            <a:r>
              <a:rPr lang="it-IT" dirty="0"/>
              <a:t>Per trasferire un’informazione al client si sfrutta il valore di ritorno della funzione.</a:t>
            </a:r>
          </a:p>
        </p:txBody>
      </p:sp>
    </p:spTree>
    <p:extLst>
      <p:ext uri="{BB962C8B-B14F-4D97-AF65-F5344CB8AC3E}">
        <p14:creationId xmlns:p14="http://schemas.microsoft.com/office/powerpoint/2010/main" val="3852960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948C2-0E5C-4D53-9F44-CDE8898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8336F3-3850-4BDC-A24C-9BC9FCF2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Definizione formale: |x| : Z -&gt; N</a:t>
            </a:r>
          </a:p>
          <a:p>
            <a:pPr marL="274320" lvl="1" indent="0">
              <a:buNone/>
            </a:pPr>
            <a:r>
              <a:rPr lang="it-IT" dirty="0"/>
              <a:t>|x| vale x se x≥ 0</a:t>
            </a:r>
          </a:p>
          <a:p>
            <a:pPr marL="274320" lvl="1" indent="0">
              <a:buNone/>
            </a:pPr>
            <a:r>
              <a:rPr lang="it-IT" dirty="0"/>
              <a:t>|x| vale –x se x&lt;0</a:t>
            </a:r>
          </a:p>
          <a:p>
            <a:pPr marL="274320" lvl="1" indent="0">
              <a:buNone/>
            </a:pPr>
            <a:endParaRPr lang="it-IT" dirty="0"/>
          </a:p>
          <a:p>
            <a:r>
              <a:rPr lang="it-IT" dirty="0"/>
              <a:t>Codifica sotto forma di funzione C: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ACE48A94-E0F0-4327-989C-CE3C68FE2D2D}"/>
              </a:ext>
            </a:extLst>
          </p:cNvPr>
          <p:cNvSpPr/>
          <p:nvPr/>
        </p:nvSpPr>
        <p:spPr>
          <a:xfrm>
            <a:off x="1303507" y="2470826"/>
            <a:ext cx="107004" cy="651753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448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3641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5AAECD-A113-4908-9F73-8BE6E2F050A6}"/>
              </a:ext>
            </a:extLst>
          </p:cNvPr>
          <p:cNvSpPr txBox="1"/>
          <p:nvPr/>
        </p:nvSpPr>
        <p:spPr>
          <a:xfrm>
            <a:off x="6712085" y="3346315"/>
            <a:ext cx="3307404" cy="175432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Quando </a:t>
            </a:r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(z) viene chiamata, il valore attuale di z, valutato 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corrente (-87), viene copiato e passato a </a:t>
            </a:r>
            <a:r>
              <a:rPr lang="it-IT" dirty="0" err="1">
                <a:solidFill>
                  <a:schemeClr val="bg1"/>
                </a:solidFill>
              </a:rPr>
              <a:t>valAss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624DE496-7B63-4842-9935-AF9E05E56858}"/>
              </a:ext>
            </a:extLst>
          </p:cNvPr>
          <p:cNvSpPr/>
          <p:nvPr/>
        </p:nvSpPr>
        <p:spPr>
          <a:xfrm flipH="1">
            <a:off x="3589506" y="5009902"/>
            <a:ext cx="787940" cy="18147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C0D6A-826C-4FC8-8111-83F59ED6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Riutilizzabilità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F30D7-A91D-42C9-ADF9-DB657937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Mediante i sottoprogrammi è possibile eseguire più volte lo stesso blocco di istruzioni senza doverlo riscrivere.</a:t>
            </a:r>
          </a:p>
          <a:p>
            <a:r>
              <a:rPr lang="it-IT" dirty="0"/>
              <a:t>Ad esempio: ordinamento di due vettori.</a:t>
            </a:r>
          </a:p>
          <a:p>
            <a:endParaRPr lang="it-IT" dirty="0"/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#define dim2 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V1[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V2[dim2];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leggi (V1,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leggi (V2, dim2);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ordina(V1,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ordina(V2, dim2);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stampa(V1,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stampa(V2, </a:t>
            </a:r>
            <a:r>
              <a:rPr lang="it-IT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it-IT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9892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12085" y="3346315"/>
            <a:ext cx="3307404" cy="175432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(z) riceve quindi una copia del valore -87 e la lega al simbolo x. Poi si valuta l’istruzione condizionale e si restituisce il valore 87.</a:t>
            </a:r>
          </a:p>
        </p:txBody>
      </p:sp>
    </p:spTree>
    <p:extLst>
      <p:ext uri="{BB962C8B-B14F-4D97-AF65-F5344CB8AC3E}">
        <p14:creationId xmlns:p14="http://schemas.microsoft.com/office/powerpoint/2010/main" val="3934681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12085" y="3346315"/>
            <a:ext cx="3307404" cy="646331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valore restituito viene assegnato ad </a:t>
            </a:r>
            <a:r>
              <a:rPr lang="it-IT" dirty="0" err="1">
                <a:solidFill>
                  <a:schemeClr val="bg1"/>
                </a:solidFill>
              </a:rPr>
              <a:t>absz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A8465AB-27FA-44AD-83C9-84E95B828DC1}"/>
              </a:ext>
            </a:extLst>
          </p:cNvPr>
          <p:cNvSpPr/>
          <p:nvPr/>
        </p:nvSpPr>
        <p:spPr>
          <a:xfrm flipH="1">
            <a:off x="3589506" y="5009902"/>
            <a:ext cx="787940" cy="18147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205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12085" y="3346315"/>
            <a:ext cx="3307404" cy="120032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x è negativo viene modificato il suo valore nella controparte positiva. Poi la funzione torna x.</a:t>
            </a:r>
          </a:p>
        </p:txBody>
      </p:sp>
    </p:spTree>
    <p:extLst>
      <p:ext uri="{BB962C8B-B14F-4D97-AF65-F5344CB8AC3E}">
        <p14:creationId xmlns:p14="http://schemas.microsoft.com/office/powerpoint/2010/main" val="323050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99634" y="3346315"/>
            <a:ext cx="3307404" cy="175432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Quando </a:t>
            </a:r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(z) viene chiamata, il valore attuale di z, valutato </a:t>
            </a:r>
            <a:r>
              <a:rPr lang="it-IT" dirty="0" err="1">
                <a:solidFill>
                  <a:schemeClr val="bg1"/>
                </a:solidFill>
              </a:rPr>
              <a:t>nell’environment</a:t>
            </a:r>
            <a:r>
              <a:rPr lang="it-IT" dirty="0">
                <a:solidFill>
                  <a:schemeClr val="bg1"/>
                </a:solidFill>
              </a:rPr>
              <a:t> corrente (-87) viene copiato e passato a </a:t>
            </a:r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. Quindi x vale -87.</a:t>
            </a:r>
          </a:p>
        </p:txBody>
      </p:sp>
    </p:spTree>
    <p:extLst>
      <p:ext uri="{BB962C8B-B14F-4D97-AF65-F5344CB8AC3E}">
        <p14:creationId xmlns:p14="http://schemas.microsoft.com/office/powerpoint/2010/main" val="2215176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12085" y="3346315"/>
            <a:ext cx="3307404" cy="120032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 restituisce il valore 87 che viene assegnato ad </a:t>
            </a:r>
            <a:r>
              <a:rPr lang="it-IT" dirty="0" err="1">
                <a:solidFill>
                  <a:schemeClr val="bg1"/>
                </a:solidFill>
              </a:rPr>
              <a:t>absz</a:t>
            </a:r>
            <a:r>
              <a:rPr lang="it-IT" dirty="0">
                <a:solidFill>
                  <a:schemeClr val="bg1"/>
                </a:solidFill>
              </a:rPr>
              <a:t>: il valore di z non viene modificato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A8465AB-27FA-44AD-83C9-84E95B828DC1}"/>
              </a:ext>
            </a:extLst>
          </p:cNvPr>
          <p:cNvSpPr/>
          <p:nvPr/>
        </p:nvSpPr>
        <p:spPr>
          <a:xfrm flipH="1">
            <a:off x="3589506" y="5009902"/>
            <a:ext cx="787940" cy="18147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47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1CBC8-03B7-483D-AFF0-04B1C78E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valore assoluto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359ED-5BEA-4910-9605-0EC4A933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Server: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 marL="274320" lvl="1" indent="0">
              <a:buNone/>
            </a:pP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(x&lt;0)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–x;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274320" lvl="1" indent="0">
              <a:buNone/>
            </a:pP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Client: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z =-87;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274320" lvl="1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(«%d», z);</a:t>
            </a:r>
          </a:p>
          <a:p>
            <a:pPr marL="274320" lvl="1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18C491-66C7-41B3-9202-400B285A0B0C}"/>
              </a:ext>
            </a:extLst>
          </p:cNvPr>
          <p:cNvSpPr txBox="1"/>
          <p:nvPr/>
        </p:nvSpPr>
        <p:spPr>
          <a:xfrm>
            <a:off x="6712085" y="3346315"/>
            <a:ext cx="3307404" cy="1200329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valAss</a:t>
            </a:r>
            <a:r>
              <a:rPr lang="it-IT" dirty="0">
                <a:solidFill>
                  <a:schemeClr val="bg1"/>
                </a:solidFill>
              </a:rPr>
              <a:t> restituisce il valore 87 che viene assegnato ad </a:t>
            </a:r>
            <a:r>
              <a:rPr lang="it-IT" dirty="0" err="1">
                <a:solidFill>
                  <a:schemeClr val="bg1"/>
                </a:solidFill>
              </a:rPr>
              <a:t>absz</a:t>
            </a:r>
            <a:r>
              <a:rPr lang="it-IT" dirty="0">
                <a:solidFill>
                  <a:schemeClr val="bg1"/>
                </a:solidFill>
              </a:rPr>
              <a:t>: il valore di z non viene modificato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A8465AB-27FA-44AD-83C9-84E95B828DC1}"/>
              </a:ext>
            </a:extLst>
          </p:cNvPr>
          <p:cNvSpPr/>
          <p:nvPr/>
        </p:nvSpPr>
        <p:spPr>
          <a:xfrm flipH="1">
            <a:off x="3589506" y="5009902"/>
            <a:ext cx="787940" cy="18147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A8AC2B-9B88-421E-9562-194051554054}"/>
              </a:ext>
            </a:extLst>
          </p:cNvPr>
          <p:cNvSpPr txBox="1"/>
          <p:nvPr/>
        </p:nvSpPr>
        <p:spPr>
          <a:xfrm>
            <a:off x="6712085" y="5191380"/>
            <a:ext cx="3404681" cy="369332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La </a:t>
            </a:r>
            <a:r>
              <a:rPr lang="it-IT" dirty="0" err="1"/>
              <a:t>printf</a:t>
            </a:r>
            <a:r>
              <a:rPr lang="it-IT" dirty="0"/>
              <a:t> stampa -87</a:t>
            </a:r>
          </a:p>
        </p:txBody>
      </p:sp>
    </p:spTree>
    <p:extLst>
      <p:ext uri="{BB962C8B-B14F-4D97-AF65-F5344CB8AC3E}">
        <p14:creationId xmlns:p14="http://schemas.microsoft.com/office/powerpoint/2010/main" val="415413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7B6E4-4489-4007-ACC6-B47B50C5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completo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0AAAA0-523F-46DE-8ECE-751B1ECD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if (x&lt;0) x = -x;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 = -87;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absz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valAss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(z);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(“%d”, z);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06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9C57D-6FAA-4975-BF3A-EAF2F79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AA3FA-6570-497A-B969-16C94CDA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Molti linguaggi mettono a disposizione il passaggio per riferimento</a:t>
            </a:r>
          </a:p>
          <a:p>
            <a:pPr lvl="1"/>
            <a:r>
              <a:rPr lang="it-IT" dirty="0"/>
              <a:t>Non si trasferisce una copia del valore del parametro attuale</a:t>
            </a:r>
          </a:p>
          <a:p>
            <a:pPr lvl="1"/>
            <a:r>
              <a:rPr lang="it-IT" dirty="0"/>
              <a:t>Si trasferisce un riferimento al parametro, in modo da dare al server accesso diretto al parametro in possesso del client</a:t>
            </a:r>
          </a:p>
          <a:p>
            <a:pPr lvl="2"/>
            <a:r>
              <a:rPr lang="it-IT" dirty="0"/>
              <a:t>Il server accede e modifica direttamente il dato del client.</a:t>
            </a:r>
          </a:p>
        </p:txBody>
      </p:sp>
    </p:spTree>
    <p:extLst>
      <p:ext uri="{BB962C8B-B14F-4D97-AF65-F5344CB8AC3E}">
        <p14:creationId xmlns:p14="http://schemas.microsoft.com/office/powerpoint/2010/main" val="961031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A2B3C-A60E-4EFC-BE4D-EDDC491E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B58DC1-F7F6-40A1-876B-123CA595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Legame  per valore:</a:t>
            </a:r>
          </a:p>
          <a:p>
            <a:pPr lvl="1"/>
            <a:r>
              <a:rPr lang="it-IT" dirty="0"/>
              <a:t>Parametri passati per valore servono soltanto a comunicare valori in ingresso al sotto-programma</a:t>
            </a:r>
          </a:p>
          <a:p>
            <a:pPr lvl="1"/>
            <a:r>
              <a:rPr lang="it-IT" dirty="0"/>
              <a:t>Se il passaggio avviene per valore, ogni parametro attuale non è necessariamente una variabile, ma può essere una espressione.</a:t>
            </a:r>
          </a:p>
          <a:p>
            <a:r>
              <a:rPr lang="it-IT" dirty="0"/>
              <a:t>Legame per riferimento:</a:t>
            </a:r>
          </a:p>
          <a:p>
            <a:pPr lvl="1"/>
            <a:r>
              <a:rPr lang="it-IT" dirty="0"/>
              <a:t>Parametri passati per riferimento servono a comunicare valori sia in ingresso che in uscita al sottoprogramma</a:t>
            </a:r>
          </a:p>
          <a:p>
            <a:pPr lvl="1"/>
            <a:r>
              <a:rPr lang="it-IT" dirty="0"/>
              <a:t>Se il passaggio avviene per riferimento, ogni parametro attuale deve necessariamente essere una variabile.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11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B1722-3613-41D9-878B-224BAEC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per riferimento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8F803C-BDE6-4293-8D3D-9843094C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 non supporta il passaggio per riferimento</a:t>
            </a:r>
          </a:p>
          <a:p>
            <a:endParaRPr lang="it-IT" dirty="0"/>
          </a:p>
          <a:p>
            <a:r>
              <a:rPr lang="it-IT" dirty="0"/>
              <a:t>In alcuni casi il passaggio per riferimento è indispensabile: ad esempio, nel caso di funzioni che producono più di un risultato.</a:t>
            </a:r>
          </a:p>
          <a:p>
            <a:r>
              <a:rPr lang="it-IT" dirty="0"/>
              <a:t>Quindi dobbiamo costruircelo</a:t>
            </a:r>
          </a:p>
          <a:p>
            <a:r>
              <a:rPr lang="it-IT" dirty="0"/>
              <a:t>Utilizzando i parametri di tipo puntatore.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23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D9464-B8A2-421B-9A98-9698620A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Sottoprogrammi: funzioni e procedure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ED8031-D2AB-469A-B698-0B861B54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sottoprogramma è una nuova istruzione o un nuovo operatore definito dal programmatore per sintetizzare una sequenza di istruzioni.</a:t>
            </a:r>
          </a:p>
          <a:p>
            <a:r>
              <a:rPr lang="it-IT" dirty="0"/>
              <a:t>IN particolare: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Una </a:t>
            </a:r>
            <a:r>
              <a:rPr lang="it-IT" b="1" dirty="0">
                <a:solidFill>
                  <a:schemeClr val="bg1"/>
                </a:solidFill>
              </a:rPr>
              <a:t>procedura</a:t>
            </a:r>
            <a:r>
              <a:rPr lang="it-IT" dirty="0">
                <a:solidFill>
                  <a:schemeClr val="bg1"/>
                </a:solidFill>
              </a:rPr>
              <a:t> è un sottoprogramma che rappresenta un’</a:t>
            </a:r>
            <a:r>
              <a:rPr lang="it-IT" b="1" dirty="0">
                <a:solidFill>
                  <a:schemeClr val="bg1"/>
                </a:solidFill>
              </a:rPr>
              <a:t>istruzione</a:t>
            </a:r>
            <a:r>
              <a:rPr lang="it-IT" dirty="0">
                <a:solidFill>
                  <a:schemeClr val="bg1"/>
                </a:solidFill>
              </a:rPr>
              <a:t> non primitiva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Una </a:t>
            </a:r>
            <a:r>
              <a:rPr lang="it-IT" b="1" dirty="0">
                <a:solidFill>
                  <a:schemeClr val="bg1"/>
                </a:solidFill>
              </a:rPr>
              <a:t>funzione</a:t>
            </a:r>
            <a:r>
              <a:rPr lang="it-IT" dirty="0">
                <a:solidFill>
                  <a:schemeClr val="bg1"/>
                </a:solidFill>
              </a:rPr>
              <a:t> è un sottoprogramma che rappresenta un </a:t>
            </a:r>
            <a:r>
              <a:rPr lang="it-IT" b="1" dirty="0">
                <a:solidFill>
                  <a:schemeClr val="bg1"/>
                </a:solidFill>
              </a:rPr>
              <a:t>operatore</a:t>
            </a:r>
            <a:r>
              <a:rPr lang="it-IT" dirty="0">
                <a:solidFill>
                  <a:schemeClr val="bg1"/>
                </a:solidFill>
              </a:rPr>
              <a:t> non primitivo</a:t>
            </a:r>
          </a:p>
          <a:p>
            <a:pPr lvl="1"/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Tutti i linguaggi di alto livello offrono la possibilità di definire funzioni e/o procedure.</a:t>
            </a:r>
          </a:p>
          <a:p>
            <a:r>
              <a:rPr lang="it-IT" dirty="0">
                <a:solidFill>
                  <a:schemeClr val="bg1"/>
                </a:solidFill>
              </a:rPr>
              <a:t>Il linguaggio C realizza solo il concetto di funzione.</a:t>
            </a:r>
          </a:p>
        </p:txBody>
      </p:sp>
    </p:spTree>
    <p:extLst>
      <p:ext uri="{BB962C8B-B14F-4D97-AF65-F5344CB8AC3E}">
        <p14:creationId xmlns:p14="http://schemas.microsoft.com/office/powerpoint/2010/main" val="3145985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0D567-23B0-42D6-A06C-A93BD17E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Realizzare il passaggio per riferimento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C87E4-CCA0-45ED-B40E-D6F2F82B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C è possibile provocare gli stessi effetti del passaggio per riferimento utilizzando parametri di tipo puntatore.</a:t>
            </a:r>
          </a:p>
          <a:p>
            <a:r>
              <a:rPr lang="it-IT" dirty="0"/>
              <a:t>In questo caso, a differenza dei linguaggi che prevedono il legame per riferimento:</a:t>
            </a:r>
          </a:p>
          <a:p>
            <a:endParaRPr lang="it-IT" dirty="0"/>
          </a:p>
          <a:p>
            <a:r>
              <a:rPr lang="it-IT" dirty="0"/>
              <a:t>Il programmatore deve gestire esplicitamente degli indirizzi, trasferiti per valore alla funzione, che verranno esplicitamente </a:t>
            </a:r>
            <a:r>
              <a:rPr lang="it-IT" dirty="0" err="1"/>
              <a:t>dereferenziati</a:t>
            </a:r>
            <a:r>
              <a:rPr lang="it-IT" dirty="0"/>
              <a:t> nel corpo della funzione.</a:t>
            </a:r>
          </a:p>
        </p:txBody>
      </p:sp>
    </p:spTree>
    <p:extLst>
      <p:ext uri="{BB962C8B-B14F-4D97-AF65-F5344CB8AC3E}">
        <p14:creationId xmlns:p14="http://schemas.microsoft.com/office/powerpoint/2010/main" val="25909277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631D2-EF37-4D83-B7F3-9145D09A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Realizzare il passaggio per riferimento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C57F4-BF65-419B-AC74-26C38FA5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C per realizzare il passaggio per riferimento:</a:t>
            </a:r>
          </a:p>
          <a:p>
            <a:pPr lvl="1"/>
            <a:r>
              <a:rPr lang="it-IT" dirty="0"/>
              <a:t>Il client deve passare esplicitamente gli indirizzi</a:t>
            </a:r>
          </a:p>
          <a:p>
            <a:pPr lvl="1"/>
            <a:r>
              <a:rPr lang="it-IT" dirty="0"/>
              <a:t>Il server deve prevedere esplicitamente dei puntatori come parametri formali</a:t>
            </a:r>
          </a:p>
        </p:txBody>
      </p:sp>
    </p:spTree>
    <p:extLst>
      <p:ext uri="{BB962C8B-B14F-4D97-AF65-F5344CB8AC3E}">
        <p14:creationId xmlns:p14="http://schemas.microsoft.com/office/powerpoint/2010/main" val="38939831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730AC-7C2F-4895-B74D-497718CC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5AD7E4-66B1-4C77-9244-77FC302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quadratoEcubo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X, float *Q, float *C)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*Q=X*X; /*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dereferencing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Q*/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*C=X*X*X; /*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dereferencing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C*/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float dato, cubo, quadrato;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("%f", &amp;dato);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quadratoEcubo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(dato, &amp;quadrato, &amp;cubo);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nDato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%f, il suo quadrato e`: %f, il suo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cubo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e`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%f\n", dato, quadrato, cubo);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45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106B9-B738-4302-820A-79C3C65D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Esempio: scambio di valori tra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E9ABA9-1C82-4D02-9078-E59A06EC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scambia(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a,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b) 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 algn="l">
              <a:buNone/>
            </a:pPr>
            <a:r>
              <a:rPr lang="fr-FR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 = *a; *a = *b; *b = 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l">
              <a:buNone/>
            </a:pPr>
            <a:r>
              <a:rPr lang="es-ES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y = 5, x = 33;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scambia(&amp;x, &amp;y);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375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5BE17-AF88-4D75-8FBE-38B0F547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FC20E-6239-43F6-8984-B1963417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math.h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int 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radici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(float A, float B, float C, float *X1, float *X2)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float D;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D= B*B-4*A*C;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if (D&lt;0) return 0;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else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{ D=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sqrt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(D);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*X1 = (-B+D)/(2*A);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*X2= (-B-D)/(2*A);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1;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A70D3EF-BC42-4508-86C3-49E7F551C8E2}"/>
              </a:ext>
            </a:extLst>
          </p:cNvPr>
          <p:cNvSpPr txBox="1"/>
          <p:nvPr/>
        </p:nvSpPr>
        <p:spPr>
          <a:xfrm>
            <a:off x="6498076" y="3715966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s-ES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float A,B,C,X,Y;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f%f%f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",&amp;A,&amp;B,&amp;C);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radici(A,B,C,&amp;X,&amp;Y) 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f%f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n",X,Y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65840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4B076-0ED8-42C6-B342-801902C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53E030-CA93-49DB-B6AC-53C6F374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un puntatore è usato per realizzare il passaggio per riferimento, la funzione non dovrebbe mai alterare il valore del puntatore</a:t>
            </a:r>
          </a:p>
          <a:p>
            <a:r>
              <a:rPr lang="it-IT" dirty="0"/>
              <a:t>Quindi, se a e b sono due parametri formali di tipo puntatore:</a:t>
            </a:r>
          </a:p>
          <a:p>
            <a:pPr marL="274320" lvl="1" indent="0">
              <a:buNone/>
            </a:pPr>
            <a:r>
              <a:rPr lang="it-IT" dirty="0"/>
              <a:t>*a=*b			SI</a:t>
            </a:r>
          </a:p>
          <a:p>
            <a:pPr marL="274320" lvl="1" indent="0">
              <a:buNone/>
            </a:pPr>
            <a:r>
              <a:rPr lang="it-IT" dirty="0"/>
              <a:t>a=b			NO</a:t>
            </a: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genereale</a:t>
            </a:r>
            <a:r>
              <a:rPr lang="it-IT" dirty="0"/>
              <a:t> una funzione può modificare un puntatore, ma non è opportuno che lo faccia se esso realizza un passaggio per riferimento</a:t>
            </a:r>
          </a:p>
        </p:txBody>
      </p:sp>
    </p:spTree>
    <p:extLst>
      <p:ext uri="{BB962C8B-B14F-4D97-AF65-F5344CB8AC3E}">
        <p14:creationId xmlns:p14="http://schemas.microsoft.com/office/powerpoint/2010/main" val="39164500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52F387-D849-4A8E-B4B8-ACAA6680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Vettori come parametri di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2AC1-553C-4DCF-B5CA-A3AF576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Ricordiamo che il nome di un vettore denota il puntatore al suo primo elemento.</a:t>
            </a:r>
          </a:p>
          <a:p>
            <a:r>
              <a:rPr lang="it-IT" dirty="0" err="1"/>
              <a:t>int</a:t>
            </a:r>
            <a:r>
              <a:rPr lang="it-IT" dirty="0"/>
              <a:t> V[4];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Quindi, passando un vettore ad una funzione:</a:t>
            </a:r>
          </a:p>
          <a:p>
            <a:r>
              <a:rPr lang="it-IT" dirty="0"/>
              <a:t>Non si passa l’intero vettore!</a:t>
            </a:r>
          </a:p>
          <a:p>
            <a:r>
              <a:rPr lang="it-IT" dirty="0"/>
              <a:t>Si passa solo (per valore) il suo indirizzo iniziale (V≡   &amp;V[0])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75140D6-7E74-433A-B04C-78AE03BAC4D5}"/>
              </a:ext>
            </a:extLst>
          </p:cNvPr>
          <p:cNvSpPr/>
          <p:nvPr/>
        </p:nvSpPr>
        <p:spPr>
          <a:xfrm>
            <a:off x="3365770" y="3429000"/>
            <a:ext cx="729575" cy="403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2946B5C-4B5E-4BF9-B54D-E9DEC4EDF7C2}"/>
              </a:ext>
            </a:extLst>
          </p:cNvPr>
          <p:cNvSpPr/>
          <p:nvPr/>
        </p:nvSpPr>
        <p:spPr>
          <a:xfrm>
            <a:off x="6096000" y="3429001"/>
            <a:ext cx="557719" cy="40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447A177-E3D9-4CBD-A4BD-478F5B09BE4F}"/>
              </a:ext>
            </a:extLst>
          </p:cNvPr>
          <p:cNvSpPr/>
          <p:nvPr/>
        </p:nvSpPr>
        <p:spPr>
          <a:xfrm>
            <a:off x="6653719" y="3429000"/>
            <a:ext cx="557719" cy="40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4E4BFF-FBFE-4092-AEA8-E50D6C14F121}"/>
              </a:ext>
            </a:extLst>
          </p:cNvPr>
          <p:cNvSpPr/>
          <p:nvPr/>
        </p:nvSpPr>
        <p:spPr>
          <a:xfrm>
            <a:off x="7211438" y="3429000"/>
            <a:ext cx="557719" cy="40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20892F8-E3FB-42C8-BAED-7181539E61EA}"/>
              </a:ext>
            </a:extLst>
          </p:cNvPr>
          <p:cNvSpPr/>
          <p:nvPr/>
        </p:nvSpPr>
        <p:spPr>
          <a:xfrm>
            <a:off x="7769157" y="3429000"/>
            <a:ext cx="557719" cy="40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FA59131-B856-4820-BB70-F87428C0D181}"/>
              </a:ext>
            </a:extLst>
          </p:cNvPr>
          <p:cNvSpPr/>
          <p:nvPr/>
        </p:nvSpPr>
        <p:spPr>
          <a:xfrm>
            <a:off x="8326876" y="3429000"/>
            <a:ext cx="557719" cy="403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7A40A11-ED90-45B1-AFF5-EAB29E9C780B}"/>
              </a:ext>
            </a:extLst>
          </p:cNvPr>
          <p:cNvSpPr txBox="1"/>
          <p:nvPr/>
        </p:nvSpPr>
        <p:spPr>
          <a:xfrm>
            <a:off x="2808051" y="3446183"/>
            <a:ext cx="8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92AE41-43CA-49CE-AA27-ABE35975A3BE}"/>
              </a:ext>
            </a:extLst>
          </p:cNvPr>
          <p:cNvSpPr txBox="1"/>
          <p:nvPr/>
        </p:nvSpPr>
        <p:spPr>
          <a:xfrm>
            <a:off x="6175444" y="3921624"/>
            <a:ext cx="47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85D394-2254-4D96-B4A6-522E89177D4C}"/>
              </a:ext>
            </a:extLst>
          </p:cNvPr>
          <p:cNvSpPr txBox="1"/>
          <p:nvPr/>
        </p:nvSpPr>
        <p:spPr>
          <a:xfrm>
            <a:off x="6733162" y="3921624"/>
            <a:ext cx="47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F2D36C-630F-495A-864F-986F7798C3B4}"/>
              </a:ext>
            </a:extLst>
          </p:cNvPr>
          <p:cNvSpPr txBox="1"/>
          <p:nvPr/>
        </p:nvSpPr>
        <p:spPr>
          <a:xfrm>
            <a:off x="7251159" y="3935716"/>
            <a:ext cx="47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602929-A9BD-4217-9143-92B849386DBD}"/>
              </a:ext>
            </a:extLst>
          </p:cNvPr>
          <p:cNvSpPr txBox="1"/>
          <p:nvPr/>
        </p:nvSpPr>
        <p:spPr>
          <a:xfrm>
            <a:off x="7808878" y="3935716"/>
            <a:ext cx="47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D8803C5-8E5B-45CC-84D4-548AEC4522E8}"/>
              </a:ext>
            </a:extLst>
          </p:cNvPr>
          <p:cNvSpPr txBox="1"/>
          <p:nvPr/>
        </p:nvSpPr>
        <p:spPr>
          <a:xfrm>
            <a:off x="8317144" y="3936934"/>
            <a:ext cx="47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AAB1381-2634-49FC-AC96-F6E4DFD2F215}"/>
              </a:ext>
            </a:extLst>
          </p:cNvPr>
          <p:cNvCxnSpPr>
            <a:endCxn id="5" idx="1"/>
          </p:cNvCxnSpPr>
          <p:nvPr/>
        </p:nvCxnSpPr>
        <p:spPr>
          <a:xfrm>
            <a:off x="4095345" y="3630849"/>
            <a:ext cx="2000655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164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FDB58-50D2-41D4-B092-3953C619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0DD7FD-3BA5-46E8-9F85-0F106F25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livello concreto:</a:t>
            </a:r>
          </a:p>
          <a:p>
            <a:r>
              <a:rPr lang="it-IT" dirty="0"/>
              <a:t>Il C passa i parametri sempre e solo per valore</a:t>
            </a:r>
          </a:p>
          <a:p>
            <a:r>
              <a:rPr lang="it-IT" dirty="0"/>
              <a:t>Nel caso di un vettore, si passa il suo indirizzo iniziale perché tale è il significato del nome del vettore</a:t>
            </a:r>
          </a:p>
          <a:p>
            <a:endParaRPr lang="it-IT" dirty="0"/>
          </a:p>
          <a:p>
            <a:r>
              <a:rPr lang="it-IT" dirty="0"/>
              <a:t>A livello </a:t>
            </a:r>
            <a:r>
              <a:rPr lang="it-IT" dirty="0" err="1"/>
              <a:t>contettuale</a:t>
            </a:r>
            <a:r>
              <a:rPr lang="it-IT" dirty="0"/>
              <a:t>:</a:t>
            </a:r>
          </a:p>
          <a:p>
            <a:r>
              <a:rPr lang="it-IT" dirty="0"/>
              <a:t>Il C passa per valore tutto tranne i vettori, che vengono trasferiti per riferimento.</a:t>
            </a:r>
          </a:p>
        </p:txBody>
      </p:sp>
    </p:spTree>
    <p:extLst>
      <p:ext uri="{BB962C8B-B14F-4D97-AF65-F5344CB8AC3E}">
        <p14:creationId xmlns:p14="http://schemas.microsoft.com/office/powerpoint/2010/main" val="1449623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0809B6-5AA6-4D3F-89ED-BF142DAD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70144F-D6B5-470F-A6F1-BA00D3EB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una funzione che, dato un vettore di N interi, ne calcoli il massimo.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Definiamo la funzione:</a:t>
            </a:r>
          </a:p>
          <a:p>
            <a:endParaRPr lang="it-IT" dirty="0"/>
          </a:p>
          <a:p>
            <a:r>
              <a:rPr lang="it-IT" sz="1800" b="1" i="0" u="none" strike="noStrike" baseline="0" dirty="0" err="1">
                <a:solidFill>
                  <a:srgbClr val="000066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66"/>
                </a:solidFill>
                <a:latin typeface="CourierNewPS-BoldMT"/>
              </a:rPr>
              <a:t> massimo(</a:t>
            </a:r>
            <a:r>
              <a:rPr lang="it-IT" sz="1800" b="1" i="0" u="none" strike="noStrike" baseline="0" dirty="0" err="1">
                <a:solidFill>
                  <a:srgbClr val="000066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66"/>
                </a:solidFill>
                <a:latin typeface="CourierNewPS-BoldMT"/>
              </a:rPr>
              <a:t> *v, </a:t>
            </a:r>
            <a:r>
              <a:rPr lang="it-IT" sz="1800" b="1" i="0" u="none" strike="noStrike" baseline="0" dirty="0" err="1">
                <a:solidFill>
                  <a:srgbClr val="000066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66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66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66"/>
                </a:solidFill>
                <a:latin typeface="CourierNewPS-BoldMT"/>
              </a:rPr>
              <a:t>){..}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7615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81C95-BC24-4638-82A2-F3BEA0C6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34388F-B583-4756-9DE4-A8FE8F02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massimo(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*v,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) 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i, max;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for (max=v[0], i=1; i&lt;dim; i++)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if (v[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]&gt;max) max=v[</a:t>
            </a:r>
            <a:r>
              <a:rPr lang="en-US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</a:t>
            </a:r>
            <a:r>
              <a:rPr lang="en-US" sz="1800" b="1" i="0" u="none" strike="noStrike" baseline="0" dirty="0">
                <a:solidFill>
                  <a:schemeClr val="bg1"/>
                </a:solidFill>
                <a:latin typeface="CourierNewPS-BoldMT"/>
              </a:rPr>
              <a:t>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max;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6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D87F8-223E-4200-919E-969F4387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Funzioni come componenti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C57D33-34C5-42E2-A8DD-8DEAF45A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è un componente software che cattura l’idea matematica di funzione: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r>
              <a:rPr lang="it-IT" dirty="0"/>
              <a:t>Una funzione: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Riceve i dati di ingresso attraverso i </a:t>
            </a:r>
            <a:r>
              <a:rPr lang="it-IT" b="1" dirty="0">
                <a:solidFill>
                  <a:schemeClr val="bg1"/>
                </a:solidFill>
              </a:rPr>
              <a:t>parametri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Esegue una </a:t>
            </a:r>
            <a:r>
              <a:rPr lang="it-IT" b="1" dirty="0">
                <a:solidFill>
                  <a:schemeClr val="bg1"/>
                </a:solidFill>
              </a:rPr>
              <a:t>espressione</a:t>
            </a:r>
            <a:r>
              <a:rPr lang="it-IT" dirty="0">
                <a:solidFill>
                  <a:schemeClr val="bg1"/>
                </a:solidFill>
              </a:rPr>
              <a:t>, la cui valutazione fornisce un risultato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Denota un </a:t>
            </a:r>
            <a:r>
              <a:rPr lang="it-IT" b="1" dirty="0">
                <a:solidFill>
                  <a:schemeClr val="bg1"/>
                </a:solidFill>
              </a:rPr>
              <a:t>valore</a:t>
            </a:r>
            <a:r>
              <a:rPr lang="it-IT" dirty="0">
                <a:solidFill>
                  <a:schemeClr val="bg1"/>
                </a:solidFill>
              </a:rPr>
              <a:t> in corrispondenza al suo nome.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71F30BF-67A3-4A90-87BC-DAE51DC970B0}"/>
              </a:ext>
            </a:extLst>
          </p:cNvPr>
          <p:cNvSpPr/>
          <p:nvPr/>
        </p:nvSpPr>
        <p:spPr>
          <a:xfrm>
            <a:off x="4814596" y="3200400"/>
            <a:ext cx="1576873" cy="67180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funzione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8F3186E-14A3-464C-BDD5-A1FFCBA82E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14775" y="3536302"/>
            <a:ext cx="89982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35E386E-6595-4139-BBBE-2B9BD118EA34}"/>
              </a:ext>
            </a:extLst>
          </p:cNvPr>
          <p:cNvCxnSpPr>
            <a:cxnSpLocks/>
          </p:cNvCxnSpPr>
          <p:nvPr/>
        </p:nvCxnSpPr>
        <p:spPr>
          <a:xfrm>
            <a:off x="6391469" y="3536302"/>
            <a:ext cx="899821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4D21FD-CF89-4FCF-BDF3-2E1E1308F160}"/>
              </a:ext>
            </a:extLst>
          </p:cNvPr>
          <p:cNvSpPr txBox="1"/>
          <p:nvPr/>
        </p:nvSpPr>
        <p:spPr>
          <a:xfrm>
            <a:off x="3680822" y="320901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parametri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099AED0-AC52-49D3-B5AB-A5EC7342D5B7}"/>
              </a:ext>
            </a:extLst>
          </p:cNvPr>
          <p:cNvSpPr txBox="1"/>
          <p:nvPr/>
        </p:nvSpPr>
        <p:spPr>
          <a:xfrm>
            <a:off x="6433547" y="321853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</a:rPr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1314569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C2460-9B51-4C0B-9450-31AABC4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6A55F-B7F7-4E22-BB96-FA80B2D1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client:</a:t>
            </a:r>
          </a:p>
          <a:p>
            <a:endParaRPr lang="it-IT" dirty="0"/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 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max, v[] = {43,12,7,86};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max = massimo(v,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4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endParaRPr lang="it-IT" b="1" dirty="0">
              <a:solidFill>
                <a:srgbClr val="00009A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it-IT" b="1" dirty="0">
                <a:solidFill>
                  <a:srgbClr val="00009A"/>
                </a:solidFill>
                <a:latin typeface="CourierNewPS-BoldMT"/>
              </a:rPr>
              <a:t>Trasferire esplicitamente la dimensione del vettore è necessario, in quanto la funzione, ricevendo solo l’indirizzo iniziale, non avrebbe modo di sapere quanto è lungo il vettore!</a:t>
            </a:r>
            <a:endParaRPr lang="it-IT" dirty="0"/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1159E986-441E-4090-ADB5-5EDA9677F1E3}"/>
              </a:ext>
            </a:extLst>
          </p:cNvPr>
          <p:cNvSpPr/>
          <p:nvPr/>
        </p:nvSpPr>
        <p:spPr>
          <a:xfrm flipV="1">
            <a:off x="3608960" y="4056433"/>
            <a:ext cx="165371" cy="6906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27526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61C45-E887-4E3A-B6ED-5CDC1829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 e min di un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B13BAE-9D30-4859-ABE3-359C1EA7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#define DIM 15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/* definizione delle due funzioni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minimo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[],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N)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min;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min =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[0];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for (i = 1; i &lt; N; i 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[i]&lt;min)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min =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min;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94D19A-4820-4619-ADF2-C91E17BF8201}"/>
              </a:ext>
            </a:extLst>
          </p:cNvPr>
          <p:cNvSpPr txBox="1"/>
          <p:nvPr/>
        </p:nvSpPr>
        <p:spPr>
          <a:xfrm>
            <a:off x="6566171" y="2354093"/>
            <a:ext cx="4559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int massimo (int vet[], int N)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max;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max =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[0];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for (i = 1; i &lt; N; i 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[i]&gt;max)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 max=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max;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/* continua...*/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02866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318C0-8F15-4946-A6EB-5567BFB6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 e min di un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CEAFB6-F2BD-4B03-BA8A-C0C891B0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...continua*/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a[DIM];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("Scrivi %d numeri interi\n", DIM);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for (i = 0; i &lt; DIM;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scanf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("%d", &amp;a[i]);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("L'insieme dei numeri è: ");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for (i = 0; i&lt;DIM;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(" %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d",a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("Il minimo vale %d e il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   massimo è %d\n", minimo(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a,DIM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), massimo(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a,DIM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1915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3CBEF7-EF9E-402D-9BBA-E804E527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Ordinamento di un vettore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548CEF-9133-435A-B868-062638568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n valori interi forniti in ordine qualunque, stampare in uscita l’elenco dei valori in ordine crescente.</a:t>
            </a:r>
          </a:p>
          <a:p>
            <a:endParaRPr lang="it-IT" dirty="0"/>
          </a:p>
          <a:p>
            <a:r>
              <a:rPr lang="it-IT" dirty="0"/>
              <a:t>Soluzione, mediante le tre funzioni:</a:t>
            </a:r>
          </a:p>
          <a:p>
            <a:endParaRPr lang="it-IT" dirty="0"/>
          </a:p>
          <a:p>
            <a:r>
              <a:rPr lang="it-IT" dirty="0"/>
              <a:t>Leggi: inizializza il vettore con i valori dati da input;</a:t>
            </a:r>
          </a:p>
          <a:p>
            <a:r>
              <a:rPr lang="it-IT" dirty="0"/>
              <a:t>Ordina: applicando il metodo </a:t>
            </a:r>
            <a:r>
              <a:rPr lang="it-IT" dirty="0" err="1"/>
              <a:t>naive</a:t>
            </a:r>
            <a:r>
              <a:rPr lang="it-IT" dirty="0"/>
              <a:t> sort, ordina in modo crescente gli elementi del vettore</a:t>
            </a:r>
          </a:p>
          <a:p>
            <a:r>
              <a:rPr lang="it-IT" dirty="0"/>
              <a:t>Stampa: scrive sullo standard output il contenuto del vettore ordinato.</a:t>
            </a:r>
          </a:p>
        </p:txBody>
      </p:sp>
    </p:spTree>
    <p:extLst>
      <p:ext uri="{BB962C8B-B14F-4D97-AF65-F5344CB8AC3E}">
        <p14:creationId xmlns:p14="http://schemas.microsoft.com/office/powerpoint/2010/main" val="19903850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383F3-C65A-4693-9C0A-3DD945D8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1193BB-CD96-43CC-9332-EA5E6D7AE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#define N 5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leggi(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){..} /*lettura dati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stampa(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 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 {..} /*stampa*/</a:t>
            </a:r>
          </a:p>
          <a:p>
            <a:pPr marL="0" indent="0" algn="l">
              <a:buNone/>
            </a:pP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void ordina (int vet[] , int dim) {..} /* ordina /*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a[N];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leggi(a,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ordina(a,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stampa(a,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70915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53268-049F-40B8-91FA-D8A4A19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51AC1-4893-4DE1-8C45-19920CE0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void ordina (int vet[], int dim)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j, i, min,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for (j=0; j &lt;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j++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{min=j;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for (i=j+1;i&lt;dim;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   min=i;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(min != j) /*scambio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[j];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[j]=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34499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1217A-2CB6-4FF8-83D5-2762F860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E802F0-D278-4951-81CC-B1D07213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leggi(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("Scrivi %d interi\n",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for (i = 0; i &lt; dim;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scanf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("%d", &amp;a[i]);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stampa(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("Vettore:\n");</a:t>
            </a:r>
          </a:p>
          <a:p>
            <a:pPr marL="0" indent="0" algn="l">
              <a:buNone/>
            </a:pPr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for (i = 0; i &lt; dim; i++)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("%d\t", a[i]);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104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CFCA5-8AF5-481B-8BDC-6165DD82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Dichiarazione di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BF65EE-6B37-450C-BB6A-4353D679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Regola generale: Prima di utilizzare una funzione è necessario che sia già stata definita oppure dichiarata</a:t>
            </a:r>
          </a:p>
          <a:p>
            <a:endParaRPr lang="it-IT" dirty="0"/>
          </a:p>
          <a:p>
            <a:r>
              <a:rPr lang="it-IT" dirty="0"/>
              <a:t>Funzioni C: </a:t>
            </a:r>
          </a:p>
          <a:p>
            <a:pPr lvl="1"/>
            <a:r>
              <a:rPr lang="it-IT" dirty="0"/>
              <a:t>Definizione:  descrive le proprietà della funzione (tipo, nome, lista, parametri formali) e la sua realizzazione(lista delle istruzione contenute nel blocco).</a:t>
            </a:r>
          </a:p>
          <a:p>
            <a:pPr lvl="1"/>
            <a:r>
              <a:rPr lang="it-IT" dirty="0"/>
              <a:t>Dichiarazione: (prototipo): descrive le proprietà della funzione senza esplicitarne la realizzazione (blocco)</a:t>
            </a:r>
          </a:p>
          <a:p>
            <a:pPr lvl="2"/>
            <a:r>
              <a:rPr lang="it-IT" dirty="0"/>
              <a:t>Serve per anticipare le caratteristiche di una funzione definita successivamente</a:t>
            </a:r>
          </a:p>
          <a:p>
            <a:r>
              <a:rPr lang="it-IT" dirty="0"/>
              <a:t>Dichiarazione di una funzione:</a:t>
            </a:r>
          </a:p>
          <a:p>
            <a:pPr lvl="1"/>
            <a:r>
              <a:rPr lang="it-IT" dirty="0"/>
              <a:t>La dichiarazione di una funzione si esprime mediante l’intestazione della funzione, seguita dada «;»;</a:t>
            </a:r>
          </a:p>
          <a:p>
            <a:pPr lvl="1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&lt;tipo-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ris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 &lt;nome&gt; ([&lt;lista-par-formali&gt;]);</a:t>
            </a:r>
          </a:p>
          <a:p>
            <a:pPr lvl="1"/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void ordina(int vet[], int dim);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4116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714BA-719A-44BB-8B92-12692784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Dichiarazione di funzione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9DF0D3-F3E3-4227-805C-184C345E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può essere dichiarata più volte (in punti diversi del programma) ma è definita una sola volta</a:t>
            </a:r>
          </a:p>
          <a:p>
            <a:endParaRPr lang="it-IT" dirty="0"/>
          </a:p>
          <a:p>
            <a:r>
              <a:rPr lang="it-IT" dirty="0"/>
              <a:t>E’ possibile inserire i prototipi delle funzioni:</a:t>
            </a:r>
          </a:p>
          <a:p>
            <a:pPr lvl="1"/>
            <a:r>
              <a:rPr lang="it-IT" dirty="0"/>
              <a:t>Nella parte dichiarazioni globali di un programma</a:t>
            </a:r>
          </a:p>
          <a:p>
            <a:pPr lvl="1"/>
            <a:r>
              <a:rPr lang="it-IT" dirty="0"/>
              <a:t>Nella parte dichiarazioni del </a:t>
            </a:r>
            <a:r>
              <a:rPr lang="it-IT" dirty="0" err="1"/>
              <a:t>main</a:t>
            </a:r>
            <a:endParaRPr lang="it-IT" dirty="0"/>
          </a:p>
          <a:p>
            <a:pPr lvl="1"/>
            <a:r>
              <a:rPr lang="it-IT" dirty="0"/>
              <a:t>Nella parte dichiarazioni delle funzioni.</a:t>
            </a:r>
          </a:p>
        </p:txBody>
      </p:sp>
    </p:spTree>
    <p:extLst>
      <p:ext uri="{BB962C8B-B14F-4D97-AF65-F5344CB8AC3E}">
        <p14:creationId xmlns:p14="http://schemas.microsoft.com/office/powerpoint/2010/main" val="14236963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C33536-38C7-40EC-AA6F-9AE1E99E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Dichiarazioni di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2EDC2B-2AED-4A6F-A112-171BD219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long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power 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base,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n); /* dichiarazione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long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power 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base,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n); /* dichiarazione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X,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exp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scanf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("%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d%d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", &amp;X, &amp;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exp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en-US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("%</a:t>
            </a:r>
            <a:r>
              <a:rPr lang="en-US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ld</a:t>
            </a: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", power(</a:t>
            </a:r>
            <a:r>
              <a:rPr lang="en-US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X,exp</a:t>
            </a: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long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power</a:t>
            </a:r>
            <a:r>
              <a:rPr lang="en-US" sz="1800" b="1" i="0" u="none" strike="noStrike" baseline="0" dirty="0">
                <a:solidFill>
                  <a:srgbClr val="000066"/>
                </a:solidFill>
                <a:latin typeface="CourierNewPS-BoldMT"/>
              </a:rPr>
              <a:t>(int </a:t>
            </a:r>
            <a:r>
              <a:rPr lang="en-U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B, int N)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RIS;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for (RIS=B, i=1; i&lt;N; i++) RIS*=B;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RIS;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70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00C7D-2BAD-4CDB-B96A-211390B7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Funzioni come componenti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546FE-5715-4F03-9650-6BA5600E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Data una funzione </a:t>
            </a:r>
            <a:r>
              <a:rPr lang="it-IT" b="1" dirty="0">
                <a:solidFill>
                  <a:schemeClr val="bg1"/>
                </a:solidFill>
                <a:latin typeface="Harlow Solid Italic" panose="04030604020F02020D02" pitchFamily="82" charset="0"/>
              </a:rPr>
              <a:t>f</a:t>
            </a:r>
            <a:r>
              <a:rPr lang="it-IT" b="1" dirty="0">
                <a:solidFill>
                  <a:schemeClr val="bg1"/>
                </a:solidFill>
              </a:rPr>
              <a:t> : R -&gt; R</a:t>
            </a:r>
          </a:p>
          <a:p>
            <a:endParaRPr lang="it-IT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bg1"/>
                </a:solidFill>
                <a:latin typeface="Harlow Solid Italic" panose="04030604020F02020D02" pitchFamily="82" charset="0"/>
              </a:rPr>
              <a:t>f</a:t>
            </a:r>
            <a:r>
              <a:rPr lang="it-IT" b="1" dirty="0">
                <a:solidFill>
                  <a:schemeClr val="bg1"/>
                </a:solidFill>
              </a:rPr>
              <a:t>(x)=3*x</a:t>
            </a:r>
            <a:r>
              <a:rPr lang="it-IT" b="1" baseline="30000" dirty="0">
                <a:solidFill>
                  <a:schemeClr val="bg1"/>
                </a:solidFill>
              </a:rPr>
              <a:t>2</a:t>
            </a:r>
            <a:r>
              <a:rPr lang="it-IT" b="1" dirty="0">
                <a:solidFill>
                  <a:schemeClr val="bg1"/>
                </a:solidFill>
              </a:rPr>
              <a:t>+x-3</a:t>
            </a:r>
          </a:p>
          <a:p>
            <a:pPr marL="0" indent="0" algn="ctr">
              <a:buNone/>
            </a:pPr>
            <a:endParaRPr lang="it-IT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it-IT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Se x=1 allora </a:t>
            </a:r>
            <a:r>
              <a:rPr lang="it-IT" b="1" dirty="0">
                <a:solidFill>
                  <a:schemeClr val="bg1"/>
                </a:solidFill>
                <a:latin typeface="Harlow Solid Italic" panose="04030604020F02020D02" pitchFamily="82" charset="0"/>
              </a:rPr>
              <a:t>f</a:t>
            </a:r>
            <a:r>
              <a:rPr lang="it-IT" b="1" dirty="0">
                <a:solidFill>
                  <a:schemeClr val="bg1"/>
                </a:solidFill>
              </a:rPr>
              <a:t>(x) </a:t>
            </a:r>
            <a:r>
              <a:rPr lang="it-IT" b="1" u="sng" dirty="0">
                <a:solidFill>
                  <a:schemeClr val="bg1"/>
                </a:solidFill>
              </a:rPr>
              <a:t>denota</a:t>
            </a:r>
            <a:r>
              <a:rPr lang="it-IT" b="1" dirty="0">
                <a:solidFill>
                  <a:schemeClr val="bg1"/>
                </a:solidFill>
              </a:rPr>
              <a:t> il valore 1.</a:t>
            </a:r>
          </a:p>
        </p:txBody>
      </p:sp>
    </p:spTree>
    <p:extLst>
      <p:ext uri="{BB962C8B-B14F-4D97-AF65-F5344CB8AC3E}">
        <p14:creationId xmlns:p14="http://schemas.microsoft.com/office/powerpoint/2010/main" val="34960042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A7912-9887-4C69-A146-8E3892BA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2E87BB-BEC5-41CF-B56A-C32524C0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 le dichiarazioni di </a:t>
            </a:r>
            <a:r>
              <a:rPr lang="it-IT" dirty="0" err="1"/>
              <a:t>printf</a:t>
            </a:r>
            <a:r>
              <a:rPr lang="it-IT" dirty="0"/>
              <a:t>, </a:t>
            </a:r>
            <a:r>
              <a:rPr lang="it-IT" dirty="0" err="1"/>
              <a:t>scanf</a:t>
            </a:r>
            <a:r>
              <a:rPr lang="it-IT" dirty="0"/>
              <a:t>, ecc.?</a:t>
            </a:r>
          </a:p>
          <a:p>
            <a:r>
              <a:rPr lang="it-IT" dirty="0"/>
              <a:t>Sono contenute nel file </a:t>
            </a:r>
            <a:r>
              <a:rPr lang="it-IT" dirty="0" err="1"/>
              <a:t>stdio.h</a:t>
            </a:r>
            <a:endParaRPr lang="it-IT" dirty="0"/>
          </a:p>
          <a:p>
            <a:r>
              <a:rPr lang="it-IT" dirty="0"/>
              <a:t>Ad esempio, la direttiva 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r>
              <a:rPr lang="it-IT" dirty="0"/>
              <a:t>Provoca l’aggiunta nel file sorgente del contenuto del file specificato, ovvero delle dichiarazioni delle funzioni della libreria di I/O</a:t>
            </a:r>
          </a:p>
          <a:p>
            <a:endParaRPr lang="it-IT" dirty="0"/>
          </a:p>
          <a:p>
            <a:r>
              <a:rPr lang="it-IT" dirty="0"/>
              <a:t>Analogamente per le altre funzioni della libreria:</a:t>
            </a:r>
          </a:p>
          <a:p>
            <a:r>
              <a:rPr lang="it-IT" dirty="0"/>
              <a:t>Le dichiarazioni di</a:t>
            </a:r>
            <a:r>
              <a:rPr lang="it-IT" b="1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b="1" dirty="0" err="1">
                <a:solidFill>
                  <a:srgbClr val="00009A"/>
                </a:solidFill>
                <a:latin typeface="CourierNewPS-BoldMT"/>
              </a:rPr>
              <a:t>malloc</a:t>
            </a:r>
            <a:r>
              <a:rPr lang="it-IT" b="1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dirty="0"/>
              <a:t>e</a:t>
            </a:r>
            <a:r>
              <a:rPr lang="it-IT" b="1" dirty="0">
                <a:solidFill>
                  <a:srgbClr val="00009A"/>
                </a:solidFill>
                <a:latin typeface="CourierNewPS-BoldMT"/>
              </a:rPr>
              <a:t> free </a:t>
            </a:r>
            <a:r>
              <a:rPr lang="it-IT" dirty="0"/>
              <a:t>sono contenute nel file </a:t>
            </a:r>
            <a:r>
              <a:rPr lang="it-IT" b="1" dirty="0" err="1">
                <a:solidFill>
                  <a:srgbClr val="00009A"/>
                </a:solidFill>
                <a:latin typeface="CourierNewPS-BoldMT"/>
              </a:rPr>
              <a:t>stlib.h</a:t>
            </a:r>
            <a:endParaRPr lang="it-IT" b="1" dirty="0">
              <a:solidFill>
                <a:srgbClr val="00009A"/>
              </a:solidFill>
              <a:latin typeface="CourierNewPS-BoldMT"/>
            </a:endParaRPr>
          </a:p>
          <a:p>
            <a:r>
              <a:rPr lang="it-IT" dirty="0"/>
              <a:t>Le dichiarazioni di </a:t>
            </a:r>
            <a:r>
              <a:rPr lang="it-IT" b="1" dirty="0" err="1">
                <a:solidFill>
                  <a:srgbClr val="00009A"/>
                </a:solidFill>
                <a:latin typeface="CourierNewPS-BoldMT"/>
              </a:rPr>
              <a:t>strlen</a:t>
            </a:r>
            <a:r>
              <a:rPr lang="it-IT" b="1" dirty="0">
                <a:solidFill>
                  <a:srgbClr val="00009A"/>
                </a:solidFill>
                <a:latin typeface="CourierNewPS-BoldMT"/>
              </a:rPr>
              <a:t>, </a:t>
            </a:r>
            <a:r>
              <a:rPr lang="it-IT" b="1" dirty="0" err="1">
                <a:solidFill>
                  <a:srgbClr val="00009A"/>
                </a:solidFill>
                <a:latin typeface="CourierNewPS-BoldMT"/>
              </a:rPr>
              <a:t>strcmp</a:t>
            </a:r>
            <a:r>
              <a:rPr lang="it-IT" b="1" dirty="0">
                <a:solidFill>
                  <a:srgbClr val="00009A"/>
                </a:solidFill>
                <a:latin typeface="CourierNewPS-BoldMT"/>
              </a:rPr>
              <a:t>, </a:t>
            </a:r>
            <a:r>
              <a:rPr lang="it-IT" dirty="0"/>
              <a:t>etc. sono contenute nel file </a:t>
            </a:r>
            <a:r>
              <a:rPr lang="it-IT" b="1" dirty="0" err="1">
                <a:solidFill>
                  <a:srgbClr val="00009A"/>
                </a:solidFill>
                <a:latin typeface="CourierNewPS-BoldMT"/>
              </a:rPr>
              <a:t>string.h</a:t>
            </a:r>
            <a:endParaRPr lang="it-IT" b="1" dirty="0">
              <a:solidFill>
                <a:srgbClr val="00009A"/>
              </a:solidFill>
              <a:latin typeface="CourierNewPS-BoldMT"/>
            </a:endParaRPr>
          </a:p>
          <a:p>
            <a:r>
              <a:rPr lang="it-IT" dirty="0"/>
              <a:t>Ecc.</a:t>
            </a:r>
          </a:p>
        </p:txBody>
      </p:sp>
    </p:spTree>
    <p:extLst>
      <p:ext uri="{BB962C8B-B14F-4D97-AF65-F5344CB8AC3E}">
        <p14:creationId xmlns:p14="http://schemas.microsoft.com/office/powerpoint/2010/main" val="434453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DF3B4-9175-4866-B5D2-800A4DCE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dei programmi in C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9FD08F-89C9-4FB0-9247-2941EA7B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migliorare la leggibilità, spesso si strutturano i programmi in modo tale che la definizione del </a:t>
            </a:r>
            <a:r>
              <a:rPr lang="it-IT" dirty="0" err="1"/>
              <a:t>main</a:t>
            </a:r>
            <a:r>
              <a:rPr lang="it-IT" dirty="0"/>
              <a:t> compaia prima delle </a:t>
            </a:r>
            <a:r>
              <a:rPr lang="it-IT" dirty="0" err="1"/>
              <a:t>delle</a:t>
            </a:r>
            <a:r>
              <a:rPr lang="it-IT" dirty="0"/>
              <a:t> altre funzioni</a:t>
            </a:r>
          </a:p>
          <a:p>
            <a:endParaRPr lang="it-IT" dirty="0"/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&lt;lista dichiarazioni di funzioni&gt;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&lt;definizioni delle funzioni dichiarate&gt;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19931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8D2FDE-A360-41BA-954C-45C2318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CC61F8-A79F-4AD0-927D-15D3A427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#define N 5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/* dichiarazioni delle funzioni: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leggi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stampa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a[] 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void </a:t>
            </a:r>
            <a:r>
              <a:rPr lang="sv-SE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ordina </a:t>
            </a: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(int vet[] , int dim);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i, a[N];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leggi(a,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ordina(a,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stampa(a, N);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/* continua...*/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25083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3D5F8-F288-4FBA-A55A-95ABE324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1ACA61-D0E6-4DEB-B87A-21494795E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/*... continua: DEFINIZIONI DELLE FUNZIONI */</a:t>
            </a:r>
          </a:p>
          <a:p>
            <a:pPr algn="l"/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void </a:t>
            </a:r>
            <a:r>
              <a:rPr lang="sv-SE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ordina </a:t>
            </a:r>
            <a:r>
              <a:rPr lang="sv-SE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(int vet[], int dim)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j, i, min,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for (j=0; j &lt;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j++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{min=j;</a:t>
            </a:r>
          </a:p>
          <a:p>
            <a:pPr algn="l"/>
            <a:r>
              <a:rPr lang="nn-NO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for (i=j+1;i&lt;dim; i++)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[i]&lt;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[min])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min=i;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(min != j) /*scambio */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[min];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[min]=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[j];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vet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[j]=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temp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}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}</a:t>
            </a:r>
          </a:p>
          <a:p>
            <a:pPr algn="l"/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}</a:t>
            </a:r>
          </a:p>
          <a:p>
            <a:pPr algn="l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D859E8-B050-4BE3-B183-F5191A7FD33A}"/>
              </a:ext>
            </a:extLst>
          </p:cNvPr>
          <p:cNvSpPr txBox="1"/>
          <p:nvPr/>
        </p:nvSpPr>
        <p:spPr>
          <a:xfrm>
            <a:off x="6445188" y="2246051"/>
            <a:ext cx="42790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600" b="1" i="0" u="none" strike="noStrike" baseline="0" dirty="0">
                <a:solidFill>
                  <a:srgbClr val="FF0000"/>
                </a:solidFill>
                <a:latin typeface="CourierNewPS-BoldMT"/>
              </a:rPr>
              <a:t>leggi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i;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("Scrivi %d interi\n",  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algn="l"/>
            <a:r>
              <a:rPr lang="nn-NO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 for (i = 0; i &lt; dim; i++)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   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scanf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("%d", &amp;a[i]);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}</a:t>
            </a:r>
          </a:p>
          <a:p>
            <a:pPr algn="l"/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600" b="1" i="0" u="none" strike="noStrike" baseline="0" dirty="0">
                <a:solidFill>
                  <a:srgbClr val="FF0000"/>
                </a:solidFill>
                <a:latin typeface="CourierNewPS-BoldMT"/>
              </a:rPr>
              <a:t>stampa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a[],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dim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)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i;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("Vettore:\n");</a:t>
            </a:r>
          </a:p>
          <a:p>
            <a:pPr algn="l"/>
            <a:r>
              <a:rPr lang="nn-NO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for (i = 0; i &lt; dim; i++)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  </a:t>
            </a:r>
            <a:r>
              <a:rPr lang="it-IT" sz="16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("%d\t", a[i]);</a:t>
            </a:r>
          </a:p>
          <a:p>
            <a:pPr algn="l"/>
            <a:r>
              <a:rPr lang="it-IT" sz="1600" b="1" i="0" u="none" strike="noStrike" baseline="0" dirty="0">
                <a:solidFill>
                  <a:srgbClr val="00009A"/>
                </a:solidFill>
                <a:latin typeface="CourierNewPS-BoldMT"/>
              </a:rPr>
              <a:t> } /* fine sorgente*/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477909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D2AC9-A207-4CAF-A705-A5E66067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Comunicazione client/server mediante l’ambiente condiviso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82FC47-FBC4-4A49-A89B-E995285BE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procedura/funzione può anche comunicare con il suo cliente mediante aree dati globali: un esempio sono le variabili globali del C.</a:t>
            </a:r>
          </a:p>
          <a:p>
            <a:r>
              <a:rPr lang="it-IT" dirty="0"/>
              <a:t>Le variabili globali in C:</a:t>
            </a:r>
          </a:p>
          <a:p>
            <a:pPr lvl="1"/>
            <a:r>
              <a:rPr lang="it-IT" dirty="0"/>
              <a:t>sono definite fuori da ogni funzione</a:t>
            </a:r>
          </a:p>
          <a:p>
            <a:pPr lvl="1"/>
            <a:r>
              <a:rPr lang="it-IT" dirty="0"/>
              <a:t>sono allocate nell’area dati globale (accessibile al </a:t>
            </a:r>
            <a:r>
              <a:rPr lang="it-IT" dirty="0" err="1"/>
              <a:t>main</a:t>
            </a:r>
            <a:r>
              <a:rPr lang="it-IT" dirty="0"/>
              <a:t> e a tutte le funzioni)</a:t>
            </a:r>
          </a:p>
        </p:txBody>
      </p:sp>
    </p:spTree>
    <p:extLst>
      <p:ext uri="{BB962C8B-B14F-4D97-AF65-F5344CB8AC3E}">
        <p14:creationId xmlns:p14="http://schemas.microsoft.com/office/powerpoint/2010/main" val="22227690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1D7975-B2BC-4F69-AC3A-D5F32E97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5B1C9-44D2-4B70-9181-BDEBA9FC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Divisione intera x/y con calcolo di quoziente e resto. Occorre calcolare due valori che supponiamo dii mettere in due variabili globali</a:t>
            </a:r>
          </a:p>
          <a:p>
            <a:endParaRPr lang="it-IT" dirty="0"/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3333CD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 quoziente, </a:t>
            </a:r>
            <a:r>
              <a:rPr lang="it-IT" sz="1800" b="1" i="0" u="none" strike="noStrike" baseline="0" dirty="0" err="1">
                <a:solidFill>
                  <a:srgbClr val="3333CD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 resto;</a:t>
            </a:r>
          </a:p>
          <a:p>
            <a:pPr marL="0" indent="0" algn="l">
              <a:buNone/>
            </a:pP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dividi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x,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y) {</a:t>
            </a:r>
          </a:p>
          <a:p>
            <a:pPr marL="0" indent="0" algn="l">
              <a:buNone/>
            </a:pPr>
            <a:r>
              <a:rPr lang="es-ES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 resto </a:t>
            </a:r>
            <a:r>
              <a:rPr lang="es-E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 x % y; </a:t>
            </a:r>
            <a:r>
              <a:rPr lang="es-ES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quoziente </a:t>
            </a:r>
            <a:r>
              <a:rPr lang="es-E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 x/y;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endParaRPr lang="it-IT" b="1" dirty="0">
              <a:solidFill>
                <a:srgbClr val="00009A"/>
              </a:solidFill>
              <a:latin typeface="CourierNewPS-BoldMT"/>
            </a:endParaRP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dividi(33, 6);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(“%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d%d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”,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quoziente,resto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algn="l"/>
            <a:endParaRPr lang="it-IT" b="1" dirty="0">
              <a:solidFill>
                <a:srgbClr val="00009A"/>
              </a:solidFill>
              <a:latin typeface="CourierNewPS-BoldMT"/>
            </a:endParaRPr>
          </a:p>
          <a:p>
            <a:pPr algn="l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B75831-DFDD-46C9-9636-ED6294892466}"/>
              </a:ext>
            </a:extLst>
          </p:cNvPr>
          <p:cNvSpPr txBox="1"/>
          <p:nvPr/>
        </p:nvSpPr>
        <p:spPr>
          <a:xfrm>
            <a:off x="5920731" y="3035254"/>
            <a:ext cx="498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Variabili globali 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quoziente</a:t>
            </a:r>
            <a:r>
              <a:rPr lang="it-IT" b="1" dirty="0">
                <a:solidFill>
                  <a:schemeClr val="bg1"/>
                </a:solidFill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</a:t>
            </a:r>
            <a:r>
              <a:rPr lang="it-IT" b="1" dirty="0">
                <a:solidFill>
                  <a:schemeClr val="bg1"/>
                </a:solidFill>
              </a:rPr>
              <a:t> visibili in tutti i blocchi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602BB30-FAE0-4111-88B6-2374344A2A2D}"/>
              </a:ext>
            </a:extLst>
          </p:cNvPr>
          <p:cNvSpPr txBox="1"/>
          <p:nvPr/>
        </p:nvSpPr>
        <p:spPr>
          <a:xfrm>
            <a:off x="5920730" y="4211981"/>
            <a:ext cx="498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Il risultato è disponibile per il client nelle variabili globali 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quoziente</a:t>
            </a:r>
            <a:r>
              <a:rPr lang="it-IT" b="1" dirty="0">
                <a:solidFill>
                  <a:schemeClr val="bg1"/>
                </a:solidFill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resto</a:t>
            </a:r>
          </a:p>
        </p:txBody>
      </p:sp>
    </p:spTree>
    <p:extLst>
      <p:ext uri="{BB962C8B-B14F-4D97-AF65-F5344CB8AC3E}">
        <p14:creationId xmlns:p14="http://schemas.microsoft.com/office/powerpoint/2010/main" val="41223363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6CB09-B026-4565-8542-9D2D7C5B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 con i parametri di tipo puntatore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9D360-BC9F-4520-AC91-55E71C39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dividi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x,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y,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*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quoziente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, </a:t>
            </a:r>
            <a:r>
              <a:rPr lang="fr-FR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* resto)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</a:p>
          <a:p>
            <a:pPr marL="0" indent="0" algn="l">
              <a:buNone/>
            </a:pPr>
            <a:r>
              <a:rPr lang="es-ES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  *resto </a:t>
            </a:r>
            <a:r>
              <a:rPr lang="es-E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 x % y; </a:t>
            </a:r>
            <a:r>
              <a:rPr lang="es-ES" sz="1800" b="1" i="0" u="none" strike="noStrike" baseline="0" dirty="0">
                <a:solidFill>
                  <a:srgbClr val="3333CD"/>
                </a:solidFill>
                <a:latin typeface="CourierNewPS-BoldMT"/>
              </a:rPr>
              <a:t>*quoziente </a:t>
            </a:r>
            <a:r>
              <a:rPr lang="es-ES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= x/y;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(){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k = 33, h = 6,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quoz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rest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int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*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pq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= &amp;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quoz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, *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pr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= &amp;</a:t>
            </a:r>
            <a:r>
              <a:rPr lang="fr-FR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rest</a:t>
            </a:r>
            <a:r>
              <a:rPr lang="fr-F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dividi(33, 6, pq, pr);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(“%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d%d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”,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quoz,rest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54117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AE5DC-DB91-43CD-8BD0-683D9BD9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Effetti collaterali (side </a:t>
            </a:r>
            <a:r>
              <a:rPr lang="it-IT" dirty="0" err="1"/>
              <a:t>effects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63E0B-EED1-4732-896A-61D32F8E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funzione può provocare un effetto collaterale se la sua attivazione modifica una qualunque tra le variabili definite all’esterno di essa.</a:t>
            </a:r>
          </a:p>
          <a:p>
            <a:r>
              <a:rPr lang="it-IT" dirty="0"/>
              <a:t>Si possono verificare effetti collaterali nei seguenti casi:</a:t>
            </a:r>
          </a:p>
          <a:p>
            <a:pPr lvl="1"/>
            <a:r>
              <a:rPr lang="it-IT" dirty="0"/>
              <a:t>Parametri di tipo puntatore</a:t>
            </a:r>
          </a:p>
          <a:p>
            <a:pPr lvl="1"/>
            <a:r>
              <a:rPr lang="it-IT" dirty="0"/>
              <a:t>Assegnamento a variabili globali</a:t>
            </a:r>
          </a:p>
          <a:p>
            <a:pPr lvl="1"/>
            <a:endParaRPr lang="it-IT" dirty="0"/>
          </a:p>
          <a:p>
            <a:r>
              <a:rPr lang="it-IT" dirty="0"/>
              <a:t>Se presenti è possibile realizzare funzioni che non sono più funzioni in senso matematico</a:t>
            </a:r>
          </a:p>
        </p:txBody>
      </p:sp>
    </p:spTree>
    <p:extLst>
      <p:ext uri="{BB962C8B-B14F-4D97-AF65-F5344CB8AC3E}">
        <p14:creationId xmlns:p14="http://schemas.microsoft.com/office/powerpoint/2010/main" val="22291836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003C0-2C9B-4CCB-ADE0-7C99212D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72F269-06E8-45BD-B762-C1B90386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B;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* 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B=1;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printf("%d\n",2*f(&amp;B)); /* (1)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B=1;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printf("%d\n",f(&amp;B)+f(&amp;B)); /* (2)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 (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* A)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*A=2*(*A);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*A;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algn="l"/>
            <a:r>
              <a:rPr lang="it-IT" sz="1800" b="0" i="0" u="none" strike="noStrike" baseline="0" dirty="0">
                <a:solidFill>
                  <a:srgbClr val="00009A"/>
                </a:solidFill>
                <a:latin typeface="ComicSansMS"/>
              </a:rPr>
              <a:t>Fornisce valori diversi, pur essendo attivata con lo stesso parametro attuale. L’istruzione (1) stampa 4 mentre l’istruzione (2) stampa 6.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67402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DB5CF-9121-41D1-A09A-6774E4F3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Visibilità degli identificatori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0BCC53-F0BD-4A00-8C11-0B50E8F5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Dato un programma scritto in linguaggio C, è possibile distinguere:</a:t>
            </a:r>
          </a:p>
          <a:p>
            <a:r>
              <a:rPr lang="it-IT" dirty="0"/>
              <a:t>Ambiente Globale:</a:t>
            </a:r>
          </a:p>
          <a:p>
            <a:pPr lvl="1"/>
            <a:r>
              <a:rPr lang="it-IT" dirty="0"/>
              <a:t>È costituito dalle dichiarazioni e definizioni che compaiono nella parte di dichiarazioni globali di P (ad esempio, le variabili globali)</a:t>
            </a:r>
          </a:p>
          <a:p>
            <a:pPr lvl="1"/>
            <a:endParaRPr lang="it-IT" dirty="0"/>
          </a:p>
          <a:p>
            <a:r>
              <a:rPr lang="it-IT" dirty="0"/>
              <a:t>Ambiente locale:</a:t>
            </a:r>
          </a:p>
          <a:p>
            <a:pPr lvl="1"/>
            <a:r>
              <a:rPr lang="it-IT" dirty="0"/>
              <a:t>Ad una funzione: è l’insieme delle dichiarazioni e definizioni che compaiono nella parte dichiarazioni della funzione, più i suoi parametri formali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A un blocco: è l’insieme delle dichiarazioni e definizioni che compaiono all’interno del blocco</a:t>
            </a:r>
          </a:p>
        </p:txBody>
      </p:sp>
    </p:spTree>
    <p:extLst>
      <p:ext uri="{BB962C8B-B14F-4D97-AF65-F5344CB8AC3E}">
        <p14:creationId xmlns:p14="http://schemas.microsoft.com/office/powerpoint/2010/main" val="366569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45815-0B43-45C2-A68D-013CFC79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9925"/>
            <a:ext cx="10058400" cy="1371600"/>
          </a:xfrm>
        </p:spPr>
        <p:txBody>
          <a:bodyPr/>
          <a:lstStyle/>
          <a:p>
            <a:r>
              <a:rPr lang="it-IT" dirty="0"/>
              <a:t>Funzioni	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C1A898-8FAC-47D2-850E-F5121EFB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Il meccanismo di uso di funzioni nei linguaggi di programmazione fa riferimento allo schema di interazione tra componenti software client/server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b="1" dirty="0">
                <a:solidFill>
                  <a:srgbClr val="FFC000"/>
                </a:solidFill>
              </a:rPr>
              <a:t>Server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 qualunque ente capace di nascondere la propria organizzazione interna, presentando ai client una </a:t>
            </a:r>
            <a:r>
              <a:rPr lang="it-IT" b="1" dirty="0"/>
              <a:t>interfaccia</a:t>
            </a:r>
            <a:r>
              <a:rPr lang="it-IT" dirty="0"/>
              <a:t> per lo scambio di informazioni</a:t>
            </a:r>
          </a:p>
          <a:p>
            <a:r>
              <a:rPr lang="it-IT" b="1" dirty="0">
                <a:solidFill>
                  <a:srgbClr val="FFC000"/>
                </a:solidFill>
              </a:rPr>
              <a:t>Client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Qualunque ente in grado di invocare uno o più server per ottenere servizi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38B866B-45B2-4BF7-8389-64A38D59F5DC}"/>
              </a:ext>
            </a:extLst>
          </p:cNvPr>
          <p:cNvSpPr/>
          <p:nvPr/>
        </p:nvSpPr>
        <p:spPr>
          <a:xfrm>
            <a:off x="3375421" y="2714147"/>
            <a:ext cx="4667250" cy="20193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84D047DD-2EC5-4554-9DB2-9D637D47263D}"/>
              </a:ext>
            </a:extLst>
          </p:cNvPr>
          <p:cNvSpPr/>
          <p:nvPr/>
        </p:nvSpPr>
        <p:spPr>
          <a:xfrm>
            <a:off x="4162425" y="3398043"/>
            <a:ext cx="952500" cy="633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5843642-47D7-477E-BB08-D0E3240CFB06}"/>
              </a:ext>
            </a:extLst>
          </p:cNvPr>
          <p:cNvSpPr/>
          <p:nvPr/>
        </p:nvSpPr>
        <p:spPr>
          <a:xfrm>
            <a:off x="6243636" y="3407091"/>
            <a:ext cx="1071563" cy="633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786FB164-0020-44EF-94CC-198B252E3C2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5704522" y="2965608"/>
            <a:ext cx="9048" cy="2140743"/>
          </a:xfrm>
          <a:prstGeom prst="curvedConnector3">
            <a:avLst>
              <a:gd name="adj1" fmla="val 2626525"/>
            </a:avLst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curvo 9">
            <a:extLst>
              <a:ext uri="{FF2B5EF4-FFF2-40B4-BE49-F238E27FC236}">
                <a16:creationId xmlns:a16="http://schemas.microsoft.com/office/drawing/2014/main" id="{AFE86757-ED22-421C-AE5A-BAFA470013AC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5704523" y="2332195"/>
            <a:ext cx="9048" cy="2140743"/>
          </a:xfrm>
          <a:prstGeom prst="curvedConnector3">
            <a:avLst>
              <a:gd name="adj1" fmla="val 262652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76BD77E-6B99-4922-8A8C-574695512638}"/>
              </a:ext>
            </a:extLst>
          </p:cNvPr>
          <p:cNvSpPr txBox="1"/>
          <p:nvPr/>
        </p:nvSpPr>
        <p:spPr>
          <a:xfrm>
            <a:off x="4868466" y="4343695"/>
            <a:ext cx="186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Richiesta di servizio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44638C-C6C1-4A54-81E7-257E2A777411}"/>
              </a:ext>
            </a:extLst>
          </p:cNvPr>
          <p:cNvSpPr txBox="1"/>
          <p:nvPr/>
        </p:nvSpPr>
        <p:spPr>
          <a:xfrm>
            <a:off x="5114925" y="2800288"/>
            <a:ext cx="1864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8045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2D6061-3A9E-487B-A729-025284A6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Regole di visibilità degli identificatori in 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4482C3-7D08-4DAF-B3BE-B6A6703A8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 linguaggio C </a:t>
            </a:r>
            <a:r>
              <a:rPr lang="it-IT" dirty="0" err="1"/>
              <a:t>e`</a:t>
            </a:r>
            <a:r>
              <a:rPr lang="it-IT" dirty="0"/>
              <a:t> determinato staticamente, in base all'ambiente al quale l'identificatore appartiene, secondo le seguenti regole: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il campo di azione di un identificatore globale va dal punto in cui si trova la sua dichiarazione (o definizione) fino alla fine del file sorgente (a meno della regola 3);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il campo di azione della dichiarazione (o definizione) di un identificatore locale </a:t>
            </a:r>
            <a:r>
              <a:rPr lang="it-IT" dirty="0" err="1"/>
              <a:t>e`</a:t>
            </a:r>
            <a:r>
              <a:rPr lang="it-IT" dirty="0"/>
              <a:t> il blocco (o la funzione) in cui essa compare e tutti i blocchi in esso contenuti (a meno della regola 3);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dirty="0"/>
              <a:t>quando un identificatore dichiarato in un blocco P </a:t>
            </a:r>
            <a:r>
              <a:rPr lang="it-IT" dirty="0" err="1"/>
              <a:t>e`</a:t>
            </a:r>
            <a:r>
              <a:rPr lang="it-IT" dirty="0"/>
              <a:t> ridichiarato (o ridefinito) in un blocco Q racchiuso da P, allora il blocco Q, e tutti i blocchi innestati in Q, sono esclusi dal campo di azione della dichiarazione dell’identificatore in P (</a:t>
            </a:r>
            <a:r>
              <a:rPr lang="it-IT" dirty="0" err="1"/>
              <a:t>overriding</a:t>
            </a:r>
            <a:r>
              <a:rPr lang="it-I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543099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4D800-21D7-4E87-84CE-6943F281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Visibilità degli Identificatori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CD3BC-D11F-4059-97BB-7EA7DE9E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f(float x);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B;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...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char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A;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...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f(float x)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D;...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5A83417-3BEE-45C2-9DF2-9805E04D4E90}"/>
              </a:ext>
            </a:extLst>
          </p:cNvPr>
          <p:cNvSpPr/>
          <p:nvPr/>
        </p:nvSpPr>
        <p:spPr>
          <a:xfrm>
            <a:off x="747204" y="2414726"/>
            <a:ext cx="2741720" cy="3620314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AE9488-FE32-410D-9F55-277E3255F357}"/>
              </a:ext>
            </a:extLst>
          </p:cNvPr>
          <p:cNvSpPr txBox="1"/>
          <p:nvPr/>
        </p:nvSpPr>
        <p:spPr>
          <a:xfrm>
            <a:off x="5009745" y="2762655"/>
            <a:ext cx="580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Ambiente globale: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f </a:t>
            </a:r>
            <a:r>
              <a:rPr lang="it-IT" dirty="0">
                <a:solidFill>
                  <a:schemeClr val="bg1"/>
                </a:solidFill>
              </a:rPr>
              <a:t>identificatori globali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CC5694D-55AE-451A-93D2-27C643454B54}"/>
              </a:ext>
            </a:extLst>
          </p:cNvPr>
          <p:cNvCxnSpPr>
            <a:stCxn id="7" idx="1"/>
          </p:cNvCxnSpPr>
          <p:nvPr/>
        </p:nvCxnSpPr>
        <p:spPr>
          <a:xfrm flipH="1">
            <a:off x="3488924" y="2947321"/>
            <a:ext cx="1520821" cy="291990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7F88502-581F-4C28-ABDC-F7502BD32AB4}"/>
              </a:ext>
            </a:extLst>
          </p:cNvPr>
          <p:cNvSpPr/>
          <p:nvPr/>
        </p:nvSpPr>
        <p:spPr>
          <a:xfrm>
            <a:off x="1066800" y="3213046"/>
            <a:ext cx="1556426" cy="1712068"/>
          </a:xfrm>
          <a:prstGeom prst="roundRect">
            <a:avLst/>
          </a:prstGeom>
          <a:solidFill>
            <a:schemeClr val="accent4">
              <a:alpha val="4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4465F47-ED3F-466A-825D-DDECF7A6E0C1}"/>
              </a:ext>
            </a:extLst>
          </p:cNvPr>
          <p:cNvSpPr txBox="1"/>
          <p:nvPr/>
        </p:nvSpPr>
        <p:spPr>
          <a:xfrm>
            <a:off x="5006501" y="3343073"/>
            <a:ext cx="613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main</a:t>
            </a:r>
            <a:r>
              <a:rPr lang="it-IT" dirty="0">
                <a:solidFill>
                  <a:schemeClr val="bg1"/>
                </a:solidFill>
              </a:rPr>
              <a:t>: sono visibili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f </a:t>
            </a:r>
            <a:r>
              <a:rPr lang="it-IT" dirty="0">
                <a:solidFill>
                  <a:schemeClr val="bg1"/>
                </a:solidFill>
              </a:rPr>
              <a:t>(globali)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r>
              <a:rPr lang="it-IT" dirty="0">
                <a:solidFill>
                  <a:schemeClr val="bg1"/>
                </a:solidFill>
              </a:rPr>
              <a:t> (locale)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900A860-4904-4F88-BA7A-F9FF9FEB6770}"/>
              </a:ext>
            </a:extLst>
          </p:cNvPr>
          <p:cNvCxnSpPr>
            <a:endCxn id="10" idx="3"/>
          </p:cNvCxnSpPr>
          <p:nvPr/>
        </p:nvCxnSpPr>
        <p:spPr>
          <a:xfrm flipH="1">
            <a:off x="2623226" y="3521413"/>
            <a:ext cx="2386519" cy="547667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426A47C2-A438-499E-88E1-8B1E5A0E1F76}"/>
              </a:ext>
            </a:extLst>
          </p:cNvPr>
          <p:cNvSpPr/>
          <p:nvPr/>
        </p:nvSpPr>
        <p:spPr>
          <a:xfrm>
            <a:off x="1352145" y="3920247"/>
            <a:ext cx="1271081" cy="739302"/>
          </a:xfrm>
          <a:prstGeom prst="roundRect">
            <a:avLst/>
          </a:prstGeom>
          <a:gradFill>
            <a:gsLst>
              <a:gs pos="0">
                <a:schemeClr val="accent2">
                  <a:tint val="60000"/>
                  <a:satMod val="105000"/>
                  <a:lumMod val="105000"/>
                  <a:alpha val="9000"/>
                </a:schemeClr>
              </a:gs>
              <a:gs pos="100000">
                <a:schemeClr val="accent2">
                  <a:tint val="65000"/>
                  <a:satMod val="100000"/>
                  <a:lumMod val="100000"/>
                </a:schemeClr>
              </a:gs>
              <a:gs pos="100000">
                <a:schemeClr val="accent2">
                  <a:tint val="70000"/>
                  <a:satMod val="100000"/>
                  <a:lumMod val="10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14A2278-05F4-4B01-8214-DB317934A815}"/>
              </a:ext>
            </a:extLst>
          </p:cNvPr>
          <p:cNvSpPr txBox="1"/>
          <p:nvPr/>
        </p:nvSpPr>
        <p:spPr>
          <a:xfrm>
            <a:off x="4993530" y="3835939"/>
            <a:ext cx="584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blocco: sono visibili 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it-IT" dirty="0">
                <a:solidFill>
                  <a:schemeClr val="bg1"/>
                </a:solidFill>
              </a:rPr>
              <a:t>(globale)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  <a:r>
              <a:rPr lang="it-IT" dirty="0">
                <a:solidFill>
                  <a:schemeClr val="bg1"/>
                </a:solidFill>
              </a:rPr>
              <a:t> (locale)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t-IT" dirty="0">
                <a:solidFill>
                  <a:schemeClr val="bg1"/>
                </a:solidFill>
              </a:rPr>
              <a:t>(locale al blocco);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t-IT" dirty="0">
                <a:solidFill>
                  <a:schemeClr val="bg1"/>
                </a:solidFill>
              </a:rPr>
              <a:t> non è visibile!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87A2D60-F268-4F19-85B4-7C2DA10613CD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2623226" y="4159105"/>
            <a:ext cx="2370304" cy="130793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8C8EAB-3736-4799-BF11-B3B504C54BA4}"/>
              </a:ext>
            </a:extLst>
          </p:cNvPr>
          <p:cNvSpPr txBox="1"/>
          <p:nvPr/>
        </p:nvSpPr>
        <p:spPr>
          <a:xfrm>
            <a:off x="5048653" y="5136204"/>
            <a:ext cx="584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Funzione f: sono visibili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it-IT" dirty="0">
                <a:solidFill>
                  <a:schemeClr val="bg1"/>
                </a:solidFill>
              </a:rPr>
              <a:t>(globale) </a:t>
            </a:r>
            <a:r>
              <a:rPr lang="it-IT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D, float x;</a:t>
            </a:r>
            <a:r>
              <a:rPr lang="it-IT" dirty="0">
                <a:solidFill>
                  <a:schemeClr val="bg1"/>
                </a:solidFill>
              </a:rPr>
              <a:t> (locale)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24B597B6-B0B1-4C6D-9DE2-CFFA31BB93C3}"/>
              </a:ext>
            </a:extLst>
          </p:cNvPr>
          <p:cNvSpPr/>
          <p:nvPr/>
        </p:nvSpPr>
        <p:spPr>
          <a:xfrm>
            <a:off x="1352145" y="5413203"/>
            <a:ext cx="1352144" cy="442848"/>
          </a:xfrm>
          <a:prstGeom prst="roundRect">
            <a:avLst/>
          </a:prstGeom>
          <a:gradFill>
            <a:gsLst>
              <a:gs pos="0">
                <a:schemeClr val="dk1">
                  <a:tint val="60000"/>
                  <a:satMod val="105000"/>
                  <a:lumMod val="105000"/>
                  <a:alpha val="46000"/>
                </a:schemeClr>
              </a:gs>
              <a:gs pos="100000">
                <a:schemeClr val="dk1">
                  <a:tint val="65000"/>
                  <a:satMod val="100000"/>
                  <a:lumMod val="100000"/>
                </a:schemeClr>
              </a:gs>
              <a:gs pos="100000">
                <a:schemeClr val="dk1">
                  <a:tint val="70000"/>
                  <a:satMod val="100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ECD4060-82DA-4830-9696-2498F8270600}"/>
              </a:ext>
            </a:extLst>
          </p:cNvPr>
          <p:cNvCxnSpPr>
            <a:endCxn id="21" idx="3"/>
          </p:cNvCxnSpPr>
          <p:nvPr/>
        </p:nvCxnSpPr>
        <p:spPr>
          <a:xfrm flipH="1">
            <a:off x="2704289" y="5413203"/>
            <a:ext cx="2344364" cy="221424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203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996C8-8940-4F93-85D1-227C40E4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FF0A6-8F78-4CB2-9F52-EDABC3D6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i=0;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while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(i&lt;=3)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{ /* BLOCCO 1 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j=4; /*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def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. locale al blocco 1*/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j=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j+i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i++;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{ /* BLOCCO 2: interno al blocco 1*/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float i=j; /*locale al blocco 2*/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  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("%f\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t%d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\t",</a:t>
            </a: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i,j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}</a:t>
            </a:r>
          </a:p>
          <a:p>
            <a:pPr marL="0" indent="0" algn="l">
              <a:buNone/>
            </a:pPr>
            <a:r>
              <a:rPr lang="pt-BR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  printf("%d\t\n",i);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 }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88055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4A472-3A63-4D43-9970-CF2CC1BD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vita delle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32B3B7-AF81-48BD-913C-CBE126CA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E’ l’intervallo di tempo che intercorre tra l’istante della creazione (allocazione) della </a:t>
            </a:r>
            <a:r>
              <a:rPr lang="it-IT" dirty="0" err="1"/>
              <a:t>viariabile</a:t>
            </a:r>
            <a:r>
              <a:rPr lang="it-IT" dirty="0"/>
              <a:t> e l’istante della sua distruzione (</a:t>
            </a:r>
            <a:r>
              <a:rPr lang="it-IT" dirty="0" err="1"/>
              <a:t>deallocazione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E’ l’intervallo di tempo in cui la </a:t>
            </a:r>
            <a:r>
              <a:rPr lang="it-IT" dirty="0" err="1"/>
              <a:t>variable</a:t>
            </a:r>
            <a:r>
              <a:rPr lang="it-IT" dirty="0"/>
              <a:t> esiste ed in cui, compatibilmente con le regole di visibilità, può essere utilizzata.</a:t>
            </a:r>
          </a:p>
          <a:p>
            <a:r>
              <a:rPr lang="it-IT" dirty="0"/>
              <a:t>Nel linguaggio C si distingue tra:</a:t>
            </a:r>
          </a:p>
          <a:p>
            <a:pPr lvl="1"/>
            <a:r>
              <a:rPr lang="it-IT" dirty="0"/>
              <a:t>Variabili automatiche:</a:t>
            </a:r>
          </a:p>
          <a:p>
            <a:pPr lvl="2"/>
            <a:r>
              <a:rPr lang="it-IT" dirty="0"/>
              <a:t>Variabili globali sono allocate all’inizio del programma e vengono distrutte quando il programma termina: il tempo di vita è pari al tempo di esecuzione del programma.</a:t>
            </a:r>
          </a:p>
          <a:p>
            <a:pPr lvl="2"/>
            <a:r>
              <a:rPr lang="it-IT" dirty="0"/>
              <a:t>Variabili locali (e parametri formali) alle funzioni sono allocati ogni volta che si invoca la funzione e distrutti al termine dell’attivazione: il tempo di vita è pari alla durata dell’attivazione della funzione in cui compare la </a:t>
            </a:r>
            <a:r>
              <a:rPr lang="it-IT" dirty="0" err="1"/>
              <a:t>deifnizione</a:t>
            </a:r>
            <a:r>
              <a:rPr lang="it-IT" dirty="0"/>
              <a:t> della variabile.</a:t>
            </a:r>
          </a:p>
          <a:p>
            <a:pPr lvl="1"/>
            <a:r>
              <a:rPr lang="it-IT" dirty="0"/>
              <a:t>Variabili dinamiche:</a:t>
            </a:r>
          </a:p>
          <a:p>
            <a:pPr lvl="2"/>
            <a:r>
              <a:rPr lang="it-IT" dirty="0"/>
              <a:t>Hanno un tempo di vita pari alla durata dell’intervallo di tempo che intercorre tra la </a:t>
            </a:r>
            <a:r>
              <a:rPr lang="it-IT" dirty="0" err="1"/>
              <a:t>malloc</a:t>
            </a:r>
            <a:r>
              <a:rPr lang="it-IT" dirty="0"/>
              <a:t> che le alloca e la free che le </a:t>
            </a:r>
            <a:r>
              <a:rPr lang="it-IT" dirty="0" err="1"/>
              <a:t>dealloca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28536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C31FF-EB44-4563-B570-3C53E70B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</a:t>
            </a:r>
            <a:r>
              <a:rPr lang="it-IT" dirty="0" err="1"/>
              <a:t>static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A9995-B37E-45F4-8F06-576B1BB1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b="0" i="0" u="none" strike="noStrike" baseline="0" dirty="0">
                <a:solidFill>
                  <a:schemeClr val="bg1"/>
                </a:solidFill>
                <a:latin typeface="+mj-lt"/>
              </a:rPr>
              <a:t>E` possibile imporre che una variabile locale a una funzione abbia un tempo di vita pari al tempo di esecuzione dell'intero programma, utilizzando il qualificatore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b="0" i="0" u="none" strike="noStrike" baseline="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rgbClr val="00009A"/>
                </a:solidFill>
                <a:latin typeface="CourierNewPS-BoldMT"/>
              </a:rPr>
              <a:t>void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 f()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static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rgbClr val="FF0000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rgbClr val="FF0000"/>
                </a:solidFill>
                <a:latin typeface="CourierNewPS-BoldMT"/>
              </a:rPr>
              <a:t>=0</a:t>
            </a: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...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rgbClr val="00009A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la variabile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lvl="1"/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e`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 creata all'inizio del programma, inizializzata a 0, e deallocata alla fine 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dell'esecuzione;</a:t>
            </a:r>
          </a:p>
          <a:p>
            <a:pPr lvl="1"/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la sua </a:t>
            </a:r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visibilita`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e`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 limitata al corpo della funzione f,</a:t>
            </a:r>
          </a:p>
          <a:p>
            <a:pPr lvl="1"/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il suo tempo di vita </a:t>
            </a:r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e`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 pari al tempo di esecuzione dell'intero programma</a:t>
            </a:r>
          </a:p>
          <a:p>
            <a:pPr lvl="1"/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e`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 allocata nell'area dati globale (data </a:t>
            </a:r>
            <a:r>
              <a:rPr lang="it-IT" i="0" u="none" strike="noStrike" baseline="0" dirty="0" err="1">
                <a:solidFill>
                  <a:schemeClr val="bg1"/>
                </a:solidFill>
                <a:latin typeface="+mj-lt"/>
              </a:rPr>
              <a:t>segment</a:t>
            </a:r>
            <a:r>
              <a:rPr lang="it-IT" i="0" u="none" strike="noStrike" baseline="0" dirty="0">
                <a:solidFill>
                  <a:schemeClr val="bg1"/>
                </a:solidFill>
                <a:latin typeface="+mj-lt"/>
              </a:rPr>
              <a:t>)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9189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155B7-88A9-48C2-B77B-04CB6C2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8E3711-5D62-4593-8EDD-D2F72CFE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#include &lt;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stdio.h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&gt;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f()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static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int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=0;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++;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return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cont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marL="0" indent="0" algn="l">
              <a:buNone/>
            </a:pP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main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()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{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("%d\n", f());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  </a:t>
            </a:r>
            <a:r>
              <a:rPr lang="it-IT" sz="1800" b="1" i="0" u="none" strike="noStrike" baseline="0" dirty="0" err="1">
                <a:solidFill>
                  <a:schemeClr val="bg1"/>
                </a:solidFill>
                <a:latin typeface="CourierNewPS-BoldMT"/>
              </a:rPr>
              <a:t>printf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("%d\n", f());</a:t>
            </a:r>
          </a:p>
          <a:p>
            <a:pPr marL="0" indent="0" algn="l">
              <a:buNone/>
            </a:pPr>
            <a:r>
              <a:rPr lang="it-IT" sz="1800" b="1" i="0" u="none" strike="noStrike" baseline="0" dirty="0">
                <a:solidFill>
                  <a:schemeClr val="bg1"/>
                </a:solidFill>
                <a:latin typeface="CourierNewPS-BoldMT"/>
              </a:rPr>
              <a:t>}</a:t>
            </a:r>
          </a:p>
          <a:p>
            <a:pPr algn="l"/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la variabile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+mj-lt"/>
              </a:rPr>
              <a:t>e`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 allocata all'inizio del programma e deallocata alla fine dell'esecuzione; essa persiste tra una attivazione di f e la successiva: la prima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+mj-lt"/>
              </a:rPr>
              <a:t>printf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 stampa 1, la seconda </a:t>
            </a:r>
            <a:r>
              <a:rPr lang="it-IT" sz="1800" i="0" u="none" strike="noStrike" baseline="0" dirty="0" err="1">
                <a:solidFill>
                  <a:schemeClr val="bg1"/>
                </a:solidFill>
                <a:latin typeface="+mj-lt"/>
              </a:rPr>
              <a:t>printf</a:t>
            </a:r>
            <a:r>
              <a:rPr lang="it-IT" sz="1800" i="0" u="none" strike="noStrike" baseline="0" dirty="0">
                <a:solidFill>
                  <a:schemeClr val="bg1"/>
                </a:solidFill>
                <a:latin typeface="+mj-lt"/>
              </a:rPr>
              <a:t> stampa 2</a:t>
            </a:r>
            <a:r>
              <a:rPr lang="it-IT" sz="1800" b="1" i="0" u="none" strike="noStrike" baseline="0" dirty="0">
                <a:solidFill>
                  <a:schemeClr val="bg1"/>
                </a:solidFill>
                <a:latin typeface="+mj-lt"/>
              </a:rPr>
              <a:t>.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9337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pone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685</TotalTime>
  <Words>7413</Words>
  <Application>Microsoft Office PowerPoint</Application>
  <PresentationFormat>Widescreen</PresentationFormat>
  <Paragraphs>1058</Paragraphs>
  <Slides>95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95</vt:i4>
      </vt:variant>
    </vt:vector>
  </HeadingPairs>
  <TitlesOfParts>
    <vt:vector size="104" baseType="lpstr">
      <vt:lpstr>Arial</vt:lpstr>
      <vt:lpstr>Century Gothic</vt:lpstr>
      <vt:lpstr>ComicSansMS</vt:lpstr>
      <vt:lpstr>Courier New</vt:lpstr>
      <vt:lpstr>CourierNewPS-BoldMT</vt:lpstr>
      <vt:lpstr>Garamond</vt:lpstr>
      <vt:lpstr>Harlow Solid Italic</vt:lpstr>
      <vt:lpstr>Symbol</vt:lpstr>
      <vt:lpstr>Sapone</vt:lpstr>
      <vt:lpstr>Le Funzioni</vt:lpstr>
      <vt:lpstr>Sottoprogrammi </vt:lpstr>
      <vt:lpstr>Esempio: algoritmo naive sort</vt:lpstr>
      <vt:lpstr>Esempio di algoritmo naive sort</vt:lpstr>
      <vt:lpstr>Riutilizzabilità</vt:lpstr>
      <vt:lpstr>Sottoprogrammi: funzioni e procedure</vt:lpstr>
      <vt:lpstr>Funzioni come componenti software</vt:lpstr>
      <vt:lpstr>Funzioni come componenti software</vt:lpstr>
      <vt:lpstr>Funzioni </vt:lpstr>
      <vt:lpstr>Modello client server</vt:lpstr>
      <vt:lpstr>Comunicazione Client Server</vt:lpstr>
      <vt:lpstr>Funzione come server</vt:lpstr>
      <vt:lpstr>Interfaccia di una funzione</vt:lpstr>
      <vt:lpstr>Interfaccia: esempio</vt:lpstr>
      <vt:lpstr>Comunicazione client server </vt:lpstr>
      <vt:lpstr>Esempio</vt:lpstr>
      <vt:lpstr>Comunicazione client server</vt:lpstr>
      <vt:lpstr>Esempio</vt:lpstr>
      <vt:lpstr>Programmi C con funzioni</vt:lpstr>
      <vt:lpstr>Presentazione standard di PowerPoint</vt:lpstr>
      <vt:lpstr>Definizione di funzione in C</vt:lpstr>
      <vt:lpstr>Presentazione standard di PowerPoint</vt:lpstr>
      <vt:lpstr>Meccanismo di chiamata</vt:lpstr>
      <vt:lpstr>Esempio</vt:lpstr>
      <vt:lpstr>Risultato di una funzione: return</vt:lpstr>
      <vt:lpstr>Esempio</vt:lpstr>
      <vt:lpstr>Esempio completo</vt:lpstr>
      <vt:lpstr>Binding &amp; environment</vt:lpstr>
      <vt:lpstr>Presentazione standard di PowerPoint</vt:lpstr>
      <vt:lpstr>Presentazione standard di PowerPoint</vt:lpstr>
      <vt:lpstr>esempio</vt:lpstr>
      <vt:lpstr>esempio</vt:lpstr>
      <vt:lpstr>esempio</vt:lpstr>
      <vt:lpstr>esempio</vt:lpstr>
      <vt:lpstr>esempio</vt:lpstr>
      <vt:lpstr>esempio</vt:lpstr>
      <vt:lpstr>esempio</vt:lpstr>
      <vt:lpstr>Riassumendo…</vt:lpstr>
      <vt:lpstr>Procedure in C</vt:lpstr>
      <vt:lpstr>Procedure in C</vt:lpstr>
      <vt:lpstr>Procedure in C</vt:lpstr>
      <vt:lpstr>Tecniche di legame dei parametri</vt:lpstr>
      <vt:lpstr>Legame per valore</vt:lpstr>
      <vt:lpstr>Legame per valore</vt:lpstr>
      <vt:lpstr>Legame per riferimento</vt:lpstr>
      <vt:lpstr>Passaggio di parametri in C</vt:lpstr>
      <vt:lpstr>Esempio: valore assoluto</vt:lpstr>
      <vt:lpstr>Esempio: valore assoluto </vt:lpstr>
      <vt:lpstr>Esempio: valore assoluto </vt:lpstr>
      <vt:lpstr>Esempio: valore assoluto </vt:lpstr>
      <vt:lpstr>Esempio: valore assoluto </vt:lpstr>
      <vt:lpstr>Esempio: valore assoluto </vt:lpstr>
      <vt:lpstr>Esempio: valore assoluto </vt:lpstr>
      <vt:lpstr>Esempio: valore assoluto </vt:lpstr>
      <vt:lpstr>Esempio: valore assoluto </vt:lpstr>
      <vt:lpstr>Esempio completo</vt:lpstr>
      <vt:lpstr>Passaggio dei parametri</vt:lpstr>
      <vt:lpstr>Passaggio dei parametri</vt:lpstr>
      <vt:lpstr>Passaggio per riferimento in C</vt:lpstr>
      <vt:lpstr>Realizzare il passaggio per riferimento in C</vt:lpstr>
      <vt:lpstr>Realizzare il passaggio per riferimento in C</vt:lpstr>
      <vt:lpstr>Esempio</vt:lpstr>
      <vt:lpstr>Esempio: scambio di valori tra variabili</vt:lpstr>
      <vt:lpstr>Presentazione standard di PowerPoint</vt:lpstr>
      <vt:lpstr>Osservazioni</vt:lpstr>
      <vt:lpstr>Vettori come parametri di funzioni</vt:lpstr>
      <vt:lpstr>Conclusione</vt:lpstr>
      <vt:lpstr>Esempio</vt:lpstr>
      <vt:lpstr>Presentazione standard di PowerPoint</vt:lpstr>
      <vt:lpstr>Presentazione standard di PowerPoint</vt:lpstr>
      <vt:lpstr>Max e min di un vettore</vt:lpstr>
      <vt:lpstr>Max e min di un vettore</vt:lpstr>
      <vt:lpstr>Ordinamento di un vettore</vt:lpstr>
      <vt:lpstr>Presentazione standard di PowerPoint</vt:lpstr>
      <vt:lpstr>Presentazione standard di PowerPoint</vt:lpstr>
      <vt:lpstr>Presentazione standard di PowerPoint</vt:lpstr>
      <vt:lpstr>Dichiarazione di funzione</vt:lpstr>
      <vt:lpstr>Dichiarazione di funzione</vt:lpstr>
      <vt:lpstr>Dichiarazioni di funzioni</vt:lpstr>
      <vt:lpstr>Presentazione standard di PowerPoint</vt:lpstr>
      <vt:lpstr>Struttura dei programmi in C </vt:lpstr>
      <vt:lpstr>Esempio</vt:lpstr>
      <vt:lpstr>Esempio</vt:lpstr>
      <vt:lpstr>Comunicazione client/server mediante l’ambiente condiviso</vt:lpstr>
      <vt:lpstr>Presentazione standard di PowerPoint</vt:lpstr>
      <vt:lpstr>Esempio con i parametri di tipo puntatore</vt:lpstr>
      <vt:lpstr>Effetti collaterali (side effects)</vt:lpstr>
      <vt:lpstr>Presentazione standard di PowerPoint</vt:lpstr>
      <vt:lpstr>Visibilità degli identificatori</vt:lpstr>
      <vt:lpstr>Regole di visibilità degli identificatori in C</vt:lpstr>
      <vt:lpstr>Visibilità degli Identificatori</vt:lpstr>
      <vt:lpstr>Esempio</vt:lpstr>
      <vt:lpstr>Tempo di vita delle variabili</vt:lpstr>
      <vt:lpstr>Variabili static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Funzioni</dc:title>
  <dc:creator>Aaron</dc:creator>
  <cp:lastModifiedBy>Aaron</cp:lastModifiedBy>
  <cp:revision>43</cp:revision>
  <dcterms:created xsi:type="dcterms:W3CDTF">2020-12-18T12:12:04Z</dcterms:created>
  <dcterms:modified xsi:type="dcterms:W3CDTF">2021-02-21T16:17:43Z</dcterms:modified>
</cp:coreProperties>
</file>