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7" r:id="rId60"/>
    <p:sldId id="318" r:id="rId61"/>
    <p:sldId id="319" r:id="rId62"/>
    <p:sldId id="320" r:id="rId6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C213-CDE0-4867-958F-94BE94ED9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D1A290-14EB-4477-A52F-BBFF2268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6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9F241-31F9-48D3-A9AC-996F4DD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B719A0-334E-4D48-8CFC-340FD4C6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Software di base (Sistema Operativo)</a:t>
            </a:r>
          </a:p>
          <a:p>
            <a:pPr lvl="1"/>
            <a:r>
              <a:rPr lang="it-IT" dirty="0"/>
              <a:t>Dedicato alla gestione del computer</a:t>
            </a:r>
          </a:p>
          <a:p>
            <a:pPr lvl="1"/>
            <a:r>
              <a:rPr lang="it-IT" dirty="0"/>
              <a:t>Opera direttamente sopra l’hardware</a:t>
            </a:r>
          </a:p>
          <a:p>
            <a:r>
              <a:rPr lang="it-IT" dirty="0"/>
              <a:t>Software Applicativo</a:t>
            </a:r>
          </a:p>
          <a:p>
            <a:pPr lvl="1"/>
            <a:r>
              <a:rPr lang="it-IT" dirty="0"/>
              <a:t>Dedicato a specifiche esigenze</a:t>
            </a:r>
          </a:p>
          <a:p>
            <a:pPr lvl="1"/>
            <a:r>
              <a:rPr lang="it-IT" dirty="0"/>
              <a:t>Opera sopra il software di base</a:t>
            </a:r>
          </a:p>
          <a:p>
            <a:pPr lvl="2"/>
            <a:r>
              <a:rPr lang="it-IT" dirty="0"/>
              <a:t>Strumenti di produttività</a:t>
            </a:r>
          </a:p>
          <a:p>
            <a:pPr lvl="3"/>
            <a:r>
              <a:rPr lang="it-IT" dirty="0"/>
              <a:t>Fogli elettronici</a:t>
            </a:r>
          </a:p>
          <a:p>
            <a:pPr lvl="3"/>
            <a:r>
              <a:rPr lang="it-IT" dirty="0"/>
              <a:t>Basi di dati</a:t>
            </a:r>
          </a:p>
          <a:p>
            <a:pPr lvl="2"/>
            <a:r>
              <a:rPr lang="it-IT" dirty="0"/>
              <a:t>Software Personale</a:t>
            </a:r>
          </a:p>
          <a:p>
            <a:pPr lvl="3"/>
            <a:r>
              <a:rPr lang="it-IT" dirty="0"/>
              <a:t>Video scrittura</a:t>
            </a:r>
          </a:p>
          <a:p>
            <a:pPr lvl="3"/>
            <a:r>
              <a:rPr lang="it-IT" dirty="0"/>
              <a:t>Posta elettronica</a:t>
            </a:r>
          </a:p>
          <a:p>
            <a:pPr lvl="2"/>
            <a:r>
              <a:rPr lang="it-IT" dirty="0"/>
              <a:t>Ambiente di programmazione</a:t>
            </a:r>
          </a:p>
          <a:p>
            <a:pPr lvl="3"/>
            <a:r>
              <a:rPr lang="it-IT" dirty="0"/>
              <a:t>Editor</a:t>
            </a:r>
          </a:p>
          <a:p>
            <a:pPr lvl="3"/>
            <a:r>
              <a:rPr lang="it-IT" dirty="0"/>
              <a:t>compilatori</a:t>
            </a:r>
          </a:p>
        </p:txBody>
      </p:sp>
    </p:spTree>
    <p:extLst>
      <p:ext uri="{BB962C8B-B14F-4D97-AF65-F5344CB8AC3E}">
        <p14:creationId xmlns:p14="http://schemas.microsoft.com/office/powerpoint/2010/main" val="71919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3809C-0815-480D-A8CC-518367DB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-&gt;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8E71B-2117-4011-A53E-0E3C2C0B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 da risolvere</a:t>
            </a:r>
          </a:p>
          <a:p>
            <a:pPr lvl="1"/>
            <a:r>
              <a:rPr lang="it-IT" dirty="0"/>
              <a:t>Come trovare la stazione</a:t>
            </a:r>
          </a:p>
          <a:p>
            <a:pPr lvl="1"/>
            <a:r>
              <a:rPr lang="it-IT" dirty="0"/>
              <a:t>Come cucinare l’anatra all’</a:t>
            </a:r>
            <a:r>
              <a:rPr lang="it-IT" dirty="0" err="1"/>
              <a:t>aranzia</a:t>
            </a:r>
            <a:endParaRPr lang="it-IT" dirty="0"/>
          </a:p>
          <a:p>
            <a:r>
              <a:rPr lang="it-IT" dirty="0"/>
              <a:t>Procedimento per risolvere il problema</a:t>
            </a:r>
          </a:p>
          <a:p>
            <a:pPr lvl="1"/>
            <a:r>
              <a:rPr lang="it-IT" dirty="0"/>
              <a:t>La strada per arrivare alla stazione</a:t>
            </a:r>
          </a:p>
          <a:p>
            <a:pPr lvl="1"/>
            <a:r>
              <a:rPr lang="it-IT" dirty="0"/>
              <a:t>La ricetta per l’anatra all’arancia</a:t>
            </a:r>
          </a:p>
          <a:p>
            <a:r>
              <a:rPr lang="it-IT" dirty="0"/>
              <a:t>Agente di calcolo</a:t>
            </a:r>
          </a:p>
          <a:p>
            <a:pPr lvl="1"/>
            <a:r>
              <a:rPr lang="it-IT" dirty="0"/>
              <a:t>Il turista</a:t>
            </a:r>
          </a:p>
          <a:p>
            <a:pPr lvl="1"/>
            <a:r>
              <a:rPr lang="it-IT" dirty="0"/>
              <a:t>Il cuoco</a:t>
            </a:r>
          </a:p>
        </p:txBody>
      </p:sp>
    </p:spTree>
    <p:extLst>
      <p:ext uri="{BB962C8B-B14F-4D97-AF65-F5344CB8AC3E}">
        <p14:creationId xmlns:p14="http://schemas.microsoft.com/office/powerpoint/2010/main" val="3363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0576F-4389-461B-B3E9-2FBF79E7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966B36-E0A1-47EA-AF94-86516E87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Uno degli scopi fondamentali dell’informatica è:</a:t>
            </a:r>
          </a:p>
          <a:p>
            <a:pPr lvl="1"/>
            <a:r>
              <a:rPr lang="it-IT" dirty="0"/>
              <a:t>La risoluzione deterministica di problemi</a:t>
            </a:r>
          </a:p>
          <a:p>
            <a:r>
              <a:rPr lang="it-IT" dirty="0"/>
              <a:t>Il problema= compito che si vuole far risolvere automaticamente al calcolatore (Agente di calcolo)</a:t>
            </a:r>
          </a:p>
          <a:p>
            <a:r>
              <a:rPr lang="it-IT" dirty="0"/>
              <a:t>Una risoluzione deterministica è una risoluzione che a </a:t>
            </a:r>
            <a:r>
              <a:rPr lang="it-IT" dirty="0">
                <a:solidFill>
                  <a:srgbClr val="FF0000"/>
                </a:solidFill>
              </a:rPr>
              <a:t>parità di input </a:t>
            </a:r>
            <a:r>
              <a:rPr lang="it-IT" dirty="0"/>
              <a:t>produce gli </a:t>
            </a:r>
            <a:r>
              <a:rPr lang="it-IT" dirty="0">
                <a:solidFill>
                  <a:srgbClr val="FF0000"/>
                </a:solidFill>
              </a:rPr>
              <a:t>stessi output</a:t>
            </a:r>
            <a:r>
              <a:rPr lang="it-IT" dirty="0"/>
              <a:t>.</a:t>
            </a:r>
          </a:p>
          <a:p>
            <a:r>
              <a:rPr lang="it-IT" dirty="0"/>
              <a:t>Esempio di soluzione non deterministica per arrivare alla stazione: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Aspetta di vedere passare un aquilone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Appena lo vedi, seguilo</a:t>
            </a:r>
          </a:p>
        </p:txBody>
      </p:sp>
    </p:spTree>
    <p:extLst>
      <p:ext uri="{BB962C8B-B14F-4D97-AF65-F5344CB8AC3E}">
        <p14:creationId xmlns:p14="http://schemas.microsoft.com/office/powerpoint/2010/main" val="32966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CEC4-D52E-442B-BB3A-A6D8324A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C66E83-A994-4745-A313-1776A338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problemi che siamo interessati a risolvere sono di natura molto varia:</a:t>
            </a:r>
          </a:p>
          <a:p>
            <a:pPr lvl="1"/>
            <a:r>
              <a:rPr lang="it-IT" dirty="0"/>
              <a:t>Trovare il maggiore tra due numeri</a:t>
            </a:r>
          </a:p>
          <a:p>
            <a:pPr lvl="1"/>
            <a:r>
              <a:rPr lang="it-IT" dirty="0"/>
              <a:t>Dato un elenco di nomi e numeri di telefono, trovare il numero di una data persona</a:t>
            </a:r>
          </a:p>
          <a:p>
            <a:pPr lvl="1"/>
            <a:r>
              <a:rPr lang="it-IT" dirty="0"/>
              <a:t>Dati a e b, risolvere l’equazione a*x=b</a:t>
            </a:r>
          </a:p>
          <a:p>
            <a:pPr lvl="1"/>
            <a:r>
              <a:rPr lang="it-IT" dirty="0"/>
              <a:t>Stabilire se una parola precede alfabeticamente un’altra</a:t>
            </a:r>
          </a:p>
          <a:p>
            <a:pPr lvl="1"/>
            <a:r>
              <a:rPr lang="it-IT" dirty="0"/>
              <a:t>Prenotare aerei, treni, hotel</a:t>
            </a:r>
          </a:p>
          <a:p>
            <a:pPr lvl="1"/>
            <a:r>
              <a:rPr lang="it-IT" dirty="0"/>
              <a:t>Ordinare un elenco di nomi</a:t>
            </a:r>
          </a:p>
          <a:p>
            <a:pPr lvl="1"/>
            <a:r>
              <a:rPr lang="it-IT" dirty="0"/>
              <a:t>Ecc.</a:t>
            </a:r>
          </a:p>
        </p:txBody>
      </p:sp>
    </p:spTree>
    <p:extLst>
      <p:ext uri="{BB962C8B-B14F-4D97-AF65-F5344CB8AC3E}">
        <p14:creationId xmlns:p14="http://schemas.microsoft.com/office/powerpoint/2010/main" val="265975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864DC-8603-4913-917A-5F42BB1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significa informatica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636D8-1010-4722-99CF-CEC13063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L'</a:t>
            </a:r>
            <a:r>
              <a:rPr lang="it-IT" b="1" dirty="0"/>
              <a:t>informatica</a:t>
            </a:r>
            <a:r>
              <a:rPr lang="it-IT" dirty="0"/>
              <a:t> non riguarda i computer più di quanto l'astronomia riguardi i telescopi. (</a:t>
            </a:r>
            <a:r>
              <a:rPr lang="it-IT" dirty="0" err="1"/>
              <a:t>Edsger</a:t>
            </a:r>
            <a:r>
              <a:rPr lang="it-IT" dirty="0"/>
              <a:t> </a:t>
            </a:r>
            <a:r>
              <a:rPr lang="it-IT" dirty="0" err="1"/>
              <a:t>Wybe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Informatique</a:t>
            </a:r>
            <a:r>
              <a:rPr lang="it-IT" dirty="0"/>
              <a:t> = </a:t>
            </a:r>
            <a:r>
              <a:rPr lang="it-IT" dirty="0" err="1"/>
              <a:t>informat</a:t>
            </a:r>
            <a:r>
              <a:rPr lang="it-IT" dirty="0"/>
              <a:t>(</a:t>
            </a:r>
            <a:r>
              <a:rPr lang="it-IT" dirty="0" err="1"/>
              <a:t>ion</a:t>
            </a:r>
            <a:r>
              <a:rPr lang="it-IT" dirty="0"/>
              <a:t>) + (</a:t>
            </a:r>
            <a:r>
              <a:rPr lang="it-IT" dirty="0" err="1"/>
              <a:t>automat</a:t>
            </a:r>
            <a:r>
              <a:rPr lang="it-IT" dirty="0"/>
              <a:t>)</a:t>
            </a:r>
            <a:r>
              <a:rPr lang="it-IT" dirty="0" err="1"/>
              <a:t>ique</a:t>
            </a:r>
            <a:r>
              <a:rPr lang="it-IT" dirty="0"/>
              <a:t>, (Philippe Dreyfus,1962)</a:t>
            </a:r>
          </a:p>
          <a:p>
            <a:r>
              <a:rPr lang="it-IT" dirty="0"/>
              <a:t>La valenza dell'informatica in termini socio-economici ha scalato in pochi anni la piramide di Anthony, passando da </a:t>
            </a:r>
            <a:r>
              <a:rPr lang="it-IT" b="1" dirty="0"/>
              <a:t>operativa</a:t>
            </a:r>
            <a:r>
              <a:rPr lang="it-IT" dirty="0"/>
              <a:t> (in sostituzione o a supporto di compiti semplici e ripetitivi), a </a:t>
            </a:r>
            <a:r>
              <a:rPr lang="it-IT" b="1" dirty="0"/>
              <a:t>tattica</a:t>
            </a:r>
            <a:r>
              <a:rPr lang="it-IT" dirty="0"/>
              <a:t> (a supporto della pianificazione o gestione di breve termine), a </a:t>
            </a:r>
            <a:r>
              <a:rPr lang="it-IT" b="1" dirty="0"/>
              <a:t>strategica (</a:t>
            </a:r>
            <a:r>
              <a:rPr lang="it-IT" b="1" dirty="0" err="1"/>
              <a:t>digital</a:t>
            </a:r>
            <a:r>
              <a:rPr lang="it-IT" b="1" dirty="0"/>
              <a:t> divide)</a:t>
            </a:r>
            <a:r>
              <a:rPr lang="it-IT" dirty="0"/>
              <a:t>. </a:t>
            </a:r>
          </a:p>
          <a:p>
            <a:r>
              <a:rPr lang="it-IT" dirty="0"/>
              <a:t>L'informatica, assieme all'elettronica e alle telecomunicazioni unificate insieme sotto la denominazione </a:t>
            </a:r>
            <a:r>
              <a:rPr lang="it-IT" b="1" dirty="0"/>
              <a:t>Information and </a:t>
            </a:r>
            <a:r>
              <a:rPr lang="it-IT" b="1" dirty="0" err="1"/>
              <a:t>Communication</a:t>
            </a:r>
            <a:r>
              <a:rPr lang="it-IT" b="1" dirty="0"/>
              <a:t> Technology </a:t>
            </a:r>
            <a:r>
              <a:rPr lang="it-IT" dirty="0"/>
              <a:t>(</a:t>
            </a:r>
            <a:r>
              <a:rPr lang="it-IT" b="1" dirty="0"/>
              <a:t>ICT</a:t>
            </a:r>
            <a:r>
              <a:rPr lang="it-IT" dirty="0"/>
              <a:t>), rappresenta quella disciplina e allo stesso tempo quel settore economico che ha dato vita e sviluppo alla terza rivoluzione industriale attraverso quella che è comunemente nota come rivoluzione digitale.</a:t>
            </a:r>
          </a:p>
        </p:txBody>
      </p:sp>
    </p:spTree>
    <p:extLst>
      <p:ext uri="{BB962C8B-B14F-4D97-AF65-F5344CB8AC3E}">
        <p14:creationId xmlns:p14="http://schemas.microsoft.com/office/powerpoint/2010/main" val="3066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57BD1-FAEF-42B9-9373-7BC0AB2E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D689095-A0C9-4759-A212-67026CC925F1}"/>
              </a:ext>
            </a:extLst>
          </p:cNvPr>
          <p:cNvSpPr/>
          <p:nvPr/>
        </p:nvSpPr>
        <p:spPr>
          <a:xfrm>
            <a:off x="4533900" y="3676650"/>
            <a:ext cx="2390775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ELABORAZIONE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7116D7A-C87B-4D90-8114-2F8F89BA918E}"/>
              </a:ext>
            </a:extLst>
          </p:cNvPr>
          <p:cNvSpPr/>
          <p:nvPr/>
        </p:nvSpPr>
        <p:spPr>
          <a:xfrm>
            <a:off x="3038475" y="3676651"/>
            <a:ext cx="1304925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INPUT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768653B-6ED3-4271-8143-25CDCE070103}"/>
              </a:ext>
            </a:extLst>
          </p:cNvPr>
          <p:cNvSpPr/>
          <p:nvPr/>
        </p:nvSpPr>
        <p:spPr>
          <a:xfrm>
            <a:off x="7115175" y="3676650"/>
            <a:ext cx="1304925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OUTPUT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78B87E-0D89-4534-803C-E925D0B9A845}"/>
              </a:ext>
            </a:extLst>
          </p:cNvPr>
          <p:cNvSpPr txBox="1"/>
          <p:nvPr/>
        </p:nvSpPr>
        <p:spPr>
          <a:xfrm>
            <a:off x="4343400" y="5448300"/>
            <a:ext cx="319087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DETERMINISTICO</a:t>
            </a:r>
          </a:p>
        </p:txBody>
      </p:sp>
    </p:spTree>
    <p:extLst>
      <p:ext uri="{BB962C8B-B14F-4D97-AF65-F5344CB8AC3E}">
        <p14:creationId xmlns:p14="http://schemas.microsoft.com/office/powerpoint/2010/main" val="5360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57BD1-FAEF-42B9-9373-7BC0AB2E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D689095-A0C9-4759-A212-67026CC925F1}"/>
              </a:ext>
            </a:extLst>
          </p:cNvPr>
          <p:cNvSpPr/>
          <p:nvPr/>
        </p:nvSpPr>
        <p:spPr>
          <a:xfrm>
            <a:off x="4533900" y="3676650"/>
            <a:ext cx="2390775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totale=</a:t>
            </a:r>
            <a:r>
              <a:rPr lang="it-IT" dirty="0" err="1"/>
              <a:t>a+b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7116D7A-C87B-4D90-8114-2F8F89BA918E}"/>
              </a:ext>
            </a:extLst>
          </p:cNvPr>
          <p:cNvSpPr/>
          <p:nvPr/>
        </p:nvSpPr>
        <p:spPr>
          <a:xfrm>
            <a:off x="3038475" y="3676651"/>
            <a:ext cx="1304925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a,b</a:t>
            </a:r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768653B-6ED3-4271-8143-25CDCE070103}"/>
              </a:ext>
            </a:extLst>
          </p:cNvPr>
          <p:cNvSpPr/>
          <p:nvPr/>
        </p:nvSpPr>
        <p:spPr>
          <a:xfrm>
            <a:off x="7115175" y="3676650"/>
            <a:ext cx="1304925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totale</a:t>
            </a:r>
          </a:p>
        </p:txBody>
      </p:sp>
    </p:spTree>
    <p:extLst>
      <p:ext uri="{BB962C8B-B14F-4D97-AF65-F5344CB8AC3E}">
        <p14:creationId xmlns:p14="http://schemas.microsoft.com/office/powerpoint/2010/main" val="397788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75F07F-6B28-49E7-9222-92EF6DF74B9A}"/>
              </a:ext>
            </a:extLst>
          </p:cNvPr>
          <p:cNvSpPr/>
          <p:nvPr/>
        </p:nvSpPr>
        <p:spPr>
          <a:xfrm>
            <a:off x="838200" y="1825625"/>
            <a:ext cx="4191000" cy="45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EDAFB1-701F-4641-9EA3-CEAEE03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60013D-462E-41BA-95A3-D0D7CFB7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Comprendere il problema</a:t>
            </a:r>
          </a:p>
          <a:p>
            <a:r>
              <a:rPr lang="it-IT" dirty="0"/>
              <a:t>Definire un procedimento</a:t>
            </a:r>
          </a:p>
          <a:p>
            <a:r>
              <a:rPr lang="it-IT" dirty="0"/>
              <a:t>Implementare l’algoritmo in un linguaggio di programmazione</a:t>
            </a:r>
          </a:p>
          <a:p>
            <a:r>
              <a:rPr lang="it-IT" dirty="0"/>
              <a:t>Prova</a:t>
            </a:r>
          </a:p>
          <a:p>
            <a:r>
              <a:rPr lang="it-IT" dirty="0"/>
              <a:t>Documentazione</a:t>
            </a:r>
          </a:p>
          <a:p>
            <a:r>
              <a:rPr lang="it-IT" dirty="0"/>
              <a:t>Manutenzione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3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67F9C-E721-4DD0-B96D-8E44F883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Comprendere 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3F2B4-0892-4C94-9BDC-EE547C85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Focalizzare gli obiettivi</a:t>
            </a:r>
          </a:p>
          <a:p>
            <a:r>
              <a:rPr lang="it-IT" dirty="0"/>
              <a:t>Evidenziare</a:t>
            </a:r>
          </a:p>
          <a:p>
            <a:pPr marL="457200" lvl="1" indent="0">
              <a:buNone/>
            </a:pPr>
            <a:r>
              <a:rPr lang="it-IT" dirty="0"/>
              <a:t>Le regole</a:t>
            </a:r>
          </a:p>
          <a:p>
            <a:pPr marL="457200" lvl="1" indent="0">
              <a:buNone/>
            </a:pPr>
            <a:r>
              <a:rPr lang="it-IT" dirty="0"/>
              <a:t>I dati espliciti ed impliciti</a:t>
            </a:r>
          </a:p>
          <a:p>
            <a:r>
              <a:rPr lang="it-IT" dirty="0"/>
              <a:t>Eliminare i dettagli inutili ed ambigui</a:t>
            </a:r>
          </a:p>
        </p:txBody>
      </p:sp>
    </p:spTree>
    <p:extLst>
      <p:ext uri="{BB962C8B-B14F-4D97-AF65-F5344CB8AC3E}">
        <p14:creationId xmlns:p14="http://schemas.microsoft.com/office/powerpoint/2010/main" val="217464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75F07F-6B28-49E7-9222-92EF6DF74B9A}"/>
              </a:ext>
            </a:extLst>
          </p:cNvPr>
          <p:cNvSpPr/>
          <p:nvPr/>
        </p:nvSpPr>
        <p:spPr>
          <a:xfrm>
            <a:off x="838200" y="2339975"/>
            <a:ext cx="4191000" cy="45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EDAFB1-701F-4641-9EA3-CEAEE03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60013D-462E-41BA-95A3-D0D7CFB7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Comprendere il problema</a:t>
            </a:r>
          </a:p>
          <a:p>
            <a:r>
              <a:rPr lang="it-IT" dirty="0"/>
              <a:t>Definire un procedimento</a:t>
            </a:r>
          </a:p>
          <a:p>
            <a:r>
              <a:rPr lang="it-IT" dirty="0"/>
              <a:t>Implementare l’algoritmo in un linguaggio di programmazione</a:t>
            </a:r>
          </a:p>
          <a:p>
            <a:r>
              <a:rPr lang="it-IT" dirty="0"/>
              <a:t>Prova</a:t>
            </a:r>
          </a:p>
          <a:p>
            <a:r>
              <a:rPr lang="it-IT" dirty="0"/>
              <a:t>Documentazione</a:t>
            </a:r>
          </a:p>
          <a:p>
            <a:r>
              <a:rPr lang="it-IT" dirty="0"/>
              <a:t>Manutenzione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2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304B-2007-49B8-B953-EFC54DE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Calcolatore visto dall’utente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95A541-4E53-4898-ACDF-D05367D74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4" y="2410199"/>
            <a:ext cx="6341745" cy="3333375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FE53D78-983A-46EC-B2C1-9770CAF0BCDF}"/>
              </a:ext>
            </a:extLst>
          </p:cNvPr>
          <p:cNvSpPr/>
          <p:nvPr/>
        </p:nvSpPr>
        <p:spPr>
          <a:xfrm>
            <a:off x="1833562" y="3429000"/>
            <a:ext cx="447675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05CCA70-AAD9-4F7A-8B85-B1942F71D763}"/>
              </a:ext>
            </a:extLst>
          </p:cNvPr>
          <p:cNvCxnSpPr>
            <a:stCxn id="7" idx="4"/>
          </p:cNvCxnSpPr>
          <p:nvPr/>
        </p:nvCxnSpPr>
        <p:spPr>
          <a:xfrm flipH="1">
            <a:off x="2057399" y="3886200"/>
            <a:ext cx="1" cy="628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3E7D0E9-B310-4281-84F9-1F556440E6B0}"/>
              </a:ext>
            </a:extLst>
          </p:cNvPr>
          <p:cNvCxnSpPr>
            <a:stCxn id="7" idx="4"/>
          </p:cNvCxnSpPr>
          <p:nvPr/>
        </p:nvCxnSpPr>
        <p:spPr>
          <a:xfrm>
            <a:off x="2057400" y="3886200"/>
            <a:ext cx="714375" cy="85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5F0FDC0-D69B-4135-BB51-AE8E706EADB8}"/>
              </a:ext>
            </a:extLst>
          </p:cNvPr>
          <p:cNvCxnSpPr>
            <a:stCxn id="7" idx="4"/>
          </p:cNvCxnSpPr>
          <p:nvPr/>
        </p:nvCxnSpPr>
        <p:spPr>
          <a:xfrm flipH="1">
            <a:off x="1714500" y="3886200"/>
            <a:ext cx="3429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1D6083F-17FC-4B74-9A69-BD01A94B254B}"/>
              </a:ext>
            </a:extLst>
          </p:cNvPr>
          <p:cNvCxnSpPr/>
          <p:nvPr/>
        </p:nvCxnSpPr>
        <p:spPr>
          <a:xfrm flipH="1">
            <a:off x="1676400" y="4514850"/>
            <a:ext cx="380999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65F7E3A-FA1B-41AC-87F2-C2068A78D4F2}"/>
              </a:ext>
            </a:extLst>
          </p:cNvPr>
          <p:cNvCxnSpPr>
            <a:cxnSpLocks/>
          </p:cNvCxnSpPr>
          <p:nvPr/>
        </p:nvCxnSpPr>
        <p:spPr>
          <a:xfrm>
            <a:off x="2057399" y="4514850"/>
            <a:ext cx="357188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2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731F-5CEC-42E4-BD00-90E18C70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FCCB1-D13F-4A3D-8C3F-9630625F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Descrizione rigorosa delle azioni da compiere per risolvere un problema di qualsiasi genere</a:t>
            </a:r>
          </a:p>
          <a:p>
            <a:endParaRPr lang="it-IT" dirty="0"/>
          </a:p>
          <a:p>
            <a:r>
              <a:rPr lang="it-IT" dirty="0"/>
              <a:t>Esempi:</a:t>
            </a:r>
          </a:p>
          <a:p>
            <a:pPr lvl="1"/>
            <a:r>
              <a:rPr lang="it-IT" dirty="0"/>
              <a:t>La strada più breve per la stazione</a:t>
            </a:r>
          </a:p>
          <a:p>
            <a:pPr lvl="1"/>
            <a:r>
              <a:rPr lang="it-IT" dirty="0"/>
              <a:t>Una ricetta per l’anatra all’arancia</a:t>
            </a:r>
          </a:p>
        </p:txBody>
      </p:sp>
    </p:spTree>
    <p:extLst>
      <p:ext uri="{BB962C8B-B14F-4D97-AF65-F5344CB8AC3E}">
        <p14:creationId xmlns:p14="http://schemas.microsoft.com/office/powerpoint/2010/main" val="284074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AF731-1F40-409F-8C2A-7E17902C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BA4804-3245-43ED-9DC9-60AD757E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Video John Nash</a:t>
            </a:r>
          </a:p>
        </p:txBody>
      </p:sp>
    </p:spTree>
    <p:extLst>
      <p:ext uri="{BB962C8B-B14F-4D97-AF65-F5344CB8AC3E}">
        <p14:creationId xmlns:p14="http://schemas.microsoft.com/office/powerpoint/2010/main" val="243005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0F67F-7226-4203-82AA-936509AE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Rigorosa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21788-2FBE-4A62-91B7-8F7FA3B4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475" cy="435133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L’indicazione: prendi la seconda </a:t>
            </a:r>
            <a:r>
              <a:rPr lang="it-IT" dirty="0" err="1"/>
              <a:t>stada</a:t>
            </a:r>
            <a:r>
              <a:rPr lang="it-IT" dirty="0"/>
              <a:t> a destra e poi la prima a sinistra,</a:t>
            </a:r>
          </a:p>
          <a:p>
            <a:r>
              <a:rPr lang="it-IT" dirty="0"/>
              <a:t>Può essere espressa in forma rigorosa come: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C’è una strada a destra? Se sì, vai al punto 3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Vai avanti fino ad un incrocio; vai al punto 1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Vai avanti fino ad un incrocio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C’è una strada a destra? Se no, vai al punto 3.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Svolta a destra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Vai avanti fino ad un incrocio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C’è una strada a sinistra? Se no, vai al punto 6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Svolta a sinistra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54347E-009D-4B13-911B-F4B49EFA70E1}"/>
              </a:ext>
            </a:extLst>
          </p:cNvPr>
          <p:cNvSpPr/>
          <p:nvPr/>
        </p:nvSpPr>
        <p:spPr>
          <a:xfrm>
            <a:off x="8315325" y="1981200"/>
            <a:ext cx="534052" cy="290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3480891-670B-4AA2-BF87-11A41CFAB9C1}"/>
              </a:ext>
            </a:extLst>
          </p:cNvPr>
          <p:cNvSpPr/>
          <p:nvPr/>
        </p:nvSpPr>
        <p:spPr>
          <a:xfrm>
            <a:off x="8315325" y="5133975"/>
            <a:ext cx="534052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4C29A8B-8A9A-44E3-9A0C-6D54958B7BB3}"/>
              </a:ext>
            </a:extLst>
          </p:cNvPr>
          <p:cNvSpPr/>
          <p:nvPr/>
        </p:nvSpPr>
        <p:spPr>
          <a:xfrm>
            <a:off x="10065971" y="4098443"/>
            <a:ext cx="630603" cy="176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9025C0C-57B9-405B-BAD3-921AC4938C18}"/>
              </a:ext>
            </a:extLst>
          </p:cNvPr>
          <p:cNvSpPr/>
          <p:nvPr/>
        </p:nvSpPr>
        <p:spPr>
          <a:xfrm>
            <a:off x="10085019" y="2997391"/>
            <a:ext cx="611555" cy="83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18B126C-6239-49C9-914B-8258A4984300}"/>
              </a:ext>
            </a:extLst>
          </p:cNvPr>
          <p:cNvSpPr/>
          <p:nvPr/>
        </p:nvSpPr>
        <p:spPr>
          <a:xfrm>
            <a:off x="10079659" y="1988033"/>
            <a:ext cx="616916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1AC072-8236-4375-96BC-53DC173B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578" y="1550194"/>
            <a:ext cx="1126443" cy="70204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E846AF3-F772-46CC-80E8-BC2231C8BB4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44833" y="3038786"/>
            <a:ext cx="9525" cy="1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3E0136-86CA-418A-B743-3B20417596F0}"/>
              </a:ext>
            </a:extLst>
          </p:cNvPr>
          <p:cNvSpPr txBox="1"/>
          <p:nvPr/>
        </p:nvSpPr>
        <p:spPr>
          <a:xfrm>
            <a:off x="9393990" y="4612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0EC0F1-3DFE-4308-97FA-64FA49B23C41}"/>
              </a:ext>
            </a:extLst>
          </p:cNvPr>
          <p:cNvSpPr txBox="1"/>
          <p:nvPr/>
        </p:nvSpPr>
        <p:spPr>
          <a:xfrm>
            <a:off x="9403515" y="2669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F2BBFDD-8C2E-4895-9C6D-703A4E8C4ACA}"/>
              </a:ext>
            </a:extLst>
          </p:cNvPr>
          <p:cNvCxnSpPr>
            <a:stCxn id="13" idx="3"/>
          </p:cNvCxnSpPr>
          <p:nvPr/>
        </p:nvCxnSpPr>
        <p:spPr>
          <a:xfrm>
            <a:off x="9705201" y="2854120"/>
            <a:ext cx="99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A650F1-9FFD-4261-9BF8-A2B40F5CF47D}"/>
              </a:ext>
            </a:extLst>
          </p:cNvPr>
          <p:cNvSpPr txBox="1"/>
          <p:nvPr/>
        </p:nvSpPr>
        <p:spPr>
          <a:xfrm>
            <a:off x="10784640" y="2669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4004E52-03C7-43D1-9623-21E342865EDD}"/>
              </a:ext>
            </a:extLst>
          </p:cNvPr>
          <p:cNvCxnSpPr>
            <a:stCxn id="17" idx="0"/>
          </p:cNvCxnSpPr>
          <p:nvPr/>
        </p:nvCxnSpPr>
        <p:spPr>
          <a:xfrm flipV="1">
            <a:off x="10935483" y="2252238"/>
            <a:ext cx="0" cy="41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F919C34-0FCF-4CC9-A3EC-C3809411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413" y="4992951"/>
            <a:ext cx="889890" cy="10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68780-3853-4586-94ED-7B4C2AA9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91F10-67CD-41E7-BA23-9D843F3C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Suddivisione in </a:t>
            </a:r>
            <a:r>
              <a:rPr lang="it-IT" dirty="0" err="1"/>
              <a:t>sottoproblemi</a:t>
            </a:r>
            <a:endParaRPr lang="it-IT" dirty="0"/>
          </a:p>
          <a:p>
            <a:r>
              <a:rPr lang="it-IT" dirty="0"/>
              <a:t>Precisione dell’algoritmo cresce al diminuire delle capacità dell’agente di calcolo</a:t>
            </a:r>
          </a:p>
        </p:txBody>
      </p:sp>
    </p:spTree>
    <p:extLst>
      <p:ext uri="{BB962C8B-B14F-4D97-AF65-F5344CB8AC3E}">
        <p14:creationId xmlns:p14="http://schemas.microsoft.com/office/powerpoint/2010/main" val="3008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249DC-B743-475B-964F-06302DFF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un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104189-960E-4972-B2B6-85876F03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Lunghezza finita</a:t>
            </a:r>
          </a:p>
          <a:p>
            <a:r>
              <a:rPr lang="it-IT" dirty="0"/>
              <a:t>Struttura in passi elementari</a:t>
            </a:r>
          </a:p>
          <a:p>
            <a:r>
              <a:rPr lang="it-IT" dirty="0"/>
              <a:t>Non casualità (risultato certo e ripetibile)</a:t>
            </a:r>
          </a:p>
          <a:p>
            <a:r>
              <a:rPr lang="it-IT" dirty="0"/>
              <a:t>Determinismo</a:t>
            </a:r>
          </a:p>
          <a:p>
            <a:r>
              <a:rPr lang="it-IT" dirty="0"/>
              <a:t>Non ambiguità</a:t>
            </a:r>
          </a:p>
          <a:p>
            <a:r>
              <a:rPr lang="it-IT" dirty="0"/>
              <a:t>Comprensibilità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4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A9541-0489-4655-97A5-0FD57AB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in passi elementari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A4872-7C74-4A8E-842D-BCAED480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Tutte le operazioni specificate dall’algoritmo devono essere eseguibili dall’agente (operazioni elementari) altrimenti è necessario scomporre il problema troppo complesso in sotto problemi più semplici</a:t>
            </a:r>
          </a:p>
          <a:p>
            <a:endParaRPr lang="it-IT" dirty="0"/>
          </a:p>
          <a:p>
            <a:r>
              <a:rPr lang="it-IT" dirty="0"/>
              <a:t>Rompere il guscio di un uovo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Colpire con un gesto secco ma delicato il guscio dell’uovo con il dorso di un coltello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Tenendo verticale l’uovo, aprirne il guscio inserendo l’unghia del pollice nell’incavatura formatasi nel guscio</a:t>
            </a:r>
          </a:p>
          <a:p>
            <a:pPr marL="914400" lvl="1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175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454E1-C83E-450A-939D-84D54013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l’area di una campana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36374-45DD-4907-BEB5-DD7A7BF6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396E42-9051-4F58-8985-5D953D7E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74" y="1970993"/>
            <a:ext cx="7894801" cy="44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2CB2C-6D1A-4773-A836-3849F731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gestione biblioteca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C700FC-8D79-4670-9BF6-7824B12D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Libri disposti sugli scaffali</a:t>
            </a:r>
          </a:p>
          <a:p>
            <a:r>
              <a:rPr lang="it-IT" dirty="0"/>
              <a:t>La posizione di ogni libro è fissa ed è individuata da due coordinate</a:t>
            </a:r>
          </a:p>
          <a:p>
            <a:pPr lvl="1"/>
            <a:r>
              <a:rPr lang="it-IT" dirty="0"/>
              <a:t>Numero dello scaffale</a:t>
            </a:r>
          </a:p>
          <a:p>
            <a:pPr lvl="1"/>
            <a:r>
              <a:rPr lang="it-IT" dirty="0"/>
              <a:t>Posizione nello scaffale</a:t>
            </a:r>
          </a:p>
          <a:p>
            <a:r>
              <a:rPr lang="it-IT" dirty="0"/>
              <a:t>La biblioteca è dotata di uno schedario (ordinato per autore/i e titolo). Ogni scheda contiene, nell’ordine:</a:t>
            </a:r>
          </a:p>
          <a:p>
            <a:pPr lvl="1"/>
            <a:r>
              <a:rPr lang="it-IT" dirty="0"/>
              <a:t>Cognome e nome dell’autore</a:t>
            </a:r>
          </a:p>
          <a:p>
            <a:pPr lvl="1"/>
            <a:r>
              <a:rPr lang="it-IT" dirty="0"/>
              <a:t>Titolo del libro</a:t>
            </a:r>
          </a:p>
          <a:p>
            <a:pPr lvl="1"/>
            <a:r>
              <a:rPr lang="it-IT" dirty="0"/>
              <a:t>Numero dello scaffale</a:t>
            </a:r>
          </a:p>
          <a:p>
            <a:pPr lvl="1"/>
            <a:r>
              <a:rPr lang="it-IT" dirty="0"/>
              <a:t>Posizione attribuita al libro nello scaffale</a:t>
            </a:r>
          </a:p>
        </p:txBody>
      </p:sp>
    </p:spTree>
    <p:extLst>
      <p:ext uri="{BB962C8B-B14F-4D97-AF65-F5344CB8AC3E}">
        <p14:creationId xmlns:p14="http://schemas.microsoft.com/office/powerpoint/2010/main" val="119996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98CC4-55E0-476E-A778-7DBE61D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Scheda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2275F-C529-4BF7-B257-2F68FF5F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799782-61B6-437A-A7D3-F68F77A7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74" y="2338058"/>
            <a:ext cx="3672825" cy="30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71D40-FD3F-4B77-81DE-C3816809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414DE-C02F-4DA5-ABA0-9CBA98E6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Trovare un libro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0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304B-2007-49B8-B953-EFC54DE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Calcolatore visto dall’utente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FE53D78-983A-46EC-B2C1-9770CAF0BCDF}"/>
              </a:ext>
            </a:extLst>
          </p:cNvPr>
          <p:cNvSpPr/>
          <p:nvPr/>
        </p:nvSpPr>
        <p:spPr>
          <a:xfrm>
            <a:off x="1833562" y="3429000"/>
            <a:ext cx="447675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05CCA70-AAD9-4F7A-8B85-B1942F71D763}"/>
              </a:ext>
            </a:extLst>
          </p:cNvPr>
          <p:cNvCxnSpPr>
            <a:stCxn id="7" idx="4"/>
          </p:cNvCxnSpPr>
          <p:nvPr/>
        </p:nvCxnSpPr>
        <p:spPr>
          <a:xfrm flipH="1">
            <a:off x="2057399" y="3886200"/>
            <a:ext cx="1" cy="628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3E7D0E9-B310-4281-84F9-1F556440E6B0}"/>
              </a:ext>
            </a:extLst>
          </p:cNvPr>
          <p:cNvCxnSpPr>
            <a:stCxn id="7" idx="4"/>
          </p:cNvCxnSpPr>
          <p:nvPr/>
        </p:nvCxnSpPr>
        <p:spPr>
          <a:xfrm>
            <a:off x="2057400" y="3886200"/>
            <a:ext cx="714375" cy="85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5F0FDC0-D69B-4135-BB51-AE8E706EADB8}"/>
              </a:ext>
            </a:extLst>
          </p:cNvPr>
          <p:cNvCxnSpPr>
            <a:stCxn id="7" idx="4"/>
          </p:cNvCxnSpPr>
          <p:nvPr/>
        </p:nvCxnSpPr>
        <p:spPr>
          <a:xfrm flipH="1">
            <a:off x="1714500" y="3886200"/>
            <a:ext cx="3429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1D6083F-17FC-4B74-9A69-BD01A94B254B}"/>
              </a:ext>
            </a:extLst>
          </p:cNvPr>
          <p:cNvCxnSpPr/>
          <p:nvPr/>
        </p:nvCxnSpPr>
        <p:spPr>
          <a:xfrm flipH="1">
            <a:off x="1676400" y="4514850"/>
            <a:ext cx="380999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65F7E3A-FA1B-41AC-87F2-C2068A78D4F2}"/>
              </a:ext>
            </a:extLst>
          </p:cNvPr>
          <p:cNvCxnSpPr>
            <a:cxnSpLocks/>
          </p:cNvCxnSpPr>
          <p:nvPr/>
        </p:nvCxnSpPr>
        <p:spPr>
          <a:xfrm>
            <a:off x="2057399" y="4514850"/>
            <a:ext cx="357188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onitor">
            <a:extLst>
              <a:ext uri="{FF2B5EF4-FFF2-40B4-BE49-F238E27FC236}">
                <a16:creationId xmlns:a16="http://schemas.microsoft.com/office/drawing/2014/main" id="{A478C546-8E90-4C2D-A1B8-9CF82904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3" y="2598171"/>
            <a:ext cx="3376518" cy="26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astiera">
            <a:extLst>
              <a:ext uri="{FF2B5EF4-FFF2-40B4-BE49-F238E27FC236}">
                <a16:creationId xmlns:a16="http://schemas.microsoft.com/office/drawing/2014/main" id="{B4A51A23-3386-44B5-85AF-1BB90AFD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9397" y="5016500"/>
            <a:ext cx="2538607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stampanti">
            <a:extLst>
              <a:ext uri="{FF2B5EF4-FFF2-40B4-BE49-F238E27FC236}">
                <a16:creationId xmlns:a16="http://schemas.microsoft.com/office/drawing/2014/main" id="{7E9F9225-41DC-4D57-9A04-CB07DDF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79" y="3614737"/>
            <a:ext cx="19907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540A7-B285-4E63-B3DE-76EF6A9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Formulazione dell’algoritmo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1A75B-03E6-4862-AAC3-2AFC9CAA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Cerca la Scheda del libro nello schedario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Segnati numero scaffale e posizione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Cerca lo scaffale indicato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Accedi alla posizione indicata e preleva il libro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6D777-33EF-4E07-9B4A-9BEDC2332A40}"/>
              </a:ext>
            </a:extLst>
          </p:cNvPr>
          <p:cNvSpPr txBox="1"/>
          <p:nvPr/>
        </p:nvSpPr>
        <p:spPr>
          <a:xfrm>
            <a:off x="1233996" y="4652916"/>
            <a:ext cx="860246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modo incrementale di procedere si dice </a:t>
            </a:r>
            <a:r>
              <a:rPr lang="it-IT" b="1" dirty="0">
                <a:solidFill>
                  <a:schemeClr val="bg1"/>
                </a:solidFill>
              </a:rPr>
              <a:t>top-down</a:t>
            </a:r>
            <a:r>
              <a:rPr lang="it-IT" dirty="0">
                <a:solidFill>
                  <a:schemeClr val="bg1"/>
                </a:solidFill>
              </a:rPr>
              <a:t> o anche </a:t>
            </a:r>
            <a:r>
              <a:rPr lang="it-IT" b="1" dirty="0">
                <a:solidFill>
                  <a:schemeClr val="bg1"/>
                </a:solidFill>
              </a:rPr>
              <a:t>procedimento per raffinamenti successivi</a:t>
            </a:r>
          </a:p>
        </p:txBody>
      </p:sp>
    </p:spTree>
    <p:extLst>
      <p:ext uri="{BB962C8B-B14F-4D97-AF65-F5344CB8AC3E}">
        <p14:creationId xmlns:p14="http://schemas.microsoft.com/office/powerpoint/2010/main" val="197776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300CD-F6DE-480E-8AD5-F63BA30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sotto-algoritmo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11CCC-7761-401F-A8C0-BE4C16AC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Prendi la prima scheda dello schedario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 titolo e autore/i sono quelli cercati, la ricerca termina con successo, altrimenti passa alla scheda successiva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Continua di scheda in scheda </a:t>
            </a:r>
            <a:r>
              <a:rPr lang="it-IT" dirty="0" err="1"/>
              <a:t>finchè</a:t>
            </a:r>
            <a:r>
              <a:rPr lang="it-IT" dirty="0"/>
              <a:t> non trovi quella cercata. Se vengono esaurite le schede, il libro cercato non esiste. Devi cercare il libro in un’altra biblioteca.</a:t>
            </a:r>
          </a:p>
        </p:txBody>
      </p:sp>
    </p:spTree>
    <p:extLst>
      <p:ext uri="{BB962C8B-B14F-4D97-AF65-F5344CB8AC3E}">
        <p14:creationId xmlns:p14="http://schemas.microsoft.com/office/powerpoint/2010/main" val="2911116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090DA-F1C3-4768-9178-926BAADE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se l’autore cercato è Verga?</a:t>
            </a:r>
          </a:p>
        </p:txBody>
      </p:sp>
      <p:pic>
        <p:nvPicPr>
          <p:cNvPr id="1026" name="Picture 2" descr="Risultati immagini per verga">
            <a:extLst>
              <a:ext uri="{FF2B5EF4-FFF2-40B4-BE49-F238E27FC236}">
                <a16:creationId xmlns:a16="http://schemas.microsoft.com/office/drawing/2014/main" id="{7899AF43-7D01-434F-B82F-746E14F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224088"/>
            <a:ext cx="7048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8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CB761-6886-4E48-8D4D-7E5210C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se l’autore cercato  è Verga?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0E43DB-C63D-4215-9D86-8EF53ED8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48FB1DD-05CD-4D21-989D-AA9B64BB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37" y="2457187"/>
            <a:ext cx="5954871" cy="358850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13C07D0-169E-4D47-9BDC-5B654F249194}"/>
              </a:ext>
            </a:extLst>
          </p:cNvPr>
          <p:cNvSpPr/>
          <p:nvPr/>
        </p:nvSpPr>
        <p:spPr>
          <a:xfrm>
            <a:off x="2805344" y="2272683"/>
            <a:ext cx="3142695" cy="39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30F163-EF7A-45FE-A0D2-E7057C4AF1E6}"/>
              </a:ext>
            </a:extLst>
          </p:cNvPr>
          <p:cNvSpPr/>
          <p:nvPr/>
        </p:nvSpPr>
        <p:spPr>
          <a:xfrm>
            <a:off x="7624994" y="2272683"/>
            <a:ext cx="3142695" cy="39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723246-0CE8-4792-BE55-04F2FFD70C9E}"/>
              </a:ext>
            </a:extLst>
          </p:cNvPr>
          <p:cNvSpPr/>
          <p:nvPr/>
        </p:nvSpPr>
        <p:spPr>
          <a:xfrm>
            <a:off x="2705100" y="2457187"/>
            <a:ext cx="885825" cy="6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085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709941-9136-40D1-B6F1-4CE3B11F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Secondo sotto-</a:t>
            </a:r>
            <a:r>
              <a:rPr lang="it-IT" dirty="0" err="1"/>
              <a:t>algortimo</a:t>
            </a:r>
            <a:r>
              <a:rPr lang="it-IT" dirty="0"/>
              <a:t>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E67018-B947-4474-955F-6C2C3458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Esamina la scheda centrale dello schedario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 la scheda centrale corrisponde al libro cercato allora la ricerca termina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 caso contrario, prosegui allo stesso modo nella metà superiore o inferiore dello schedario a seconda che il libro cercato segua o proceda quello indicato sulla scheda.</a:t>
            </a:r>
          </a:p>
        </p:txBody>
      </p:sp>
    </p:spTree>
    <p:extLst>
      <p:ext uri="{BB962C8B-B14F-4D97-AF65-F5344CB8AC3E}">
        <p14:creationId xmlns:p14="http://schemas.microsoft.com/office/powerpoint/2010/main" val="1398488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4917D-809E-4364-AD5B-963314A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ora se l’autore cercato è Verga?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56FF59-4674-482B-AC87-51C6BB9A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86" y="2200333"/>
            <a:ext cx="5353912" cy="37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2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B4994-8D88-4710-BFE8-BEDB9D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Secondo sotto-algoritmo di ricerca: errore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3AAE4-4CA7-4802-A48D-34FBFD82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Esamina la scheda centrale dello schedario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 la scheda centrale corrisponde al libro cercato allora la ricerca termina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 caso contrario, prosegue allo stesso modo nella metà superiore o inferiore dello schedario a seconda che il libro cercato segua o preceda quello indicato sulla scheda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L’algoritmo è incompleto: c’è un’altra condizione di terminazione quando il libro non esiste</a:t>
            </a:r>
          </a:p>
        </p:txBody>
      </p:sp>
    </p:spTree>
    <p:extLst>
      <p:ext uri="{BB962C8B-B14F-4D97-AF65-F5344CB8AC3E}">
        <p14:creationId xmlns:p14="http://schemas.microsoft.com/office/powerpoint/2010/main" val="177975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6956B-97AC-4CAA-B399-AA3CABA3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Revisione del passo 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9E577A-602C-4F94-A5E7-ECDCD13C0313}"/>
              </a:ext>
            </a:extLst>
          </p:cNvPr>
          <p:cNvSpPr/>
          <p:nvPr/>
        </p:nvSpPr>
        <p:spPr>
          <a:xfrm>
            <a:off x="4048217" y="2201662"/>
            <a:ext cx="2716567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terminazione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1C632B-B13B-4CF1-A1B7-38F05500BD66}"/>
              </a:ext>
            </a:extLst>
          </p:cNvPr>
          <p:cNvSpPr txBox="1"/>
          <p:nvPr/>
        </p:nvSpPr>
        <p:spPr>
          <a:xfrm>
            <a:off x="1393794" y="3524435"/>
            <a:ext cx="213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centrale corrisponde al libro cercato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28A763-7E42-496B-906E-6A525A916BCA}"/>
              </a:ext>
            </a:extLst>
          </p:cNvPr>
          <p:cNvSpPr txBox="1"/>
          <p:nvPr/>
        </p:nvSpPr>
        <p:spPr>
          <a:xfrm>
            <a:off x="1642368" y="5122416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Libro trovato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31A70D5-C3AF-40A0-9F13-FFE1847F4B3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463553" y="4447765"/>
            <a:ext cx="1" cy="6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80295C6-483B-49E7-ABEB-2BAD4AD7C09D}"/>
              </a:ext>
            </a:extLst>
          </p:cNvPr>
          <p:cNvSpPr txBox="1"/>
          <p:nvPr/>
        </p:nvSpPr>
        <p:spPr>
          <a:xfrm>
            <a:off x="6915705" y="3524435"/>
            <a:ext cx="243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parte dello schedario da consultare è vuota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A07B75-6840-49A9-A6E5-CDC9F9FAA9BF}"/>
              </a:ext>
            </a:extLst>
          </p:cNvPr>
          <p:cNvSpPr txBox="1"/>
          <p:nvPr/>
        </p:nvSpPr>
        <p:spPr>
          <a:xfrm>
            <a:off x="6942338" y="5131294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Libro inesistente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326BABF-8164-4681-BB2B-55899749DB2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131946" y="4447765"/>
            <a:ext cx="26633" cy="68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CC1DD4-0300-4494-A389-1B9579975F9D}"/>
              </a:ext>
            </a:extLst>
          </p:cNvPr>
          <p:cNvSpPr txBox="1"/>
          <p:nvPr/>
        </p:nvSpPr>
        <p:spPr>
          <a:xfrm>
            <a:off x="4483223" y="3826276"/>
            <a:ext cx="16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oppure</a:t>
            </a:r>
          </a:p>
        </p:txBody>
      </p:sp>
    </p:spTree>
    <p:extLst>
      <p:ext uri="{BB962C8B-B14F-4D97-AF65-F5344CB8AC3E}">
        <p14:creationId xmlns:p14="http://schemas.microsoft.com/office/powerpoint/2010/main" val="391223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24B2A-5E55-4F16-9843-0108EE33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degli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315C8-A905-4D39-93E0-C10E73DC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qualità fondamentali di un algoritmo:</a:t>
            </a:r>
          </a:p>
          <a:p>
            <a:pPr lvl="1"/>
            <a:r>
              <a:rPr lang="it-IT" b="1" dirty="0"/>
              <a:t>Correttezza</a:t>
            </a:r>
          </a:p>
          <a:p>
            <a:pPr marL="457200" lvl="1" indent="0">
              <a:buNone/>
            </a:pPr>
            <a:r>
              <a:rPr lang="it-IT" sz="2000" dirty="0"/>
              <a:t>L’ algoritmo permette effettivamente di risolvere il problema</a:t>
            </a:r>
          </a:p>
          <a:p>
            <a:pPr lvl="1"/>
            <a:r>
              <a:rPr lang="it-IT" b="1" dirty="0"/>
              <a:t>Efficienza</a:t>
            </a:r>
          </a:p>
          <a:p>
            <a:pPr marL="457200" lvl="1" indent="0">
              <a:buNone/>
            </a:pPr>
            <a:r>
              <a:rPr lang="it-IT" sz="2000" dirty="0"/>
              <a:t>L’esecuzione dell’algoritmo richiede un uso limitato di risorse di un </a:t>
            </a:r>
            <a:r>
              <a:rPr lang="it-IT" sz="2000" dirty="0" err="1"/>
              <a:t>algortimo</a:t>
            </a:r>
            <a:r>
              <a:rPr lang="it-IT" sz="2000" dirty="0"/>
              <a:t> è tanto più efficiente quanto meno risorse richieda per la sua esecuzione. Una risorsa importante è il </a:t>
            </a:r>
            <a:r>
              <a:rPr lang="it-IT" sz="2000" dirty="0">
                <a:solidFill>
                  <a:srgbClr val="FF0000"/>
                </a:solidFill>
              </a:rPr>
              <a:t>tempo di esecuzione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50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F70E5-C04A-4C59-9902-E7403E9B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gestione della Biblioteca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E3575-FED5-4E23-9354-10E300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Entrambi gli algoritmi sono corretti</a:t>
            </a:r>
          </a:p>
          <a:p>
            <a:endParaRPr lang="it-IT" dirty="0"/>
          </a:p>
          <a:p>
            <a:r>
              <a:rPr lang="it-IT" dirty="0"/>
              <a:t>Il primo algoritmo è più efficiente del primo</a:t>
            </a:r>
          </a:p>
        </p:txBody>
      </p:sp>
    </p:spTree>
    <p:extLst>
      <p:ext uri="{BB962C8B-B14F-4D97-AF65-F5344CB8AC3E}">
        <p14:creationId xmlns:p14="http://schemas.microsoft.com/office/powerpoint/2010/main" val="36804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304B-2007-49B8-B953-EFC54DE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Calcolatore visto dall’utente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FE53D78-983A-46EC-B2C1-9770CAF0BCDF}"/>
              </a:ext>
            </a:extLst>
          </p:cNvPr>
          <p:cNvSpPr/>
          <p:nvPr/>
        </p:nvSpPr>
        <p:spPr>
          <a:xfrm>
            <a:off x="1833562" y="3429000"/>
            <a:ext cx="447675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05CCA70-AAD9-4F7A-8B85-B1942F71D763}"/>
              </a:ext>
            </a:extLst>
          </p:cNvPr>
          <p:cNvCxnSpPr>
            <a:stCxn id="7" idx="4"/>
          </p:cNvCxnSpPr>
          <p:nvPr/>
        </p:nvCxnSpPr>
        <p:spPr>
          <a:xfrm flipH="1">
            <a:off x="2057399" y="3886200"/>
            <a:ext cx="1" cy="628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3E7D0E9-B310-4281-84F9-1F556440E6B0}"/>
              </a:ext>
            </a:extLst>
          </p:cNvPr>
          <p:cNvCxnSpPr>
            <a:stCxn id="7" idx="4"/>
          </p:cNvCxnSpPr>
          <p:nvPr/>
        </p:nvCxnSpPr>
        <p:spPr>
          <a:xfrm>
            <a:off x="2057400" y="3886200"/>
            <a:ext cx="714375" cy="85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5F0FDC0-D69B-4135-BB51-AE8E706EADB8}"/>
              </a:ext>
            </a:extLst>
          </p:cNvPr>
          <p:cNvCxnSpPr>
            <a:stCxn id="7" idx="4"/>
          </p:cNvCxnSpPr>
          <p:nvPr/>
        </p:nvCxnSpPr>
        <p:spPr>
          <a:xfrm flipH="1">
            <a:off x="1714500" y="3886200"/>
            <a:ext cx="3429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1D6083F-17FC-4B74-9A69-BD01A94B254B}"/>
              </a:ext>
            </a:extLst>
          </p:cNvPr>
          <p:cNvCxnSpPr/>
          <p:nvPr/>
        </p:nvCxnSpPr>
        <p:spPr>
          <a:xfrm flipH="1">
            <a:off x="1676400" y="4514850"/>
            <a:ext cx="380999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65F7E3A-FA1B-41AC-87F2-C2068A78D4F2}"/>
              </a:ext>
            </a:extLst>
          </p:cNvPr>
          <p:cNvCxnSpPr>
            <a:cxnSpLocks/>
          </p:cNvCxnSpPr>
          <p:nvPr/>
        </p:nvCxnSpPr>
        <p:spPr>
          <a:xfrm>
            <a:off x="2057399" y="4514850"/>
            <a:ext cx="357188" cy="571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66EC2F3F-1726-4FC6-ABD0-8773C3882F63}"/>
              </a:ext>
            </a:extLst>
          </p:cNvPr>
          <p:cNvSpPr/>
          <p:nvPr/>
        </p:nvSpPr>
        <p:spPr>
          <a:xfrm>
            <a:off x="3348038" y="1971675"/>
            <a:ext cx="6043599" cy="4105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5EA907-93D0-4FB4-BE26-E6D07213D7CA}"/>
              </a:ext>
            </a:extLst>
          </p:cNvPr>
          <p:cNvSpPr txBox="1"/>
          <p:nvPr/>
        </p:nvSpPr>
        <p:spPr>
          <a:xfrm>
            <a:off x="5286376" y="2304930"/>
            <a:ext cx="2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Programmi applicativi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4DE5CCB-2453-466D-8F04-162E9715EA17}"/>
              </a:ext>
            </a:extLst>
          </p:cNvPr>
          <p:cNvGrpSpPr/>
          <p:nvPr/>
        </p:nvGrpSpPr>
        <p:grpSpPr>
          <a:xfrm>
            <a:off x="4555324" y="2767806"/>
            <a:ext cx="3629025" cy="3099594"/>
            <a:chOff x="4555324" y="2767806"/>
            <a:chExt cx="3629025" cy="3099594"/>
          </a:xfrm>
        </p:grpSpPr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3464C7C2-322C-49C5-A753-BE02DDB5B1FD}"/>
                </a:ext>
              </a:extLst>
            </p:cNvPr>
            <p:cNvSpPr/>
            <p:nvPr/>
          </p:nvSpPr>
          <p:spPr>
            <a:xfrm>
              <a:off x="4555324" y="2767806"/>
              <a:ext cx="3629025" cy="3099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9BCC4E0-2384-45EE-B5DB-71CEE8A6898D}"/>
                </a:ext>
              </a:extLst>
            </p:cNvPr>
            <p:cNvSpPr txBox="1"/>
            <p:nvPr/>
          </p:nvSpPr>
          <p:spPr>
            <a:xfrm>
              <a:off x="5648323" y="2925375"/>
              <a:ext cx="2057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Strumenti di programmazione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02741689-83AF-4B03-A7BA-DB45C5956C85}"/>
              </a:ext>
            </a:extLst>
          </p:cNvPr>
          <p:cNvGrpSpPr/>
          <p:nvPr/>
        </p:nvGrpSpPr>
        <p:grpSpPr>
          <a:xfrm>
            <a:off x="4810125" y="3665251"/>
            <a:ext cx="2781300" cy="1895366"/>
            <a:chOff x="4810125" y="3665251"/>
            <a:chExt cx="2781300" cy="1895366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2EAF306F-3AB8-46F3-8546-35BBDEA9089C}"/>
                </a:ext>
              </a:extLst>
            </p:cNvPr>
            <p:cNvSpPr/>
            <p:nvPr/>
          </p:nvSpPr>
          <p:spPr>
            <a:xfrm>
              <a:off x="4810125" y="3665251"/>
              <a:ext cx="2781300" cy="1895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0FD9B36-4A57-44E4-9451-0BBD19E29F9B}"/>
                </a:ext>
              </a:extLst>
            </p:cNvPr>
            <p:cNvSpPr txBox="1"/>
            <p:nvPr/>
          </p:nvSpPr>
          <p:spPr>
            <a:xfrm>
              <a:off x="5819775" y="3886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Sistema Operativo</a:t>
              </a:r>
            </a:p>
          </p:txBody>
        </p:sp>
      </p:grpSp>
      <p:sp>
        <p:nvSpPr>
          <p:cNvPr id="21" name="Ovale 20">
            <a:extLst>
              <a:ext uri="{FF2B5EF4-FFF2-40B4-BE49-F238E27FC236}">
                <a16:creationId xmlns:a16="http://schemas.microsoft.com/office/drawing/2014/main" id="{152FDD74-FD68-498A-BC74-CF3C62BC9AD5}"/>
              </a:ext>
            </a:extLst>
          </p:cNvPr>
          <p:cNvSpPr/>
          <p:nvPr/>
        </p:nvSpPr>
        <p:spPr>
          <a:xfrm>
            <a:off x="5291139" y="4612934"/>
            <a:ext cx="1819272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5286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54C99-599B-4FD2-8075-80E89843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qualità degli </a:t>
            </a:r>
            <a:r>
              <a:rPr lang="it-IT" dirty="0" err="1"/>
              <a:t>algortimi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28C95-9734-4675-834C-E97DE134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Leggibilità</a:t>
            </a:r>
          </a:p>
          <a:p>
            <a:pPr marL="457200" lvl="1" indent="0">
              <a:buNone/>
            </a:pPr>
            <a:r>
              <a:rPr lang="it-IT" dirty="0"/>
              <a:t>Essere facilmente comprensibile</a:t>
            </a:r>
          </a:p>
          <a:p>
            <a:r>
              <a:rPr lang="it-IT" dirty="0"/>
              <a:t>Modificabilità</a:t>
            </a:r>
          </a:p>
          <a:p>
            <a:pPr marL="457200" lvl="1" indent="0">
              <a:buNone/>
            </a:pPr>
            <a:r>
              <a:rPr lang="it-IT" dirty="0"/>
              <a:t>Essere facilmente modificabile, a fronte di piccole modifiche nelle specifiche del problema risolto dall’</a:t>
            </a:r>
            <a:r>
              <a:rPr lang="it-IT" dirty="0" err="1"/>
              <a:t>algortimo</a:t>
            </a:r>
            <a:endParaRPr lang="it-IT" dirty="0"/>
          </a:p>
          <a:p>
            <a:r>
              <a:rPr lang="it-IT" dirty="0" err="1"/>
              <a:t>Parametricità</a:t>
            </a:r>
            <a:endParaRPr lang="it-IT" dirty="0"/>
          </a:p>
          <a:p>
            <a:r>
              <a:rPr lang="it-IT" dirty="0"/>
              <a:t>Riusabilità</a:t>
            </a:r>
          </a:p>
        </p:txBody>
      </p:sp>
    </p:spTree>
    <p:extLst>
      <p:ext uri="{BB962C8B-B14F-4D97-AF65-F5344CB8AC3E}">
        <p14:creationId xmlns:p14="http://schemas.microsoft.com/office/powerpoint/2010/main" val="3094119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4E441-49BA-46B3-A8EE-F37C011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Algoritmo del risveglio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616B8-50BC-41DD-BE05-632E2E84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Alzarsi dal letto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Togliersi il pigiama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la doccia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Vestirsi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colazione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Prendere il bus per andare a scuola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i passi sono eseguiti in sequenza e l’odine delle istruzioni è essenziale per la correttezza dell’algoritmo</a:t>
            </a:r>
          </a:p>
        </p:txBody>
      </p:sp>
    </p:spTree>
    <p:extLst>
      <p:ext uri="{BB962C8B-B14F-4D97-AF65-F5344CB8AC3E}">
        <p14:creationId xmlns:p14="http://schemas.microsoft.com/office/powerpoint/2010/main" val="3947563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49C67-7920-47B2-90EF-4D42B79D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…riassumendo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8AEE7-67B2-4539-B6F3-EC116CAB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Algoritmo</a:t>
            </a:r>
          </a:p>
          <a:p>
            <a:endParaRPr lang="it-IT" dirty="0"/>
          </a:p>
          <a:p>
            <a:r>
              <a:rPr lang="it-IT" dirty="0"/>
              <a:t>Sequenza di azioni che trasforma i dati iniziali in un numero finito di passi, elementari e non ambigui, per giungere al risultato finale</a:t>
            </a:r>
          </a:p>
          <a:p>
            <a:endParaRPr lang="it-IT" dirty="0"/>
          </a:p>
          <a:p>
            <a:r>
              <a:rPr lang="it-IT" dirty="0"/>
              <a:t>Questa sequenza di azioni può essere eseguita da un agente di calcolo.</a:t>
            </a:r>
          </a:p>
        </p:txBody>
      </p:sp>
    </p:spTree>
    <p:extLst>
      <p:ext uri="{BB962C8B-B14F-4D97-AF65-F5344CB8AC3E}">
        <p14:creationId xmlns:p14="http://schemas.microsoft.com/office/powerpoint/2010/main" val="3823166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68A487-641F-45FF-9C72-03311D51035D}"/>
              </a:ext>
            </a:extLst>
          </p:cNvPr>
          <p:cNvSpPr/>
          <p:nvPr/>
        </p:nvSpPr>
        <p:spPr>
          <a:xfrm>
            <a:off x="656948" y="2858610"/>
            <a:ext cx="10031767" cy="4971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953AFB-9A23-4913-932E-47106F5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82674-6F1A-4368-B0CE-3B33879A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Comprendere il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Definire un procedimento risolutivo (</a:t>
            </a:r>
            <a:r>
              <a:rPr lang="it-IT" dirty="0" err="1"/>
              <a:t>algortimo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l’algoritmo in un linguaggio di programmazione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Prova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Documentazione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Manutenzione</a:t>
            </a:r>
          </a:p>
        </p:txBody>
      </p:sp>
    </p:spTree>
    <p:extLst>
      <p:ext uri="{BB962C8B-B14F-4D97-AF65-F5344CB8AC3E}">
        <p14:creationId xmlns:p14="http://schemas.microsoft.com/office/powerpoint/2010/main" val="1347582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06AF7-FE3B-4E69-893D-54A58145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di un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8DDF1-2D62-4AD3-A5D6-5E112F4A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Algoritmo deve essere trascritto in un linguaggio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EC93AC-0CB2-4D04-BF56-C465545DDCA4}"/>
              </a:ext>
            </a:extLst>
          </p:cNvPr>
          <p:cNvSpPr txBox="1"/>
          <p:nvPr/>
        </p:nvSpPr>
        <p:spPr>
          <a:xfrm>
            <a:off x="4352925" y="2590006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</a:rPr>
              <a:t>Linguaggi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BEA6DC-2A22-452D-B482-77F702D336EF}"/>
              </a:ext>
            </a:extLst>
          </p:cNvPr>
          <p:cNvSpPr txBox="1"/>
          <p:nvPr/>
        </p:nvSpPr>
        <p:spPr>
          <a:xfrm>
            <a:off x="1104900" y="3837781"/>
            <a:ext cx="2838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</a:rPr>
              <a:t>Linguaggi Naturali</a:t>
            </a:r>
          </a:p>
          <a:p>
            <a:r>
              <a:rPr lang="it-IT" sz="1600" dirty="0">
                <a:solidFill>
                  <a:srgbClr val="FF0000"/>
                </a:solidFill>
              </a:rPr>
              <a:t>Usati dagli uomini per comunicare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0000"/>
                </a:solidFill>
              </a:rPr>
              <a:t>Complessi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0000"/>
                </a:solidFill>
              </a:rPr>
              <a:t>ambigui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4BE581-48F6-4313-9D73-CCDDA5CF44A8}"/>
              </a:ext>
            </a:extLst>
          </p:cNvPr>
          <p:cNvSpPr txBox="1"/>
          <p:nvPr/>
        </p:nvSpPr>
        <p:spPr>
          <a:xfrm>
            <a:off x="6400800" y="3818731"/>
            <a:ext cx="2838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</a:rPr>
              <a:t>Linguaggi Artificiali</a:t>
            </a:r>
          </a:p>
          <a:p>
            <a:r>
              <a:rPr lang="it-IT" sz="1600" dirty="0">
                <a:solidFill>
                  <a:srgbClr val="FF0000"/>
                </a:solidFill>
              </a:rPr>
              <a:t>Usati in informatica: linguaggi di programmazione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7A268EF-AE02-4979-A311-842DCB3E760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24125" y="2990116"/>
            <a:ext cx="2566988" cy="8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E3607C4-1FB5-42C4-A89B-DD4CA87DDDD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091113" y="2990116"/>
            <a:ext cx="2728912" cy="82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15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D2778-EAD4-4534-A1A9-1CBBE75D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linguaggio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E03771-55F2-4BFC-9267-C6C6F4B7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linguaggio C è stato sviluppato intorno al 1972, nei Bell </a:t>
            </a:r>
            <a:r>
              <a:rPr lang="it-IT" dirty="0" err="1"/>
              <a:t>Laboratories</a:t>
            </a:r>
            <a:r>
              <a:rPr lang="it-IT" dirty="0"/>
              <a:t> AT&amp;T, da Dennis Ritchie</a:t>
            </a:r>
          </a:p>
          <a:p>
            <a:r>
              <a:rPr lang="it-IT" dirty="0"/>
              <a:t>E’ nato come linguaggio di sviluppo del Sistema Operativo Unix.</a:t>
            </a:r>
          </a:p>
        </p:txBody>
      </p:sp>
    </p:spTree>
    <p:extLst>
      <p:ext uri="{BB962C8B-B14F-4D97-AF65-F5344CB8AC3E}">
        <p14:creationId xmlns:p14="http://schemas.microsoft.com/office/powerpoint/2010/main" val="197496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321B3-303F-4318-B560-31CED8D3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e Semantica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C13E55-72C9-4AF1-89B1-45ECDDD5F6E0}"/>
              </a:ext>
            </a:extLst>
          </p:cNvPr>
          <p:cNvSpPr txBox="1"/>
          <p:nvPr/>
        </p:nvSpPr>
        <p:spPr>
          <a:xfrm>
            <a:off x="4733925" y="2105025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Linguaggio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20138-4875-4E07-B177-FA22300596DE}"/>
              </a:ext>
            </a:extLst>
          </p:cNvPr>
          <p:cNvSpPr txBox="1"/>
          <p:nvPr/>
        </p:nvSpPr>
        <p:spPr>
          <a:xfrm>
            <a:off x="1971675" y="2838450"/>
            <a:ext cx="2562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Sintassi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Insieme di regole che consentono di costruire correttamente le frasi del linguaggio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128580-94E0-4DB8-B547-714540616D0C}"/>
              </a:ext>
            </a:extLst>
          </p:cNvPr>
          <p:cNvSpPr txBox="1"/>
          <p:nvPr/>
        </p:nvSpPr>
        <p:spPr>
          <a:xfrm>
            <a:off x="6810375" y="2838450"/>
            <a:ext cx="2200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Semantica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Disciplina che studia il significato delle parole e delle frasi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8EA127E-4F84-41A7-B3C5-3D9A75C224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2788" y="2505135"/>
            <a:ext cx="2162175" cy="33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107CA36-AF36-4312-B853-E0AE24F3BD8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414963" y="2505135"/>
            <a:ext cx="2495550" cy="33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1524BC8-C47E-4928-A80E-93E038A4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84449"/>
              </p:ext>
            </p:extLst>
          </p:nvPr>
        </p:nvGraphicFramePr>
        <p:xfrm>
          <a:off x="1736725" y="5019536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9535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9003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9726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FORMA CORRETTA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FORMA NON CORRETTA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SINTATTICO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Sono andato a scuola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Ho andato a scuola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SEMANTICO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 gatto è un animale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L’albero è un animale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1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598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70BDB-7687-4090-831B-7380541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F2658-B6DF-4B01-ABAA-E6408C34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Testo (i.e. sequenza di istruzioni) scritto in accordo alla sintassi e semantica di un linguaggio di programmazione</a:t>
            </a:r>
          </a:p>
        </p:txBody>
      </p:sp>
    </p:spTree>
    <p:extLst>
      <p:ext uri="{BB962C8B-B14F-4D97-AF65-F5344CB8AC3E}">
        <p14:creationId xmlns:p14="http://schemas.microsoft.com/office/powerpoint/2010/main" val="3942329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7EB1F-B7F5-4AF7-A464-7A1BC0FA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macchina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AA7DEE-43B1-4B06-B6F0-2A53BFE2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calcolatore non è in grado di eseguire direttamente programmi scritti in linguaggi ad alto livello</a:t>
            </a:r>
          </a:p>
          <a:p>
            <a:r>
              <a:rPr lang="it-IT" dirty="0"/>
              <a:t>Un calcolatore è in grado di eseguire direttamente solo programmi scritti nel proprio </a:t>
            </a:r>
            <a:r>
              <a:rPr lang="it-IT" dirty="0">
                <a:solidFill>
                  <a:srgbClr val="FF0000"/>
                </a:solidFill>
              </a:rPr>
              <a:t>linguaggio macchina</a:t>
            </a:r>
          </a:p>
        </p:txBody>
      </p:sp>
    </p:spTree>
    <p:extLst>
      <p:ext uri="{BB962C8B-B14F-4D97-AF65-F5344CB8AC3E}">
        <p14:creationId xmlns:p14="http://schemas.microsoft.com/office/powerpoint/2010/main" val="277484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8E802-D774-45E1-8BF2-62990110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macchina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13C11-0A0E-4CF2-800C-FAB92BE6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Linguaggio di programmazione comprensibile direttamente ad un calcolatore</a:t>
            </a:r>
          </a:p>
          <a:p>
            <a:r>
              <a:rPr lang="it-IT" dirty="0"/>
              <a:t>Molto elementare e primitivo: sequenze di cifre binarie:</a:t>
            </a:r>
          </a:p>
          <a:p>
            <a:pPr marL="457200" lvl="1" indent="0">
              <a:buNone/>
            </a:pPr>
            <a:r>
              <a:rPr lang="it-IT" dirty="0"/>
              <a:t>0010110000100011</a:t>
            </a:r>
          </a:p>
          <a:p>
            <a:r>
              <a:rPr lang="it-IT" dirty="0"/>
              <a:t>E’ difficile da comprendere per un essere umano</a:t>
            </a:r>
          </a:p>
          <a:p>
            <a:r>
              <a:rPr lang="it-IT" dirty="0"/>
              <a:t>Specifico di un calcolatori: calcolatori diversi hanno linguaggi macchina diversi</a:t>
            </a:r>
          </a:p>
        </p:txBody>
      </p:sp>
    </p:spTree>
    <p:extLst>
      <p:ext uri="{BB962C8B-B14F-4D97-AF65-F5344CB8AC3E}">
        <p14:creationId xmlns:p14="http://schemas.microsoft.com/office/powerpoint/2010/main" val="251269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4FEF-267C-4254-8652-139DF068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&amp;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9DB22D-FD5C-47C2-A926-C7630AE2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L’hardware è tutto ciò che può essere preso a calci quando qualcosa non funziona</a:t>
            </a:r>
          </a:p>
          <a:p>
            <a:r>
              <a:rPr lang="it-IT" dirty="0"/>
              <a:t>Il software è quello contro cui puoi solo imprecare</a:t>
            </a:r>
          </a:p>
        </p:txBody>
      </p:sp>
    </p:spTree>
    <p:extLst>
      <p:ext uri="{BB962C8B-B14F-4D97-AF65-F5344CB8AC3E}">
        <p14:creationId xmlns:p14="http://schemas.microsoft.com/office/powerpoint/2010/main" val="591531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4810A-3077-42AE-B064-AB3698C6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6906A-8B39-482A-9A5D-C9344902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rendere un programma (scritto in un linguaggio ad alto livello) eseguibile da un calcolatore è necessario </a:t>
            </a:r>
            <a:r>
              <a:rPr lang="it-IT" dirty="0">
                <a:solidFill>
                  <a:srgbClr val="FF0000"/>
                </a:solidFill>
              </a:rPr>
              <a:t>tradurre</a:t>
            </a:r>
            <a:r>
              <a:rPr lang="it-IT" dirty="0"/>
              <a:t> il programma in un programma equivalente scritto nel linguaggio macchina del calcolatore</a:t>
            </a:r>
          </a:p>
          <a:p>
            <a:r>
              <a:rPr lang="it-IT" dirty="0"/>
              <a:t>La traduzione può avvenire in due modi: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Compilazione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interpretazione</a:t>
            </a:r>
          </a:p>
        </p:txBody>
      </p:sp>
    </p:spTree>
    <p:extLst>
      <p:ext uri="{BB962C8B-B14F-4D97-AF65-F5344CB8AC3E}">
        <p14:creationId xmlns:p14="http://schemas.microsoft.com/office/powerpoint/2010/main" val="410718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5E631-EC42-44D5-B7C1-BA1765B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62E55D-A8A3-40EA-AC71-D7BFDBA2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programma scritto in un linguaggio di programmazione può essere trasformato in un linguaggio macchina e può essere eseguito più volte senza dover compilare nuovamente il programma.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ERRORI:</a:t>
            </a:r>
          </a:p>
          <a:p>
            <a:pPr lvl="1"/>
            <a:r>
              <a:rPr lang="it-IT" dirty="0"/>
              <a:t>Sintassi (compilatore)</a:t>
            </a:r>
          </a:p>
          <a:p>
            <a:pPr lvl="1"/>
            <a:r>
              <a:rPr lang="it-IT" dirty="0"/>
              <a:t>Esecuzione (divisione per 0)</a:t>
            </a:r>
          </a:p>
          <a:p>
            <a:pPr lvl="1"/>
            <a:r>
              <a:rPr lang="it-IT" dirty="0"/>
              <a:t>logici</a:t>
            </a:r>
          </a:p>
        </p:txBody>
      </p:sp>
    </p:spTree>
    <p:extLst>
      <p:ext uri="{BB962C8B-B14F-4D97-AF65-F5344CB8AC3E}">
        <p14:creationId xmlns:p14="http://schemas.microsoft.com/office/powerpoint/2010/main" val="2037456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B5328-9380-4DDC-88DC-FC8D511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16E10-8C03-4E71-B46E-800403B6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Traduzione istruzione per istruzione:</a:t>
            </a:r>
          </a:p>
          <a:p>
            <a:endParaRPr lang="it-IT" dirty="0"/>
          </a:p>
          <a:p>
            <a:r>
              <a:rPr lang="it-IT" dirty="0"/>
              <a:t>Ciascuna istruzione del programma scritto in un linguaggio di programmazione ad alto livello viene trasformata in istruzione del linguaggio macchina ed eseguita</a:t>
            </a:r>
          </a:p>
        </p:txBody>
      </p:sp>
    </p:spTree>
    <p:extLst>
      <p:ext uri="{BB962C8B-B14F-4D97-AF65-F5344CB8AC3E}">
        <p14:creationId xmlns:p14="http://schemas.microsoft.com/office/powerpoint/2010/main" val="1219997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15BA1-5CCD-4F49-8F20-4541645C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&amp; 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914C0-6918-4AA4-AF32-7461D07A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analogia con la traduzione tra linguaggi diversi</a:t>
            </a:r>
          </a:p>
          <a:p>
            <a:pPr lvl="1"/>
            <a:r>
              <a:rPr lang="it-IT" dirty="0"/>
              <a:t>La compilazione è analoga alla traduzione di un libro</a:t>
            </a:r>
          </a:p>
          <a:p>
            <a:pPr lvl="1"/>
            <a:r>
              <a:rPr lang="it-IT" dirty="0"/>
              <a:t>L’interpretazione è analoga alla traduzione simultanea</a:t>
            </a:r>
          </a:p>
          <a:p>
            <a:r>
              <a:rPr lang="it-IT" dirty="0"/>
              <a:t>Linguaggi compilati</a:t>
            </a:r>
          </a:p>
          <a:p>
            <a:pPr lvl="1"/>
            <a:r>
              <a:rPr lang="it-IT" dirty="0"/>
              <a:t>Java, C, C++</a:t>
            </a:r>
          </a:p>
          <a:p>
            <a:r>
              <a:rPr lang="it-IT" dirty="0"/>
              <a:t>Linguaggi interpretati</a:t>
            </a:r>
          </a:p>
          <a:p>
            <a:pPr lvl="1"/>
            <a:r>
              <a:rPr lang="it-IT" dirty="0" err="1"/>
              <a:t>Lisp</a:t>
            </a:r>
            <a:r>
              <a:rPr lang="it-IT" dirty="0"/>
              <a:t>, HTML, </a:t>
            </a:r>
            <a:r>
              <a:rPr lang="it-IT" dirty="0" err="1"/>
              <a:t>Prolog</a:t>
            </a:r>
            <a:r>
              <a:rPr lang="it-IT" dirty="0"/>
              <a:t>, </a:t>
            </a:r>
            <a:r>
              <a:rPr lang="it-IT" dirty="0" err="1"/>
              <a:t>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90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50D6E-0FE7-4D0C-9E2F-29E800B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&amp; Cons: 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71541-C0E3-42AE-87A1-5C32544A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Creazione di programmi eseguibili</a:t>
            </a:r>
          </a:p>
          <a:p>
            <a:pPr lvl="1"/>
            <a:r>
              <a:rPr lang="it-IT" dirty="0"/>
              <a:t>Velocità di esecuzione del programma</a:t>
            </a:r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Correzioni solitamente al termine della compilazione</a:t>
            </a:r>
          </a:p>
          <a:p>
            <a:pPr lvl="1"/>
            <a:r>
              <a:rPr lang="it-IT" dirty="0"/>
              <a:t>Impossibilità di controllare il funzionamento di una parte del programma</a:t>
            </a:r>
          </a:p>
        </p:txBody>
      </p:sp>
    </p:spTree>
    <p:extLst>
      <p:ext uri="{BB962C8B-B14F-4D97-AF65-F5344CB8AC3E}">
        <p14:creationId xmlns:p14="http://schemas.microsoft.com/office/powerpoint/2010/main" val="2213849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7104F-201A-4716-8CED-88A9FAE2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&amp; Cons: interpretazione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23628-5023-419F-BC6C-0596CC75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Immediata visione dell’errore</a:t>
            </a:r>
          </a:p>
          <a:p>
            <a:pPr lvl="1"/>
            <a:r>
              <a:rPr lang="it-IT" dirty="0"/>
              <a:t>Possono essere eseguite parti di programmi anche non completi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Lenta esecuzione</a:t>
            </a:r>
          </a:p>
          <a:p>
            <a:pPr lvl="1"/>
            <a:r>
              <a:rPr lang="it-IT" dirty="0"/>
              <a:t>Il programma eseguibile dipende dall’interprete perché il codice tradotto non si può memorizzare</a:t>
            </a:r>
          </a:p>
        </p:txBody>
      </p:sp>
    </p:spTree>
    <p:extLst>
      <p:ext uri="{BB962C8B-B14F-4D97-AF65-F5344CB8AC3E}">
        <p14:creationId xmlns:p14="http://schemas.microsoft.com/office/powerpoint/2010/main" val="1950281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68A487-641F-45FF-9C72-03311D51035D}"/>
              </a:ext>
            </a:extLst>
          </p:cNvPr>
          <p:cNvSpPr/>
          <p:nvPr/>
        </p:nvSpPr>
        <p:spPr>
          <a:xfrm>
            <a:off x="714098" y="3325335"/>
            <a:ext cx="10031767" cy="4971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953AFB-9A23-4913-932E-47106F5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82674-6F1A-4368-B0CE-3B33879A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Comprendere il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Definire un procedimento risolutivo (</a:t>
            </a:r>
            <a:r>
              <a:rPr lang="it-IT" dirty="0" err="1"/>
              <a:t>algortimo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l’algoritmo in un linguaggio di programmazione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Prova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Documentazione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Manutenzione</a:t>
            </a:r>
          </a:p>
        </p:txBody>
      </p:sp>
    </p:spTree>
    <p:extLst>
      <p:ext uri="{BB962C8B-B14F-4D97-AF65-F5344CB8AC3E}">
        <p14:creationId xmlns:p14="http://schemas.microsoft.com/office/powerpoint/2010/main" val="3279738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4339A-1529-4987-AE83-93900B40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D0F5C0-B7A1-4F0B-994E-A24AEEBE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37" y="2318337"/>
            <a:ext cx="5691334" cy="35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68A487-641F-45FF-9C72-03311D51035D}"/>
              </a:ext>
            </a:extLst>
          </p:cNvPr>
          <p:cNvSpPr/>
          <p:nvPr/>
        </p:nvSpPr>
        <p:spPr>
          <a:xfrm>
            <a:off x="731854" y="3831362"/>
            <a:ext cx="10031767" cy="4971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953AFB-9A23-4913-932E-47106F5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82674-6F1A-4368-B0CE-3B33879A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Comprendere il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Definire un procedimento risolutivo (</a:t>
            </a:r>
            <a:r>
              <a:rPr lang="it-IT" dirty="0" err="1"/>
              <a:t>algortimo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l’algoritmo in un linguaggio di programmazione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Prova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Documentazione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Manutenzione</a:t>
            </a:r>
          </a:p>
        </p:txBody>
      </p:sp>
    </p:spTree>
    <p:extLst>
      <p:ext uri="{BB962C8B-B14F-4D97-AF65-F5344CB8AC3E}">
        <p14:creationId xmlns:p14="http://schemas.microsoft.com/office/powerpoint/2010/main" val="3654849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B7817-A315-4435-8FB2-BED956D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53449-26EB-4F7E-B80C-072D6DEA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manuale d’uso che accompagni il programma</a:t>
            </a:r>
          </a:p>
          <a:p>
            <a:r>
              <a:rPr lang="it-IT" dirty="0"/>
              <a:t>Questo manuale deve essere scritto facendo uso della terminologia tipica del problema e non in gergo computeristico</a:t>
            </a:r>
          </a:p>
        </p:txBody>
      </p:sp>
    </p:spTree>
    <p:extLst>
      <p:ext uri="{BB962C8B-B14F-4D97-AF65-F5344CB8AC3E}">
        <p14:creationId xmlns:p14="http://schemas.microsoft.com/office/powerpoint/2010/main" val="32529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AB84A4-5CBF-4232-BB78-55448A30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vs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154E3D-6FDD-436C-8201-6BE45CD7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  <a:p>
            <a:pPr marL="0" indent="0">
              <a:buNone/>
            </a:pPr>
            <a:r>
              <a:rPr lang="it-IT" sz="2000" dirty="0"/>
              <a:t>Insieme di tutti i circuiti, delle macchine e dei componenti elettronici, elettrici e meccanici di un sistema di elaborazione</a:t>
            </a:r>
          </a:p>
          <a:p>
            <a:r>
              <a:rPr lang="it-IT" dirty="0"/>
              <a:t>Software</a:t>
            </a:r>
          </a:p>
          <a:p>
            <a:pPr marL="0" indent="0">
              <a:buNone/>
            </a:pPr>
            <a:r>
              <a:rPr lang="it-IT" sz="2000" dirty="0"/>
              <a:t>Insieme dei programmi operanti sulla macchina sufficienti a coprire tutte le esigenze della elaborazione</a:t>
            </a:r>
          </a:p>
        </p:txBody>
      </p:sp>
    </p:spTree>
    <p:extLst>
      <p:ext uri="{BB962C8B-B14F-4D97-AF65-F5344CB8AC3E}">
        <p14:creationId xmlns:p14="http://schemas.microsoft.com/office/powerpoint/2010/main" val="3286382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68A487-641F-45FF-9C72-03311D51035D}"/>
              </a:ext>
            </a:extLst>
          </p:cNvPr>
          <p:cNvSpPr/>
          <p:nvPr/>
        </p:nvSpPr>
        <p:spPr>
          <a:xfrm>
            <a:off x="722976" y="4355145"/>
            <a:ext cx="10031767" cy="4971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953AFB-9A23-4913-932E-47106F5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per risolvere un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82674-6F1A-4368-B0CE-3B33879A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Comprendere il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Definire un procedimento risolutivo (</a:t>
            </a:r>
            <a:r>
              <a:rPr lang="it-IT" dirty="0" err="1"/>
              <a:t>algortimo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l’algoritmo in un linguaggio di programmazione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Prova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Documentazione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Manutenzione</a:t>
            </a:r>
          </a:p>
        </p:txBody>
      </p:sp>
    </p:spTree>
    <p:extLst>
      <p:ext uri="{BB962C8B-B14F-4D97-AF65-F5344CB8AC3E}">
        <p14:creationId xmlns:p14="http://schemas.microsoft.com/office/powerpoint/2010/main" val="2445215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004B2-316D-4B57-8042-B6C609CD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Manutenzione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9E221D-F054-4054-B4BD-8A0FBF75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esistono parti del programma soggette a usura.</a:t>
            </a:r>
          </a:p>
          <a:p>
            <a:r>
              <a:rPr lang="it-IT" dirty="0"/>
              <a:t>Manutenzione del programma</a:t>
            </a:r>
          </a:p>
          <a:p>
            <a:pPr lvl="1"/>
            <a:r>
              <a:rPr lang="it-IT" dirty="0"/>
              <a:t>Modificarlo</a:t>
            </a:r>
          </a:p>
          <a:p>
            <a:pPr lvl="1"/>
            <a:r>
              <a:rPr lang="it-IT" dirty="0"/>
              <a:t>Aggiornarlo</a:t>
            </a:r>
          </a:p>
          <a:p>
            <a:pPr lvl="1"/>
            <a:r>
              <a:rPr lang="it-IT" dirty="0"/>
              <a:t>Estenderlo</a:t>
            </a:r>
          </a:p>
          <a:p>
            <a:pPr lvl="1"/>
            <a:r>
              <a:rPr lang="it-IT" dirty="0"/>
              <a:t>Renderlo più veloce</a:t>
            </a:r>
          </a:p>
        </p:txBody>
      </p:sp>
    </p:spTree>
    <p:extLst>
      <p:ext uri="{BB962C8B-B14F-4D97-AF65-F5344CB8AC3E}">
        <p14:creationId xmlns:p14="http://schemas.microsoft.com/office/powerpoint/2010/main" val="4232490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9CCD0-75DE-435C-8937-89F2B85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444671-0057-44D2-BB04-7F7D33B2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Problema: compito che si vuole far risolvere automaticamente ad un calcolatore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Algoritmo: descrizione rigorosa delle azioni da compiere per risolvere un problema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Programma: sequenza di istruzioni di un linguaggio di programmazione. Scopo del programma: fornire al calcolatore le capacità per risolvere un dato problema.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0D61759-688E-4907-9C3D-48CDDD04B3DF}"/>
              </a:ext>
            </a:extLst>
          </p:cNvPr>
          <p:cNvSpPr/>
          <p:nvPr/>
        </p:nvSpPr>
        <p:spPr>
          <a:xfrm>
            <a:off x="5326602" y="2583402"/>
            <a:ext cx="479394" cy="54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9EF11BD-63AA-4133-8DC4-791350ABA628}"/>
              </a:ext>
            </a:extLst>
          </p:cNvPr>
          <p:cNvSpPr/>
          <p:nvPr/>
        </p:nvSpPr>
        <p:spPr>
          <a:xfrm>
            <a:off x="5344357" y="4109413"/>
            <a:ext cx="479394" cy="54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55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F4FAE-33D5-4957-989B-491AD348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7E966-EF73-46BD-AAAD-6271E296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Processore (CPU Central Processing Unit)</a:t>
            </a:r>
          </a:p>
          <a:p>
            <a:pPr lvl="1"/>
            <a:r>
              <a:rPr lang="it-IT" dirty="0"/>
              <a:t>Parte del sistema che svolge le elaborazioni</a:t>
            </a:r>
          </a:p>
          <a:p>
            <a:pPr lvl="1"/>
            <a:r>
              <a:rPr lang="it-IT" dirty="0"/>
              <a:t>Esegue i programmi</a:t>
            </a:r>
          </a:p>
          <a:p>
            <a:r>
              <a:rPr lang="it-IT" dirty="0"/>
              <a:t>Memoria centrale (RAM Random Access Memory)</a:t>
            </a:r>
          </a:p>
          <a:p>
            <a:pPr lvl="1"/>
            <a:r>
              <a:rPr lang="it-IT" dirty="0"/>
              <a:t>Capacità limitata</a:t>
            </a:r>
          </a:p>
          <a:p>
            <a:pPr lvl="1"/>
            <a:r>
              <a:rPr lang="it-IT" dirty="0"/>
              <a:t>Volatile</a:t>
            </a:r>
          </a:p>
          <a:p>
            <a:pPr lvl="1"/>
            <a:r>
              <a:rPr lang="it-IT" dirty="0"/>
              <a:t>Accesso rapido</a:t>
            </a:r>
          </a:p>
          <a:p>
            <a:r>
              <a:rPr lang="it-IT" dirty="0"/>
              <a:t>Memoria secondaria </a:t>
            </a:r>
          </a:p>
          <a:p>
            <a:pPr lvl="1"/>
            <a:r>
              <a:rPr lang="it-IT" dirty="0"/>
              <a:t>Grandi capacità</a:t>
            </a:r>
          </a:p>
          <a:p>
            <a:pPr lvl="1"/>
            <a:r>
              <a:rPr lang="it-IT" dirty="0"/>
              <a:t>Persistente</a:t>
            </a:r>
          </a:p>
          <a:p>
            <a:pPr lvl="1"/>
            <a:r>
              <a:rPr lang="it-IT" dirty="0"/>
              <a:t>Accesso lento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4783BE-C375-4805-895E-B8F322E7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1" y="2076189"/>
            <a:ext cx="1181099" cy="966787"/>
          </a:xfrm>
          <a:prstGeom prst="rect">
            <a:avLst/>
          </a:prstGeom>
        </p:spPr>
      </p:pic>
      <p:pic>
        <p:nvPicPr>
          <p:cNvPr id="3074" name="Picture 2" descr="Risultati immagini per ram">
            <a:extLst>
              <a:ext uri="{FF2B5EF4-FFF2-40B4-BE49-F238E27FC236}">
                <a16:creationId xmlns:a16="http://schemas.microsoft.com/office/drawing/2014/main" id="{CCCA2AE3-D0DB-45F9-B9BF-E77B78E7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90" y="3156430"/>
            <a:ext cx="2106317" cy="13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E419206-CB90-4B17-AD8E-EF179E1FA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432" y="4726683"/>
            <a:ext cx="1826632" cy="15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C3C25-6F94-47E6-9AE5-862A1E0C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1522C6-F91C-48BB-9E67-98405D96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Unità periferiche</a:t>
            </a:r>
          </a:p>
          <a:p>
            <a:pPr lvl="1"/>
            <a:r>
              <a:rPr lang="it-IT" dirty="0"/>
              <a:t>Tastiera</a:t>
            </a:r>
          </a:p>
          <a:p>
            <a:pPr lvl="1"/>
            <a:r>
              <a:rPr lang="it-IT" dirty="0"/>
              <a:t>Mouse</a:t>
            </a:r>
          </a:p>
          <a:p>
            <a:pPr lvl="1"/>
            <a:r>
              <a:rPr lang="it-IT" dirty="0"/>
              <a:t>Stampante</a:t>
            </a:r>
          </a:p>
          <a:p>
            <a:r>
              <a:rPr lang="it-IT" dirty="0"/>
              <a:t>Bus di sistema</a:t>
            </a:r>
          </a:p>
          <a:p>
            <a:pPr lvl="1"/>
            <a:r>
              <a:rPr lang="it-IT" dirty="0"/>
              <a:t>Collega tutti gli elementi consentendo lo scambio di dati tra essi</a:t>
            </a:r>
          </a:p>
        </p:txBody>
      </p:sp>
    </p:spTree>
    <p:extLst>
      <p:ext uri="{BB962C8B-B14F-4D97-AF65-F5344CB8AC3E}">
        <p14:creationId xmlns:p14="http://schemas.microsoft.com/office/powerpoint/2010/main" val="317637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34F96-AA3E-4704-A8BA-F8D406C9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8313C-7049-4FAD-96E5-2CC8472B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Risultati immagini per interno di un computer">
            <a:extLst>
              <a:ext uri="{FF2B5EF4-FFF2-40B4-BE49-F238E27FC236}">
                <a16:creationId xmlns:a16="http://schemas.microsoft.com/office/drawing/2014/main" id="{F4D4333A-25F1-469F-A2E4-21598FC7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2082942"/>
            <a:ext cx="4500433" cy="395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84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1849</Words>
  <Application>Microsoft Office PowerPoint</Application>
  <PresentationFormat>Widescreen</PresentationFormat>
  <Paragraphs>354</Paragraphs>
  <Slides>62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Tema di Office</vt:lpstr>
      <vt:lpstr>introduzione</vt:lpstr>
      <vt:lpstr>Calcolatore visto dall’utente</vt:lpstr>
      <vt:lpstr>Calcolatore visto dall’utente</vt:lpstr>
      <vt:lpstr>Calcolatore visto dall’utente</vt:lpstr>
      <vt:lpstr>Hardware &amp; Software</vt:lpstr>
      <vt:lpstr>Hardware vs Software</vt:lpstr>
      <vt:lpstr>Hardware</vt:lpstr>
      <vt:lpstr>Hardware</vt:lpstr>
      <vt:lpstr>Hardware</vt:lpstr>
      <vt:lpstr>Software</vt:lpstr>
      <vt:lpstr>Problema -&gt; soluzione</vt:lpstr>
      <vt:lpstr>Problem Solving</vt:lpstr>
      <vt:lpstr>Problem solving</vt:lpstr>
      <vt:lpstr>Cosa significa informatica</vt:lpstr>
      <vt:lpstr>Problem Solving</vt:lpstr>
      <vt:lpstr>Problem Solving</vt:lpstr>
      <vt:lpstr>Attività per risolvere un problema</vt:lpstr>
      <vt:lpstr>Comprendere il problema</vt:lpstr>
      <vt:lpstr>Attività per risolvere un problema</vt:lpstr>
      <vt:lpstr>Algoritmo</vt:lpstr>
      <vt:lpstr>Presentazione standard di PowerPoint</vt:lpstr>
      <vt:lpstr>Descrizione Rigorosa</vt:lpstr>
      <vt:lpstr>Considerazioni</vt:lpstr>
      <vt:lpstr>Caratteristiche di un algoritmo</vt:lpstr>
      <vt:lpstr>Struttura in passi elementari</vt:lpstr>
      <vt:lpstr>Esempio: l’area di una campana</vt:lpstr>
      <vt:lpstr>Esempio: gestione biblioteca</vt:lpstr>
      <vt:lpstr>Esempio di Scheda</vt:lpstr>
      <vt:lpstr>Problema</vt:lpstr>
      <vt:lpstr>Formulazione dell’algoritmo</vt:lpstr>
      <vt:lpstr>Primo sotto-algoritmo di ricerca</vt:lpstr>
      <vt:lpstr>Cosa succede se l’autore cercato è Verga?</vt:lpstr>
      <vt:lpstr>Cosa succede se l’autore cercato  è Verga?</vt:lpstr>
      <vt:lpstr>Secondo sotto-algortimo di ricerca</vt:lpstr>
      <vt:lpstr>Cosa succede ora se l’autore cercato è Verga?</vt:lpstr>
      <vt:lpstr>Secondo sotto-algoritmo di ricerca: errore</vt:lpstr>
      <vt:lpstr>Revisione del passo e</vt:lpstr>
      <vt:lpstr>Qualità degli algoritmi</vt:lpstr>
      <vt:lpstr>Esempio: gestione della Biblioteca</vt:lpstr>
      <vt:lpstr>Altre qualità degli algortimi</vt:lpstr>
      <vt:lpstr>Esempio: Algoritmo del risveglio</vt:lpstr>
      <vt:lpstr>…riassumendo</vt:lpstr>
      <vt:lpstr>Attività per risolvere un problema</vt:lpstr>
      <vt:lpstr>Implementazione di un algoritmo</vt:lpstr>
      <vt:lpstr>Il linguaggio C</vt:lpstr>
      <vt:lpstr>Sintassi e Semantica</vt:lpstr>
      <vt:lpstr>Programma</vt:lpstr>
      <vt:lpstr>Linguaggio macchina </vt:lpstr>
      <vt:lpstr>Linguaggio macchina</vt:lpstr>
      <vt:lpstr>Traduzione</vt:lpstr>
      <vt:lpstr>Compilazione</vt:lpstr>
      <vt:lpstr>Interpretazione</vt:lpstr>
      <vt:lpstr>Compilazione &amp; interpretazione</vt:lpstr>
      <vt:lpstr>Pros &amp; Cons: Compilazione</vt:lpstr>
      <vt:lpstr>Pro &amp; Cons: interpretazione </vt:lpstr>
      <vt:lpstr>Attività per risolvere un problema</vt:lpstr>
      <vt:lpstr>Prova</vt:lpstr>
      <vt:lpstr>Attività per risolvere un problema</vt:lpstr>
      <vt:lpstr>Documentazione</vt:lpstr>
      <vt:lpstr>Attività per risolvere un problema</vt:lpstr>
      <vt:lpstr>Manutenzione</vt:lpstr>
      <vt:lpstr>Riepilogo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21</cp:revision>
  <dcterms:created xsi:type="dcterms:W3CDTF">2018-02-15T13:46:51Z</dcterms:created>
  <dcterms:modified xsi:type="dcterms:W3CDTF">2018-03-12T10:17:49Z</dcterms:modified>
</cp:coreProperties>
</file>