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3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D398C12-2CC9-47F5-8A63-15B56A4A01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ezione senza titolo" id="{B53A32A0-84A9-4447-9663-EC5082330B5D}">
          <p14:sldIdLst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0E7-92AC-4F70-B7AE-98C11F440050}" type="datetimeFigureOut">
              <a:rPr lang="it-IT" smtClean="0"/>
              <a:t>06/05/2018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EA73-690D-446F-9699-B7597C3D1F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58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EC372-9988-4129-92F0-5F075FDED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190D81-872B-4628-AF1F-C4B7C70E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BF7771-6171-453A-80C8-A156C293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530D-D727-492B-81DC-97AF1B82CA6C}" type="datetime1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7EFAFD-2C1F-44F6-A5DE-D6012712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1F330-F2F6-4879-9F4C-C8ABAF83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77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72CA5-189E-4CC0-9658-4167BEB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1BF58B-F9FB-4BA7-A66B-CC191CBC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C8E144-EB66-43FD-A50B-AD04836D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D6FB-1F8F-42B2-A22D-70D5E593EED7}" type="datetime1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597B1-CEC3-47F4-9C9B-0DA5A8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A81EB0-89A2-41AB-8676-9C748AA0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D7B3C7-2514-4B4B-875E-90AE1733A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44BD9C-E21B-4FCB-9622-00FCACB5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B9BEA4-3222-4583-AB74-F35AF535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09AD-134E-4F76-A2B7-AA95ACA98BC3}" type="datetime1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1F47FF-49CD-4A56-9961-2921030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4FCC2D-A0FB-44FD-9F44-955A2CF7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4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F019F-DE22-41AD-B018-38898BDA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02B02-927E-4E84-9805-1CEC1695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B33F2D-D7D8-4532-A658-F702B38B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F2DF-182F-46E1-AB73-F4C0189EE2F3}" type="datetime1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8713F-1A4F-406B-A34D-E2B8F513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4CCEA4-6E54-442F-801C-A427D432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pPr/>
              <a:t>‹N›</a:t>
            </a:fld>
            <a:r>
              <a:rPr lang="it-IT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351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C5021-367D-4B42-A249-B353077B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FDCB9-F99B-4667-BAD8-738C8AA8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5A1BB-D888-4B94-9975-D1B2B43F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E7A1-9207-43EB-A08D-6FF3EAB69FE1}" type="datetime1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F0A4A3-35AB-4B51-BCD7-843A3AAB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409A9B-E6E0-4DCB-A454-7EC6294F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7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A3130-B9AE-4C23-8E78-BA15C1DC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EDAB3E-AE9E-4E37-AA1F-643D078C4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50B17A-0887-4B7E-877D-5F2DFB75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80C1C4-1BF0-4697-921C-17987CA7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0C48-1909-42EB-B6A6-606967960C16}" type="datetime1">
              <a:rPr lang="it-IT" smtClean="0"/>
              <a:t>06/05/2018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3C829B-76BA-41BE-8513-1593FAD3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9A0336-FA65-4376-9268-54D7DED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7E262-300D-4F13-ABA8-77F60634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2C09DE-05CF-4992-9167-DCCE6832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A8C8F8-C076-43E3-8854-478672F44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66EFA9-AB26-4313-BE3A-AD3D9C5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84D140-C067-43B6-8A81-99D85311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66845E-46E5-494B-B28C-2D054CB9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AB63-B31B-4EAF-8946-CB42A29954CA}" type="datetime1">
              <a:rPr lang="it-IT" smtClean="0"/>
              <a:t>06/05/2018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4C3613-DF84-49AB-8CA4-354599C0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FDE827-EA06-4C65-B8F8-1F0A78CE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48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7019F-0405-49FE-8C80-F20B66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1E506E-F4F7-410C-AEC7-9E0DACF7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FCF-B855-4B28-A9C9-4B96570AF9E2}" type="datetime1">
              <a:rPr lang="it-IT" smtClean="0"/>
              <a:t>06/05/2018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014C50-5A44-4F38-A324-4AC09EC5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339F50-2A01-47A7-BF37-7CFF3EF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17DF4F-83F7-4364-A5F4-E0C8427B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79EB-5FF7-4901-9E1B-8EA6CB2584C8}" type="datetime1">
              <a:rPr lang="it-IT" smtClean="0"/>
              <a:t>06/05/2018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5ACE5C-DF98-4B7D-AAE1-9122EF37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63EF70-C76A-4823-95A2-E3425E0A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88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A73FA-9986-4D68-99FE-720F9A6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946B4-3766-4639-B7A0-F07AEFA6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CC2FC4-1B9D-4E7F-9D6F-673ADDC9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B1F635-4CAD-429F-AE0E-2A57B2A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C40C-0E41-4158-AEE2-7058AE098269}" type="datetime1">
              <a:rPr lang="it-IT" smtClean="0"/>
              <a:t>06/05/2018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A036C5-C5D0-439B-AA80-5A609EE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C43F13-5DCA-4BEA-817F-6E295B3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9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2D1F0-BCAD-4874-9028-37118A3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9FC7443-C431-4B11-80FD-77047CE7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FE360A-5EC1-46DF-A57F-FBD130491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BAC887-B914-4661-AEE4-B9D274E6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4A18-BE1D-41E6-AE56-A525185604DD}" type="datetime1">
              <a:rPr lang="it-IT" smtClean="0"/>
              <a:t>06/05/2018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DC554F-F3AE-4562-84FF-5A258FA8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FBB863-0DA0-465B-BEDB-7C0E5DE5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88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0D3137-29CA-4CAB-B98F-5EE91EC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125165-8453-4607-9490-3AAFD850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9FF581-B5F5-4465-B822-A23F48AA0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BD87-7E52-4E61-8A5F-E859CAAA1888}" type="datetime1">
              <a:rPr lang="it-IT" smtClean="0"/>
              <a:t>06/05/2018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ACCB9D-C133-4B70-B885-509D2DDA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9F3DA9-2C20-4285-ADE5-0B2F41A7B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0974-B5AB-4E3A-A42F-0A21D59CDA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5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F0D97-8855-451F-8FA9-C9FC2081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Rappresentazione dei numeri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404CE7-074B-4914-AB86-147A9596B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06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EE2F-E0A2-4652-8C45-F0388212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A0A15-FAA6-4D56-8041-5233CD11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p = 3</a:t>
            </a:r>
          </a:p>
          <a:p>
            <a:pPr marL="0" indent="0">
              <a:buNone/>
            </a:pPr>
            <a:r>
              <a:rPr lang="el-GR" dirty="0"/>
              <a:t>ρ</a:t>
            </a:r>
            <a:r>
              <a:rPr lang="el-GR" b="1" baseline="-25000" dirty="0"/>
              <a:t>2</a:t>
            </a:r>
            <a:r>
              <a:rPr lang="el-GR" b="1" dirty="0"/>
              <a:t>(-3) = &lt;1, </a:t>
            </a:r>
            <a:r>
              <a:rPr lang="el-GR" dirty="0"/>
              <a:t>ρ</a:t>
            </a:r>
            <a:r>
              <a:rPr lang="el-GR" b="1" baseline="-25000" dirty="0"/>
              <a:t>2</a:t>
            </a:r>
            <a:r>
              <a:rPr lang="el-GR" b="1" dirty="0"/>
              <a:t>(3)&gt; = &lt;1,11&gt; = 111</a:t>
            </a:r>
            <a:r>
              <a:rPr lang="el-GR" b="1" baseline="-25000" dirty="0"/>
              <a:t>2</a:t>
            </a:r>
          </a:p>
          <a:p>
            <a:pPr marL="0" indent="0">
              <a:buNone/>
            </a:pPr>
            <a:r>
              <a:rPr lang="el-GR" dirty="0"/>
              <a:t>ρ</a:t>
            </a:r>
            <a:r>
              <a:rPr lang="el-GR" b="1" baseline="-25000" dirty="0"/>
              <a:t>2</a:t>
            </a:r>
            <a:r>
              <a:rPr lang="el-GR" b="1" dirty="0"/>
              <a:t>(3) = &lt;0, </a:t>
            </a:r>
            <a:r>
              <a:rPr lang="el-GR" dirty="0"/>
              <a:t>ρ</a:t>
            </a:r>
            <a:r>
              <a:rPr lang="el-GR" b="1" baseline="-25000" dirty="0"/>
              <a:t>2</a:t>
            </a:r>
            <a:r>
              <a:rPr lang="el-GR" b="1" dirty="0"/>
              <a:t>(3)&gt; = &lt;0,11&gt; = 011</a:t>
            </a:r>
            <a:r>
              <a:rPr lang="el-GR" b="1" baseline="-25000" dirty="0"/>
              <a:t>2</a:t>
            </a:r>
            <a:endParaRPr lang="it-IT" baseline="-25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A0380E-B580-4565-AD86-442EF2A5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70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1218F-6D30-4E8D-A143-3BC24D0A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Dato un numero rappresentato in M&amp;S, che numero intero rappresenta?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16353F-65BB-4A0F-899C-831519FD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6" y="2331345"/>
            <a:ext cx="6518153" cy="3451954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BC33E5B-2EF1-43EC-9306-09A494CE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03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211DA-A7E2-4BB1-9FED-6118103A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9A0B73-0DD2-4EB4-9E9F-CCD121F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8E92FC-6700-4C09-B311-74622FE5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5" y="2598032"/>
            <a:ext cx="5978412" cy="3182691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219A03-700B-4EE8-A21F-A5AC64DE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7AC2C-74CF-4C29-9020-E2BC7B4C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Riassuntiva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BE510-3EFA-450A-AF1A-E6F6850B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02D46F-80EC-4F7B-8201-12CA9F91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7" y="2477610"/>
            <a:ext cx="5677040" cy="324044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52B4F9-FC64-4128-B8C7-0340F478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63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F5124-8C51-43D9-93B8-4490FA49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03D6D-62E5-4EA0-96B7-E4B86479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Data la stringa</a:t>
            </a:r>
          </a:p>
          <a:p>
            <a:pPr marL="0" indent="0">
              <a:buNone/>
            </a:pPr>
            <a:r>
              <a:rPr lang="it-IT" b="1" dirty="0"/>
              <a:t>		1111</a:t>
            </a:r>
            <a:r>
              <a:rPr lang="it-IT" b="1" baseline="-25000" dirty="0"/>
              <a:t>2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Naturale -&gt;</a:t>
            </a:r>
          </a:p>
          <a:p>
            <a:pPr marL="0" indent="0">
              <a:buNone/>
            </a:pPr>
            <a:r>
              <a:rPr lang="it-IT" b="1" dirty="0"/>
              <a:t>		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3</a:t>
            </a:r>
            <a:r>
              <a:rPr lang="it-IT" b="1" dirty="0"/>
              <a:t> + 1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2</a:t>
            </a:r>
            <a:r>
              <a:rPr lang="it-IT" b="1" dirty="0"/>
              <a:t> + 1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1</a:t>
            </a:r>
            <a:r>
              <a:rPr lang="it-IT" b="1" dirty="0"/>
              <a:t> + 1 = </a:t>
            </a:r>
            <a:r>
              <a:rPr lang="it-IT" b="1" dirty="0">
                <a:solidFill>
                  <a:srgbClr val="FF0000"/>
                </a:solidFill>
              </a:rPr>
              <a:t>15</a:t>
            </a:r>
          </a:p>
          <a:p>
            <a:pPr marL="0" indent="0">
              <a:buNone/>
            </a:pPr>
            <a:r>
              <a:rPr lang="it-IT" dirty="0"/>
              <a:t>Intero rappresentato in M&amp;S -&gt;</a:t>
            </a:r>
          </a:p>
          <a:p>
            <a:pPr marL="0" indent="0">
              <a:buNone/>
            </a:pPr>
            <a:r>
              <a:rPr lang="it-IT" b="1" dirty="0"/>
              <a:t>		- (1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2</a:t>
            </a:r>
            <a:r>
              <a:rPr lang="it-IT" b="1" dirty="0"/>
              <a:t> + 1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1</a:t>
            </a:r>
            <a:r>
              <a:rPr lang="it-IT" b="1" dirty="0"/>
              <a:t> + 1) = </a:t>
            </a:r>
            <a:r>
              <a:rPr lang="it-IT" b="1" dirty="0">
                <a:solidFill>
                  <a:srgbClr val="FF0000"/>
                </a:solidFill>
              </a:rPr>
              <a:t>-7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702DD-AA3B-473C-ACDE-94356A7A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3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E43B1-988F-4ABB-B56D-A6C9D89B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2FEB7-43F2-4495-ADAA-5B1D61AA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Rappresentare in M&amp;S il numero intero</a:t>
            </a:r>
          </a:p>
          <a:p>
            <a:pPr marL="0" indent="0">
              <a:buNone/>
            </a:pPr>
            <a:r>
              <a:rPr lang="it-IT" b="1" dirty="0"/>
              <a:t>		</a:t>
            </a:r>
            <a:r>
              <a:rPr lang="it-IT" b="1" dirty="0">
                <a:solidFill>
                  <a:srgbClr val="FF0000"/>
                </a:solidFill>
              </a:rPr>
              <a:t>-9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Data la stringa </a:t>
            </a:r>
            <a:r>
              <a:rPr lang="it-IT" b="1" dirty="0">
                <a:solidFill>
                  <a:srgbClr val="FF0000"/>
                </a:solidFill>
              </a:rPr>
              <a:t>11101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dirty="0"/>
              <a:t>, che numero intero rappresenta?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E69957-E3F5-468C-A870-654B4EA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97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D5BA3-B21B-453B-884A-FCB48ED5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98CB95-F9AF-4E95-9F70-C031AA52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4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-9</a:t>
            </a:r>
            <a:r>
              <a:rPr lang="it-IT" b="1" baseline="-25000" dirty="0">
                <a:solidFill>
                  <a:srgbClr val="FF0000"/>
                </a:solidFill>
              </a:rPr>
              <a:t>10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/>
              <a:t>= 11001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11101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/>
              <a:t>= -13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039E84-21D3-440B-AAA2-1C7FCC5B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72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A41D3-DF25-43C7-9918-C292121D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64D0B-4F11-47FE-9613-5508256B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538C743-10BE-4D31-B0A6-B1A7D62D22DC}"/>
              </a:ext>
            </a:extLst>
          </p:cNvPr>
          <p:cNvSpPr/>
          <p:nvPr/>
        </p:nvSpPr>
        <p:spPr>
          <a:xfrm>
            <a:off x="1123950" y="1790700"/>
            <a:ext cx="3009900" cy="61912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4262B5-E435-4C7D-B0E5-44E03FB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6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3D0AA-6CA2-43A7-AFC6-1AA99AC4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4C778-3164-4C34-B4BC-28D78831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68" y="2042396"/>
            <a:ext cx="5472510" cy="359426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6BF10EA-BFE8-4238-84A6-FD6A8F5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34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8D621-E02B-4533-B2E3-F3DE623C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C680C8-965E-44E3-A7B5-8397814C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40BCBC3-B962-4CB3-BFC5-451745A1770E}"/>
              </a:ext>
            </a:extLst>
          </p:cNvPr>
          <p:cNvSpPr/>
          <p:nvPr/>
        </p:nvSpPr>
        <p:spPr>
          <a:xfrm>
            <a:off x="1169377" y="2338754"/>
            <a:ext cx="1169377" cy="45720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731731-45FE-4379-B015-829D23A8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11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D828B-32D5-411E-BE0E-54183575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numeri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7F1D2-1AEB-407B-9566-192D708F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Naturali</a:t>
            </a:r>
          </a:p>
          <a:p>
            <a:r>
              <a:rPr lang="it-IT" dirty="0"/>
              <a:t>Interi</a:t>
            </a:r>
          </a:p>
          <a:p>
            <a:r>
              <a:rPr lang="it-IT" dirty="0"/>
              <a:t>Reali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78A23C3-DE1D-4636-B315-6C746306D884}"/>
              </a:ext>
            </a:extLst>
          </p:cNvPr>
          <p:cNvSpPr/>
          <p:nvPr/>
        </p:nvSpPr>
        <p:spPr>
          <a:xfrm>
            <a:off x="1134208" y="2347546"/>
            <a:ext cx="993530" cy="395654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16C40C-42BF-4F32-90CD-88124FC1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7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FAFC3-4B12-4380-AEB7-6A27169F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 informale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549EA-E754-4368-A8C6-E8E94B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Siano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it-IT" b="1" dirty="0"/>
              <a:t> </a:t>
            </a:r>
            <a:r>
              <a:rPr lang="it-IT" dirty="0"/>
              <a:t>due interi:</a:t>
            </a:r>
          </a:p>
          <a:p>
            <a:pPr marL="0" indent="0">
              <a:buNone/>
            </a:pPr>
            <a:r>
              <a:rPr lang="it-IT" dirty="0"/>
              <a:t>se hanno lo </a:t>
            </a:r>
            <a:r>
              <a:rPr lang="it-IT" dirty="0">
                <a:solidFill>
                  <a:schemeClr val="accent1"/>
                </a:solidFill>
              </a:rPr>
              <a:t>stesso segno</a:t>
            </a:r>
            <a:r>
              <a:rPr lang="it-IT" dirty="0"/>
              <a:t>:</a:t>
            </a:r>
          </a:p>
          <a:p>
            <a:pPr marL="457200" lvl="1" indent="0">
              <a:buNone/>
            </a:pPr>
            <a:r>
              <a:rPr lang="it-IT" dirty="0"/>
              <a:t>la somma avrà lo stesso segno e come modulo, la somma dei moduli </a:t>
            </a:r>
          </a:p>
          <a:p>
            <a:pPr marL="457200" lvl="1" indent="0">
              <a:buNone/>
            </a:pPr>
            <a:r>
              <a:rPr lang="it-IT" dirty="0"/>
              <a:t>(es. 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–6-5 = -11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hanno </a:t>
            </a:r>
            <a:r>
              <a:rPr lang="it-IT" dirty="0">
                <a:solidFill>
                  <a:schemeClr val="accent1"/>
                </a:solidFill>
              </a:rPr>
              <a:t>segno diverso e moduli diversi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2400" dirty="0"/>
              <a:t>la somma avrà il segno del modulo maggiore e come modulo la differenza dei moduli </a:t>
            </a:r>
          </a:p>
          <a:p>
            <a:pPr marL="0" indent="0">
              <a:buNone/>
            </a:pPr>
            <a:r>
              <a:rPr lang="it-IT" dirty="0"/>
              <a:t>	(es.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–6+5 = -1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hanno </a:t>
            </a:r>
            <a:r>
              <a:rPr lang="it-IT" dirty="0">
                <a:solidFill>
                  <a:schemeClr val="accent1"/>
                </a:solidFill>
              </a:rPr>
              <a:t>segno opposto e modulo uguale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sz="2500" dirty="0"/>
              <a:t>	la somma avrà come segno + e come modulo 0</a:t>
            </a:r>
          </a:p>
          <a:p>
            <a:pPr marL="0" indent="0">
              <a:buNone/>
            </a:pPr>
            <a:r>
              <a:rPr lang="it-IT" dirty="0"/>
              <a:t>	(es.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–5+5 = +0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CEFC85-BA4F-4CB2-9BD1-569E0C09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19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2749E-995B-4C4C-9AE2-36551A81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 Formale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559974-3035-4557-8F2C-5C449207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1" y="2977744"/>
            <a:ext cx="5681458" cy="32101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1E940AF-DA2B-4B64-B873-BB19D3BB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575" y="2528750"/>
            <a:ext cx="2715866" cy="116695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285AFA-0E38-493F-9103-3CE3A36A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75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7FD20-BD05-458B-AD52-36BCA401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D20A0-A44B-4F8A-B67C-E8265542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fare la somma serve un sottrattore</a:t>
            </a:r>
          </a:p>
          <a:p>
            <a:endParaRPr lang="it-IT" dirty="0"/>
          </a:p>
          <a:p>
            <a:r>
              <a:rPr lang="it-IT" dirty="0"/>
              <a:t>Il sommatore lavora solo su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p-1</a:t>
            </a:r>
            <a:r>
              <a:rPr lang="it-IT" b="1" dirty="0"/>
              <a:t> </a:t>
            </a:r>
            <a:r>
              <a:rPr lang="it-IT" dirty="0"/>
              <a:t>bit e se il riporto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b="1" baseline="-25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= 1 </a:t>
            </a:r>
            <a:r>
              <a:rPr lang="it-IT" b="1" dirty="0">
                <a:solidFill>
                  <a:srgbClr val="FF0000"/>
                </a:solidFill>
              </a:rPr>
              <a:t>-&gt; </a:t>
            </a:r>
            <a:r>
              <a:rPr lang="it-IT" b="1" dirty="0" err="1">
                <a:solidFill>
                  <a:srgbClr val="FF0000"/>
                </a:solidFill>
              </a:rPr>
              <a:t>overflow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9B0078-4385-4C9A-AFA4-6BDB817E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24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8F7BE-78E8-442D-B9B2-DF1A0172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A44BCC-55CB-4BDF-8EE1-8A66F69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198368-6E94-4E20-8AEF-99ED32A9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90" y="2368898"/>
            <a:ext cx="5828474" cy="3508517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F98C86-BB27-4CB5-9F68-6AE9D3D6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40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368C7-A650-4701-B9D3-7F9E383B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4ACAA-079A-4F3E-A31B-9CFA76F1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C47EF4-B201-472A-BC0C-539B9E4F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12" y="2494183"/>
            <a:ext cx="5928308" cy="3217418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9B910B-79E2-4BD5-97BC-01D646B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59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DA5F1-EBB7-437B-AC68-38B9F8A2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A3491B-8A93-46F4-A052-8E394F1D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66" y="2132533"/>
            <a:ext cx="6392145" cy="3637704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0A0321-4E03-4ED9-A341-A198B397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3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6758A-82E2-477B-84C8-A383FA5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19044-F0C2-4F65-BE75-94D5D6CA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CA24CF-F261-49B1-ABCD-C17CE5C2132A}"/>
              </a:ext>
            </a:extLst>
          </p:cNvPr>
          <p:cNvSpPr/>
          <p:nvPr/>
        </p:nvSpPr>
        <p:spPr>
          <a:xfrm>
            <a:off x="1127342" y="2943616"/>
            <a:ext cx="1941535" cy="37578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AB5A1A-3028-4BA1-9254-D9820EB1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4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37CEC-A5ED-415A-B633-E69DF97A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46143-77BF-4AC4-8920-BA90306C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modo analogo alla somma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D95310-703C-448D-80AD-2D5C13AF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68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6758A-82E2-477B-84C8-A383FA5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19044-F0C2-4F65-BE75-94D5D6CA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Complementazione</a:t>
            </a:r>
          </a:p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CA24CF-F261-49B1-ABCD-C17CE5C2132A}"/>
              </a:ext>
            </a:extLst>
          </p:cNvPr>
          <p:cNvSpPr/>
          <p:nvPr/>
        </p:nvSpPr>
        <p:spPr>
          <a:xfrm>
            <a:off x="1079717" y="3429000"/>
            <a:ext cx="2377858" cy="904875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C62D97-848E-429C-A9F0-961BF149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75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0F517-F3C9-4692-B49B-C33E3B5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Moltiplicazione e Divisone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0BDCD3-B52B-4C99-BF82-878D0B45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2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Lavorare sui moduli e studiare separatamente il segno:</a:t>
            </a:r>
          </a:p>
          <a:p>
            <a:pPr marL="0" indent="0">
              <a:buNone/>
            </a:pPr>
            <a:r>
              <a:rPr lang="it-IT" dirty="0"/>
              <a:t>Operandi concordi</a:t>
            </a:r>
          </a:p>
          <a:p>
            <a:pPr marL="0" indent="0">
              <a:buNone/>
            </a:pPr>
            <a:r>
              <a:rPr lang="it-IT" b="1" dirty="0"/>
              <a:t>- -</a:t>
            </a:r>
          </a:p>
          <a:p>
            <a:pPr marL="0" indent="0">
              <a:buNone/>
            </a:pPr>
            <a:r>
              <a:rPr lang="it-IT" b="1" dirty="0"/>
              <a:t>+ +</a:t>
            </a:r>
          </a:p>
          <a:p>
            <a:pPr marL="0" indent="0">
              <a:buNone/>
            </a:pPr>
            <a:r>
              <a:rPr lang="it-IT" dirty="0"/>
              <a:t>Operandi discordi</a:t>
            </a:r>
          </a:p>
          <a:p>
            <a:pPr marL="0" indent="0">
              <a:buNone/>
            </a:pPr>
            <a:r>
              <a:rPr lang="it-IT" b="1" dirty="0"/>
              <a:t>- +</a:t>
            </a:r>
          </a:p>
          <a:p>
            <a:pPr marL="0" indent="0">
              <a:buNone/>
            </a:pPr>
            <a:r>
              <a:rPr lang="it-IT" b="1" dirty="0"/>
              <a:t>+ 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B2D831-9930-4B24-8D4A-0A91AA8AF964}"/>
              </a:ext>
            </a:extLst>
          </p:cNvPr>
          <p:cNvSpPr txBox="1"/>
          <p:nvPr/>
        </p:nvSpPr>
        <p:spPr>
          <a:xfrm>
            <a:off x="4838700" y="3256865"/>
            <a:ext cx="1685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segno: </a:t>
            </a:r>
            <a:r>
              <a:rPr lang="it-IT" sz="2800" b="1" dirty="0"/>
              <a:t>0</a:t>
            </a:r>
          </a:p>
          <a:p>
            <a:endParaRPr lang="it-IT" sz="2800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FC2FD8CE-E0C6-4A0B-BC2D-C54E6142945F}"/>
              </a:ext>
            </a:extLst>
          </p:cNvPr>
          <p:cNvSpPr/>
          <p:nvPr/>
        </p:nvSpPr>
        <p:spPr>
          <a:xfrm>
            <a:off x="3473196" y="33623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818EF-936E-451D-B83D-2DCB8DA12BBA}"/>
              </a:ext>
            </a:extLst>
          </p:cNvPr>
          <p:cNvSpPr txBox="1"/>
          <p:nvPr/>
        </p:nvSpPr>
        <p:spPr>
          <a:xfrm>
            <a:off x="4838700" y="4914215"/>
            <a:ext cx="1685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segno: </a:t>
            </a:r>
            <a:r>
              <a:rPr lang="it-IT" sz="2800" b="1" dirty="0"/>
              <a:t>1</a:t>
            </a:r>
          </a:p>
          <a:p>
            <a:endParaRPr lang="it-IT" sz="2800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1064DDCF-CE33-469D-9BFA-115D3ABB3173}"/>
              </a:ext>
            </a:extLst>
          </p:cNvPr>
          <p:cNvSpPr/>
          <p:nvPr/>
        </p:nvSpPr>
        <p:spPr>
          <a:xfrm>
            <a:off x="3520821" y="50006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30512DCB-2904-42F2-9C4D-94B5781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47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E8A7A-31EC-42CC-8DD1-CF1B5AF6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Interi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FFEEE-3DF9-4742-B47A-72DA0681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Includono i naturali, lo zero e tutti i valori negativi della forma </a:t>
            </a:r>
            <a:r>
              <a:rPr lang="it-IT" b="1" dirty="0"/>
              <a:t>-n</a:t>
            </a:r>
            <a:r>
              <a:rPr lang="it-IT" dirty="0"/>
              <a:t>, essendo </a:t>
            </a:r>
            <a:r>
              <a:rPr lang="it-IT" b="1" dirty="0"/>
              <a:t>n </a:t>
            </a:r>
            <a:r>
              <a:rPr lang="it-IT" dirty="0"/>
              <a:t>un naturale</a:t>
            </a:r>
          </a:p>
          <a:p>
            <a:endParaRPr lang="it-IT" dirty="0"/>
          </a:p>
          <a:p>
            <a:r>
              <a:rPr lang="it-IT" dirty="0"/>
              <a:t>La rappresentazione dei numeri interi in un elaboratore pone alcuni problemi:</a:t>
            </a:r>
          </a:p>
          <a:p>
            <a:pPr lvl="1"/>
            <a:r>
              <a:rPr lang="it-IT" dirty="0"/>
              <a:t>Come rappresentare il "segno meno"</a:t>
            </a:r>
          </a:p>
          <a:p>
            <a:pPr lvl="1"/>
            <a:r>
              <a:rPr lang="it-IT" dirty="0"/>
              <a:t>Come eseguire le operazioni in modo efficiente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L’esecuzione delle operazioni aritmetiche è un’operazione frequentissima: se fosse inefficiente l’efficienza complessiva della macchina ne risentirebbe.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299AE-8F68-4B47-AC32-2A927882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578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EE3118-D18E-42F0-B04F-D07DBFC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F46C61-DF7B-45BC-838A-24A375A8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71" y="2132126"/>
            <a:ext cx="6592188" cy="3837174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23E01A-A0C1-461A-869F-08F9CAB3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470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F965C-6DE3-46FF-BC69-FBC15749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e Svantaggi del M&amp;S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6D33A-C5BC-4EEB-BEB5-871D3BD5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Vantaggio</a:t>
            </a:r>
          </a:p>
          <a:p>
            <a:pPr marL="0" indent="0">
              <a:buNone/>
            </a:pPr>
            <a:r>
              <a:rPr lang="it-IT" dirty="0"/>
              <a:t>coincide con la nostra usuale rappresentazione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Svantaggio</a:t>
            </a:r>
          </a:p>
          <a:p>
            <a:pPr marL="0" indent="0">
              <a:buNone/>
            </a:pPr>
            <a:r>
              <a:rPr lang="it-IT" dirty="0"/>
              <a:t>richiede il trattamento separato di segno e modulo:</a:t>
            </a:r>
          </a:p>
          <a:p>
            <a:pPr marL="0" indent="0">
              <a:buNone/>
            </a:pPr>
            <a:r>
              <a:rPr lang="it-IT" dirty="0"/>
              <a:t>algoritmi aritmetici più pesanti ...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... nei calcolatori, per ovviare agli svantaggi</a:t>
            </a:r>
          </a:p>
          <a:p>
            <a:pPr marL="0" indent="0">
              <a:buNone/>
            </a:pPr>
            <a:r>
              <a:rPr lang="it-IT" dirty="0"/>
              <a:t>dell’aritmetica della rappresentazione in segno e</a:t>
            </a:r>
          </a:p>
          <a:p>
            <a:pPr marL="0" indent="0">
              <a:buNone/>
            </a:pPr>
            <a:r>
              <a:rPr lang="it-IT" dirty="0"/>
              <a:t>modulo, si adottano altre rappresentazioni ...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EB3BCC-4755-4FF6-A110-D64F61DC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2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3392-8C26-435F-9831-EABD4656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D498B-BABD-4641-AAC0-6E5BA4EE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E09F02-4757-4490-BF9D-B953920D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94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08C18-DD21-40A1-98E4-111FCEC3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ED275-18CB-4CB4-91EC-081F9C34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Rappresentare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–5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-8</a:t>
            </a:r>
            <a:r>
              <a:rPr lang="it-IT" b="1" dirty="0"/>
              <a:t> </a:t>
            </a:r>
            <a:r>
              <a:rPr lang="it-IT" dirty="0"/>
              <a:t>su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it-IT" b="1" dirty="0"/>
              <a:t> </a:t>
            </a:r>
            <a:r>
              <a:rPr lang="it-IT" dirty="0"/>
              <a:t>bit.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Date le seguenti stringhe di bit</a:t>
            </a:r>
          </a:p>
          <a:p>
            <a:pPr marL="457200" lvl="1" indent="0">
              <a:buNone/>
            </a:pPr>
            <a:endParaRPr lang="it-IT" b="1" dirty="0"/>
          </a:p>
          <a:p>
            <a:pPr marL="457200" lvl="1" indent="0">
              <a:buNone/>
            </a:pPr>
            <a:r>
              <a:rPr lang="it-IT" b="1" dirty="0">
                <a:solidFill>
                  <a:srgbClr val="FF0000"/>
                </a:solidFill>
              </a:rPr>
              <a:t>110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rgbClr val="FF0000"/>
                </a:solidFill>
              </a:rPr>
              <a:t>110001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rgbClr val="FF0000"/>
                </a:solidFill>
              </a:rPr>
              <a:t>0110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Quali interi rappresentano?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BA86DD-05AE-4FE9-9FA7-8162DD9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11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A25FE-719B-4A05-B88C-01FF9029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129D54-FF94-4562-A5D2-B7B37DF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82" y="2516410"/>
            <a:ext cx="5599640" cy="321693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CB3609F-ACE2-4CBA-88D4-BACE8B50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10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97C52-9824-4526-8503-C8FE315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95B126-A29B-4FFC-AFC3-7C9DBA4B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9" y="1797906"/>
            <a:ext cx="6403923" cy="469496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6394EA5-329B-4728-955C-790B0E71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14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2F4C7-AB69-45F1-A929-7CE3910C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naturali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B9BFD-C73E-4D1E-B7A7-C91FC0AF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C1E4E7-88A8-4CFB-B5A8-E5BF4CBE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66" y="2465084"/>
            <a:ext cx="5259132" cy="3027347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24BD36-BB0A-48B6-839F-2AF4CB42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232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0ECF8-1E8F-4AEC-8FA7-AE4095B9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M&amp;S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A50D9-53EF-4489-834F-45D39F3C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a = -42</a:t>
            </a:r>
          </a:p>
          <a:p>
            <a:pPr marL="0" indent="0">
              <a:buNone/>
            </a:pPr>
            <a:r>
              <a:rPr lang="it-IT" b="1" dirty="0"/>
              <a:t>b = 7</a:t>
            </a:r>
          </a:p>
          <a:p>
            <a:pPr marL="0" indent="0">
              <a:buNone/>
            </a:pPr>
            <a:r>
              <a:rPr lang="it-IT" b="1" dirty="0"/>
              <a:t>c = -2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(A/B)</a:t>
            </a:r>
          </a:p>
          <a:p>
            <a:pPr marL="0" indent="0">
              <a:buNone/>
            </a:pPr>
            <a:r>
              <a:rPr lang="it-IT" b="1" dirty="0"/>
              <a:t>lavorare sui moduli</a:t>
            </a:r>
          </a:p>
          <a:p>
            <a:pPr marL="0" indent="0">
              <a:buNone/>
            </a:pPr>
            <a:r>
              <a:rPr lang="it-IT" dirty="0"/>
              <a:t>Operandi discordi:</a:t>
            </a:r>
          </a:p>
          <a:p>
            <a:pPr marL="0" indent="0">
              <a:buNone/>
            </a:pPr>
            <a:r>
              <a:rPr lang="it-IT" dirty="0"/>
              <a:t>Segno: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EF6407-7AFF-46B0-AE5A-1C9A4725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49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6D509-494A-433D-8C33-174BEE5E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Soluzione:M&amp;S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5C2BF3-051E-44F9-AC33-0AC1FA5F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4" y="1899783"/>
            <a:ext cx="6487492" cy="428147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78F9BC9-81CD-4C3E-A119-61E67B6C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837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19836-5FAC-4EEB-8E16-DA8AA844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M&amp;S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2A09EF-16D6-4568-8161-1A6F9B0D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52" y="2625096"/>
            <a:ext cx="5740418" cy="318679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5E85D2-E308-476E-9B75-C5BA0605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0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8D70E-B8FE-400B-AAF9-069C1ABB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C5016-44E1-442E-B817-80AD9614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Opposto 	n = -n</a:t>
            </a:r>
          </a:p>
          <a:p>
            <a:pPr marL="0" indent="0">
              <a:buNone/>
            </a:pPr>
            <a:r>
              <a:rPr lang="it-IT" b="1" dirty="0"/>
              <a:t>		n + n = 0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Complementazione</a:t>
            </a:r>
          </a:p>
          <a:p>
            <a:pPr marL="0" indent="0">
              <a:buNone/>
            </a:pPr>
            <a:r>
              <a:rPr lang="it-IT" dirty="0"/>
              <a:t>Operazione che trasforma un numero nel suo opposto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Sottrazione</a:t>
            </a:r>
          </a:p>
          <a:p>
            <a:pPr marL="0" indent="0">
              <a:buNone/>
            </a:pPr>
            <a:r>
              <a:rPr lang="it-IT" dirty="0"/>
              <a:t>somma + complementazione</a:t>
            </a:r>
          </a:p>
          <a:p>
            <a:pPr marL="457200" lvl="1" indent="0">
              <a:buNone/>
            </a:pPr>
            <a:r>
              <a:rPr lang="it-IT" b="1" dirty="0"/>
              <a:t>n</a:t>
            </a:r>
            <a:r>
              <a:rPr lang="it-IT" b="1" baseline="30000" dirty="0"/>
              <a:t>1</a:t>
            </a:r>
            <a:r>
              <a:rPr lang="it-IT" b="1" dirty="0"/>
              <a:t> – n</a:t>
            </a:r>
            <a:r>
              <a:rPr lang="it-IT" b="1" baseline="30000" dirty="0"/>
              <a:t>2</a:t>
            </a:r>
            <a:r>
              <a:rPr lang="it-IT" b="1" dirty="0"/>
              <a:t> = n</a:t>
            </a:r>
            <a:r>
              <a:rPr lang="it-IT" b="1" baseline="30000" dirty="0"/>
              <a:t>1</a:t>
            </a:r>
            <a:r>
              <a:rPr lang="it-IT" b="1" dirty="0"/>
              <a:t> + n</a:t>
            </a:r>
            <a:r>
              <a:rPr lang="it-IT" b="1" baseline="30000" dirty="0"/>
              <a:t>2</a:t>
            </a:r>
            <a:endParaRPr lang="it-IT" baseline="300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4E12A74-3C33-4061-8EB7-8FD4D91D6E35}"/>
              </a:ext>
            </a:extLst>
          </p:cNvPr>
          <p:cNvCxnSpPr/>
          <p:nvPr/>
        </p:nvCxnSpPr>
        <p:spPr>
          <a:xfrm>
            <a:off x="2733675" y="1914525"/>
            <a:ext cx="266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8264214-F1DF-4B10-837F-CE6F0AFC2A69}"/>
              </a:ext>
            </a:extLst>
          </p:cNvPr>
          <p:cNvCxnSpPr/>
          <p:nvPr/>
        </p:nvCxnSpPr>
        <p:spPr>
          <a:xfrm>
            <a:off x="2733675" y="2333625"/>
            <a:ext cx="266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B5714A6-FBFF-4483-B4E9-EB76E3EA33EA}"/>
              </a:ext>
            </a:extLst>
          </p:cNvPr>
          <p:cNvCxnSpPr/>
          <p:nvPr/>
        </p:nvCxnSpPr>
        <p:spPr>
          <a:xfrm>
            <a:off x="3000375" y="5486400"/>
            <a:ext cx="266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088D68-6300-4999-950C-D026BBA2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858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2AC2F9-EE06-410E-90AB-3A85D34F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0F678-FDAC-4F34-A8CA-B0FCE677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0788CB-3982-44C1-83A5-9576898F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40</a:t>
            </a:fld>
            <a:r>
              <a:rPr lang="it-IT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600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546F0-62FE-4E68-8A07-4182E23C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rappresentazioni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C84A98-B5F7-4CBA-89C1-099CA9C5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Modulo &amp; Segno</a:t>
            </a:r>
          </a:p>
          <a:p>
            <a:r>
              <a:rPr lang="it-IT" dirty="0"/>
              <a:t>Complemento alla base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62F983F-4024-4418-9071-7B74BCC641F1}"/>
              </a:ext>
            </a:extLst>
          </p:cNvPr>
          <p:cNvSpPr/>
          <p:nvPr/>
        </p:nvSpPr>
        <p:spPr>
          <a:xfrm>
            <a:off x="1123950" y="1825625"/>
            <a:ext cx="2514600" cy="4318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0E37-71A5-4818-8E92-731CD767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7C70B-98AA-491F-92C3-B9D64F06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&amp; Segno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7F514-BFE6-457E-85B5-ADD50A55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Usa un bit per rappresentare esplicitamente il segno</a:t>
            </a:r>
          </a:p>
          <a:p>
            <a:pPr marL="457200" lvl="1" indent="0">
              <a:buNone/>
            </a:pPr>
            <a:r>
              <a:rPr lang="it-IT" b="1" dirty="0"/>
              <a:t>0 </a:t>
            </a:r>
            <a:r>
              <a:rPr lang="it-IT" dirty="0"/>
              <a:t>= numero positivo</a:t>
            </a:r>
          </a:p>
          <a:p>
            <a:pPr marL="457200" lvl="1" indent="0">
              <a:buNone/>
            </a:pPr>
            <a:r>
              <a:rPr lang="it-IT" b="1" dirty="0"/>
              <a:t>1 </a:t>
            </a:r>
            <a:r>
              <a:rPr lang="it-IT" dirty="0"/>
              <a:t>= numero negativo</a:t>
            </a:r>
          </a:p>
          <a:p>
            <a:r>
              <a:rPr lang="it-IT" dirty="0"/>
              <a:t>Usa gli altri bit disponibili per rappresentare il modulo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A72DB3-F35E-44B4-8852-AAEFE679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5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4B57C-E68E-4CB6-99D6-4BD6929C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0784C3-F296-47DD-B6E3-3FAFBB78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D051DA-334B-42D5-983D-8FDBFDF0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79" y="2513966"/>
            <a:ext cx="5009421" cy="325993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302589-BD94-426A-9A16-ACA087CE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6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2BBF9-B486-41B4-A6FF-58D83263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in M&amp;S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4EA6C-9185-4BCB-A98D-62EF9D0D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3E771D-C53B-4105-87F2-8E18F0D7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16" y="2712396"/>
            <a:ext cx="5324454" cy="274895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8EFAB6-CCCE-4DFE-8205-36E1A9D1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12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23EA8-65C7-4680-8E4B-57A61BA0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7109C5-DDB9-4BAC-A4F1-74E5E74D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 ora in poi consideriamo solo </a:t>
            </a:r>
            <a:r>
              <a:rPr lang="it-IT" b="1" dirty="0"/>
              <a:t>B=2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0BC01C-4D65-455F-B107-9C3B1807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0974-B5AB-4E3A-A42F-0A21D59CDA0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948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498</Words>
  <Application>Microsoft Office PowerPoint</Application>
  <PresentationFormat>Widescreen</PresentationFormat>
  <Paragraphs>192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Tema di Office</vt:lpstr>
      <vt:lpstr>Rappresentazione dei numeri</vt:lpstr>
      <vt:lpstr>Rappresentazione dei numeri</vt:lpstr>
      <vt:lpstr>Interi  </vt:lpstr>
      <vt:lpstr>Interi</vt:lpstr>
      <vt:lpstr>Le rappresentazioni</vt:lpstr>
      <vt:lpstr>Modulo &amp; Segno</vt:lpstr>
      <vt:lpstr>Definizione di modulo</vt:lpstr>
      <vt:lpstr>Rappresentazione in M&amp;S</vt:lpstr>
      <vt:lpstr>Osservazione</vt:lpstr>
      <vt:lpstr>Esempio</vt:lpstr>
      <vt:lpstr>Dato un numero rappresentato in M&amp;S, che numero intero rappresenta?</vt:lpstr>
      <vt:lpstr>Caratteristica</vt:lpstr>
      <vt:lpstr>Tabella Riassuntiva</vt:lpstr>
      <vt:lpstr>Esempio</vt:lpstr>
      <vt:lpstr>Esercizio</vt:lpstr>
      <vt:lpstr>Soluzione</vt:lpstr>
      <vt:lpstr>Operazioni</vt:lpstr>
      <vt:lpstr>Complementazione</vt:lpstr>
      <vt:lpstr>Operazioni</vt:lpstr>
      <vt:lpstr>Somma informale</vt:lpstr>
      <vt:lpstr>Somma Formale</vt:lpstr>
      <vt:lpstr>Analisi</vt:lpstr>
      <vt:lpstr>Esempi</vt:lpstr>
      <vt:lpstr>Esempi</vt:lpstr>
      <vt:lpstr>Esempi</vt:lpstr>
      <vt:lpstr>Operazioni</vt:lpstr>
      <vt:lpstr>Sottrazione</vt:lpstr>
      <vt:lpstr>Operazioni</vt:lpstr>
      <vt:lpstr>Moltiplicazione e Divisone</vt:lpstr>
      <vt:lpstr>Esempio</vt:lpstr>
      <vt:lpstr>Vantaggi e Svantaggi del M&amp;S</vt:lpstr>
      <vt:lpstr>Esercizi</vt:lpstr>
      <vt:lpstr>Esercizio</vt:lpstr>
      <vt:lpstr>Soluzione</vt:lpstr>
      <vt:lpstr>Esercizio</vt:lpstr>
      <vt:lpstr>Soluzione: naturali</vt:lpstr>
      <vt:lpstr>Soluzione M&amp;S</vt:lpstr>
      <vt:lpstr>Soluzione:M&amp;S</vt:lpstr>
      <vt:lpstr>Soluzione: M&amp;S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Rappresentazione dei numeri</dc:title>
  <dc:creator>corrado aaron visaggio</dc:creator>
  <cp:lastModifiedBy>corrado aaron visaggio</cp:lastModifiedBy>
  <cp:revision>6</cp:revision>
  <dcterms:created xsi:type="dcterms:W3CDTF">2018-05-01T08:19:23Z</dcterms:created>
  <dcterms:modified xsi:type="dcterms:W3CDTF">2018-05-06T13:20:26Z</dcterms:modified>
</cp:coreProperties>
</file>