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9"/>
  </p:notesMasterIdLst>
  <p:handoutMasterIdLst>
    <p:handoutMasterId r:id="rId20"/>
  </p:handoutMasterIdLst>
  <p:sldIdLst>
    <p:sldId id="257" r:id="rId2"/>
    <p:sldId id="260" r:id="rId3"/>
    <p:sldId id="369" r:id="rId4"/>
    <p:sldId id="378" r:id="rId5"/>
    <p:sldId id="379" r:id="rId6"/>
    <p:sldId id="380" r:id="rId7"/>
    <p:sldId id="381" r:id="rId8"/>
    <p:sldId id="382" r:id="rId9"/>
    <p:sldId id="383" r:id="rId10"/>
    <p:sldId id="370" r:id="rId11"/>
    <p:sldId id="371" r:id="rId12"/>
    <p:sldId id="372" r:id="rId13"/>
    <p:sldId id="373" r:id="rId14"/>
    <p:sldId id="374" r:id="rId15"/>
    <p:sldId id="375" r:id="rId16"/>
    <p:sldId id="376" r:id="rId17"/>
    <p:sldId id="377" r:id="rId18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41" autoAdjust="0"/>
    <p:restoredTop sz="96357" autoAdjust="0"/>
  </p:normalViewPr>
  <p:slideViewPr>
    <p:cSldViewPr snapToGrid="0">
      <p:cViewPr varScale="1">
        <p:scale>
          <a:sx n="107" d="100"/>
          <a:sy n="107" d="100"/>
        </p:scale>
        <p:origin x="1008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60AFAF-CF54-453F-85A6-EE7AE76A6D38}" type="datetime1">
              <a:rPr lang="it-IT" smtClean="0"/>
              <a:t>05/04/2022</a:t>
            </a:fld>
            <a:endParaRPr lang="en-US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1A8EE09-76CC-4000-B080-9F213DA7DCE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81244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1013D0E-6236-446F-904B-E774D9F98961}" type="datetime1">
              <a:rPr lang="it-IT" smtClean="0"/>
              <a:t>05/04/2022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"/>
              <a:t>Fare clic per modificare gli stili del testo dello schema</a:t>
            </a:r>
            <a:endParaRPr lang="en-US"/>
          </a:p>
          <a:p>
            <a:pPr lvl="1" rtl="0"/>
            <a:r>
              <a:rPr lang="it"/>
              <a:t>Secondo livello</a:t>
            </a:r>
          </a:p>
          <a:p>
            <a:pPr lvl="2" rtl="0"/>
            <a:r>
              <a:rPr lang="it"/>
              <a:t>Terzo livello</a:t>
            </a:r>
          </a:p>
          <a:p>
            <a:pPr lvl="3" rtl="0"/>
            <a:r>
              <a:rPr lang="it"/>
              <a:t>Quarto livello</a:t>
            </a:r>
          </a:p>
          <a:p>
            <a:pPr lvl="4" rtl="0"/>
            <a:r>
              <a:rPr lang="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8E40627-AA7D-471F-B5F2-0BF9E4C68EB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5452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Rettangolo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ttangolo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ttangolo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nettore diritto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diritto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diritto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Autofit/>
          </a:bodyPr>
          <a:lstStyle>
            <a:lvl1pPr algn="ctr">
              <a:lnSpc>
                <a:spcPct val="83000"/>
              </a:lnSpc>
              <a:defRPr lang="en-US" sz="56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20" name="Segnaposto data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6AB36474-6F91-425C-BA3E-6B12C4C4BB9A}" type="datetime1">
              <a:rPr lang="it-IT" smtClean="0"/>
              <a:t>05/04/2022</a:t>
            </a:fld>
            <a:endParaRPr lang="en-US" dirty="0"/>
          </a:p>
        </p:txBody>
      </p:sp>
      <p:sp>
        <p:nvSpPr>
          <p:cNvPr id="21" name="Segnaposto piè di pagina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Segnaposto numero diapositiva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63F3710-490B-4740-B6D7-B9792C8AB872}" type="datetime1">
              <a:rPr lang="it-IT" smtClean="0"/>
              <a:t>05/04/2022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C318586-27FC-4E59-A573-09A0053DE2D5}" type="datetime1">
              <a:rPr lang="it-IT" smtClean="0"/>
              <a:t>05/04/2022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FFEEA0C-1FCD-40E6-A1D4-23BFBD0CE371}" type="datetime1">
              <a:rPr lang="it-IT" smtClean="0"/>
              <a:t>05/04/2022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Rettangolo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ttangolo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ttangolo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56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grpSp>
        <p:nvGrpSpPr>
          <p:cNvPr id="16" name="Gruppo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nettore diritto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diritto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diritto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448F23ED-F6BB-4CDB-8CED-5F2E9AE92607}" type="datetime1">
              <a:rPr lang="it-IT" smtClean="0"/>
              <a:t>05/04/2022</a:t>
            </a:fld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BD466EC-ACF2-4AF5-A2DE-2C9D1A6828FD}" type="datetime1">
              <a:rPr lang="it-IT" smtClean="0"/>
              <a:t>05/04/2022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A48AAC1-8B74-4EE6-9B7A-D8C2183B6272}" type="datetime1">
              <a:rPr lang="it-IT" smtClean="0"/>
              <a:t>05/04/2022</a:t>
            </a:fld>
            <a:endParaRPr lang="en-US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D98DF3E-2C46-4BD0-9CFF-FBAEC93B7840}" type="datetime1">
              <a:rPr lang="it-IT" smtClean="0"/>
              <a:t>05/04/2022</a:t>
            </a:fld>
            <a:endParaRPr lang="en-US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D9F376C-F698-4333-9878-8CD80B2B39D3}" type="datetime1">
              <a:rPr lang="it-IT" smtClean="0"/>
              <a:t>05/04/2022</a:t>
            </a:fld>
            <a:endParaRPr lang="en-US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" dirty="0"/>
              <a:t>Fare clic per modificare lo stile del titolo</a:t>
            </a:r>
          </a:p>
        </p:txBody>
      </p:sp>
      <p:sp>
        <p:nvSpPr>
          <p:cNvPr id="8" name="Segnaposto data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7579D569-2C97-4786-A562-991193493077}" type="datetime1">
              <a:rPr lang="it-IT" smtClean="0"/>
              <a:t>05/04/2022</a:t>
            </a:fld>
            <a:endParaRPr lang="en-US"/>
          </a:p>
        </p:txBody>
      </p:sp>
      <p:sp>
        <p:nvSpPr>
          <p:cNvPr id="9" name="Segnaposto piè di pagina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3D5E0B24-8B1C-463E-9C62-AF58AAE602D6}" type="datetime1">
              <a:rPr lang="it-IT" smtClean="0"/>
              <a:t>05/04/2022</a:t>
            </a:fld>
            <a:endParaRPr lang="en-US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ttangolo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Rettangolo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ttangolo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"/>
              <a:t>Fare clic per modificare gli stili del testo dello schema</a:t>
            </a:r>
          </a:p>
          <a:p>
            <a:pPr lvl="1" rtl="0"/>
            <a:r>
              <a:rPr lang="it"/>
              <a:t>Secondo livello</a:t>
            </a:r>
          </a:p>
          <a:p>
            <a:pPr lvl="2" rtl="0"/>
            <a:r>
              <a:rPr lang="it"/>
              <a:t>Terzo livello</a:t>
            </a:r>
          </a:p>
          <a:p>
            <a:pPr lvl="3" rtl="0"/>
            <a:r>
              <a:rPr lang="it"/>
              <a:t>Quarto livello</a:t>
            </a:r>
          </a:p>
          <a:p>
            <a:pPr lvl="4" rtl="0"/>
            <a:r>
              <a:rPr lang="it"/>
              <a:t>Quinto livello</a:t>
            </a: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7732347-0869-477C-BE48-3F9F51733ED7}" type="datetime1">
              <a:rPr lang="it-IT" smtClean="0"/>
              <a:t>05/04/2022</a:t>
            </a:fld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on tessuto, tabella, rosso, coperto&#10;&#10;Descrizione generata automaticamente">
            <a:extLst>
              <a:ext uri="{FF2B5EF4-FFF2-40B4-BE49-F238E27FC236}">
                <a16:creationId xmlns:a16="http://schemas.microsoft.com/office/drawing/2014/main" id="{6D3BA21E-E6C8-4E14-8E53-C5DF567E9D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64" name="Rettangolo 59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65" name="Rettangolo 61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 rtlCol="0">
            <a:normAutofit fontScale="90000"/>
          </a:bodyPr>
          <a:lstStyle/>
          <a:p>
            <a:pPr rtl="0"/>
            <a:r>
              <a:rPr lang="it" sz="4400" dirty="0">
                <a:solidFill>
                  <a:schemeClr val="tx1"/>
                </a:solidFill>
              </a:rPr>
              <a:t>Strutture Dati </a:t>
            </a:r>
            <a:br>
              <a:rPr lang="it" sz="4400" dirty="0">
                <a:solidFill>
                  <a:schemeClr val="tx1"/>
                </a:solidFill>
              </a:rPr>
            </a:br>
            <a:r>
              <a:rPr lang="it" sz="4400" dirty="0">
                <a:solidFill>
                  <a:schemeClr val="tx1"/>
                </a:solidFill>
              </a:rPr>
              <a:t>-</a:t>
            </a:r>
            <a:br>
              <a:rPr lang="it" sz="4400" dirty="0">
                <a:solidFill>
                  <a:schemeClr val="tx1"/>
                </a:solidFill>
              </a:rPr>
            </a:br>
            <a:r>
              <a:rPr lang="it" sz="4400" dirty="0">
                <a:solidFill>
                  <a:schemeClr val="tx1"/>
                </a:solidFill>
              </a:rPr>
              <a:t>  PILE E Code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3990546"/>
            <a:ext cx="4775075" cy="559656"/>
          </a:xfrm>
        </p:spPr>
        <p:txBody>
          <a:bodyPr rtlCol="0">
            <a:normAutofit/>
          </a:bodyPr>
          <a:lstStyle/>
          <a:p>
            <a:pPr rtl="0"/>
            <a:r>
              <a:rPr lang="it" dirty="0">
                <a:solidFill>
                  <a:schemeClr val="tx1"/>
                </a:solidFill>
              </a:rPr>
              <a:t>Corrado Aaron Visaggio</a:t>
            </a:r>
          </a:p>
        </p:txBody>
      </p:sp>
    </p:spTree>
    <p:extLst>
      <p:ext uri="{BB962C8B-B14F-4D97-AF65-F5344CB8AC3E}">
        <p14:creationId xmlns:p14="http://schemas.microsoft.com/office/powerpoint/2010/main" val="17366931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6DDC2CD-244A-4318-9900-A19E11C8B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Code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767A614-D9AC-4501-AA44-77A21868F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Multi-insiemi gestiti con disciplina FIFO (First-In-First-Out): una eliminazione ha per oggetto l’elemento che è stato inserito per primo</a:t>
            </a:r>
          </a:p>
          <a:p>
            <a:r>
              <a:rPr lang="it-IT" dirty="0"/>
              <a:t>Le possibili rappresentazioni (sequenziale  o collegata) sono analoghe a quelle delle pile, ma qui conviene avere accesso sia al primo elemento (per l’estrazione) che all’ultimo (per l’inserimento)</a:t>
            </a:r>
          </a:p>
          <a:p>
            <a:r>
              <a:rPr lang="it-IT" dirty="0"/>
              <a:t>Nella rappresentazione collegata (liste) utilizza due variabili di tipo puntatore (first, last).</a:t>
            </a:r>
          </a:p>
          <a:p>
            <a:r>
              <a:rPr lang="it-IT" dirty="0"/>
              <a:t>Coda vuota rappresentata da first=NULL e last= NULL</a:t>
            </a:r>
          </a:p>
          <a:p>
            <a:r>
              <a:rPr lang="it-IT" dirty="0"/>
              <a:t>Operazioni:</a:t>
            </a:r>
          </a:p>
          <a:p>
            <a:r>
              <a:rPr lang="it-IT" dirty="0"/>
              <a:t>IN(elemento, coda) -&gt; inserimento di un nuovo elemento</a:t>
            </a:r>
          </a:p>
          <a:p>
            <a:r>
              <a:rPr lang="it-IT" dirty="0"/>
              <a:t>OUT (coda) -&gt;estrazione di un elemento </a:t>
            </a:r>
          </a:p>
          <a:p>
            <a:r>
              <a:rPr lang="it-IT" dirty="0"/>
              <a:t>TEST -&gt;verifica che la coda (non) sia vuota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17C163D-83F9-43C0-A4D6-CF9789E33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FFEEA0C-1FCD-40E6-A1D4-23BFBD0CE371}" type="datetime1">
              <a:rPr lang="it-IT" smtClean="0"/>
              <a:t>05/04/2022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218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1C205B-4A54-460E-857B-8063D674E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Rappresentazione collegata (liste)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F100F0E-D903-4DC7-B89D-6C8075AA7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92A3F9E-B94F-478D-9949-782741B67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FFEEA0C-1FCD-40E6-A1D4-23BFBD0CE371}" type="datetime1">
              <a:rPr lang="it-IT" smtClean="0"/>
              <a:t>05/04/2022</a:t>
            </a:fld>
            <a:endParaRPr lang="en-US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6CC05488-B320-436D-9CC0-6E2D6B86564C}"/>
              </a:ext>
            </a:extLst>
          </p:cNvPr>
          <p:cNvSpPr/>
          <p:nvPr/>
        </p:nvSpPr>
        <p:spPr>
          <a:xfrm>
            <a:off x="2111830" y="4918294"/>
            <a:ext cx="522514" cy="3396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1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63238799-E1C5-4DE8-8F28-316C4FA84D07}"/>
              </a:ext>
            </a:extLst>
          </p:cNvPr>
          <p:cNvSpPr/>
          <p:nvPr/>
        </p:nvSpPr>
        <p:spPr>
          <a:xfrm>
            <a:off x="2634344" y="4918294"/>
            <a:ext cx="439782" cy="3396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15F851F2-2763-4BDC-9175-CEF911CEB418}"/>
              </a:ext>
            </a:extLst>
          </p:cNvPr>
          <p:cNvSpPr/>
          <p:nvPr/>
        </p:nvSpPr>
        <p:spPr>
          <a:xfrm>
            <a:off x="3811676" y="4930019"/>
            <a:ext cx="522514" cy="3396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4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FDFA38D7-8234-4BD9-A4E5-561732CBA653}"/>
              </a:ext>
            </a:extLst>
          </p:cNvPr>
          <p:cNvSpPr/>
          <p:nvPr/>
        </p:nvSpPr>
        <p:spPr>
          <a:xfrm>
            <a:off x="4334190" y="4930019"/>
            <a:ext cx="439782" cy="3396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19954355-D1B6-4F6B-81C1-B4D22D794C0E}"/>
              </a:ext>
            </a:extLst>
          </p:cNvPr>
          <p:cNvSpPr/>
          <p:nvPr/>
        </p:nvSpPr>
        <p:spPr>
          <a:xfrm>
            <a:off x="5570136" y="4912435"/>
            <a:ext cx="522514" cy="3396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3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DAD1CA9F-98A6-4A56-877F-649DA6FA6693}"/>
              </a:ext>
            </a:extLst>
          </p:cNvPr>
          <p:cNvSpPr/>
          <p:nvPr/>
        </p:nvSpPr>
        <p:spPr>
          <a:xfrm>
            <a:off x="6092650" y="4912435"/>
            <a:ext cx="439782" cy="3396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AE2A8990-4B84-4C7D-9BE6-9B1BEF5D7B0A}"/>
              </a:ext>
            </a:extLst>
          </p:cNvPr>
          <p:cNvSpPr/>
          <p:nvPr/>
        </p:nvSpPr>
        <p:spPr>
          <a:xfrm>
            <a:off x="7504442" y="4903640"/>
            <a:ext cx="522514" cy="3396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6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D8F03AB7-F140-4FDC-8020-FEDF589FB26F}"/>
              </a:ext>
            </a:extLst>
          </p:cNvPr>
          <p:cNvSpPr/>
          <p:nvPr/>
        </p:nvSpPr>
        <p:spPr>
          <a:xfrm>
            <a:off x="8026956" y="4903640"/>
            <a:ext cx="439782" cy="3396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C92E0798-72AA-4170-BB7F-31EC379B31B1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3074126" y="5088112"/>
            <a:ext cx="737550" cy="1172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EB6CD26F-FE15-44F7-B2C9-37FD308A691F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4773972" y="5099837"/>
            <a:ext cx="796164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23D903F7-C024-40A1-997E-29477678F56B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6532432" y="5073458"/>
            <a:ext cx="972010" cy="879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63CF34A2-8AAE-4606-98FE-6F10FBF4F91A}"/>
              </a:ext>
            </a:extLst>
          </p:cNvPr>
          <p:cNvCxnSpPr/>
          <p:nvPr/>
        </p:nvCxnSpPr>
        <p:spPr>
          <a:xfrm>
            <a:off x="8026956" y="4930019"/>
            <a:ext cx="439782" cy="3132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CBFA26F6-4116-44D6-94A5-5DF6CD5578E1}"/>
              </a:ext>
            </a:extLst>
          </p:cNvPr>
          <p:cNvCxnSpPr/>
          <p:nvPr/>
        </p:nvCxnSpPr>
        <p:spPr>
          <a:xfrm flipH="1">
            <a:off x="8066146" y="4903640"/>
            <a:ext cx="410306" cy="33963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ttangolo 24">
            <a:extLst>
              <a:ext uri="{FF2B5EF4-FFF2-40B4-BE49-F238E27FC236}">
                <a16:creationId xmlns:a16="http://schemas.microsoft.com/office/drawing/2014/main" id="{F45968ED-3F24-47E6-83DA-B9EBF1D1C71F}"/>
              </a:ext>
            </a:extLst>
          </p:cNvPr>
          <p:cNvSpPr/>
          <p:nvPr/>
        </p:nvSpPr>
        <p:spPr>
          <a:xfrm>
            <a:off x="1966474" y="4049613"/>
            <a:ext cx="813226" cy="3396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first</a:t>
            </a:r>
          </a:p>
        </p:txBody>
      </p: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7435F0DF-0462-4D77-A3D4-5062AF3260BA}"/>
              </a:ext>
            </a:extLst>
          </p:cNvPr>
          <p:cNvCxnSpPr>
            <a:cxnSpLocks/>
            <a:stCxn id="25" idx="2"/>
            <a:endCxn id="5" idx="0"/>
          </p:cNvCxnSpPr>
          <p:nvPr/>
        </p:nvCxnSpPr>
        <p:spPr>
          <a:xfrm>
            <a:off x="2373087" y="4389248"/>
            <a:ext cx="0" cy="52904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ttangolo 28">
            <a:extLst>
              <a:ext uri="{FF2B5EF4-FFF2-40B4-BE49-F238E27FC236}">
                <a16:creationId xmlns:a16="http://schemas.microsoft.com/office/drawing/2014/main" id="{F7415DD4-13A1-45E2-80B9-BAB84BCBB4EF}"/>
              </a:ext>
            </a:extLst>
          </p:cNvPr>
          <p:cNvSpPr/>
          <p:nvPr/>
        </p:nvSpPr>
        <p:spPr>
          <a:xfrm>
            <a:off x="7359086" y="3987186"/>
            <a:ext cx="813226" cy="3396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last</a:t>
            </a:r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F2F887D2-9796-41BF-A831-EC1C3355CE93}"/>
              </a:ext>
            </a:extLst>
          </p:cNvPr>
          <p:cNvCxnSpPr>
            <a:cxnSpLocks/>
            <a:stCxn id="29" idx="2"/>
            <a:endCxn id="11" idx="0"/>
          </p:cNvCxnSpPr>
          <p:nvPr/>
        </p:nvCxnSpPr>
        <p:spPr>
          <a:xfrm>
            <a:off x="7765699" y="4326821"/>
            <a:ext cx="0" cy="57681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4260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1C205B-4A54-460E-857B-8063D674E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Rappresentazione collegata (liste)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F100F0E-D903-4DC7-B89D-6C8075AA7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IN(7,C)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92A3F9E-B94F-478D-9949-782741B67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FFEEA0C-1FCD-40E6-A1D4-23BFBD0CE371}" type="datetime1">
              <a:rPr lang="it-IT" smtClean="0"/>
              <a:t>05/04/2022</a:t>
            </a:fld>
            <a:endParaRPr lang="en-US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6CC05488-B320-436D-9CC0-6E2D6B86564C}"/>
              </a:ext>
            </a:extLst>
          </p:cNvPr>
          <p:cNvSpPr/>
          <p:nvPr/>
        </p:nvSpPr>
        <p:spPr>
          <a:xfrm>
            <a:off x="2111830" y="4918294"/>
            <a:ext cx="522514" cy="3396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1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63238799-E1C5-4DE8-8F28-316C4FA84D07}"/>
              </a:ext>
            </a:extLst>
          </p:cNvPr>
          <p:cNvSpPr/>
          <p:nvPr/>
        </p:nvSpPr>
        <p:spPr>
          <a:xfrm>
            <a:off x="2634344" y="4918294"/>
            <a:ext cx="439782" cy="3396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15F851F2-2763-4BDC-9175-CEF911CEB418}"/>
              </a:ext>
            </a:extLst>
          </p:cNvPr>
          <p:cNvSpPr/>
          <p:nvPr/>
        </p:nvSpPr>
        <p:spPr>
          <a:xfrm>
            <a:off x="3811676" y="4930019"/>
            <a:ext cx="522514" cy="3396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4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FDFA38D7-8234-4BD9-A4E5-561732CBA653}"/>
              </a:ext>
            </a:extLst>
          </p:cNvPr>
          <p:cNvSpPr/>
          <p:nvPr/>
        </p:nvSpPr>
        <p:spPr>
          <a:xfrm>
            <a:off x="4334190" y="4930019"/>
            <a:ext cx="439782" cy="3396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19954355-D1B6-4F6B-81C1-B4D22D794C0E}"/>
              </a:ext>
            </a:extLst>
          </p:cNvPr>
          <p:cNvSpPr/>
          <p:nvPr/>
        </p:nvSpPr>
        <p:spPr>
          <a:xfrm>
            <a:off x="5570136" y="4912435"/>
            <a:ext cx="522514" cy="3396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3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DAD1CA9F-98A6-4A56-877F-649DA6FA6693}"/>
              </a:ext>
            </a:extLst>
          </p:cNvPr>
          <p:cNvSpPr/>
          <p:nvPr/>
        </p:nvSpPr>
        <p:spPr>
          <a:xfrm>
            <a:off x="6092650" y="4912435"/>
            <a:ext cx="439782" cy="3396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AE2A8990-4B84-4C7D-9BE6-9B1BEF5D7B0A}"/>
              </a:ext>
            </a:extLst>
          </p:cNvPr>
          <p:cNvSpPr/>
          <p:nvPr/>
        </p:nvSpPr>
        <p:spPr>
          <a:xfrm>
            <a:off x="7504442" y="4903640"/>
            <a:ext cx="522514" cy="3396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6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D8F03AB7-F140-4FDC-8020-FEDF589FB26F}"/>
              </a:ext>
            </a:extLst>
          </p:cNvPr>
          <p:cNvSpPr/>
          <p:nvPr/>
        </p:nvSpPr>
        <p:spPr>
          <a:xfrm>
            <a:off x="8026956" y="4903640"/>
            <a:ext cx="439782" cy="3396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C92E0798-72AA-4170-BB7F-31EC379B31B1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3074126" y="5088112"/>
            <a:ext cx="737550" cy="1172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EB6CD26F-FE15-44F7-B2C9-37FD308A691F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4773972" y="5099837"/>
            <a:ext cx="796164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23D903F7-C024-40A1-997E-29477678F56B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6532432" y="5073458"/>
            <a:ext cx="972010" cy="879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63CF34A2-8AAE-4606-98FE-6F10FBF4F91A}"/>
              </a:ext>
            </a:extLst>
          </p:cNvPr>
          <p:cNvCxnSpPr/>
          <p:nvPr/>
        </p:nvCxnSpPr>
        <p:spPr>
          <a:xfrm>
            <a:off x="9465544" y="4912435"/>
            <a:ext cx="439782" cy="3132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CBFA26F6-4116-44D6-94A5-5DF6CD5578E1}"/>
              </a:ext>
            </a:extLst>
          </p:cNvPr>
          <p:cNvCxnSpPr/>
          <p:nvPr/>
        </p:nvCxnSpPr>
        <p:spPr>
          <a:xfrm flipH="1">
            <a:off x="9501553" y="4903640"/>
            <a:ext cx="410306" cy="33963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ttangolo 24">
            <a:extLst>
              <a:ext uri="{FF2B5EF4-FFF2-40B4-BE49-F238E27FC236}">
                <a16:creationId xmlns:a16="http://schemas.microsoft.com/office/drawing/2014/main" id="{F45968ED-3F24-47E6-83DA-B9EBF1D1C71F}"/>
              </a:ext>
            </a:extLst>
          </p:cNvPr>
          <p:cNvSpPr/>
          <p:nvPr/>
        </p:nvSpPr>
        <p:spPr>
          <a:xfrm>
            <a:off x="1966474" y="4049613"/>
            <a:ext cx="813226" cy="3396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first</a:t>
            </a:r>
          </a:p>
        </p:txBody>
      </p: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7435F0DF-0462-4D77-A3D4-5062AF3260BA}"/>
              </a:ext>
            </a:extLst>
          </p:cNvPr>
          <p:cNvCxnSpPr>
            <a:cxnSpLocks/>
            <a:stCxn id="25" idx="2"/>
            <a:endCxn id="5" idx="0"/>
          </p:cNvCxnSpPr>
          <p:nvPr/>
        </p:nvCxnSpPr>
        <p:spPr>
          <a:xfrm>
            <a:off x="2373087" y="4389248"/>
            <a:ext cx="0" cy="52904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ttangolo 28">
            <a:extLst>
              <a:ext uri="{FF2B5EF4-FFF2-40B4-BE49-F238E27FC236}">
                <a16:creationId xmlns:a16="http://schemas.microsoft.com/office/drawing/2014/main" id="{F7415DD4-13A1-45E2-80B9-BAB84BCBB4EF}"/>
              </a:ext>
            </a:extLst>
          </p:cNvPr>
          <p:cNvSpPr/>
          <p:nvPr/>
        </p:nvSpPr>
        <p:spPr>
          <a:xfrm>
            <a:off x="8829511" y="4004261"/>
            <a:ext cx="813226" cy="3396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last</a:t>
            </a:r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F2F887D2-9796-41BF-A831-EC1C3355CE93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9236124" y="4343896"/>
            <a:ext cx="0" cy="53965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ttangolo 29">
            <a:extLst>
              <a:ext uri="{FF2B5EF4-FFF2-40B4-BE49-F238E27FC236}">
                <a16:creationId xmlns:a16="http://schemas.microsoft.com/office/drawing/2014/main" id="{E7036A4E-8C71-4C4E-B448-BB5DE9329F51}"/>
              </a:ext>
            </a:extLst>
          </p:cNvPr>
          <p:cNvSpPr/>
          <p:nvPr/>
        </p:nvSpPr>
        <p:spPr>
          <a:xfrm>
            <a:off x="8974867" y="4893595"/>
            <a:ext cx="522514" cy="3396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7</a:t>
            </a:r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CA8DDDFF-5444-421E-A878-E14A449BB89E}"/>
              </a:ext>
            </a:extLst>
          </p:cNvPr>
          <p:cNvSpPr/>
          <p:nvPr/>
        </p:nvSpPr>
        <p:spPr>
          <a:xfrm>
            <a:off x="9486815" y="4893594"/>
            <a:ext cx="439782" cy="3396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4" name="Connettore 2 33">
            <a:extLst>
              <a:ext uri="{FF2B5EF4-FFF2-40B4-BE49-F238E27FC236}">
                <a16:creationId xmlns:a16="http://schemas.microsoft.com/office/drawing/2014/main" id="{F2F8000F-BA85-4F48-B062-74406788BFA9}"/>
              </a:ext>
            </a:extLst>
          </p:cNvPr>
          <p:cNvCxnSpPr>
            <a:cxnSpLocks/>
            <a:endCxn id="30" idx="1"/>
          </p:cNvCxnSpPr>
          <p:nvPr/>
        </p:nvCxnSpPr>
        <p:spPr>
          <a:xfrm flipV="1">
            <a:off x="8452023" y="5063413"/>
            <a:ext cx="522844" cy="1004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1BB0C384-9F95-48DB-9048-37EC4263F94C}"/>
              </a:ext>
            </a:extLst>
          </p:cNvPr>
          <p:cNvCxnSpPr/>
          <p:nvPr/>
        </p:nvCxnSpPr>
        <p:spPr>
          <a:xfrm>
            <a:off x="9497381" y="4930019"/>
            <a:ext cx="414478" cy="2956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diritto 34">
            <a:extLst>
              <a:ext uri="{FF2B5EF4-FFF2-40B4-BE49-F238E27FC236}">
                <a16:creationId xmlns:a16="http://schemas.microsoft.com/office/drawing/2014/main" id="{BE8AD2A0-D68A-407E-8730-1C82E3A998F3}"/>
              </a:ext>
            </a:extLst>
          </p:cNvPr>
          <p:cNvCxnSpPr/>
          <p:nvPr/>
        </p:nvCxnSpPr>
        <p:spPr>
          <a:xfrm flipH="1">
            <a:off x="9518652" y="4902389"/>
            <a:ext cx="404126" cy="32330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97343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1C205B-4A54-460E-857B-8063D674E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Rappresentazione collegata (liste)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F100F0E-D903-4DC7-B89D-6C8075AA7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OUT(C)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92A3F9E-B94F-478D-9949-782741B67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FFEEA0C-1FCD-40E6-A1D4-23BFBD0CE371}" type="datetime1">
              <a:rPr lang="it-IT" smtClean="0"/>
              <a:t>05/04/2022</a:t>
            </a:fld>
            <a:endParaRPr lang="en-US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15F851F2-2763-4BDC-9175-CEF911CEB418}"/>
              </a:ext>
            </a:extLst>
          </p:cNvPr>
          <p:cNvSpPr/>
          <p:nvPr/>
        </p:nvSpPr>
        <p:spPr>
          <a:xfrm>
            <a:off x="3811676" y="4930019"/>
            <a:ext cx="522514" cy="3396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4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FDFA38D7-8234-4BD9-A4E5-561732CBA653}"/>
              </a:ext>
            </a:extLst>
          </p:cNvPr>
          <p:cNvSpPr/>
          <p:nvPr/>
        </p:nvSpPr>
        <p:spPr>
          <a:xfrm>
            <a:off x="4334190" y="4930019"/>
            <a:ext cx="439782" cy="3396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19954355-D1B6-4F6B-81C1-B4D22D794C0E}"/>
              </a:ext>
            </a:extLst>
          </p:cNvPr>
          <p:cNvSpPr/>
          <p:nvPr/>
        </p:nvSpPr>
        <p:spPr>
          <a:xfrm>
            <a:off x="5570136" y="4912435"/>
            <a:ext cx="522514" cy="3396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3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DAD1CA9F-98A6-4A56-877F-649DA6FA6693}"/>
              </a:ext>
            </a:extLst>
          </p:cNvPr>
          <p:cNvSpPr/>
          <p:nvPr/>
        </p:nvSpPr>
        <p:spPr>
          <a:xfrm>
            <a:off x="6092650" y="4912435"/>
            <a:ext cx="439782" cy="3396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AE2A8990-4B84-4C7D-9BE6-9B1BEF5D7B0A}"/>
              </a:ext>
            </a:extLst>
          </p:cNvPr>
          <p:cNvSpPr/>
          <p:nvPr/>
        </p:nvSpPr>
        <p:spPr>
          <a:xfrm>
            <a:off x="7504442" y="4903640"/>
            <a:ext cx="522514" cy="3396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6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D8F03AB7-F140-4FDC-8020-FEDF589FB26F}"/>
              </a:ext>
            </a:extLst>
          </p:cNvPr>
          <p:cNvSpPr/>
          <p:nvPr/>
        </p:nvSpPr>
        <p:spPr>
          <a:xfrm>
            <a:off x="8026956" y="4903640"/>
            <a:ext cx="439782" cy="3396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EB6CD26F-FE15-44F7-B2C9-37FD308A691F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4773972" y="5099837"/>
            <a:ext cx="796164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23D903F7-C024-40A1-997E-29477678F56B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6532432" y="5073458"/>
            <a:ext cx="972010" cy="879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63CF34A2-8AAE-4606-98FE-6F10FBF4F91A}"/>
              </a:ext>
            </a:extLst>
          </p:cNvPr>
          <p:cNvCxnSpPr/>
          <p:nvPr/>
        </p:nvCxnSpPr>
        <p:spPr>
          <a:xfrm>
            <a:off x="9465544" y="4912435"/>
            <a:ext cx="439782" cy="3132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CBFA26F6-4116-44D6-94A5-5DF6CD5578E1}"/>
              </a:ext>
            </a:extLst>
          </p:cNvPr>
          <p:cNvCxnSpPr/>
          <p:nvPr/>
        </p:nvCxnSpPr>
        <p:spPr>
          <a:xfrm flipH="1">
            <a:off x="9501553" y="4903640"/>
            <a:ext cx="410306" cy="33963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ttangolo 24">
            <a:extLst>
              <a:ext uri="{FF2B5EF4-FFF2-40B4-BE49-F238E27FC236}">
                <a16:creationId xmlns:a16="http://schemas.microsoft.com/office/drawing/2014/main" id="{F45968ED-3F24-47E6-83DA-B9EBF1D1C71F}"/>
              </a:ext>
            </a:extLst>
          </p:cNvPr>
          <p:cNvSpPr/>
          <p:nvPr/>
        </p:nvSpPr>
        <p:spPr>
          <a:xfrm>
            <a:off x="3666320" y="4004261"/>
            <a:ext cx="813226" cy="3396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first</a:t>
            </a:r>
          </a:p>
        </p:txBody>
      </p: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7435F0DF-0462-4D77-A3D4-5062AF3260BA}"/>
              </a:ext>
            </a:extLst>
          </p:cNvPr>
          <p:cNvCxnSpPr>
            <a:cxnSpLocks/>
            <a:stCxn id="25" idx="2"/>
            <a:endCxn id="7" idx="0"/>
          </p:cNvCxnSpPr>
          <p:nvPr/>
        </p:nvCxnSpPr>
        <p:spPr>
          <a:xfrm>
            <a:off x="4072933" y="4343896"/>
            <a:ext cx="0" cy="58612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ttangolo 28">
            <a:extLst>
              <a:ext uri="{FF2B5EF4-FFF2-40B4-BE49-F238E27FC236}">
                <a16:creationId xmlns:a16="http://schemas.microsoft.com/office/drawing/2014/main" id="{F7415DD4-13A1-45E2-80B9-BAB84BCBB4EF}"/>
              </a:ext>
            </a:extLst>
          </p:cNvPr>
          <p:cNvSpPr/>
          <p:nvPr/>
        </p:nvSpPr>
        <p:spPr>
          <a:xfrm>
            <a:off x="8829511" y="4004261"/>
            <a:ext cx="813226" cy="3396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last</a:t>
            </a:r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F2F887D2-9796-41BF-A831-EC1C3355CE93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9236124" y="4343896"/>
            <a:ext cx="0" cy="53965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ttangolo 29">
            <a:extLst>
              <a:ext uri="{FF2B5EF4-FFF2-40B4-BE49-F238E27FC236}">
                <a16:creationId xmlns:a16="http://schemas.microsoft.com/office/drawing/2014/main" id="{E7036A4E-8C71-4C4E-B448-BB5DE9329F51}"/>
              </a:ext>
            </a:extLst>
          </p:cNvPr>
          <p:cNvSpPr/>
          <p:nvPr/>
        </p:nvSpPr>
        <p:spPr>
          <a:xfrm>
            <a:off x="8974867" y="4893595"/>
            <a:ext cx="522514" cy="3396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7</a:t>
            </a:r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CA8DDDFF-5444-421E-A878-E14A449BB89E}"/>
              </a:ext>
            </a:extLst>
          </p:cNvPr>
          <p:cNvSpPr/>
          <p:nvPr/>
        </p:nvSpPr>
        <p:spPr>
          <a:xfrm>
            <a:off x="9486815" y="4893594"/>
            <a:ext cx="439782" cy="3396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4" name="Connettore 2 33">
            <a:extLst>
              <a:ext uri="{FF2B5EF4-FFF2-40B4-BE49-F238E27FC236}">
                <a16:creationId xmlns:a16="http://schemas.microsoft.com/office/drawing/2014/main" id="{F2F8000F-BA85-4F48-B062-74406788BFA9}"/>
              </a:ext>
            </a:extLst>
          </p:cNvPr>
          <p:cNvCxnSpPr>
            <a:cxnSpLocks/>
            <a:endCxn id="30" idx="1"/>
          </p:cNvCxnSpPr>
          <p:nvPr/>
        </p:nvCxnSpPr>
        <p:spPr>
          <a:xfrm flipV="1">
            <a:off x="8452023" y="5063413"/>
            <a:ext cx="522844" cy="1004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1BB0C384-9F95-48DB-9048-37EC4263F94C}"/>
              </a:ext>
            </a:extLst>
          </p:cNvPr>
          <p:cNvCxnSpPr/>
          <p:nvPr/>
        </p:nvCxnSpPr>
        <p:spPr>
          <a:xfrm>
            <a:off x="9497381" y="4930019"/>
            <a:ext cx="414478" cy="2956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diritto 34">
            <a:extLst>
              <a:ext uri="{FF2B5EF4-FFF2-40B4-BE49-F238E27FC236}">
                <a16:creationId xmlns:a16="http://schemas.microsoft.com/office/drawing/2014/main" id="{BE8AD2A0-D68A-407E-8730-1C82E3A998F3}"/>
              </a:ext>
            </a:extLst>
          </p:cNvPr>
          <p:cNvCxnSpPr/>
          <p:nvPr/>
        </p:nvCxnSpPr>
        <p:spPr>
          <a:xfrm flipH="1">
            <a:off x="9518652" y="4902389"/>
            <a:ext cx="404126" cy="32330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5214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B9B634-7D3B-4D38-9B2F-0D6CB09A7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9D4AF03-33CE-401E-8E1C-8F2AB9803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l">
              <a:buNone/>
            </a:pPr>
            <a:r>
              <a:rPr lang="it-IT" sz="1800" b="1" i="0" u="none" strike="noStrike" baseline="0" dirty="0">
                <a:latin typeface="Courier-Bold"/>
              </a:rPr>
              <a:t>/* QUEUE INTERFACE - file </a:t>
            </a:r>
            <a:r>
              <a:rPr lang="it-IT" sz="1800" b="1" i="0" u="none" strike="noStrike" baseline="0" dirty="0" err="1">
                <a:latin typeface="Courier-Bold"/>
              </a:rPr>
              <a:t>queue.h</a:t>
            </a:r>
            <a:r>
              <a:rPr lang="it-IT" sz="1800" b="1" i="0" u="none" strike="noStrike" baseline="0" dirty="0">
                <a:latin typeface="Courier-Bold"/>
              </a:rPr>
              <a:t>*/</a:t>
            </a:r>
          </a:p>
          <a:p>
            <a:pPr marL="0" indent="0" algn="l">
              <a:buNone/>
            </a:pPr>
            <a:r>
              <a:rPr lang="it-IT" sz="1800" b="1" i="0" u="none" strike="noStrike" baseline="0" dirty="0">
                <a:latin typeface="Courier-Bold"/>
              </a:rPr>
              <a:t>#include "</a:t>
            </a:r>
            <a:r>
              <a:rPr lang="it-IT" sz="1800" b="1" i="0" u="none" strike="noStrike" baseline="0" dirty="0" err="1">
                <a:latin typeface="Courier-Bold"/>
              </a:rPr>
              <a:t>el.h</a:t>
            </a:r>
            <a:r>
              <a:rPr lang="it-IT" sz="1800" b="1" i="0" u="none" strike="noStrike" baseline="0" dirty="0">
                <a:latin typeface="Courier-Bold"/>
              </a:rPr>
              <a:t>"</a:t>
            </a:r>
          </a:p>
          <a:p>
            <a:pPr marL="0" indent="0" algn="l">
              <a:buNone/>
            </a:pPr>
            <a:r>
              <a:rPr lang="it-IT" sz="1800" b="1" i="0" u="none" strike="noStrike" baseline="0" dirty="0" err="1">
                <a:latin typeface="Courier-Bold"/>
              </a:rPr>
              <a:t>typedef</a:t>
            </a:r>
            <a:r>
              <a:rPr lang="it-IT" sz="1800" b="1" i="0" u="none" strike="noStrike" baseline="0" dirty="0">
                <a:latin typeface="Courier-Bold"/>
              </a:rPr>
              <a:t> </a:t>
            </a:r>
            <a:r>
              <a:rPr lang="it-IT" sz="1800" b="1" i="0" u="none" strike="noStrike" baseline="0" dirty="0" err="1">
                <a:latin typeface="Courier-Bold"/>
              </a:rPr>
              <a:t>struct</a:t>
            </a:r>
            <a:r>
              <a:rPr lang="it-IT" sz="1800" b="1" i="0" u="none" strike="noStrike" baseline="0" dirty="0">
                <a:latin typeface="Courier-Bold"/>
              </a:rPr>
              <a:t> </a:t>
            </a:r>
            <a:r>
              <a:rPr lang="it-IT" sz="1800" b="1" i="0" u="none" strike="noStrike" baseline="0" dirty="0" err="1">
                <a:latin typeface="Courier-Bold"/>
              </a:rPr>
              <a:t>list_element</a:t>
            </a:r>
            <a:endParaRPr lang="it-IT" sz="1800" b="1" i="0" u="none" strike="noStrike" baseline="0" dirty="0">
              <a:latin typeface="Courier-Bold"/>
            </a:endParaRPr>
          </a:p>
          <a:p>
            <a:pPr marL="0" indent="0" algn="l">
              <a:buNone/>
            </a:pPr>
            <a:r>
              <a:rPr lang="it-IT" sz="1800" b="1" i="0" u="none" strike="noStrike" baseline="0" dirty="0">
                <a:latin typeface="Courier-Bold"/>
              </a:rPr>
              <a:t>{ </a:t>
            </a:r>
            <a:r>
              <a:rPr lang="it-IT" sz="1800" b="1" i="0" u="none" strike="noStrike" baseline="0" dirty="0" err="1">
                <a:latin typeface="Courier-Bold"/>
              </a:rPr>
              <a:t>el_type</a:t>
            </a:r>
            <a:r>
              <a:rPr lang="it-IT" sz="1800" b="1" i="0" u="none" strike="noStrike" baseline="0" dirty="0">
                <a:latin typeface="Courier-Bold"/>
              </a:rPr>
              <a:t> </a:t>
            </a:r>
            <a:r>
              <a:rPr lang="it-IT" sz="1800" b="1" i="0" u="none" strike="noStrike" baseline="0" dirty="0" err="1">
                <a:latin typeface="Courier-Bold"/>
              </a:rPr>
              <a:t>value</a:t>
            </a:r>
            <a:r>
              <a:rPr lang="it-IT" sz="1800" b="1" i="0" u="none" strike="noStrike" baseline="0" dirty="0">
                <a:latin typeface="Courier-Bold"/>
              </a:rPr>
              <a:t>;</a:t>
            </a:r>
          </a:p>
          <a:p>
            <a:pPr marL="0" indent="0" algn="l">
              <a:buNone/>
            </a:pPr>
            <a:r>
              <a:rPr lang="it-IT" sz="1800" b="1" i="0" u="none" strike="noStrike" baseline="0" dirty="0">
                <a:latin typeface="Courier-Bold"/>
              </a:rPr>
              <a:t>  </a:t>
            </a:r>
            <a:r>
              <a:rPr lang="it-IT" sz="1800" b="1" i="0" u="none" strike="noStrike" baseline="0" dirty="0" err="1">
                <a:latin typeface="Courier-Bold"/>
              </a:rPr>
              <a:t>struct</a:t>
            </a:r>
            <a:r>
              <a:rPr lang="it-IT" sz="1800" b="1" i="0" u="none" strike="noStrike" baseline="0" dirty="0">
                <a:latin typeface="Courier-Bold"/>
              </a:rPr>
              <a:t> </a:t>
            </a:r>
            <a:r>
              <a:rPr lang="it-IT" sz="1800" b="1" i="0" u="none" strike="noStrike" baseline="0" dirty="0" err="1">
                <a:latin typeface="Courier-Bold"/>
              </a:rPr>
              <a:t>list_element</a:t>
            </a:r>
            <a:r>
              <a:rPr lang="it-IT" sz="1800" b="1" i="0" u="none" strike="noStrike" baseline="0" dirty="0">
                <a:latin typeface="Courier-Bold"/>
              </a:rPr>
              <a:t> *</a:t>
            </a:r>
            <a:r>
              <a:rPr lang="it-IT" sz="1800" b="1" i="0" u="none" strike="noStrike" baseline="0" dirty="0" err="1">
                <a:latin typeface="Courier-Bold"/>
              </a:rPr>
              <a:t>next</a:t>
            </a:r>
            <a:r>
              <a:rPr lang="it-IT" sz="1800" b="1" i="0" u="none" strike="noStrike" baseline="0" dirty="0">
                <a:latin typeface="Courier-Bold"/>
              </a:rPr>
              <a:t>;</a:t>
            </a:r>
          </a:p>
          <a:p>
            <a:pPr marL="0" indent="0" algn="l">
              <a:buNone/>
            </a:pPr>
            <a:r>
              <a:rPr lang="it-IT" sz="1800" b="1" i="0" u="none" strike="noStrike" baseline="0" dirty="0">
                <a:latin typeface="Courier-Bold"/>
              </a:rPr>
              <a:t>} item;</a:t>
            </a:r>
          </a:p>
          <a:p>
            <a:pPr marL="0" indent="0" algn="l">
              <a:buNone/>
            </a:pPr>
            <a:r>
              <a:rPr lang="it-IT" sz="1800" b="1" i="0" u="none" strike="noStrike" baseline="0" dirty="0" err="1">
                <a:latin typeface="Courier-Bold"/>
              </a:rPr>
              <a:t>typedef</a:t>
            </a:r>
            <a:r>
              <a:rPr lang="it-IT" sz="1800" b="1" i="0" u="none" strike="noStrike" baseline="0" dirty="0">
                <a:latin typeface="Courier-Bold"/>
              </a:rPr>
              <a:t> item* </a:t>
            </a:r>
            <a:r>
              <a:rPr lang="it-IT" sz="1800" b="1" i="0" u="none" strike="noStrike" baseline="0" dirty="0" err="1">
                <a:latin typeface="Courier-Bold"/>
              </a:rPr>
              <a:t>punt</a:t>
            </a:r>
            <a:r>
              <a:rPr lang="it-IT" sz="1800" b="1" i="0" u="none" strike="noStrike" baseline="0" dirty="0">
                <a:latin typeface="Courier-Bold"/>
              </a:rPr>
              <a:t>;</a:t>
            </a:r>
          </a:p>
          <a:p>
            <a:pPr marL="0" indent="0" algn="l">
              <a:buNone/>
            </a:pPr>
            <a:r>
              <a:rPr lang="it-IT" sz="1800" b="1" i="0" u="none" strike="noStrike" baseline="0" dirty="0" err="1">
                <a:latin typeface="Courier-Bold"/>
              </a:rPr>
              <a:t>typedef</a:t>
            </a:r>
            <a:r>
              <a:rPr lang="it-IT" sz="1800" b="1" i="0" u="none" strike="noStrike" baseline="0" dirty="0">
                <a:latin typeface="Courier-Bold"/>
              </a:rPr>
              <a:t> </a:t>
            </a:r>
            <a:r>
              <a:rPr lang="it-IT" sz="1800" b="1" i="0" u="none" strike="noStrike" baseline="0" dirty="0" err="1">
                <a:latin typeface="Courier-Bold"/>
              </a:rPr>
              <a:t>struct</a:t>
            </a:r>
            <a:r>
              <a:rPr lang="it-IT" sz="1800" b="1" i="0" u="none" strike="noStrike" baseline="0" dirty="0">
                <a:latin typeface="Courier-Bold"/>
              </a:rPr>
              <a:t> {</a:t>
            </a:r>
            <a:r>
              <a:rPr lang="it-IT" sz="1800" b="1" i="0" u="none" strike="noStrike" baseline="0" dirty="0" err="1">
                <a:latin typeface="Courier-Bold"/>
              </a:rPr>
              <a:t>punt</a:t>
            </a:r>
            <a:r>
              <a:rPr lang="it-IT" sz="1800" b="1" i="0" u="none" strike="noStrike" baseline="0" dirty="0">
                <a:latin typeface="Courier-Bold"/>
              </a:rPr>
              <a:t> primo;</a:t>
            </a:r>
          </a:p>
          <a:p>
            <a:pPr marL="0" indent="0" algn="l">
              <a:buNone/>
            </a:pPr>
            <a:r>
              <a:rPr lang="it-IT" sz="1800" b="1" i="0" u="none" strike="noStrike" baseline="0" dirty="0" err="1">
                <a:latin typeface="Courier-Bold"/>
              </a:rPr>
              <a:t>punt</a:t>
            </a:r>
            <a:r>
              <a:rPr lang="it-IT" sz="1800" b="1" i="0" u="none" strike="noStrike" baseline="0" dirty="0">
                <a:latin typeface="Courier-Bold"/>
              </a:rPr>
              <a:t> ultimo;} </a:t>
            </a:r>
            <a:r>
              <a:rPr lang="it-IT" sz="1800" b="1" i="0" u="none" strike="noStrike" baseline="0" dirty="0" err="1">
                <a:latin typeface="Courier-Bold"/>
              </a:rPr>
              <a:t>queue</a:t>
            </a:r>
            <a:r>
              <a:rPr lang="it-IT" sz="1800" b="1" i="0" u="none" strike="noStrike" baseline="0" dirty="0">
                <a:latin typeface="Courier-Bold"/>
              </a:rPr>
              <a:t>;</a:t>
            </a:r>
          </a:p>
          <a:p>
            <a:pPr marL="0" indent="0" algn="l">
              <a:buNone/>
            </a:pPr>
            <a:r>
              <a:rPr lang="it-IT" sz="1800" b="1" i="0" u="none" strike="noStrike" baseline="0" dirty="0" err="1">
                <a:latin typeface="Courier-Bold"/>
              </a:rPr>
              <a:t>typedef</a:t>
            </a:r>
            <a:r>
              <a:rPr lang="it-IT" sz="1800" b="1" i="0" u="none" strike="noStrike" baseline="0" dirty="0">
                <a:latin typeface="Courier-Bold"/>
              </a:rPr>
              <a:t> </a:t>
            </a:r>
            <a:r>
              <a:rPr lang="it-IT" sz="1800" b="1" i="0" u="none" strike="noStrike" baseline="0" dirty="0" err="1">
                <a:latin typeface="Courier-Bold"/>
              </a:rPr>
              <a:t>int</a:t>
            </a:r>
            <a:r>
              <a:rPr lang="it-IT" sz="1800" b="1" i="0" u="none" strike="noStrike" baseline="0" dirty="0">
                <a:latin typeface="Courier-Bold"/>
              </a:rPr>
              <a:t> </a:t>
            </a:r>
            <a:r>
              <a:rPr lang="it-IT" sz="1800" b="1" i="0" u="none" strike="noStrike" baseline="0" dirty="0" err="1">
                <a:latin typeface="Courier-Bold"/>
              </a:rPr>
              <a:t>boolean</a:t>
            </a:r>
            <a:r>
              <a:rPr lang="it-IT" sz="1800" b="1" i="0" u="none" strike="noStrike" baseline="0" dirty="0">
                <a:latin typeface="Courier-Bold"/>
              </a:rPr>
              <a:t>;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2DFFE56-CB6F-4A26-8D92-4FE1F02C2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FFEEA0C-1FCD-40E6-A1D4-23BFBD0CE371}" type="datetime1">
              <a:rPr lang="it-IT" smtClean="0"/>
              <a:t>05/04/2022</a:t>
            </a:fld>
            <a:endParaRPr lang="en-US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EBFAA0E-108A-448A-89FF-9DC5379C44DE}"/>
              </a:ext>
            </a:extLst>
          </p:cNvPr>
          <p:cNvSpPr txBox="1"/>
          <p:nvPr/>
        </p:nvSpPr>
        <p:spPr>
          <a:xfrm>
            <a:off x="5977637" y="2103120"/>
            <a:ext cx="5101397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900"/>
              </a:spcBef>
              <a:buClr>
                <a:schemeClr val="tx1">
                  <a:lumMod val="85000"/>
                  <a:lumOff val="15000"/>
                </a:schemeClr>
              </a:buClr>
            </a:pPr>
            <a:r>
              <a:rPr lang="it-IT" sz="1700" b="1" dirty="0">
                <a:solidFill>
                  <a:schemeClr val="lt1"/>
                </a:solidFill>
                <a:latin typeface="Courier-Bold"/>
              </a:rPr>
              <a:t>/* PROTOTIPI DI FUNZIONE (</a:t>
            </a:r>
            <a:r>
              <a:rPr lang="it-IT" sz="1700" b="1" dirty="0" err="1">
                <a:solidFill>
                  <a:schemeClr val="lt1"/>
                </a:solidFill>
                <a:latin typeface="Courier-Bold"/>
              </a:rPr>
              <a:t>extern</a:t>
            </a:r>
            <a:r>
              <a:rPr lang="it-IT" sz="1700" b="1" dirty="0">
                <a:solidFill>
                  <a:schemeClr val="lt1"/>
                </a:solidFill>
                <a:latin typeface="Courier-Bold"/>
              </a:rPr>
              <a:t>) */</a:t>
            </a:r>
          </a:p>
          <a:p>
            <a:pPr>
              <a:spcBef>
                <a:spcPts val="900"/>
              </a:spcBef>
              <a:buClr>
                <a:schemeClr val="tx1">
                  <a:lumMod val="85000"/>
                  <a:lumOff val="15000"/>
                </a:schemeClr>
              </a:buClr>
            </a:pPr>
            <a:r>
              <a:rPr lang="it-IT" sz="1700" b="1" dirty="0" err="1">
                <a:solidFill>
                  <a:schemeClr val="lt1"/>
                </a:solidFill>
                <a:latin typeface="Courier-Bold"/>
              </a:rPr>
              <a:t>queue</a:t>
            </a:r>
            <a:r>
              <a:rPr lang="it-IT" sz="1700" b="1" dirty="0">
                <a:solidFill>
                  <a:schemeClr val="lt1"/>
                </a:solidFill>
                <a:latin typeface="Courier-Bold"/>
              </a:rPr>
              <a:t> </a:t>
            </a:r>
            <a:r>
              <a:rPr lang="it-IT" sz="1700" b="1" dirty="0" err="1">
                <a:solidFill>
                  <a:schemeClr val="lt1"/>
                </a:solidFill>
                <a:latin typeface="Courier-Bold"/>
              </a:rPr>
              <a:t>emptyqueue</a:t>
            </a:r>
            <a:r>
              <a:rPr lang="it-IT" sz="1700" b="1" dirty="0">
                <a:solidFill>
                  <a:schemeClr val="lt1"/>
                </a:solidFill>
                <a:latin typeface="Courier-Bold"/>
              </a:rPr>
              <a:t>(</a:t>
            </a:r>
            <a:r>
              <a:rPr lang="it-IT" sz="1700" b="1" dirty="0" err="1">
                <a:solidFill>
                  <a:schemeClr val="lt1"/>
                </a:solidFill>
                <a:latin typeface="Courier-Bold"/>
              </a:rPr>
              <a:t>void</a:t>
            </a:r>
            <a:r>
              <a:rPr lang="it-IT" sz="1700" b="1" dirty="0">
                <a:solidFill>
                  <a:schemeClr val="lt1"/>
                </a:solidFill>
                <a:latin typeface="Courier-Bold"/>
              </a:rPr>
              <a:t>);</a:t>
            </a:r>
          </a:p>
          <a:p>
            <a:pPr>
              <a:spcBef>
                <a:spcPts val="900"/>
              </a:spcBef>
              <a:buClr>
                <a:schemeClr val="tx1">
                  <a:lumMod val="85000"/>
                  <a:lumOff val="15000"/>
                </a:schemeClr>
              </a:buClr>
            </a:pPr>
            <a:r>
              <a:rPr lang="it-IT" sz="1700" b="1" dirty="0" err="1">
                <a:solidFill>
                  <a:schemeClr val="lt1"/>
                </a:solidFill>
                <a:latin typeface="Courier-Bold"/>
              </a:rPr>
              <a:t>boolean</a:t>
            </a:r>
            <a:r>
              <a:rPr lang="it-IT" sz="1700" b="1" dirty="0">
                <a:solidFill>
                  <a:schemeClr val="lt1"/>
                </a:solidFill>
                <a:latin typeface="Courier-Bold"/>
              </a:rPr>
              <a:t> </a:t>
            </a:r>
            <a:r>
              <a:rPr lang="it-IT" sz="1700" b="1" dirty="0" err="1">
                <a:solidFill>
                  <a:schemeClr val="lt1"/>
                </a:solidFill>
                <a:latin typeface="Courier-Bold"/>
              </a:rPr>
              <a:t>test_coda_vuota</a:t>
            </a:r>
            <a:r>
              <a:rPr lang="it-IT" sz="1700" b="1" dirty="0">
                <a:solidFill>
                  <a:schemeClr val="lt1"/>
                </a:solidFill>
                <a:latin typeface="Courier-Bold"/>
              </a:rPr>
              <a:t>(</a:t>
            </a:r>
            <a:r>
              <a:rPr lang="it-IT" sz="1700" b="1" dirty="0" err="1">
                <a:solidFill>
                  <a:schemeClr val="lt1"/>
                </a:solidFill>
                <a:latin typeface="Courier-Bold"/>
              </a:rPr>
              <a:t>queue</a:t>
            </a:r>
            <a:r>
              <a:rPr lang="it-IT" sz="1700" b="1" dirty="0">
                <a:solidFill>
                  <a:schemeClr val="lt1"/>
                </a:solidFill>
                <a:latin typeface="Courier-Bold"/>
              </a:rPr>
              <a:t>);</a:t>
            </a:r>
          </a:p>
          <a:p>
            <a:pPr>
              <a:spcBef>
                <a:spcPts val="900"/>
              </a:spcBef>
              <a:buClr>
                <a:schemeClr val="tx1">
                  <a:lumMod val="85000"/>
                  <a:lumOff val="15000"/>
                </a:schemeClr>
              </a:buClr>
            </a:pPr>
            <a:r>
              <a:rPr lang="it-IT" sz="1700" b="1" dirty="0" err="1">
                <a:solidFill>
                  <a:schemeClr val="lt1"/>
                </a:solidFill>
                <a:latin typeface="Courier-Bold"/>
              </a:rPr>
              <a:t>el_type</a:t>
            </a:r>
            <a:r>
              <a:rPr lang="it-IT" sz="1700" b="1" dirty="0">
                <a:solidFill>
                  <a:schemeClr val="lt1"/>
                </a:solidFill>
                <a:latin typeface="Courier-Bold"/>
              </a:rPr>
              <a:t> top(</a:t>
            </a:r>
            <a:r>
              <a:rPr lang="it-IT" sz="1700" b="1" dirty="0" err="1">
                <a:solidFill>
                  <a:schemeClr val="lt1"/>
                </a:solidFill>
                <a:latin typeface="Courier-Bold"/>
              </a:rPr>
              <a:t>queue</a:t>
            </a:r>
            <a:r>
              <a:rPr lang="it-IT" sz="1700" b="1" dirty="0">
                <a:solidFill>
                  <a:schemeClr val="lt1"/>
                </a:solidFill>
                <a:latin typeface="Courier-Bold"/>
              </a:rPr>
              <a:t>);</a:t>
            </a:r>
          </a:p>
          <a:p>
            <a:pPr>
              <a:spcBef>
                <a:spcPts val="900"/>
              </a:spcBef>
              <a:buClr>
                <a:schemeClr val="tx1">
                  <a:lumMod val="85000"/>
                  <a:lumOff val="15000"/>
                </a:schemeClr>
              </a:buClr>
            </a:pPr>
            <a:r>
              <a:rPr lang="it-IT" sz="1700" b="1" dirty="0" err="1">
                <a:solidFill>
                  <a:schemeClr val="lt1"/>
                </a:solidFill>
                <a:latin typeface="Courier-Bold"/>
              </a:rPr>
              <a:t>queue</a:t>
            </a:r>
            <a:r>
              <a:rPr lang="it-IT" sz="1700" b="1" dirty="0">
                <a:solidFill>
                  <a:schemeClr val="lt1"/>
                </a:solidFill>
                <a:latin typeface="Courier-Bold"/>
              </a:rPr>
              <a:t> out(</a:t>
            </a:r>
            <a:r>
              <a:rPr lang="it-IT" sz="1700" b="1" dirty="0" err="1">
                <a:solidFill>
                  <a:schemeClr val="lt1"/>
                </a:solidFill>
                <a:latin typeface="Courier-Bold"/>
              </a:rPr>
              <a:t>queue</a:t>
            </a:r>
            <a:r>
              <a:rPr lang="it-IT" sz="1700" b="1" dirty="0">
                <a:solidFill>
                  <a:schemeClr val="lt1"/>
                </a:solidFill>
                <a:latin typeface="Courier-Bold"/>
              </a:rPr>
              <a:t>);</a:t>
            </a:r>
          </a:p>
          <a:p>
            <a:pPr>
              <a:spcBef>
                <a:spcPts val="900"/>
              </a:spcBef>
              <a:buClr>
                <a:schemeClr val="tx1">
                  <a:lumMod val="85000"/>
                  <a:lumOff val="15000"/>
                </a:schemeClr>
              </a:buClr>
            </a:pPr>
            <a:r>
              <a:rPr lang="it-IT" sz="1700" b="1" dirty="0" err="1">
                <a:solidFill>
                  <a:schemeClr val="lt1"/>
                </a:solidFill>
                <a:latin typeface="Courier-Bold"/>
              </a:rPr>
              <a:t>queue</a:t>
            </a:r>
            <a:r>
              <a:rPr lang="it-IT" sz="1700" b="1" dirty="0">
                <a:solidFill>
                  <a:schemeClr val="lt1"/>
                </a:solidFill>
                <a:latin typeface="Courier-Bold"/>
              </a:rPr>
              <a:t> in(</a:t>
            </a:r>
            <a:r>
              <a:rPr lang="it-IT" sz="1700" b="1" dirty="0" err="1">
                <a:solidFill>
                  <a:schemeClr val="lt1"/>
                </a:solidFill>
                <a:latin typeface="Courier-Bold"/>
              </a:rPr>
              <a:t>el_type</a:t>
            </a:r>
            <a:r>
              <a:rPr lang="it-IT" sz="1700" b="1" dirty="0">
                <a:solidFill>
                  <a:schemeClr val="lt1"/>
                </a:solidFill>
                <a:latin typeface="Courier-Bold"/>
              </a:rPr>
              <a:t>, </a:t>
            </a:r>
            <a:r>
              <a:rPr lang="it-IT" sz="1700" b="1" dirty="0" err="1">
                <a:solidFill>
                  <a:schemeClr val="lt1"/>
                </a:solidFill>
                <a:latin typeface="Courier-Bold"/>
              </a:rPr>
              <a:t>queue</a:t>
            </a:r>
            <a:r>
              <a:rPr lang="it-IT" sz="1700" b="1" dirty="0">
                <a:solidFill>
                  <a:schemeClr val="lt1"/>
                </a:solidFill>
                <a:latin typeface="Courier-Bold"/>
              </a:rPr>
              <a:t>);</a:t>
            </a:r>
          </a:p>
          <a:p>
            <a:pPr>
              <a:spcBef>
                <a:spcPts val="900"/>
              </a:spcBef>
              <a:buClr>
                <a:schemeClr val="tx1">
                  <a:lumMod val="85000"/>
                  <a:lumOff val="15000"/>
                </a:schemeClr>
              </a:buClr>
            </a:pPr>
            <a:r>
              <a:rPr lang="it-IT" sz="1700" b="1" dirty="0" err="1">
                <a:solidFill>
                  <a:schemeClr val="lt1"/>
                </a:solidFill>
                <a:latin typeface="Courier-Bold"/>
              </a:rPr>
              <a:t>void</a:t>
            </a:r>
            <a:r>
              <a:rPr lang="it-IT" sz="1700" b="1" dirty="0">
                <a:solidFill>
                  <a:schemeClr val="lt1"/>
                </a:solidFill>
                <a:latin typeface="Courier-Bold"/>
              </a:rPr>
              <a:t> </a:t>
            </a:r>
            <a:r>
              <a:rPr lang="it-IT" sz="1700" b="1" dirty="0" err="1">
                <a:solidFill>
                  <a:schemeClr val="lt1"/>
                </a:solidFill>
                <a:latin typeface="Courier-Bold"/>
              </a:rPr>
              <a:t>showqueue</a:t>
            </a:r>
            <a:r>
              <a:rPr lang="it-IT" sz="1700" b="1" dirty="0">
                <a:solidFill>
                  <a:schemeClr val="lt1"/>
                </a:solidFill>
                <a:latin typeface="Courier-Bold"/>
              </a:rPr>
              <a:t>(</a:t>
            </a:r>
            <a:r>
              <a:rPr lang="it-IT" sz="1700" b="1" dirty="0" err="1">
                <a:solidFill>
                  <a:schemeClr val="lt1"/>
                </a:solidFill>
                <a:latin typeface="Courier-Bold"/>
              </a:rPr>
              <a:t>queue</a:t>
            </a:r>
            <a:r>
              <a:rPr lang="it-IT" sz="1700" b="1" dirty="0">
                <a:solidFill>
                  <a:schemeClr val="lt1"/>
                </a:solidFill>
                <a:latin typeface="Courier-Bold"/>
              </a:rPr>
              <a:t>);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973522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9559EE-B908-45C9-9CFA-7812B3023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3039137-33D6-410A-B977-F2E3A05D5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 algn="l">
              <a:buNone/>
            </a:pPr>
            <a:r>
              <a:rPr lang="fr-FR" sz="1800" b="1" i="0" u="none" strike="noStrike" baseline="0" dirty="0">
                <a:latin typeface="Courier-Bold"/>
              </a:rPr>
              <a:t>/* QUEUE IMPLEMENTATION - file </a:t>
            </a:r>
            <a:r>
              <a:rPr lang="fr-FR" sz="1800" b="1" i="0" u="none" strike="noStrike" baseline="0" dirty="0" err="1">
                <a:latin typeface="Courier-Bold"/>
              </a:rPr>
              <a:t>queue.c</a:t>
            </a:r>
            <a:r>
              <a:rPr lang="fr-FR" sz="1800" b="1" i="0" u="none" strike="noStrike" baseline="0" dirty="0">
                <a:latin typeface="Courier-Bold"/>
              </a:rPr>
              <a:t> */</a:t>
            </a:r>
          </a:p>
          <a:p>
            <a:pPr marL="0" indent="0" algn="l">
              <a:buNone/>
            </a:pPr>
            <a:r>
              <a:rPr lang="it-IT" sz="1800" b="1" i="0" u="none" strike="noStrike" baseline="0" dirty="0">
                <a:latin typeface="Courier-Bold"/>
              </a:rPr>
              <a:t>#include &lt;</a:t>
            </a:r>
            <a:r>
              <a:rPr lang="it-IT" sz="1800" b="1" i="0" u="none" strike="noStrike" baseline="0" dirty="0" err="1">
                <a:latin typeface="Courier-Bold"/>
              </a:rPr>
              <a:t>stdio.h</a:t>
            </a:r>
            <a:r>
              <a:rPr lang="it-IT" sz="1800" b="1" i="0" u="none" strike="noStrike" baseline="0" dirty="0">
                <a:latin typeface="Courier-Bold"/>
              </a:rPr>
              <a:t>&gt;</a:t>
            </a:r>
          </a:p>
          <a:p>
            <a:pPr marL="0" indent="0" algn="l">
              <a:buNone/>
            </a:pPr>
            <a:r>
              <a:rPr lang="it-IT" sz="1800" b="1" i="0" u="none" strike="noStrike" baseline="0" dirty="0">
                <a:latin typeface="Courier-Bold"/>
              </a:rPr>
              <a:t>#include &lt;</a:t>
            </a:r>
            <a:r>
              <a:rPr lang="it-IT" sz="1800" b="1" i="0" u="none" strike="noStrike" baseline="0" dirty="0" err="1">
                <a:latin typeface="Courier-Bold"/>
              </a:rPr>
              <a:t>stdlib.h</a:t>
            </a:r>
            <a:r>
              <a:rPr lang="it-IT" sz="1800" b="1" i="0" u="none" strike="noStrike" baseline="0" dirty="0">
                <a:latin typeface="Courier-Bold"/>
              </a:rPr>
              <a:t>&gt;</a:t>
            </a:r>
          </a:p>
          <a:p>
            <a:pPr marL="0" indent="0" algn="l">
              <a:buNone/>
            </a:pPr>
            <a:r>
              <a:rPr lang="it-IT" sz="1800" b="1" i="0" u="none" strike="noStrike" baseline="0" dirty="0">
                <a:latin typeface="Courier-Bold"/>
              </a:rPr>
              <a:t>#include "</a:t>
            </a:r>
            <a:r>
              <a:rPr lang="it-IT" sz="1800" b="1" i="0" u="none" strike="noStrike" baseline="0" dirty="0" err="1">
                <a:latin typeface="Courier-Bold"/>
              </a:rPr>
              <a:t>queue.h</a:t>
            </a:r>
            <a:r>
              <a:rPr lang="it-IT" sz="1800" b="1" i="0" u="none" strike="noStrike" baseline="0" dirty="0">
                <a:latin typeface="Courier-Bold"/>
              </a:rPr>
              <a:t>"</a:t>
            </a:r>
          </a:p>
          <a:p>
            <a:pPr marL="0" indent="0" algn="l">
              <a:buNone/>
            </a:pPr>
            <a:r>
              <a:rPr lang="it-IT" sz="1800" b="1" i="0" u="none" strike="noStrike" baseline="0" dirty="0">
                <a:latin typeface="Courier-Bold"/>
              </a:rPr>
              <a:t>/* OPERAZIONI PRIMITIVE */</a:t>
            </a:r>
          </a:p>
          <a:p>
            <a:pPr marL="0" indent="0" algn="l">
              <a:buNone/>
            </a:pPr>
            <a:r>
              <a:rPr lang="it-IT" sz="1800" b="1" i="0" u="none" strike="noStrike" baseline="0" dirty="0" err="1">
                <a:latin typeface="Courier-Bold"/>
              </a:rPr>
              <a:t>queue</a:t>
            </a:r>
            <a:r>
              <a:rPr lang="it-IT" sz="1800" b="1" i="0" u="none" strike="noStrike" baseline="0" dirty="0">
                <a:latin typeface="Courier-Bold"/>
              </a:rPr>
              <a:t> </a:t>
            </a:r>
            <a:r>
              <a:rPr lang="it-IT" sz="1800" b="1" i="0" u="none" strike="noStrike" baseline="0" dirty="0" err="1">
                <a:latin typeface="Courier-Bold"/>
              </a:rPr>
              <a:t>emptyqueue</a:t>
            </a:r>
            <a:r>
              <a:rPr lang="it-IT" sz="1800" b="1" i="0" u="none" strike="noStrike" baseline="0" dirty="0">
                <a:latin typeface="Courier-Bold"/>
              </a:rPr>
              <a:t>(</a:t>
            </a:r>
            <a:r>
              <a:rPr lang="it-IT" sz="1800" b="1" i="0" u="none" strike="noStrike" baseline="0" dirty="0" err="1">
                <a:latin typeface="Courier-Bold"/>
              </a:rPr>
              <a:t>void</a:t>
            </a:r>
            <a:r>
              <a:rPr lang="it-IT" sz="1800" b="1" i="0" u="none" strike="noStrike" baseline="0" dirty="0">
                <a:latin typeface="Courier-Bold"/>
              </a:rPr>
              <a:t>)</a:t>
            </a:r>
          </a:p>
          <a:p>
            <a:pPr marL="0" indent="0" algn="l">
              <a:buNone/>
            </a:pPr>
            <a:r>
              <a:rPr lang="it-IT" sz="1800" b="1" i="0" u="none" strike="noStrike" baseline="0" dirty="0">
                <a:latin typeface="Courier-Bold"/>
              </a:rPr>
              <a:t>{ </a:t>
            </a:r>
            <a:r>
              <a:rPr lang="it-IT" sz="1800" b="1" i="0" u="none" strike="noStrike" baseline="0" dirty="0" err="1">
                <a:latin typeface="Courier-Bold"/>
              </a:rPr>
              <a:t>queue</a:t>
            </a:r>
            <a:r>
              <a:rPr lang="it-IT" sz="1800" b="1" i="0" u="none" strike="noStrike" baseline="0" dirty="0">
                <a:latin typeface="Courier-Bold"/>
              </a:rPr>
              <a:t> C;</a:t>
            </a:r>
          </a:p>
          <a:p>
            <a:pPr marL="0" indent="0" algn="l">
              <a:buNone/>
            </a:pPr>
            <a:r>
              <a:rPr lang="it-IT" sz="1800" b="1" i="0" u="none" strike="noStrike" baseline="0" dirty="0">
                <a:latin typeface="Courier-Bold"/>
              </a:rPr>
              <a:t>  </a:t>
            </a:r>
            <a:r>
              <a:rPr lang="it-IT" sz="1800" b="1" i="0" u="none" strike="noStrike" baseline="0" dirty="0" err="1">
                <a:latin typeface="Courier-Bold"/>
              </a:rPr>
              <a:t>C.primo</a:t>
            </a:r>
            <a:r>
              <a:rPr lang="it-IT" sz="1800" b="1" i="0" u="none" strike="noStrike" baseline="0" dirty="0">
                <a:latin typeface="Courier-Bold"/>
              </a:rPr>
              <a:t>=NULL;</a:t>
            </a:r>
          </a:p>
          <a:p>
            <a:pPr marL="0" indent="0" algn="l">
              <a:buNone/>
            </a:pPr>
            <a:r>
              <a:rPr lang="it-IT" sz="1800" b="1" i="0" u="none" strike="noStrike" baseline="0" dirty="0">
                <a:latin typeface="Courier-Bold"/>
              </a:rPr>
              <a:t>  </a:t>
            </a:r>
            <a:r>
              <a:rPr lang="it-IT" sz="1800" b="1" i="0" u="none" strike="noStrike" baseline="0" dirty="0" err="1">
                <a:latin typeface="Courier-Bold"/>
              </a:rPr>
              <a:t>C.ultimo</a:t>
            </a:r>
            <a:r>
              <a:rPr lang="it-IT" sz="1800" b="1" i="0" u="none" strike="noStrike" baseline="0" dirty="0">
                <a:latin typeface="Courier-Bold"/>
              </a:rPr>
              <a:t>=NULL;</a:t>
            </a:r>
          </a:p>
          <a:p>
            <a:pPr marL="0" indent="0" algn="l">
              <a:buNone/>
            </a:pPr>
            <a:r>
              <a:rPr lang="it-IT" sz="1800" b="1" i="0" u="none" strike="noStrike" baseline="0" dirty="0">
                <a:latin typeface="Courier-Bold"/>
              </a:rPr>
              <a:t>  </a:t>
            </a:r>
            <a:r>
              <a:rPr lang="it-IT" sz="1800" b="1" i="0" u="none" strike="noStrike" baseline="0" dirty="0" err="1">
                <a:latin typeface="Courier-Bold"/>
              </a:rPr>
              <a:t>return</a:t>
            </a:r>
            <a:r>
              <a:rPr lang="it-IT" sz="1800" b="1" i="0" u="none" strike="noStrike" baseline="0" dirty="0">
                <a:latin typeface="Courier-Bold"/>
              </a:rPr>
              <a:t>(C); };</a:t>
            </a:r>
          </a:p>
          <a:p>
            <a:pPr marL="0" indent="0" algn="l">
              <a:buNone/>
            </a:pPr>
            <a:r>
              <a:rPr lang="it-IT" sz="1800" b="1" i="0" u="none" strike="noStrike" baseline="0" dirty="0">
                <a:latin typeface="Courier-Bold"/>
              </a:rPr>
              <a:t>  </a:t>
            </a:r>
            <a:r>
              <a:rPr lang="it-IT" sz="1800" b="1" i="0" u="none" strike="noStrike" baseline="0" dirty="0" err="1">
                <a:latin typeface="Courier-Bold"/>
              </a:rPr>
              <a:t>boolean</a:t>
            </a:r>
            <a:r>
              <a:rPr lang="it-IT" sz="1800" b="1" i="0" u="none" strike="noStrike" baseline="0" dirty="0">
                <a:latin typeface="Courier-Bold"/>
              </a:rPr>
              <a:t> </a:t>
            </a:r>
            <a:r>
              <a:rPr lang="it-IT" sz="1800" b="1" i="0" u="none" strike="noStrike" baseline="0" dirty="0" err="1">
                <a:latin typeface="Courier-Bold"/>
              </a:rPr>
              <a:t>test_coda_vuota</a:t>
            </a:r>
            <a:r>
              <a:rPr lang="it-IT" sz="1800" b="1" i="0" u="none" strike="noStrike" baseline="0" dirty="0">
                <a:latin typeface="Courier-Bold"/>
              </a:rPr>
              <a:t>(</a:t>
            </a:r>
            <a:r>
              <a:rPr lang="it-IT" sz="1800" b="1" i="0" u="none" strike="noStrike" baseline="0" dirty="0" err="1">
                <a:latin typeface="Courier-Bold"/>
              </a:rPr>
              <a:t>queue</a:t>
            </a:r>
            <a:r>
              <a:rPr lang="it-IT" sz="1800" b="1" i="0" u="none" strike="noStrike" baseline="0" dirty="0">
                <a:latin typeface="Courier-Bold"/>
              </a:rPr>
              <a:t> C) { </a:t>
            </a:r>
            <a:r>
              <a:rPr lang="it-IT" sz="1800" b="1" i="0" u="none" strike="noStrike" baseline="0" dirty="0" err="1">
                <a:latin typeface="Courier-Bold"/>
              </a:rPr>
              <a:t>return</a:t>
            </a:r>
            <a:r>
              <a:rPr lang="it-IT" sz="1800" b="1" i="0" u="none" strike="noStrike" baseline="0" dirty="0">
                <a:latin typeface="Courier-Bold"/>
              </a:rPr>
              <a:t> ( (</a:t>
            </a:r>
            <a:r>
              <a:rPr lang="it-IT" sz="1800" b="1" i="0" u="none" strike="noStrike" baseline="0" dirty="0" err="1">
                <a:latin typeface="Courier-Bold"/>
              </a:rPr>
              <a:t>C.primo</a:t>
            </a:r>
            <a:r>
              <a:rPr lang="it-IT" sz="1800" b="1" i="0" u="none" strike="noStrike" baseline="0" dirty="0">
                <a:latin typeface="Courier-Bold"/>
              </a:rPr>
              <a:t>==NULL) &amp;&amp; (</a:t>
            </a:r>
            <a:r>
              <a:rPr lang="it-IT" sz="1800" b="1" i="0" u="none" strike="noStrike" baseline="0" dirty="0" err="1">
                <a:latin typeface="Courier-Bold"/>
              </a:rPr>
              <a:t>C.ultimo</a:t>
            </a:r>
            <a:r>
              <a:rPr lang="it-IT" sz="1800" b="1" i="0" u="none" strike="noStrike" baseline="0" dirty="0">
                <a:latin typeface="Courier-Bold"/>
              </a:rPr>
              <a:t>==NULL)); };</a:t>
            </a:r>
          </a:p>
          <a:p>
            <a:pPr marL="0" indent="0" algn="l">
              <a:buNone/>
            </a:pPr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68571A1-44D1-42A6-92E6-CDDFDBC2A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FFEEA0C-1FCD-40E6-A1D4-23BFBD0CE371}" type="datetime1">
              <a:rPr lang="it-IT" smtClean="0"/>
              <a:t>05/04/2022</a:t>
            </a:fld>
            <a:endParaRPr lang="en-US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4DEFBC2B-4154-4904-B30D-DC39433D872D}"/>
              </a:ext>
            </a:extLst>
          </p:cNvPr>
          <p:cNvSpPr txBox="1"/>
          <p:nvPr/>
        </p:nvSpPr>
        <p:spPr>
          <a:xfrm>
            <a:off x="6445623" y="2250142"/>
            <a:ext cx="4105835" cy="3215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900"/>
              </a:spcBef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050" b="1" dirty="0" err="1">
                <a:solidFill>
                  <a:schemeClr val="lt1"/>
                </a:solidFill>
                <a:latin typeface="Courier-Bold"/>
              </a:rPr>
              <a:t>el_type</a:t>
            </a:r>
            <a:r>
              <a:rPr lang="en-US" sz="1050" b="1" dirty="0">
                <a:solidFill>
                  <a:schemeClr val="lt1"/>
                </a:solidFill>
                <a:latin typeface="Courier-Bold"/>
              </a:rPr>
              <a:t> top(queue C) {</a:t>
            </a:r>
          </a:p>
          <a:p>
            <a:pPr>
              <a:lnSpc>
                <a:spcPct val="90000"/>
              </a:lnSpc>
              <a:spcBef>
                <a:spcPts val="900"/>
              </a:spcBef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050" b="1" dirty="0">
                <a:solidFill>
                  <a:schemeClr val="lt1"/>
                </a:solidFill>
                <a:latin typeface="Courier-Bold"/>
              </a:rPr>
              <a:t>  if (</a:t>
            </a:r>
            <a:r>
              <a:rPr lang="en-US" sz="1050" b="1" dirty="0" err="1">
                <a:solidFill>
                  <a:schemeClr val="lt1"/>
                </a:solidFill>
                <a:latin typeface="Courier-Bold"/>
              </a:rPr>
              <a:t>test_coda_vuota</a:t>
            </a:r>
            <a:r>
              <a:rPr lang="en-US" sz="1050" b="1" dirty="0">
                <a:solidFill>
                  <a:schemeClr val="lt1"/>
                </a:solidFill>
                <a:latin typeface="Courier-Bold"/>
              </a:rPr>
              <a:t>(C))</a:t>
            </a:r>
          </a:p>
          <a:p>
            <a:pPr>
              <a:lnSpc>
                <a:spcPct val="90000"/>
              </a:lnSpc>
              <a:spcBef>
                <a:spcPts val="900"/>
              </a:spcBef>
              <a:buClr>
                <a:schemeClr val="tx1">
                  <a:lumMod val="85000"/>
                  <a:lumOff val="15000"/>
                </a:schemeClr>
              </a:buClr>
            </a:pPr>
            <a:r>
              <a:rPr lang="it-IT" sz="1050" b="1" dirty="0">
                <a:solidFill>
                  <a:schemeClr val="lt1"/>
                </a:solidFill>
                <a:latin typeface="Courier-Bold"/>
              </a:rPr>
              <a:t>    { </a:t>
            </a:r>
            <a:r>
              <a:rPr lang="it-IT" sz="1050" b="1" dirty="0" err="1">
                <a:solidFill>
                  <a:schemeClr val="lt1"/>
                </a:solidFill>
                <a:latin typeface="Courier-Bold"/>
              </a:rPr>
              <a:t>printf</a:t>
            </a:r>
            <a:r>
              <a:rPr lang="it-IT" sz="1050" b="1" dirty="0">
                <a:solidFill>
                  <a:schemeClr val="lt1"/>
                </a:solidFill>
                <a:latin typeface="Courier-Bold"/>
              </a:rPr>
              <a:t>("coda vuota\n"); }</a:t>
            </a:r>
          </a:p>
          <a:p>
            <a:pPr>
              <a:lnSpc>
                <a:spcPct val="90000"/>
              </a:lnSpc>
              <a:spcBef>
                <a:spcPts val="900"/>
              </a:spcBef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050" b="1" dirty="0">
                <a:solidFill>
                  <a:schemeClr val="lt1"/>
                </a:solidFill>
                <a:latin typeface="Courier-Bold"/>
              </a:rPr>
              <a:t>  else { return (</a:t>
            </a:r>
            <a:r>
              <a:rPr lang="en-US" sz="1050" b="1" dirty="0" err="1">
                <a:solidFill>
                  <a:schemeClr val="lt1"/>
                </a:solidFill>
                <a:latin typeface="Courier-Bold"/>
              </a:rPr>
              <a:t>C.primo</a:t>
            </a:r>
            <a:r>
              <a:rPr lang="en-US" sz="1050" b="1" dirty="0">
                <a:solidFill>
                  <a:schemeClr val="lt1"/>
                </a:solidFill>
                <a:latin typeface="Courier-Bold"/>
              </a:rPr>
              <a:t>-&gt;value); }</a:t>
            </a:r>
          </a:p>
          <a:p>
            <a:pPr>
              <a:lnSpc>
                <a:spcPct val="90000"/>
              </a:lnSpc>
              <a:spcBef>
                <a:spcPts val="900"/>
              </a:spcBef>
              <a:buClr>
                <a:schemeClr val="tx1">
                  <a:lumMod val="85000"/>
                  <a:lumOff val="15000"/>
                </a:schemeClr>
              </a:buClr>
            </a:pPr>
            <a:r>
              <a:rPr lang="it-IT" sz="1050" b="1" dirty="0">
                <a:solidFill>
                  <a:schemeClr val="lt1"/>
                </a:solidFill>
                <a:latin typeface="Courier-Bold"/>
              </a:rPr>
              <a:t>}</a:t>
            </a:r>
          </a:p>
          <a:p>
            <a:pPr>
              <a:lnSpc>
                <a:spcPct val="90000"/>
              </a:lnSpc>
              <a:spcBef>
                <a:spcPts val="900"/>
              </a:spcBef>
              <a:buClr>
                <a:schemeClr val="tx1">
                  <a:lumMod val="85000"/>
                  <a:lumOff val="15000"/>
                </a:schemeClr>
              </a:buClr>
            </a:pPr>
            <a:r>
              <a:rPr lang="it-IT" sz="1050" b="1" dirty="0" err="1">
                <a:solidFill>
                  <a:schemeClr val="lt1"/>
                </a:solidFill>
                <a:latin typeface="Courier-Bold"/>
              </a:rPr>
              <a:t>queue</a:t>
            </a:r>
            <a:r>
              <a:rPr lang="it-IT" sz="1050" b="1" dirty="0">
                <a:solidFill>
                  <a:schemeClr val="lt1"/>
                </a:solidFill>
                <a:latin typeface="Courier-Bold"/>
              </a:rPr>
              <a:t> out(</a:t>
            </a:r>
            <a:r>
              <a:rPr lang="it-IT" sz="1050" b="1" dirty="0" err="1">
                <a:solidFill>
                  <a:schemeClr val="lt1"/>
                </a:solidFill>
                <a:latin typeface="Courier-Bold"/>
              </a:rPr>
              <a:t>queue</a:t>
            </a:r>
            <a:r>
              <a:rPr lang="it-IT" sz="1050" b="1" dirty="0">
                <a:solidFill>
                  <a:schemeClr val="lt1"/>
                </a:solidFill>
                <a:latin typeface="Courier-Bold"/>
              </a:rPr>
              <a:t> C)</a:t>
            </a:r>
            <a:r>
              <a:rPr lang="en-US" sz="1050" b="1" dirty="0">
                <a:solidFill>
                  <a:schemeClr val="lt1"/>
                </a:solidFill>
                <a:latin typeface="Courier-Bold"/>
              </a:rPr>
              <a:t>{</a:t>
            </a:r>
          </a:p>
          <a:p>
            <a:pPr>
              <a:lnSpc>
                <a:spcPct val="90000"/>
              </a:lnSpc>
              <a:spcBef>
                <a:spcPts val="900"/>
              </a:spcBef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050" b="1" dirty="0">
                <a:solidFill>
                  <a:schemeClr val="lt1"/>
                </a:solidFill>
                <a:latin typeface="Courier-Bold"/>
              </a:rPr>
              <a:t>  if (</a:t>
            </a:r>
            <a:r>
              <a:rPr lang="en-US" sz="1050" b="1" dirty="0" err="1">
                <a:solidFill>
                  <a:schemeClr val="lt1"/>
                </a:solidFill>
                <a:latin typeface="Courier-Bold"/>
              </a:rPr>
              <a:t>test_coda_vuota</a:t>
            </a:r>
            <a:r>
              <a:rPr lang="en-US" sz="1050" b="1" dirty="0">
                <a:solidFill>
                  <a:schemeClr val="lt1"/>
                </a:solidFill>
                <a:latin typeface="Courier-Bold"/>
              </a:rPr>
              <a:t>(C))</a:t>
            </a:r>
          </a:p>
          <a:p>
            <a:pPr>
              <a:lnSpc>
                <a:spcPct val="90000"/>
              </a:lnSpc>
              <a:spcBef>
                <a:spcPts val="900"/>
              </a:spcBef>
              <a:buClr>
                <a:schemeClr val="tx1">
                  <a:lumMod val="85000"/>
                  <a:lumOff val="15000"/>
                </a:schemeClr>
              </a:buClr>
            </a:pPr>
            <a:r>
              <a:rPr lang="it-IT" sz="1050" b="1" dirty="0">
                <a:solidFill>
                  <a:schemeClr val="lt1"/>
                </a:solidFill>
                <a:latin typeface="Courier-Bold"/>
              </a:rPr>
              <a:t>     { </a:t>
            </a:r>
            <a:r>
              <a:rPr lang="it-IT" sz="1050" b="1" dirty="0" err="1">
                <a:solidFill>
                  <a:schemeClr val="lt1"/>
                </a:solidFill>
                <a:latin typeface="Courier-Bold"/>
              </a:rPr>
              <a:t>printf</a:t>
            </a:r>
            <a:r>
              <a:rPr lang="it-IT" sz="1050" b="1" dirty="0">
                <a:solidFill>
                  <a:schemeClr val="lt1"/>
                </a:solidFill>
                <a:latin typeface="Courier-Bold"/>
              </a:rPr>
              <a:t>("coda vuota\n"); }</a:t>
            </a:r>
          </a:p>
          <a:p>
            <a:pPr indent="0">
              <a:lnSpc>
                <a:spcPct val="90000"/>
              </a:lnSpc>
              <a:spcBef>
                <a:spcPts val="900"/>
              </a:spcBef>
              <a:buClr>
                <a:schemeClr val="tx1">
                  <a:lumMod val="85000"/>
                  <a:lumOff val="15000"/>
                </a:schemeClr>
              </a:buClr>
              <a:buNone/>
            </a:pPr>
            <a:r>
              <a:rPr lang="it-IT" sz="1050" b="1" dirty="0">
                <a:solidFill>
                  <a:schemeClr val="lt1"/>
                </a:solidFill>
                <a:latin typeface="Courier-Bold"/>
              </a:rPr>
              <a:t>   else { </a:t>
            </a:r>
            <a:r>
              <a:rPr lang="it-IT" sz="1050" b="1" dirty="0" err="1">
                <a:solidFill>
                  <a:schemeClr val="lt1"/>
                </a:solidFill>
                <a:latin typeface="Courier-Bold"/>
              </a:rPr>
              <a:t>C.primo</a:t>
            </a:r>
            <a:r>
              <a:rPr lang="it-IT" sz="1050" b="1" dirty="0">
                <a:solidFill>
                  <a:schemeClr val="lt1"/>
                </a:solidFill>
                <a:latin typeface="Courier-Bold"/>
              </a:rPr>
              <a:t>=</a:t>
            </a:r>
            <a:r>
              <a:rPr lang="it-IT" sz="1050" b="1" dirty="0" err="1">
                <a:solidFill>
                  <a:schemeClr val="lt1"/>
                </a:solidFill>
                <a:latin typeface="Courier-Bold"/>
              </a:rPr>
              <a:t>C.primo</a:t>
            </a:r>
            <a:r>
              <a:rPr lang="it-IT" sz="1050" b="1" dirty="0">
                <a:solidFill>
                  <a:schemeClr val="lt1"/>
                </a:solidFill>
                <a:latin typeface="Courier-Bold"/>
              </a:rPr>
              <a:t>-&gt;</a:t>
            </a:r>
            <a:r>
              <a:rPr lang="it-IT" sz="1050" b="1" dirty="0" err="1">
                <a:solidFill>
                  <a:schemeClr val="lt1"/>
                </a:solidFill>
                <a:latin typeface="Courier-Bold"/>
              </a:rPr>
              <a:t>next</a:t>
            </a:r>
            <a:r>
              <a:rPr lang="it-IT" sz="1050" b="1" dirty="0">
                <a:solidFill>
                  <a:schemeClr val="lt1"/>
                </a:solidFill>
                <a:latin typeface="Courier-Bold"/>
              </a:rPr>
              <a:t>;</a:t>
            </a:r>
          </a:p>
          <a:p>
            <a:pPr indent="0">
              <a:lnSpc>
                <a:spcPct val="90000"/>
              </a:lnSpc>
              <a:spcBef>
                <a:spcPts val="900"/>
              </a:spcBef>
              <a:buClr>
                <a:schemeClr val="tx1">
                  <a:lumMod val="85000"/>
                  <a:lumOff val="15000"/>
                </a:schemeClr>
              </a:buClr>
              <a:buNone/>
            </a:pPr>
            <a:r>
              <a:rPr lang="it-IT" sz="1050" b="1" dirty="0">
                <a:solidFill>
                  <a:schemeClr val="lt1"/>
                </a:solidFill>
                <a:latin typeface="Courier-Bold"/>
              </a:rPr>
              <a:t>      </a:t>
            </a:r>
            <a:r>
              <a:rPr lang="it-IT" sz="1050" b="1" dirty="0" err="1">
                <a:solidFill>
                  <a:schemeClr val="lt1"/>
                </a:solidFill>
                <a:latin typeface="Courier-Bold"/>
              </a:rPr>
              <a:t>return</a:t>
            </a:r>
            <a:r>
              <a:rPr lang="it-IT" sz="1050" b="1" dirty="0">
                <a:solidFill>
                  <a:schemeClr val="lt1"/>
                </a:solidFill>
                <a:latin typeface="Courier-Bold"/>
              </a:rPr>
              <a:t> (C); }</a:t>
            </a:r>
          </a:p>
          <a:p>
            <a:pPr indent="0">
              <a:lnSpc>
                <a:spcPct val="90000"/>
              </a:lnSpc>
              <a:spcBef>
                <a:spcPts val="900"/>
              </a:spcBef>
              <a:buClr>
                <a:schemeClr val="tx1">
                  <a:lumMod val="85000"/>
                  <a:lumOff val="15000"/>
                </a:schemeClr>
              </a:buClr>
              <a:buNone/>
            </a:pPr>
            <a:r>
              <a:rPr lang="it-IT" sz="1050" b="1" dirty="0">
                <a:solidFill>
                  <a:schemeClr val="lt1"/>
                </a:solidFill>
                <a:latin typeface="Courier-Bold"/>
              </a:rPr>
              <a:t>}</a:t>
            </a:r>
          </a:p>
          <a:p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9175775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69C1D4-EDBA-4217-83ED-1F841A5E6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C79891B-6ADA-4608-8B58-02C0C9CCA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it-IT" sz="1400" b="1" i="0" u="none" strike="noStrike" baseline="0" dirty="0" err="1">
                <a:latin typeface="Courier-Bold"/>
              </a:rPr>
              <a:t>queue</a:t>
            </a:r>
            <a:r>
              <a:rPr lang="it-IT" sz="1400" b="1" i="0" u="none" strike="noStrike" baseline="0" dirty="0">
                <a:latin typeface="Courier-Bold"/>
              </a:rPr>
              <a:t> in(</a:t>
            </a:r>
            <a:r>
              <a:rPr lang="it-IT" sz="1400" b="1" i="0" u="none" strike="noStrike" baseline="0" dirty="0" err="1">
                <a:latin typeface="Courier-Bold"/>
              </a:rPr>
              <a:t>el_type</a:t>
            </a:r>
            <a:r>
              <a:rPr lang="it-IT" sz="1400" b="1" i="0" u="none" strike="noStrike" baseline="0" dirty="0">
                <a:latin typeface="Courier-Bold"/>
              </a:rPr>
              <a:t> e, </a:t>
            </a:r>
            <a:r>
              <a:rPr lang="it-IT" sz="1400" b="1" i="0" u="none" strike="noStrike" baseline="0" dirty="0" err="1">
                <a:latin typeface="Courier-Bold"/>
              </a:rPr>
              <a:t>queue</a:t>
            </a:r>
            <a:r>
              <a:rPr lang="it-IT" sz="1400" b="1" i="0" u="none" strike="noStrike" baseline="0" dirty="0">
                <a:latin typeface="Courier-Bold"/>
              </a:rPr>
              <a:t> C) {</a:t>
            </a:r>
          </a:p>
          <a:p>
            <a:pPr marL="0" indent="0" algn="l">
              <a:buNone/>
            </a:pPr>
            <a:r>
              <a:rPr lang="it-IT" sz="1400" b="1" dirty="0">
                <a:latin typeface="Courier-Bold"/>
              </a:rPr>
              <a:t>  </a:t>
            </a:r>
            <a:r>
              <a:rPr lang="it-IT" sz="1400" b="1" i="0" u="none" strike="noStrike" baseline="0" dirty="0">
                <a:latin typeface="Courier-Bold"/>
              </a:rPr>
              <a:t>item* p;</a:t>
            </a:r>
          </a:p>
          <a:p>
            <a:pPr marL="0" indent="0" algn="l">
              <a:buNone/>
            </a:pPr>
            <a:r>
              <a:rPr lang="en-US" sz="1400" b="1" i="0" u="none" strike="noStrike" baseline="0" dirty="0">
                <a:latin typeface="Courier-Bold"/>
              </a:rPr>
              <a:t>  p=(item *)malloc(</a:t>
            </a:r>
            <a:r>
              <a:rPr lang="en-US" sz="1400" b="1" i="0" u="none" strike="noStrike" baseline="0" dirty="0" err="1">
                <a:latin typeface="Courier-Bold"/>
              </a:rPr>
              <a:t>sizeof</a:t>
            </a:r>
            <a:r>
              <a:rPr lang="en-US" sz="1400" b="1" i="0" u="none" strike="noStrike" baseline="0" dirty="0">
                <a:latin typeface="Courier-Bold"/>
              </a:rPr>
              <a:t>(item));</a:t>
            </a:r>
          </a:p>
          <a:p>
            <a:pPr marL="0" indent="0" algn="l">
              <a:buNone/>
            </a:pPr>
            <a:r>
              <a:rPr lang="it-IT" sz="1400" b="1" i="0" u="none" strike="noStrike" baseline="0" dirty="0">
                <a:latin typeface="Courier-Bold"/>
              </a:rPr>
              <a:t>  p-&gt;</a:t>
            </a:r>
            <a:r>
              <a:rPr lang="it-IT" sz="1400" b="1" i="0" u="none" strike="noStrike" baseline="0" dirty="0" err="1">
                <a:latin typeface="Courier-Bold"/>
              </a:rPr>
              <a:t>value</a:t>
            </a:r>
            <a:r>
              <a:rPr lang="it-IT" sz="1400" b="1" i="0" u="none" strike="noStrike" baseline="0" dirty="0">
                <a:latin typeface="Courier-Bold"/>
              </a:rPr>
              <a:t>=e;</a:t>
            </a:r>
          </a:p>
          <a:p>
            <a:pPr marL="0" indent="0" algn="l">
              <a:buNone/>
            </a:pPr>
            <a:r>
              <a:rPr lang="it-IT" sz="1400" b="1" i="0" u="none" strike="noStrike" baseline="0" dirty="0">
                <a:latin typeface="Courier-Bold"/>
              </a:rPr>
              <a:t>  p-&gt;</a:t>
            </a:r>
            <a:r>
              <a:rPr lang="it-IT" sz="1400" b="1" i="0" u="none" strike="noStrike" baseline="0" dirty="0" err="1">
                <a:latin typeface="Courier-Bold"/>
              </a:rPr>
              <a:t>next</a:t>
            </a:r>
            <a:r>
              <a:rPr lang="it-IT" sz="1400" b="1" i="0" u="none" strike="noStrike" baseline="0" dirty="0">
                <a:latin typeface="Courier-Bold"/>
              </a:rPr>
              <a:t>=NULL;</a:t>
            </a:r>
          </a:p>
          <a:p>
            <a:pPr marL="0" indent="0" algn="l">
              <a:buNone/>
            </a:pPr>
            <a:r>
              <a:rPr lang="it-IT" sz="1400" b="1" i="0" u="none" strike="noStrike" baseline="0" dirty="0">
                <a:latin typeface="Courier-Bold"/>
              </a:rPr>
              <a:t>  </a:t>
            </a:r>
            <a:r>
              <a:rPr lang="it-IT" sz="1400" b="1" i="0" u="none" strike="noStrike" baseline="0" dirty="0" err="1">
                <a:latin typeface="Courier-Bold"/>
              </a:rPr>
              <a:t>if</a:t>
            </a:r>
            <a:r>
              <a:rPr lang="it-IT" sz="1400" b="1" i="0" u="none" strike="noStrike" baseline="0" dirty="0">
                <a:latin typeface="Courier-Bold"/>
              </a:rPr>
              <a:t> (</a:t>
            </a:r>
            <a:r>
              <a:rPr lang="it-IT" sz="1400" b="1" i="0" u="none" strike="noStrike" baseline="0" dirty="0" err="1">
                <a:latin typeface="Courier-Bold"/>
              </a:rPr>
              <a:t>C.primo</a:t>
            </a:r>
            <a:r>
              <a:rPr lang="it-IT" sz="1400" b="1" i="0" u="none" strike="noStrike" baseline="0" dirty="0">
                <a:latin typeface="Courier-Bold"/>
              </a:rPr>
              <a:t>==NULL) {</a:t>
            </a:r>
            <a:r>
              <a:rPr lang="it-IT" sz="1400" b="1" i="0" u="none" strike="noStrike" baseline="0" dirty="0" err="1">
                <a:latin typeface="Courier-Bold"/>
              </a:rPr>
              <a:t>C.primo</a:t>
            </a:r>
            <a:r>
              <a:rPr lang="it-IT" sz="1400" b="1" i="0" u="none" strike="noStrike" baseline="0" dirty="0">
                <a:latin typeface="Courier-Bold"/>
              </a:rPr>
              <a:t>=p; </a:t>
            </a:r>
            <a:r>
              <a:rPr lang="it-IT" sz="1400" b="1" i="0" u="none" strike="noStrike" baseline="0" dirty="0" err="1">
                <a:latin typeface="Courier-Bold"/>
              </a:rPr>
              <a:t>C.ultimo</a:t>
            </a:r>
            <a:r>
              <a:rPr lang="it-IT" sz="1400" b="1" i="0" u="none" strike="noStrike" baseline="0" dirty="0">
                <a:latin typeface="Courier-Bold"/>
              </a:rPr>
              <a:t>=p;}</a:t>
            </a:r>
          </a:p>
          <a:p>
            <a:pPr marL="0" indent="0" algn="l">
              <a:buNone/>
            </a:pPr>
            <a:r>
              <a:rPr lang="it-IT" sz="1400" b="1" i="0" u="none" strike="noStrike" baseline="0" dirty="0">
                <a:latin typeface="Courier-Bold"/>
              </a:rPr>
              <a:t>  else {</a:t>
            </a:r>
            <a:r>
              <a:rPr lang="it-IT" sz="1400" b="1" i="0" u="none" strike="noStrike" baseline="0" dirty="0" err="1">
                <a:latin typeface="Courier-Bold"/>
              </a:rPr>
              <a:t>C.ultimo</a:t>
            </a:r>
            <a:r>
              <a:rPr lang="it-IT" sz="1400" b="1" i="0" u="none" strike="noStrike" baseline="0" dirty="0">
                <a:latin typeface="Courier-Bold"/>
              </a:rPr>
              <a:t>-&gt;</a:t>
            </a:r>
            <a:r>
              <a:rPr lang="it-IT" sz="1400" b="1" i="0" u="none" strike="noStrike" baseline="0" dirty="0" err="1">
                <a:latin typeface="Courier-Bold"/>
              </a:rPr>
              <a:t>next</a:t>
            </a:r>
            <a:r>
              <a:rPr lang="it-IT" sz="1400" b="1" i="0" u="none" strike="noStrike" baseline="0" dirty="0">
                <a:latin typeface="Courier-Bold"/>
              </a:rPr>
              <a:t>=p; </a:t>
            </a:r>
            <a:r>
              <a:rPr lang="it-IT" sz="1400" b="1" i="0" u="none" strike="noStrike" baseline="0" dirty="0" err="1">
                <a:latin typeface="Courier-Bold"/>
              </a:rPr>
              <a:t>C.ultimo</a:t>
            </a:r>
            <a:r>
              <a:rPr lang="it-IT" sz="1400" b="1" i="0" u="none" strike="noStrike" baseline="0" dirty="0">
                <a:latin typeface="Courier-Bold"/>
              </a:rPr>
              <a:t>=</a:t>
            </a:r>
            <a:r>
              <a:rPr lang="it-IT" sz="1400" b="1" i="0" u="none" strike="noStrike" baseline="0" dirty="0" err="1">
                <a:latin typeface="Courier-Bold"/>
              </a:rPr>
              <a:t>C.ultimo</a:t>
            </a:r>
            <a:r>
              <a:rPr lang="it-IT" sz="1400" b="1" i="0" u="none" strike="noStrike" baseline="0" dirty="0">
                <a:latin typeface="Courier-Bold"/>
              </a:rPr>
              <a:t>-&gt;</a:t>
            </a:r>
            <a:r>
              <a:rPr lang="it-IT" sz="1400" b="1" i="0" u="none" strike="noStrike" baseline="0" dirty="0" err="1">
                <a:latin typeface="Courier-Bold"/>
              </a:rPr>
              <a:t>next</a:t>
            </a:r>
            <a:r>
              <a:rPr lang="it-IT" sz="1400" b="1" i="0" u="none" strike="noStrike" baseline="0" dirty="0">
                <a:latin typeface="Courier-Bold"/>
              </a:rPr>
              <a:t>; }</a:t>
            </a:r>
          </a:p>
          <a:p>
            <a:pPr marL="0" indent="0" algn="l">
              <a:buNone/>
            </a:pPr>
            <a:r>
              <a:rPr lang="it-IT" sz="1400" b="1" i="0" u="none" strike="noStrike" baseline="0" dirty="0">
                <a:latin typeface="Courier-Bold"/>
              </a:rPr>
              <a:t>  </a:t>
            </a:r>
            <a:r>
              <a:rPr lang="it-IT" sz="1400" b="1" i="0" u="none" strike="noStrike" baseline="0" dirty="0" err="1">
                <a:latin typeface="Courier-Bold"/>
              </a:rPr>
              <a:t>return</a:t>
            </a:r>
            <a:r>
              <a:rPr lang="it-IT" sz="1400" b="1" i="0" u="none" strike="noStrike" baseline="0" dirty="0">
                <a:latin typeface="Courier-Bold"/>
              </a:rPr>
              <a:t>(C);</a:t>
            </a:r>
          </a:p>
          <a:p>
            <a:pPr marL="0" indent="0" algn="l">
              <a:buNone/>
            </a:pPr>
            <a:r>
              <a:rPr lang="it-IT" sz="1400" b="1" i="0" u="none" strike="noStrike" baseline="0" dirty="0">
                <a:latin typeface="Courier-Bold"/>
              </a:rPr>
              <a:t>}</a:t>
            </a:r>
          </a:p>
          <a:p>
            <a:pPr algn="l"/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8787187-D795-4CF5-ADA2-B3A229938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FFEEA0C-1FCD-40E6-A1D4-23BFBD0CE371}" type="datetime1">
              <a:rPr lang="it-IT" smtClean="0"/>
              <a:t>05/04/2022</a:t>
            </a:fld>
            <a:endParaRPr lang="en-US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025A3D0-A2DB-4E29-8B53-E173D0EFDB5C}"/>
              </a:ext>
            </a:extLst>
          </p:cNvPr>
          <p:cNvSpPr txBox="1"/>
          <p:nvPr/>
        </p:nvSpPr>
        <p:spPr>
          <a:xfrm>
            <a:off x="6750423" y="2258484"/>
            <a:ext cx="3621504" cy="34955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  <a:spcBef>
                <a:spcPts val="900"/>
              </a:spcBef>
              <a:buClr>
                <a:schemeClr val="tx1">
                  <a:lumMod val="85000"/>
                  <a:lumOff val="15000"/>
                </a:schemeClr>
              </a:buClr>
            </a:pPr>
            <a:r>
              <a:rPr lang="it-IT" sz="1400" b="1" dirty="0">
                <a:solidFill>
                  <a:schemeClr val="lt1"/>
                </a:solidFill>
                <a:latin typeface="Courier-Bold"/>
              </a:rPr>
              <a:t>/* OPERAZIONI NON PRIMITIVE */</a:t>
            </a:r>
          </a:p>
          <a:p>
            <a:pPr>
              <a:lnSpc>
                <a:spcPct val="110000"/>
              </a:lnSpc>
              <a:spcBef>
                <a:spcPts val="900"/>
              </a:spcBef>
              <a:buClr>
                <a:schemeClr val="tx1">
                  <a:lumMod val="85000"/>
                  <a:lumOff val="15000"/>
                </a:schemeClr>
              </a:buClr>
            </a:pPr>
            <a:r>
              <a:rPr lang="it-IT" sz="1400" b="1" dirty="0" err="1">
                <a:solidFill>
                  <a:schemeClr val="lt1"/>
                </a:solidFill>
                <a:latin typeface="Courier-Bold"/>
              </a:rPr>
              <a:t>void</a:t>
            </a:r>
            <a:r>
              <a:rPr lang="it-IT" sz="1400" b="1" dirty="0">
                <a:solidFill>
                  <a:schemeClr val="lt1"/>
                </a:solidFill>
                <a:latin typeface="Courier-Bold"/>
              </a:rPr>
              <a:t> </a:t>
            </a:r>
            <a:r>
              <a:rPr lang="it-IT" sz="1400" b="1" dirty="0" err="1">
                <a:solidFill>
                  <a:schemeClr val="lt1"/>
                </a:solidFill>
                <a:latin typeface="Courier-Bold"/>
              </a:rPr>
              <a:t>showqueue</a:t>
            </a:r>
            <a:r>
              <a:rPr lang="it-IT" sz="1400" b="1" dirty="0">
                <a:solidFill>
                  <a:schemeClr val="lt1"/>
                </a:solidFill>
                <a:latin typeface="Courier-Bold"/>
              </a:rPr>
              <a:t>(</a:t>
            </a:r>
            <a:r>
              <a:rPr lang="it-IT" sz="1400" b="1" dirty="0" err="1">
                <a:solidFill>
                  <a:schemeClr val="lt1"/>
                </a:solidFill>
                <a:latin typeface="Courier-Bold"/>
              </a:rPr>
              <a:t>queue</a:t>
            </a:r>
            <a:r>
              <a:rPr lang="it-IT" sz="1400" b="1" dirty="0">
                <a:solidFill>
                  <a:schemeClr val="lt1"/>
                </a:solidFill>
                <a:latin typeface="Courier-Bold"/>
              </a:rPr>
              <a:t> C){</a:t>
            </a:r>
          </a:p>
          <a:p>
            <a:pPr>
              <a:lnSpc>
                <a:spcPct val="110000"/>
              </a:lnSpc>
              <a:spcBef>
                <a:spcPts val="900"/>
              </a:spcBef>
              <a:buClr>
                <a:schemeClr val="tx1">
                  <a:lumMod val="85000"/>
                  <a:lumOff val="15000"/>
                </a:schemeClr>
              </a:buClr>
            </a:pPr>
            <a:r>
              <a:rPr lang="it-IT" sz="1400" b="1" dirty="0">
                <a:solidFill>
                  <a:schemeClr val="lt1"/>
                </a:solidFill>
                <a:latin typeface="Courier-Bold"/>
              </a:rPr>
              <a:t>  item* l=</a:t>
            </a:r>
            <a:r>
              <a:rPr lang="it-IT" sz="1400" b="1" dirty="0" err="1">
                <a:solidFill>
                  <a:schemeClr val="lt1"/>
                </a:solidFill>
                <a:latin typeface="Courier-Bold"/>
              </a:rPr>
              <a:t>C.primo</a:t>
            </a:r>
            <a:r>
              <a:rPr lang="it-IT" sz="1400" b="1" dirty="0">
                <a:solidFill>
                  <a:schemeClr val="lt1"/>
                </a:solidFill>
                <a:latin typeface="Courier-Bold"/>
              </a:rPr>
              <a:t>;</a:t>
            </a:r>
          </a:p>
          <a:p>
            <a:pPr>
              <a:lnSpc>
                <a:spcPct val="110000"/>
              </a:lnSpc>
              <a:spcBef>
                <a:spcPts val="900"/>
              </a:spcBef>
              <a:buClr>
                <a:schemeClr val="tx1">
                  <a:lumMod val="85000"/>
                  <a:lumOff val="15000"/>
                </a:schemeClr>
              </a:buClr>
            </a:pPr>
            <a:r>
              <a:rPr lang="it-IT" sz="1400" b="1" dirty="0">
                <a:solidFill>
                  <a:schemeClr val="lt1"/>
                </a:solidFill>
                <a:latin typeface="Courier-Bold"/>
              </a:rPr>
              <a:t>  </a:t>
            </a:r>
            <a:r>
              <a:rPr lang="it-IT" sz="1400" b="1" dirty="0" err="1">
                <a:solidFill>
                  <a:schemeClr val="lt1"/>
                </a:solidFill>
                <a:latin typeface="Courier-Bold"/>
              </a:rPr>
              <a:t>printf</a:t>
            </a:r>
            <a:r>
              <a:rPr lang="it-IT" sz="1400" b="1" dirty="0">
                <a:solidFill>
                  <a:schemeClr val="lt1"/>
                </a:solidFill>
                <a:latin typeface="Courier-Bold"/>
              </a:rPr>
              <a:t>("[");</a:t>
            </a:r>
          </a:p>
          <a:p>
            <a:pPr>
              <a:lnSpc>
                <a:spcPct val="110000"/>
              </a:lnSpc>
              <a:spcBef>
                <a:spcPts val="900"/>
              </a:spcBef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>
                <a:solidFill>
                  <a:schemeClr val="lt1"/>
                </a:solidFill>
                <a:latin typeface="Courier-Bold"/>
              </a:rPr>
              <a:t>  while (l!=NULL) { </a:t>
            </a:r>
          </a:p>
          <a:p>
            <a:pPr>
              <a:lnSpc>
                <a:spcPct val="110000"/>
              </a:lnSpc>
              <a:spcBef>
                <a:spcPts val="900"/>
              </a:spcBef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>
                <a:solidFill>
                  <a:schemeClr val="lt1"/>
                </a:solidFill>
                <a:latin typeface="Courier-Bold"/>
              </a:rPr>
              <a:t>    </a:t>
            </a:r>
            <a:r>
              <a:rPr lang="en-US" sz="1400" b="1" dirty="0" err="1">
                <a:solidFill>
                  <a:schemeClr val="lt1"/>
                </a:solidFill>
                <a:latin typeface="Courier-Bold"/>
              </a:rPr>
              <a:t>printf</a:t>
            </a:r>
            <a:r>
              <a:rPr lang="en-US" sz="1400" b="1" dirty="0">
                <a:solidFill>
                  <a:schemeClr val="lt1"/>
                </a:solidFill>
                <a:latin typeface="Courier-Bold"/>
              </a:rPr>
              <a:t>("%</a:t>
            </a:r>
            <a:r>
              <a:rPr lang="en-US" sz="1400" b="1" dirty="0" err="1">
                <a:solidFill>
                  <a:schemeClr val="lt1"/>
                </a:solidFill>
                <a:latin typeface="Courier-Bold"/>
              </a:rPr>
              <a:t>d",l</a:t>
            </a:r>
            <a:r>
              <a:rPr lang="en-US" sz="1400" b="1" dirty="0">
                <a:solidFill>
                  <a:schemeClr val="lt1"/>
                </a:solidFill>
                <a:latin typeface="Courier-Bold"/>
              </a:rPr>
              <a:t>-&gt;value);</a:t>
            </a:r>
          </a:p>
          <a:p>
            <a:pPr>
              <a:lnSpc>
                <a:spcPct val="110000"/>
              </a:lnSpc>
              <a:spcBef>
                <a:spcPts val="900"/>
              </a:spcBef>
              <a:buClr>
                <a:schemeClr val="tx1">
                  <a:lumMod val="85000"/>
                  <a:lumOff val="15000"/>
                </a:schemeClr>
              </a:buClr>
            </a:pPr>
            <a:r>
              <a:rPr lang="it-IT" sz="1400" b="1" dirty="0">
                <a:solidFill>
                  <a:schemeClr val="lt1"/>
                </a:solidFill>
                <a:latin typeface="Courier-Bold"/>
              </a:rPr>
              <a:t>    l=l-&gt;</a:t>
            </a:r>
            <a:r>
              <a:rPr lang="it-IT" sz="1400" b="1" dirty="0" err="1">
                <a:solidFill>
                  <a:schemeClr val="lt1"/>
                </a:solidFill>
                <a:latin typeface="Courier-Bold"/>
              </a:rPr>
              <a:t>next</a:t>
            </a:r>
            <a:r>
              <a:rPr lang="it-IT" sz="1400" b="1" dirty="0">
                <a:solidFill>
                  <a:schemeClr val="lt1"/>
                </a:solidFill>
                <a:latin typeface="Courier-Bold"/>
              </a:rPr>
              <a:t>;</a:t>
            </a:r>
          </a:p>
          <a:p>
            <a:pPr>
              <a:lnSpc>
                <a:spcPct val="110000"/>
              </a:lnSpc>
              <a:spcBef>
                <a:spcPts val="900"/>
              </a:spcBef>
              <a:buClr>
                <a:schemeClr val="tx1">
                  <a:lumMod val="85000"/>
                  <a:lumOff val="15000"/>
                </a:schemeClr>
              </a:buClr>
            </a:pPr>
            <a:r>
              <a:rPr lang="it-IT" sz="1400" b="1" dirty="0">
                <a:solidFill>
                  <a:schemeClr val="lt1"/>
                </a:solidFill>
                <a:latin typeface="Courier-Bold"/>
              </a:rPr>
              <a:t>    </a:t>
            </a:r>
            <a:r>
              <a:rPr lang="it-IT" sz="1400" b="1" dirty="0" err="1">
                <a:solidFill>
                  <a:schemeClr val="lt1"/>
                </a:solidFill>
                <a:latin typeface="Courier-Bold"/>
              </a:rPr>
              <a:t>if</a:t>
            </a:r>
            <a:r>
              <a:rPr lang="it-IT" sz="1400" b="1" dirty="0">
                <a:solidFill>
                  <a:schemeClr val="lt1"/>
                </a:solidFill>
                <a:latin typeface="Courier-Bold"/>
              </a:rPr>
              <a:t> (l!=NULL) </a:t>
            </a:r>
            <a:r>
              <a:rPr lang="it-IT" sz="1400" b="1" dirty="0" err="1">
                <a:solidFill>
                  <a:schemeClr val="lt1"/>
                </a:solidFill>
                <a:latin typeface="Courier-Bold"/>
              </a:rPr>
              <a:t>printf</a:t>
            </a:r>
            <a:r>
              <a:rPr lang="it-IT" sz="1400" b="1" dirty="0">
                <a:solidFill>
                  <a:schemeClr val="lt1"/>
                </a:solidFill>
                <a:latin typeface="Courier-Bold"/>
              </a:rPr>
              <a:t>(", "); }</a:t>
            </a:r>
          </a:p>
          <a:p>
            <a:pPr>
              <a:lnSpc>
                <a:spcPct val="110000"/>
              </a:lnSpc>
              <a:spcBef>
                <a:spcPts val="900"/>
              </a:spcBef>
              <a:buClr>
                <a:schemeClr val="tx1">
                  <a:lumMod val="85000"/>
                  <a:lumOff val="15000"/>
                </a:schemeClr>
              </a:buClr>
            </a:pPr>
            <a:r>
              <a:rPr lang="it-IT" sz="1400" b="1" dirty="0">
                <a:solidFill>
                  <a:schemeClr val="lt1"/>
                </a:solidFill>
                <a:latin typeface="Courier-Bold"/>
              </a:rPr>
              <a:t>  </a:t>
            </a:r>
            <a:r>
              <a:rPr lang="it-IT" sz="1400" b="1" dirty="0" err="1">
                <a:solidFill>
                  <a:schemeClr val="lt1"/>
                </a:solidFill>
                <a:latin typeface="Courier-Bold"/>
              </a:rPr>
              <a:t>printf</a:t>
            </a:r>
            <a:r>
              <a:rPr lang="it-IT" sz="1400" b="1" dirty="0">
                <a:solidFill>
                  <a:schemeClr val="lt1"/>
                </a:solidFill>
                <a:latin typeface="Courier-Bold"/>
              </a:rPr>
              <a:t>("]\n");</a:t>
            </a:r>
          </a:p>
          <a:p>
            <a:pPr>
              <a:lnSpc>
                <a:spcPct val="110000"/>
              </a:lnSpc>
              <a:spcBef>
                <a:spcPts val="900"/>
              </a:spcBef>
              <a:buClr>
                <a:schemeClr val="tx1">
                  <a:lumMod val="85000"/>
                  <a:lumOff val="15000"/>
                </a:schemeClr>
              </a:buClr>
            </a:pPr>
            <a:r>
              <a:rPr lang="it-IT" sz="1400" b="1" dirty="0">
                <a:solidFill>
                  <a:schemeClr val="lt1"/>
                </a:solidFill>
                <a:latin typeface="Courier-Bold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196054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48046A1-B338-4A72-B38E-A47C4E111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885F86B-1732-4F6A-8799-B9BD429B3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 algn="l">
              <a:buNone/>
            </a:pPr>
            <a:r>
              <a:rPr lang="it-IT" sz="1800" b="1" i="0" u="none" strike="noStrike" baseline="0" dirty="0">
                <a:latin typeface="Courier-Bold"/>
              </a:rPr>
              <a:t>/* FILE PROGRAMMA */</a:t>
            </a:r>
          </a:p>
          <a:p>
            <a:pPr marL="0" indent="0" algn="l">
              <a:buNone/>
            </a:pPr>
            <a:r>
              <a:rPr lang="it-IT" sz="1800" b="1" i="0" u="none" strike="noStrike" baseline="0" dirty="0">
                <a:latin typeface="Courier-Bold"/>
              </a:rPr>
              <a:t>#include "</a:t>
            </a:r>
            <a:r>
              <a:rPr lang="it-IT" sz="1800" b="1" i="0" u="none" strike="noStrike" baseline="0" dirty="0" err="1">
                <a:latin typeface="Courier-Bold"/>
              </a:rPr>
              <a:t>queue.h</a:t>
            </a:r>
            <a:r>
              <a:rPr lang="it-IT" sz="1800" b="1" i="0" u="none" strike="noStrike" baseline="0" dirty="0">
                <a:latin typeface="Courier-Bold"/>
              </a:rPr>
              <a:t>"</a:t>
            </a:r>
          </a:p>
          <a:p>
            <a:pPr marL="0" indent="0" algn="l">
              <a:buNone/>
            </a:pPr>
            <a:r>
              <a:rPr lang="it-IT" sz="1800" b="1" i="0" u="none" strike="noStrike" baseline="0" dirty="0" err="1">
                <a:latin typeface="Courier-Bold"/>
              </a:rPr>
              <a:t>void</a:t>
            </a:r>
            <a:r>
              <a:rPr lang="it-IT" sz="1800" b="1" i="0" u="none" strike="noStrike" baseline="0" dirty="0">
                <a:latin typeface="Courier-Bold"/>
              </a:rPr>
              <a:t> </a:t>
            </a:r>
            <a:r>
              <a:rPr lang="it-IT" sz="1800" b="1" i="0" u="none" strike="noStrike" baseline="0" dirty="0" err="1">
                <a:latin typeface="Courier-Bold"/>
              </a:rPr>
              <a:t>main</a:t>
            </a:r>
            <a:r>
              <a:rPr lang="it-IT" sz="1800" b="1" i="0" u="none" strike="noStrike" baseline="0" dirty="0">
                <a:latin typeface="Courier-Bold"/>
              </a:rPr>
              <a:t>(</a:t>
            </a:r>
            <a:r>
              <a:rPr lang="it-IT" sz="1800" b="1" i="0" u="none" strike="noStrike" baseline="0" dirty="0" err="1">
                <a:latin typeface="Courier-Bold"/>
              </a:rPr>
              <a:t>void</a:t>
            </a:r>
            <a:r>
              <a:rPr lang="it-IT" sz="1800" b="1" i="0" u="none" strike="noStrike" baseline="0" dirty="0">
                <a:latin typeface="Courier-Bold"/>
              </a:rPr>
              <a:t>) { </a:t>
            </a:r>
          </a:p>
          <a:p>
            <a:pPr marL="0" indent="0" algn="l">
              <a:buNone/>
            </a:pPr>
            <a:r>
              <a:rPr lang="it-IT" sz="1800" b="1" i="0" u="none" strike="noStrike" baseline="0" dirty="0">
                <a:latin typeface="Courier-Bold"/>
              </a:rPr>
              <a:t>  </a:t>
            </a:r>
            <a:r>
              <a:rPr lang="it-IT" sz="1800" b="1" i="0" u="none" strike="noStrike" baseline="0" dirty="0" err="1">
                <a:latin typeface="Courier-Bold"/>
              </a:rPr>
              <a:t>queue</a:t>
            </a:r>
            <a:r>
              <a:rPr lang="it-IT" sz="1800" b="1" i="0" u="none" strike="noStrike" baseline="0" dirty="0">
                <a:latin typeface="Courier-Bold"/>
              </a:rPr>
              <a:t> coda; /* </a:t>
            </a:r>
            <a:r>
              <a:rPr lang="it-IT" sz="1800" b="1" i="0" u="none" strike="noStrike" baseline="0" dirty="0" err="1">
                <a:latin typeface="Courier-Bold"/>
              </a:rPr>
              <a:t>dich</a:t>
            </a:r>
            <a:r>
              <a:rPr lang="it-IT" sz="1800" b="1" i="0" u="none" strike="noStrike" baseline="0" dirty="0">
                <a:latin typeface="Courier-Bold"/>
              </a:rPr>
              <a:t>. dato */</a:t>
            </a:r>
          </a:p>
          <a:p>
            <a:pPr marL="0" indent="0" algn="l">
              <a:buNone/>
            </a:pPr>
            <a:r>
              <a:rPr lang="it-IT" sz="1800" b="1" i="0" u="none" strike="noStrike" baseline="0" dirty="0">
                <a:latin typeface="Courier-Bold"/>
              </a:rPr>
              <a:t>  coda=</a:t>
            </a:r>
            <a:r>
              <a:rPr lang="it-IT" sz="1800" b="1" i="0" u="none" strike="noStrike" baseline="0" dirty="0" err="1">
                <a:latin typeface="Courier-Bold"/>
              </a:rPr>
              <a:t>emptyqueue</a:t>
            </a:r>
            <a:r>
              <a:rPr lang="it-IT" sz="1800" b="1" i="0" u="none" strike="noStrike" baseline="0" dirty="0">
                <a:latin typeface="Courier-Bold"/>
              </a:rPr>
              <a:t>();</a:t>
            </a:r>
          </a:p>
          <a:p>
            <a:pPr marL="0" indent="0" algn="l">
              <a:buNone/>
            </a:pPr>
            <a:r>
              <a:rPr lang="it-IT" sz="1800" b="1" i="0" u="none" strike="noStrike" baseline="0" dirty="0">
                <a:latin typeface="Courier-Bold"/>
              </a:rPr>
              <a:t>  </a:t>
            </a:r>
            <a:r>
              <a:rPr lang="it-IT" sz="1800" b="1" i="0" u="none" strike="noStrike" baseline="0" dirty="0" err="1">
                <a:latin typeface="Courier-Bold"/>
              </a:rPr>
              <a:t>showqueue</a:t>
            </a:r>
            <a:r>
              <a:rPr lang="it-IT" sz="1800" b="1" i="0" u="none" strike="noStrike" baseline="0" dirty="0">
                <a:latin typeface="Courier-Bold"/>
              </a:rPr>
              <a:t>(coda);</a:t>
            </a:r>
          </a:p>
          <a:p>
            <a:pPr marL="0" indent="0" algn="l">
              <a:buNone/>
            </a:pPr>
            <a:r>
              <a:rPr lang="it-IT" sz="1800" b="1" i="0" u="none" strike="noStrike" baseline="0" dirty="0">
                <a:latin typeface="Courier-Bold"/>
              </a:rPr>
              <a:t>  coda=in(3,coda);</a:t>
            </a:r>
          </a:p>
          <a:p>
            <a:pPr marL="0" indent="0" algn="l">
              <a:buNone/>
            </a:pPr>
            <a:r>
              <a:rPr lang="it-IT" sz="1800" b="1" i="0" u="none" strike="noStrike" baseline="0" dirty="0">
                <a:latin typeface="Courier-Bold"/>
              </a:rPr>
              <a:t>  </a:t>
            </a:r>
            <a:r>
              <a:rPr lang="it-IT" sz="1800" b="1" i="0" u="none" strike="noStrike" baseline="0" dirty="0" err="1">
                <a:latin typeface="Courier-Bold"/>
              </a:rPr>
              <a:t>showqueue</a:t>
            </a:r>
            <a:r>
              <a:rPr lang="it-IT" sz="1800" b="1" i="0" u="none" strike="noStrike" baseline="0" dirty="0">
                <a:latin typeface="Courier-Bold"/>
              </a:rPr>
              <a:t>(coda);</a:t>
            </a:r>
          </a:p>
          <a:p>
            <a:pPr marL="0" indent="0" algn="l">
              <a:buNone/>
            </a:pPr>
            <a:r>
              <a:rPr lang="it-IT" sz="1800" b="1" i="0" u="none" strike="noStrike" baseline="0" dirty="0">
                <a:latin typeface="Courier-Bold"/>
              </a:rPr>
              <a:t>  coda=in(5,coda);</a:t>
            </a:r>
          </a:p>
          <a:p>
            <a:pPr marL="0" indent="0" algn="l">
              <a:buNone/>
            </a:pPr>
            <a:r>
              <a:rPr lang="it-IT" sz="1800" b="1" i="0" u="none" strike="noStrike" baseline="0" dirty="0">
                <a:latin typeface="Courier-Bold"/>
              </a:rPr>
              <a:t>  </a:t>
            </a:r>
            <a:r>
              <a:rPr lang="it-IT" sz="1800" b="1" i="0" u="none" strike="noStrike" baseline="0" dirty="0" err="1">
                <a:latin typeface="Courier-Bold"/>
              </a:rPr>
              <a:t>showqueue</a:t>
            </a:r>
            <a:r>
              <a:rPr lang="it-IT" sz="1800" b="1" i="0" u="none" strike="noStrike" baseline="0" dirty="0">
                <a:latin typeface="Courier-Bold"/>
              </a:rPr>
              <a:t>(coda);</a:t>
            </a:r>
          </a:p>
          <a:p>
            <a:pPr marL="0" indent="0" algn="l">
              <a:buNone/>
            </a:pPr>
            <a:r>
              <a:rPr lang="it-IT" sz="1800" b="1" i="0" u="none" strike="noStrike" baseline="0" dirty="0">
                <a:latin typeface="Courier-Bold"/>
              </a:rPr>
              <a:t>  coda=in(7,coda);</a:t>
            </a:r>
          </a:p>
          <a:p>
            <a:pPr marL="0" indent="0" algn="l">
              <a:buNone/>
            </a:pPr>
            <a:r>
              <a:rPr lang="it-IT" sz="1800" b="1" i="0" u="none" strike="noStrike" baseline="0" dirty="0">
                <a:latin typeface="Courier-Bold"/>
              </a:rPr>
              <a:t>  </a:t>
            </a:r>
            <a:r>
              <a:rPr lang="it-IT" sz="1800" b="1" i="0" u="none" strike="noStrike" baseline="0" dirty="0" err="1">
                <a:latin typeface="Courier-Bold"/>
              </a:rPr>
              <a:t>showqueue</a:t>
            </a:r>
            <a:r>
              <a:rPr lang="it-IT" sz="1800" b="1" i="0" u="none" strike="noStrike" baseline="0" dirty="0">
                <a:latin typeface="Courier-Bold"/>
              </a:rPr>
              <a:t>(coda);</a:t>
            </a:r>
          </a:p>
          <a:p>
            <a:pPr marL="0" indent="0" algn="l">
              <a:buNone/>
            </a:pPr>
            <a:r>
              <a:rPr lang="it-IT" sz="1800" b="1" i="0" u="none" strike="noStrike" baseline="0" dirty="0">
                <a:latin typeface="Courier-Bold"/>
              </a:rPr>
              <a:t>  coda=out(coda);</a:t>
            </a:r>
          </a:p>
          <a:p>
            <a:pPr marL="0" indent="0" algn="l">
              <a:buNone/>
            </a:pPr>
            <a:r>
              <a:rPr lang="it-IT" sz="1800" b="1" i="0" u="none" strike="noStrike" baseline="0" dirty="0">
                <a:latin typeface="Courier-Bold"/>
              </a:rPr>
              <a:t>  </a:t>
            </a:r>
            <a:r>
              <a:rPr lang="it-IT" sz="1800" b="1" i="0" u="none" strike="noStrike" baseline="0" dirty="0" err="1">
                <a:latin typeface="Courier-Bold"/>
              </a:rPr>
              <a:t>showqueue</a:t>
            </a:r>
            <a:r>
              <a:rPr lang="it-IT" sz="1800" b="1" i="0" u="none" strike="noStrike" baseline="0" dirty="0">
                <a:latin typeface="Courier-Bold"/>
              </a:rPr>
              <a:t>(coda);</a:t>
            </a:r>
          </a:p>
          <a:p>
            <a:pPr marL="0" indent="0" algn="l">
              <a:buNone/>
            </a:pPr>
            <a:r>
              <a:rPr lang="it-IT" sz="1800" b="1" i="0" u="none" strike="noStrike" baseline="0" dirty="0">
                <a:latin typeface="Courier-Bold"/>
              </a:rPr>
              <a:t>}</a:t>
            </a:r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1DEAC8F-1CB8-4ADC-A305-29836BC94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FFEEA0C-1FCD-40E6-A1D4-23BFBD0CE371}" type="datetime1">
              <a:rPr lang="it-IT" smtClean="0"/>
              <a:t>05/04/2022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128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CEA505C-E823-401E-979B-A4ED08B4E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Introduzione	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B8DA0D1-0DFC-4823-B2C7-2A4ACB39F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099805"/>
            <a:ext cx="10058400" cy="3849624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Sono tipi di dato che consentono di rappresentare sequenze di elementi in cui gli inserimenti e le cancellazioni sono eseguite con particolari modalità che prendono il nome di </a:t>
            </a:r>
            <a:r>
              <a:rPr lang="it-IT" i="1" dirty="0">
                <a:solidFill>
                  <a:schemeClr val="accent1"/>
                </a:solidFill>
              </a:rPr>
              <a:t>politiche</a:t>
            </a:r>
            <a:r>
              <a:rPr lang="it-IT" dirty="0">
                <a:solidFill>
                  <a:schemeClr val="bg1"/>
                </a:solidFill>
              </a:rPr>
              <a:t>.</a:t>
            </a:r>
          </a:p>
          <a:p>
            <a:r>
              <a:rPr lang="it-IT" dirty="0">
                <a:solidFill>
                  <a:schemeClr val="bg1"/>
                </a:solidFill>
              </a:rPr>
              <a:t>Le Pile o Stack sono multi-insiemi gestiti con politica LIFO (Last-In-First-Out): una eliminazione ha per oggetto l’elemento che è stato inserito per ultimo.</a:t>
            </a:r>
          </a:p>
          <a:p>
            <a:r>
              <a:rPr lang="it-IT" dirty="0">
                <a:solidFill>
                  <a:schemeClr val="bg1"/>
                </a:solidFill>
              </a:rPr>
              <a:t>Per la realizzazione si può utilizzare un vettore o una lista.</a:t>
            </a:r>
          </a:p>
          <a:p>
            <a:r>
              <a:rPr lang="it-IT" dirty="0">
                <a:solidFill>
                  <a:schemeClr val="bg1"/>
                </a:solidFill>
              </a:rPr>
              <a:t>Top memorizza l’indice dell’elemento affiorante.</a:t>
            </a:r>
          </a:p>
          <a:p>
            <a:r>
              <a:rPr lang="it-IT" dirty="0">
                <a:solidFill>
                  <a:schemeClr val="bg1"/>
                </a:solidFill>
              </a:rPr>
              <a:t>Top=-1 -&gt; pila vuota</a:t>
            </a:r>
          </a:p>
          <a:p>
            <a:r>
              <a:rPr lang="it-IT" dirty="0">
                <a:solidFill>
                  <a:schemeClr val="bg1"/>
                </a:solidFill>
              </a:rPr>
              <a:t>Operazioni:</a:t>
            </a:r>
          </a:p>
          <a:p>
            <a:r>
              <a:rPr lang="it-IT" dirty="0">
                <a:solidFill>
                  <a:schemeClr val="bg1"/>
                </a:solidFill>
              </a:rPr>
              <a:t>PUSH (elemento): introduzione nuovo elemento</a:t>
            </a:r>
          </a:p>
          <a:p>
            <a:r>
              <a:rPr lang="it-IT" dirty="0">
                <a:solidFill>
                  <a:schemeClr val="bg1"/>
                </a:solidFill>
              </a:rPr>
              <a:t>POP (pila): estrazione dell’ultimo elemento</a:t>
            </a:r>
          </a:p>
          <a:p>
            <a:r>
              <a:rPr lang="it-IT" dirty="0">
                <a:solidFill>
                  <a:schemeClr val="bg1"/>
                </a:solidFill>
              </a:rPr>
              <a:t>TEST: verifica che la pila (non) sia vuota</a:t>
            </a:r>
          </a:p>
          <a:p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3AAA0BE-2414-4F8D-9748-D2F642BB6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FFEEA0C-1FCD-40E6-A1D4-23BFBD0CE371}" type="datetime1">
              <a:rPr lang="it-IT" smtClean="0"/>
              <a:t>05/04/2022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332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002770-4B87-4940-83F9-6FCC46DA5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Rappresentazione sequenziale di pile, mediante vettore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0B2FCE2-3AD1-4F07-BFF8-49ABB6A76B69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bg1"/>
            </a:solidFill>
          </a:ln>
        </p:spPr>
        <p:txBody>
          <a:bodyPr/>
          <a:lstStyle/>
          <a:p>
            <a:pPr marL="0" indent="0">
              <a:buNone/>
            </a:pPr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4295E31-409B-490B-AA4F-13F6E78D2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FFEEA0C-1FCD-40E6-A1D4-23BFBD0CE371}" type="datetime1">
              <a:rPr lang="it-IT" smtClean="0"/>
              <a:t>05/04/2022</a:t>
            </a:fld>
            <a:endParaRPr lang="en-US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3CAFF5D3-2A1E-438B-9866-B7EAF1CC4C08}"/>
              </a:ext>
            </a:extLst>
          </p:cNvPr>
          <p:cNvSpPr/>
          <p:nvPr/>
        </p:nvSpPr>
        <p:spPr>
          <a:xfrm>
            <a:off x="2229395" y="3439889"/>
            <a:ext cx="1088571" cy="391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2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0B49EC58-1A18-4CD5-BF16-4C939B378EED}"/>
              </a:ext>
            </a:extLst>
          </p:cNvPr>
          <p:cNvSpPr/>
          <p:nvPr/>
        </p:nvSpPr>
        <p:spPr>
          <a:xfrm>
            <a:off x="2229394" y="3831220"/>
            <a:ext cx="1088571" cy="391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5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68CEA396-CC8F-40EF-BDF0-75F0F2DCFE58}"/>
              </a:ext>
            </a:extLst>
          </p:cNvPr>
          <p:cNvSpPr/>
          <p:nvPr/>
        </p:nvSpPr>
        <p:spPr>
          <a:xfrm>
            <a:off x="2229393" y="4222551"/>
            <a:ext cx="1088571" cy="391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18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CD452761-4490-4615-B70B-6B04799D7B29}"/>
              </a:ext>
            </a:extLst>
          </p:cNvPr>
          <p:cNvSpPr/>
          <p:nvPr/>
        </p:nvSpPr>
        <p:spPr>
          <a:xfrm>
            <a:off x="2229392" y="4613882"/>
            <a:ext cx="1088571" cy="391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30AE9F7D-828E-4EE3-BAB3-D1260900D906}"/>
              </a:ext>
            </a:extLst>
          </p:cNvPr>
          <p:cNvSpPr/>
          <p:nvPr/>
        </p:nvSpPr>
        <p:spPr>
          <a:xfrm>
            <a:off x="3457303" y="3439889"/>
            <a:ext cx="409303" cy="391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0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42F67FFA-7CFF-4C4A-98DA-8236ED58906F}"/>
              </a:ext>
            </a:extLst>
          </p:cNvPr>
          <p:cNvSpPr/>
          <p:nvPr/>
        </p:nvSpPr>
        <p:spPr>
          <a:xfrm>
            <a:off x="3474717" y="3831496"/>
            <a:ext cx="409303" cy="391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1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C4BA6394-8120-41FE-AAA6-6D10405C5AD0}"/>
              </a:ext>
            </a:extLst>
          </p:cNvPr>
          <p:cNvSpPr/>
          <p:nvPr/>
        </p:nvSpPr>
        <p:spPr>
          <a:xfrm>
            <a:off x="3457297" y="4613882"/>
            <a:ext cx="592189" cy="391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3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9BD39944-6F1B-41DD-8DB6-A274023404CC}"/>
              </a:ext>
            </a:extLst>
          </p:cNvPr>
          <p:cNvSpPr/>
          <p:nvPr/>
        </p:nvSpPr>
        <p:spPr>
          <a:xfrm>
            <a:off x="3642360" y="3092802"/>
            <a:ext cx="814251" cy="391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top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A14FB7C4-DD93-4920-B73D-CE303A77D91F}"/>
              </a:ext>
            </a:extLst>
          </p:cNvPr>
          <p:cNvSpPr/>
          <p:nvPr/>
        </p:nvSpPr>
        <p:spPr>
          <a:xfrm>
            <a:off x="3866607" y="3439333"/>
            <a:ext cx="409304" cy="391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2</a:t>
            </a:r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7F12C99A-14F6-4644-B46F-8E4CCB5CE929}"/>
              </a:ext>
            </a:extLst>
          </p:cNvPr>
          <p:cNvCxnSpPr/>
          <p:nvPr/>
        </p:nvCxnSpPr>
        <p:spPr>
          <a:xfrm flipH="1">
            <a:off x="3335379" y="3830664"/>
            <a:ext cx="714107" cy="636836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tangolo 14">
            <a:extLst>
              <a:ext uri="{FF2B5EF4-FFF2-40B4-BE49-F238E27FC236}">
                <a16:creationId xmlns:a16="http://schemas.microsoft.com/office/drawing/2014/main" id="{5FF7BD07-9AF3-4056-B7F4-AAD05E05CE79}"/>
              </a:ext>
            </a:extLst>
          </p:cNvPr>
          <p:cNvSpPr/>
          <p:nvPr/>
        </p:nvSpPr>
        <p:spPr>
          <a:xfrm>
            <a:off x="5233851" y="3429000"/>
            <a:ext cx="1611086" cy="173351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Facciamo la </a:t>
            </a:r>
            <a:r>
              <a:rPr lang="it-IT" dirty="0" err="1"/>
              <a:t>push</a:t>
            </a:r>
            <a:r>
              <a:rPr lang="it-IT" dirty="0"/>
              <a:t> di 21</a:t>
            </a: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1FEF1656-2CA1-436E-BD72-980C3B9BB44A}"/>
              </a:ext>
            </a:extLst>
          </p:cNvPr>
          <p:cNvSpPr/>
          <p:nvPr/>
        </p:nvSpPr>
        <p:spPr>
          <a:xfrm>
            <a:off x="7646139" y="3474721"/>
            <a:ext cx="1088571" cy="391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2</a:t>
            </a: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54B64F1C-7B17-4D78-BCFA-3F1F1DC4EB89}"/>
              </a:ext>
            </a:extLst>
          </p:cNvPr>
          <p:cNvSpPr/>
          <p:nvPr/>
        </p:nvSpPr>
        <p:spPr>
          <a:xfrm>
            <a:off x="7646138" y="3866052"/>
            <a:ext cx="1088571" cy="391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5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680D79B0-A88B-4ABA-972F-9903942F8138}"/>
              </a:ext>
            </a:extLst>
          </p:cNvPr>
          <p:cNvSpPr/>
          <p:nvPr/>
        </p:nvSpPr>
        <p:spPr>
          <a:xfrm>
            <a:off x="7646137" y="4257383"/>
            <a:ext cx="1088571" cy="391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18</a:t>
            </a:r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9254AF2D-4DC2-4BC5-8817-5DBA9028D954}"/>
              </a:ext>
            </a:extLst>
          </p:cNvPr>
          <p:cNvSpPr/>
          <p:nvPr/>
        </p:nvSpPr>
        <p:spPr>
          <a:xfrm>
            <a:off x="7646136" y="4648714"/>
            <a:ext cx="1088571" cy="391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21</a:t>
            </a:r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92969800-C727-4FCC-AFE3-0ABA27A98610}"/>
              </a:ext>
            </a:extLst>
          </p:cNvPr>
          <p:cNvSpPr/>
          <p:nvPr/>
        </p:nvSpPr>
        <p:spPr>
          <a:xfrm>
            <a:off x="8874047" y="3474721"/>
            <a:ext cx="409303" cy="391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0</a:t>
            </a:r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27BB95BF-C9E4-4F9F-897D-A37BAFF58C6B}"/>
              </a:ext>
            </a:extLst>
          </p:cNvPr>
          <p:cNvSpPr/>
          <p:nvPr/>
        </p:nvSpPr>
        <p:spPr>
          <a:xfrm>
            <a:off x="8891461" y="3866328"/>
            <a:ext cx="409303" cy="391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1</a:t>
            </a:r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EA932CEC-1F28-4CD5-8D0F-A6A20B775CC1}"/>
              </a:ext>
            </a:extLst>
          </p:cNvPr>
          <p:cNvSpPr/>
          <p:nvPr/>
        </p:nvSpPr>
        <p:spPr>
          <a:xfrm>
            <a:off x="8874041" y="4648714"/>
            <a:ext cx="592189" cy="391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3</a:t>
            </a:r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48CD591C-BC1E-4062-A717-481629085428}"/>
              </a:ext>
            </a:extLst>
          </p:cNvPr>
          <p:cNvSpPr/>
          <p:nvPr/>
        </p:nvSpPr>
        <p:spPr>
          <a:xfrm>
            <a:off x="9059104" y="3127634"/>
            <a:ext cx="814251" cy="391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top</a:t>
            </a:r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1629B14F-0281-424A-976B-D4063830594E}"/>
              </a:ext>
            </a:extLst>
          </p:cNvPr>
          <p:cNvSpPr/>
          <p:nvPr/>
        </p:nvSpPr>
        <p:spPr>
          <a:xfrm>
            <a:off x="9283351" y="3474165"/>
            <a:ext cx="409304" cy="391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3</a:t>
            </a:r>
          </a:p>
        </p:txBody>
      </p: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B1F751CC-3F3F-40D1-B6CB-5EA68F12C10D}"/>
              </a:ext>
            </a:extLst>
          </p:cNvPr>
          <p:cNvCxnSpPr>
            <a:cxnSpLocks/>
            <a:endCxn id="21" idx="3"/>
          </p:cNvCxnSpPr>
          <p:nvPr/>
        </p:nvCxnSpPr>
        <p:spPr>
          <a:xfrm flipH="1">
            <a:off x="8734707" y="3865496"/>
            <a:ext cx="731524" cy="979161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1150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D20688-ECDF-4FB8-A697-139E8AF03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Pila implementata come vettore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7958CD5-FD12-4212-BB52-76A10CE60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algn="l">
              <a:buNone/>
            </a:pPr>
            <a:r>
              <a:rPr lang="it-IT" sz="1800" b="0" i="0" u="none" strike="noStrike" baseline="0" dirty="0">
                <a:latin typeface="Courier"/>
              </a:rPr>
              <a:t>/* </a:t>
            </a:r>
            <a:r>
              <a:rPr lang="it-IT" sz="1800" b="0" i="0" u="none" strike="noStrike" baseline="0" dirty="0" err="1">
                <a:latin typeface="Courier"/>
              </a:rPr>
              <a:t>PilaArr.c</a:t>
            </a:r>
            <a:r>
              <a:rPr lang="it-IT" sz="1800" b="0" i="0" u="none" strike="noStrike" baseline="0" dirty="0">
                <a:latin typeface="Courier"/>
              </a:rPr>
              <a:t> */</a:t>
            </a:r>
          </a:p>
          <a:p>
            <a:pPr marL="0" indent="0" algn="l">
              <a:buNone/>
            </a:pPr>
            <a:r>
              <a:rPr lang="it-IT" sz="1800" b="0" i="0" u="none" strike="noStrike" baseline="0" dirty="0">
                <a:latin typeface="Courier"/>
              </a:rPr>
              <a:t>#</a:t>
            </a:r>
            <a:r>
              <a:rPr lang="it-IT" sz="1800" b="1" i="0" u="none" strike="noStrike" baseline="0" dirty="0">
                <a:latin typeface="Courier"/>
              </a:rPr>
              <a:t>include </a:t>
            </a:r>
            <a:r>
              <a:rPr lang="it-IT" sz="1800" b="0" i="0" u="none" strike="noStrike" baseline="0" dirty="0">
                <a:latin typeface="Courier"/>
              </a:rPr>
              <a:t>"</a:t>
            </a:r>
            <a:r>
              <a:rPr lang="it-IT" sz="1800" b="0" i="0" u="none" strike="noStrike" baseline="0" dirty="0" err="1">
                <a:latin typeface="Courier"/>
              </a:rPr>
              <a:t>Infobase.h</a:t>
            </a:r>
            <a:r>
              <a:rPr lang="it-IT" sz="1800" b="0" i="0" u="none" strike="noStrike" baseline="0" dirty="0">
                <a:latin typeface="Courier"/>
              </a:rPr>
              <a:t>"</a:t>
            </a:r>
          </a:p>
          <a:p>
            <a:pPr marL="0" indent="0" algn="l">
              <a:buNone/>
            </a:pPr>
            <a:r>
              <a:rPr lang="it-IT" sz="1800" b="0" i="0" u="none" strike="noStrike" baseline="0" dirty="0">
                <a:latin typeface="Courier"/>
              </a:rPr>
              <a:t>#</a:t>
            </a:r>
            <a:r>
              <a:rPr lang="it-IT" sz="1800" b="1" i="0" u="none" strike="noStrike" baseline="0" dirty="0">
                <a:latin typeface="Courier"/>
              </a:rPr>
              <a:t>include </a:t>
            </a:r>
            <a:r>
              <a:rPr lang="it-IT" sz="1800" b="0" i="0" u="none" strike="noStrike" baseline="0" dirty="0">
                <a:latin typeface="Courier"/>
              </a:rPr>
              <a:t>"</a:t>
            </a:r>
            <a:r>
              <a:rPr lang="it-IT" sz="1800" b="0" i="0" u="none" strike="noStrike" baseline="0" dirty="0" err="1">
                <a:latin typeface="Courier"/>
              </a:rPr>
              <a:t>PilaArr.h</a:t>
            </a:r>
            <a:r>
              <a:rPr lang="it-IT" sz="1800" b="0" i="0" u="none" strike="noStrike" baseline="0" dirty="0">
                <a:latin typeface="Courier"/>
              </a:rPr>
              <a:t>"</a:t>
            </a:r>
          </a:p>
          <a:p>
            <a:pPr marL="0" indent="0" algn="l">
              <a:buNone/>
            </a:pPr>
            <a:r>
              <a:rPr lang="it-IT" sz="1800" b="1" i="0" u="none" strike="noStrike" baseline="0" dirty="0" err="1">
                <a:latin typeface="Courier"/>
              </a:rPr>
              <a:t>int</a:t>
            </a:r>
            <a:r>
              <a:rPr lang="it-IT" sz="1800" b="1" i="0" u="none" strike="noStrike" baseline="0" dirty="0">
                <a:latin typeface="Courier"/>
              </a:rPr>
              <a:t> </a:t>
            </a:r>
            <a:r>
              <a:rPr lang="it-IT" sz="1800" b="0" i="0" u="none" strike="noStrike" baseline="0" dirty="0" err="1">
                <a:latin typeface="Courier"/>
              </a:rPr>
              <a:t>PilaStato</a:t>
            </a:r>
            <a:r>
              <a:rPr lang="it-IT" sz="1800" b="0" i="0" u="none" strike="noStrike" baseline="0" dirty="0">
                <a:latin typeface="Courier"/>
              </a:rPr>
              <a:t>;</a:t>
            </a:r>
          </a:p>
          <a:p>
            <a:pPr marL="0" indent="0" algn="l">
              <a:buNone/>
            </a:pPr>
            <a:r>
              <a:rPr lang="it-IT" sz="1800" b="0" i="0" u="none" strike="noStrike" baseline="0" dirty="0">
                <a:latin typeface="Courier"/>
              </a:rPr>
              <a:t>/* </a:t>
            </a:r>
            <a:r>
              <a:rPr lang="it-IT" sz="1800" b="0" i="0" u="none" strike="noStrike" baseline="0" dirty="0" err="1">
                <a:latin typeface="Courier"/>
              </a:rPr>
              <a:t>CreaPila</a:t>
            </a:r>
            <a:r>
              <a:rPr lang="it-IT" sz="1800" b="0" i="0" u="none" strike="noStrike" baseline="0" dirty="0">
                <a:latin typeface="Courier"/>
              </a:rPr>
              <a:t> */</a:t>
            </a:r>
          </a:p>
          <a:p>
            <a:pPr marL="0" indent="0" algn="l">
              <a:buNone/>
            </a:pPr>
            <a:r>
              <a:rPr lang="it-IT" sz="1800" b="1" i="0" u="none" strike="noStrike" baseline="0" dirty="0" err="1">
                <a:latin typeface="Courier"/>
              </a:rPr>
              <a:t>void</a:t>
            </a:r>
            <a:r>
              <a:rPr lang="it-IT" sz="1800" b="1" i="0" u="none" strike="noStrike" baseline="0" dirty="0">
                <a:latin typeface="Courier"/>
              </a:rPr>
              <a:t> </a:t>
            </a:r>
            <a:r>
              <a:rPr lang="it-IT" sz="1800" b="0" i="0" u="none" strike="noStrike" baseline="0" dirty="0" err="1">
                <a:latin typeface="Courier"/>
              </a:rPr>
              <a:t>CreaPila</a:t>
            </a:r>
            <a:r>
              <a:rPr lang="it-IT" sz="1800" b="0" i="0" u="none" strike="noStrike" baseline="0" dirty="0">
                <a:latin typeface="Courier"/>
              </a:rPr>
              <a:t>(Pila *P){</a:t>
            </a:r>
          </a:p>
          <a:p>
            <a:pPr marL="0" indent="0" algn="l">
              <a:buNone/>
            </a:pPr>
            <a:r>
              <a:rPr lang="it-IT" sz="1800" b="0" i="0" u="none" strike="noStrike" baseline="0" dirty="0">
                <a:latin typeface="Courier"/>
              </a:rPr>
              <a:t>P-&gt;Cima = 0;</a:t>
            </a:r>
          </a:p>
          <a:p>
            <a:pPr marL="0" indent="0" algn="l">
              <a:buNone/>
            </a:pPr>
            <a:r>
              <a:rPr lang="it-IT" sz="1800" b="0" i="0" u="none" strike="noStrike" baseline="0" dirty="0" err="1">
                <a:latin typeface="Courier"/>
              </a:rPr>
              <a:t>PilaStato</a:t>
            </a:r>
            <a:r>
              <a:rPr lang="it-IT" sz="1800" b="0" i="0" u="none" strike="noStrike" baseline="0" dirty="0">
                <a:latin typeface="Courier"/>
              </a:rPr>
              <a:t> = </a:t>
            </a:r>
            <a:r>
              <a:rPr lang="it-IT" sz="1800" b="0" i="0" u="none" strike="noStrike" baseline="0" dirty="0" err="1">
                <a:latin typeface="Courier"/>
              </a:rPr>
              <a:t>PilaOK</a:t>
            </a:r>
            <a:r>
              <a:rPr lang="it-IT" sz="1800" b="0" i="0" u="none" strike="noStrike" baseline="0" dirty="0">
                <a:latin typeface="Courier"/>
              </a:rPr>
              <a:t>;</a:t>
            </a:r>
          </a:p>
          <a:p>
            <a:pPr marL="0" indent="0" algn="l">
              <a:buNone/>
            </a:pPr>
            <a:r>
              <a:rPr lang="it-IT" sz="1800" b="0" i="0" u="none" strike="noStrike" baseline="0" dirty="0">
                <a:latin typeface="Courier"/>
              </a:rPr>
              <a:t>} /* end </a:t>
            </a:r>
            <a:r>
              <a:rPr lang="it-IT" sz="1800" b="0" i="0" u="none" strike="noStrike" baseline="0" dirty="0" err="1">
                <a:latin typeface="Courier"/>
              </a:rPr>
              <a:t>CreaPila</a:t>
            </a:r>
            <a:r>
              <a:rPr lang="it-IT" sz="1800" b="0" i="0" u="none" strike="noStrike" baseline="0" dirty="0">
                <a:latin typeface="Courier"/>
              </a:rPr>
              <a:t> */</a:t>
            </a:r>
          </a:p>
          <a:p>
            <a:pPr marL="0" indent="0" algn="l">
              <a:buNone/>
            </a:pPr>
            <a:r>
              <a:rPr lang="it-IT" sz="1800" b="0" i="0" u="none" strike="noStrike" baseline="0" dirty="0">
                <a:latin typeface="Courier"/>
              </a:rPr>
              <a:t>/* </a:t>
            </a:r>
            <a:r>
              <a:rPr lang="it-IT" sz="1800" b="0" i="0" u="none" strike="noStrike" baseline="0" dirty="0" err="1">
                <a:latin typeface="Courier"/>
              </a:rPr>
              <a:t>PilaVuota</a:t>
            </a:r>
            <a:r>
              <a:rPr lang="it-IT" sz="1800" b="0" i="0" u="none" strike="noStrike" baseline="0" dirty="0">
                <a:latin typeface="Courier"/>
              </a:rPr>
              <a:t> */</a:t>
            </a:r>
          </a:p>
          <a:p>
            <a:pPr marL="0" indent="0" algn="l">
              <a:buNone/>
            </a:pPr>
            <a:r>
              <a:rPr lang="it-IT" sz="1800" b="1" i="0" u="none" strike="noStrike" baseline="0" dirty="0" err="1">
                <a:latin typeface="Courier"/>
              </a:rPr>
              <a:t>int</a:t>
            </a:r>
            <a:r>
              <a:rPr lang="it-IT" sz="1800" b="1" i="0" u="none" strike="noStrike" baseline="0" dirty="0">
                <a:latin typeface="Courier"/>
              </a:rPr>
              <a:t> </a:t>
            </a:r>
            <a:r>
              <a:rPr lang="it-IT" sz="1800" b="0" i="0" u="none" strike="noStrike" baseline="0" dirty="0" err="1">
                <a:latin typeface="Courier"/>
              </a:rPr>
              <a:t>PilaVuota</a:t>
            </a:r>
            <a:r>
              <a:rPr lang="it-IT" sz="1800" b="0" i="0" u="none" strike="noStrike" baseline="0" dirty="0">
                <a:latin typeface="Courier"/>
              </a:rPr>
              <a:t>(Pila *P){ /* *P per economia */</a:t>
            </a:r>
          </a:p>
          <a:p>
            <a:pPr marL="0" indent="0" algn="l">
              <a:buNone/>
            </a:pPr>
            <a:r>
              <a:rPr lang="it-IT" sz="1800" b="1" i="0" u="none" strike="noStrike" baseline="0" dirty="0" err="1">
                <a:latin typeface="Courier"/>
              </a:rPr>
              <a:t>return</a:t>
            </a:r>
            <a:r>
              <a:rPr lang="it-IT" sz="1800" b="1" i="0" u="none" strike="noStrike" baseline="0" dirty="0">
                <a:latin typeface="Courier"/>
              </a:rPr>
              <a:t> </a:t>
            </a:r>
            <a:r>
              <a:rPr lang="it-IT" sz="1800" b="0" i="0" u="none" strike="noStrike" baseline="0" dirty="0">
                <a:latin typeface="Courier"/>
              </a:rPr>
              <a:t>(P-&gt;Cima==0);</a:t>
            </a:r>
          </a:p>
          <a:p>
            <a:pPr marL="0" indent="0" algn="l">
              <a:buNone/>
            </a:pPr>
            <a:r>
              <a:rPr lang="it-IT" sz="1800" b="0" i="0" u="none" strike="noStrike" baseline="0" dirty="0">
                <a:latin typeface="Courier"/>
              </a:rPr>
              <a:t>} /* end </a:t>
            </a:r>
            <a:r>
              <a:rPr lang="it-IT" sz="1800" b="0" i="0" u="none" strike="noStrike" baseline="0" dirty="0" err="1">
                <a:latin typeface="Courier"/>
              </a:rPr>
              <a:t>PilaVuota</a:t>
            </a:r>
            <a:r>
              <a:rPr lang="it-IT" sz="1800" b="0" i="0" u="none" strike="noStrike" baseline="0" dirty="0">
                <a:latin typeface="Courier"/>
              </a:rPr>
              <a:t> */</a:t>
            </a:r>
          </a:p>
          <a:p>
            <a:pPr algn="l"/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A0DAE02-9ADE-43F5-A946-C5708A5B4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FFEEA0C-1FCD-40E6-A1D4-23BFBD0CE371}" type="datetime1">
              <a:rPr lang="it-IT" smtClean="0"/>
              <a:t>05/04/2022</a:t>
            </a:fld>
            <a:endParaRPr lang="en-US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BA0D367-B331-4068-95D1-DA438839BA5D}"/>
              </a:ext>
            </a:extLst>
          </p:cNvPr>
          <p:cNvSpPr txBox="1"/>
          <p:nvPr/>
        </p:nvSpPr>
        <p:spPr>
          <a:xfrm>
            <a:off x="5549766" y="2222606"/>
            <a:ext cx="2868093" cy="32320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900"/>
              </a:spcBef>
              <a:buClr>
                <a:schemeClr val="tx1">
                  <a:lumMod val="85000"/>
                  <a:lumOff val="15000"/>
                </a:schemeClr>
              </a:buClr>
            </a:pPr>
            <a:r>
              <a:rPr lang="it-IT" sz="1300" dirty="0">
                <a:solidFill>
                  <a:schemeClr val="lt1"/>
                </a:solidFill>
                <a:latin typeface="Courier"/>
              </a:rPr>
              <a:t>/* </a:t>
            </a:r>
            <a:r>
              <a:rPr lang="it-IT" sz="1300" dirty="0" err="1">
                <a:solidFill>
                  <a:schemeClr val="lt1"/>
                </a:solidFill>
                <a:latin typeface="Courier"/>
              </a:rPr>
              <a:t>Push</a:t>
            </a:r>
            <a:r>
              <a:rPr lang="it-IT" sz="1300" dirty="0">
                <a:solidFill>
                  <a:schemeClr val="lt1"/>
                </a:solidFill>
                <a:latin typeface="Courier"/>
              </a:rPr>
              <a:t> */</a:t>
            </a:r>
          </a:p>
          <a:p>
            <a:pPr>
              <a:lnSpc>
                <a:spcPct val="90000"/>
              </a:lnSpc>
              <a:spcBef>
                <a:spcPts val="900"/>
              </a:spcBef>
              <a:buClr>
                <a:schemeClr val="tx1">
                  <a:lumMod val="85000"/>
                  <a:lumOff val="15000"/>
                </a:schemeClr>
              </a:buClr>
            </a:pPr>
            <a:r>
              <a:rPr lang="it-IT" sz="1300" dirty="0" err="1">
                <a:solidFill>
                  <a:schemeClr val="lt1"/>
                </a:solidFill>
                <a:latin typeface="Courier"/>
              </a:rPr>
              <a:t>int</a:t>
            </a:r>
            <a:r>
              <a:rPr lang="it-IT" sz="1300" dirty="0">
                <a:solidFill>
                  <a:schemeClr val="lt1"/>
                </a:solidFill>
                <a:latin typeface="Courier"/>
              </a:rPr>
              <a:t> </a:t>
            </a:r>
            <a:r>
              <a:rPr lang="it-IT" sz="1300" dirty="0" err="1">
                <a:solidFill>
                  <a:schemeClr val="lt1"/>
                </a:solidFill>
                <a:latin typeface="Courier"/>
              </a:rPr>
              <a:t>Push</a:t>
            </a:r>
            <a:r>
              <a:rPr lang="it-IT" sz="1300" dirty="0">
                <a:solidFill>
                  <a:schemeClr val="lt1"/>
                </a:solidFill>
                <a:latin typeface="Courier"/>
              </a:rPr>
              <a:t>(Pila *P, Atomo A){</a:t>
            </a:r>
          </a:p>
          <a:p>
            <a:pPr>
              <a:lnSpc>
                <a:spcPct val="90000"/>
              </a:lnSpc>
              <a:spcBef>
                <a:spcPts val="900"/>
              </a:spcBef>
              <a:buClr>
                <a:schemeClr val="tx1">
                  <a:lumMod val="85000"/>
                  <a:lumOff val="15000"/>
                </a:schemeClr>
              </a:buClr>
            </a:pPr>
            <a:r>
              <a:rPr lang="it-IT" sz="1300" dirty="0" err="1">
                <a:solidFill>
                  <a:schemeClr val="lt1"/>
                </a:solidFill>
                <a:latin typeface="Courier"/>
              </a:rPr>
              <a:t>if</a:t>
            </a:r>
            <a:r>
              <a:rPr lang="it-IT" sz="1300" dirty="0">
                <a:solidFill>
                  <a:schemeClr val="lt1"/>
                </a:solidFill>
                <a:latin typeface="Courier"/>
              </a:rPr>
              <a:t> ( P-&gt;Cima==</a:t>
            </a:r>
            <a:r>
              <a:rPr lang="it-IT" sz="1300" dirty="0" err="1">
                <a:solidFill>
                  <a:schemeClr val="lt1"/>
                </a:solidFill>
                <a:latin typeface="Courier"/>
              </a:rPr>
              <a:t>MaxDim</a:t>
            </a:r>
            <a:r>
              <a:rPr lang="it-IT" sz="1300" dirty="0">
                <a:solidFill>
                  <a:schemeClr val="lt1"/>
                </a:solidFill>
                <a:latin typeface="Courier"/>
              </a:rPr>
              <a:t>)</a:t>
            </a:r>
          </a:p>
          <a:p>
            <a:pPr>
              <a:lnSpc>
                <a:spcPct val="90000"/>
              </a:lnSpc>
              <a:spcBef>
                <a:spcPts val="900"/>
              </a:spcBef>
              <a:buClr>
                <a:schemeClr val="tx1">
                  <a:lumMod val="85000"/>
                  <a:lumOff val="15000"/>
                </a:schemeClr>
              </a:buClr>
            </a:pPr>
            <a:r>
              <a:rPr lang="it-IT" sz="1300" dirty="0" err="1">
                <a:solidFill>
                  <a:schemeClr val="lt1"/>
                </a:solidFill>
                <a:latin typeface="Courier"/>
              </a:rPr>
              <a:t>PilaStato</a:t>
            </a:r>
            <a:r>
              <a:rPr lang="it-IT" sz="1300" dirty="0">
                <a:solidFill>
                  <a:schemeClr val="lt1"/>
                </a:solidFill>
                <a:latin typeface="Courier"/>
              </a:rPr>
              <a:t> = </a:t>
            </a:r>
            <a:r>
              <a:rPr lang="it-IT" sz="1300" dirty="0" err="1">
                <a:solidFill>
                  <a:schemeClr val="lt1"/>
                </a:solidFill>
                <a:latin typeface="Courier"/>
              </a:rPr>
              <a:t>PilaPiena</a:t>
            </a:r>
            <a:r>
              <a:rPr lang="it-IT" sz="1300" dirty="0">
                <a:solidFill>
                  <a:schemeClr val="lt1"/>
                </a:solidFill>
                <a:latin typeface="Courier"/>
              </a:rPr>
              <a:t>;</a:t>
            </a:r>
          </a:p>
          <a:p>
            <a:pPr>
              <a:lnSpc>
                <a:spcPct val="90000"/>
              </a:lnSpc>
              <a:spcBef>
                <a:spcPts val="900"/>
              </a:spcBef>
              <a:buClr>
                <a:schemeClr val="tx1">
                  <a:lumMod val="85000"/>
                  <a:lumOff val="15000"/>
                </a:schemeClr>
              </a:buClr>
            </a:pPr>
            <a:r>
              <a:rPr lang="it-IT" sz="1300" dirty="0">
                <a:solidFill>
                  <a:schemeClr val="lt1"/>
                </a:solidFill>
                <a:latin typeface="Courier"/>
              </a:rPr>
              <a:t>else {</a:t>
            </a:r>
          </a:p>
          <a:p>
            <a:pPr>
              <a:lnSpc>
                <a:spcPct val="90000"/>
              </a:lnSpc>
              <a:spcBef>
                <a:spcPts val="900"/>
              </a:spcBef>
              <a:buClr>
                <a:schemeClr val="tx1">
                  <a:lumMod val="85000"/>
                  <a:lumOff val="15000"/>
                </a:schemeClr>
              </a:buClr>
            </a:pPr>
            <a:r>
              <a:rPr lang="it-IT" sz="1300" dirty="0" err="1">
                <a:solidFill>
                  <a:schemeClr val="lt1"/>
                </a:solidFill>
                <a:latin typeface="Courier"/>
              </a:rPr>
              <a:t>PilaStato</a:t>
            </a:r>
            <a:r>
              <a:rPr lang="it-IT" sz="1300" dirty="0">
                <a:solidFill>
                  <a:schemeClr val="lt1"/>
                </a:solidFill>
                <a:latin typeface="Courier"/>
              </a:rPr>
              <a:t> = </a:t>
            </a:r>
            <a:r>
              <a:rPr lang="it-IT" sz="1300" dirty="0" err="1">
                <a:solidFill>
                  <a:schemeClr val="lt1"/>
                </a:solidFill>
                <a:latin typeface="Courier"/>
              </a:rPr>
              <a:t>PilaOK</a:t>
            </a:r>
            <a:r>
              <a:rPr lang="it-IT" sz="1300" dirty="0">
                <a:solidFill>
                  <a:schemeClr val="lt1"/>
                </a:solidFill>
                <a:latin typeface="Courier"/>
              </a:rPr>
              <a:t>;</a:t>
            </a:r>
          </a:p>
          <a:p>
            <a:pPr>
              <a:lnSpc>
                <a:spcPct val="90000"/>
              </a:lnSpc>
              <a:spcBef>
                <a:spcPts val="900"/>
              </a:spcBef>
              <a:buClr>
                <a:schemeClr val="tx1">
                  <a:lumMod val="85000"/>
                  <a:lumOff val="15000"/>
                </a:schemeClr>
              </a:buClr>
            </a:pPr>
            <a:r>
              <a:rPr lang="pt-BR" sz="1300" dirty="0">
                <a:solidFill>
                  <a:schemeClr val="lt1"/>
                </a:solidFill>
                <a:latin typeface="Courier"/>
              </a:rPr>
              <a:t>P-&gt;Cima=P-&gt;Cima+1;</a:t>
            </a:r>
          </a:p>
          <a:p>
            <a:pPr>
              <a:lnSpc>
                <a:spcPct val="90000"/>
              </a:lnSpc>
              <a:spcBef>
                <a:spcPts val="900"/>
              </a:spcBef>
              <a:buClr>
                <a:schemeClr val="tx1">
                  <a:lumMod val="85000"/>
                  <a:lumOff val="15000"/>
                </a:schemeClr>
              </a:buClr>
            </a:pPr>
            <a:r>
              <a:rPr lang="it-IT" sz="1300" dirty="0">
                <a:solidFill>
                  <a:schemeClr val="lt1"/>
                </a:solidFill>
                <a:latin typeface="Courier"/>
              </a:rPr>
              <a:t>P-&gt;Dati[P-&gt;Cima-1] = A;</a:t>
            </a:r>
          </a:p>
          <a:p>
            <a:pPr>
              <a:lnSpc>
                <a:spcPct val="90000"/>
              </a:lnSpc>
              <a:spcBef>
                <a:spcPts val="900"/>
              </a:spcBef>
              <a:buClr>
                <a:schemeClr val="tx1">
                  <a:lumMod val="85000"/>
                  <a:lumOff val="15000"/>
                </a:schemeClr>
              </a:buClr>
            </a:pPr>
            <a:r>
              <a:rPr lang="it-IT" sz="1300" dirty="0">
                <a:solidFill>
                  <a:schemeClr val="lt1"/>
                </a:solidFill>
                <a:latin typeface="Courier"/>
              </a:rPr>
              <a:t>}</a:t>
            </a:r>
          </a:p>
          <a:p>
            <a:pPr>
              <a:lnSpc>
                <a:spcPct val="90000"/>
              </a:lnSpc>
              <a:spcBef>
                <a:spcPts val="900"/>
              </a:spcBef>
              <a:buClr>
                <a:schemeClr val="tx1">
                  <a:lumMod val="85000"/>
                  <a:lumOff val="15000"/>
                </a:schemeClr>
              </a:buClr>
            </a:pPr>
            <a:r>
              <a:rPr lang="it-IT" sz="1300" dirty="0" err="1">
                <a:solidFill>
                  <a:schemeClr val="lt1"/>
                </a:solidFill>
                <a:latin typeface="Courier"/>
              </a:rPr>
              <a:t>return</a:t>
            </a:r>
            <a:r>
              <a:rPr lang="it-IT" sz="1300" dirty="0">
                <a:solidFill>
                  <a:schemeClr val="lt1"/>
                </a:solidFill>
                <a:latin typeface="Courier"/>
              </a:rPr>
              <a:t> </a:t>
            </a:r>
            <a:r>
              <a:rPr lang="it-IT" sz="1300" dirty="0" err="1">
                <a:solidFill>
                  <a:schemeClr val="lt1"/>
                </a:solidFill>
                <a:latin typeface="Courier"/>
              </a:rPr>
              <a:t>PilaStato</a:t>
            </a:r>
            <a:r>
              <a:rPr lang="it-IT" sz="1300" dirty="0">
                <a:solidFill>
                  <a:schemeClr val="lt1"/>
                </a:solidFill>
                <a:latin typeface="Courier"/>
              </a:rPr>
              <a:t>;</a:t>
            </a:r>
          </a:p>
          <a:p>
            <a:pPr>
              <a:lnSpc>
                <a:spcPct val="90000"/>
              </a:lnSpc>
              <a:spcBef>
                <a:spcPts val="900"/>
              </a:spcBef>
              <a:buClr>
                <a:schemeClr val="tx1">
                  <a:lumMod val="85000"/>
                  <a:lumOff val="15000"/>
                </a:schemeClr>
              </a:buClr>
            </a:pPr>
            <a:r>
              <a:rPr lang="it-IT" sz="1300" dirty="0">
                <a:solidFill>
                  <a:schemeClr val="lt1"/>
                </a:solidFill>
                <a:latin typeface="Courier"/>
              </a:rPr>
              <a:t>} /* end </a:t>
            </a:r>
            <a:r>
              <a:rPr lang="it-IT" sz="1300" dirty="0" err="1">
                <a:solidFill>
                  <a:schemeClr val="lt1"/>
                </a:solidFill>
                <a:latin typeface="Courier"/>
              </a:rPr>
              <a:t>Push</a:t>
            </a:r>
            <a:r>
              <a:rPr lang="it-IT" sz="1300" dirty="0">
                <a:solidFill>
                  <a:schemeClr val="lt1"/>
                </a:solidFill>
                <a:latin typeface="Courier"/>
              </a:rPr>
              <a:t> */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9CC063D4-BBCD-4A5B-BBE0-2BB377D348B6}"/>
              </a:ext>
            </a:extLst>
          </p:cNvPr>
          <p:cNvSpPr txBox="1"/>
          <p:nvPr/>
        </p:nvSpPr>
        <p:spPr>
          <a:xfrm>
            <a:off x="8337483" y="2222606"/>
            <a:ext cx="2868093" cy="35040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900"/>
              </a:spcBef>
              <a:buClr>
                <a:schemeClr val="tx1">
                  <a:lumMod val="85000"/>
                  <a:lumOff val="15000"/>
                </a:schemeClr>
              </a:buClr>
            </a:pPr>
            <a:r>
              <a:rPr lang="it-IT" sz="1300" dirty="0">
                <a:solidFill>
                  <a:schemeClr val="lt1"/>
                </a:solidFill>
                <a:latin typeface="Courier"/>
              </a:rPr>
              <a:t>/* Pop */</a:t>
            </a:r>
          </a:p>
          <a:p>
            <a:pPr>
              <a:lnSpc>
                <a:spcPct val="90000"/>
              </a:lnSpc>
              <a:spcBef>
                <a:spcPts val="900"/>
              </a:spcBef>
              <a:buClr>
                <a:schemeClr val="tx1">
                  <a:lumMod val="85000"/>
                  <a:lumOff val="15000"/>
                </a:schemeClr>
              </a:buClr>
            </a:pPr>
            <a:r>
              <a:rPr lang="pt-BR" sz="1300" dirty="0">
                <a:solidFill>
                  <a:schemeClr val="lt1"/>
                </a:solidFill>
                <a:latin typeface="Courier"/>
              </a:rPr>
              <a:t>int Pop(Pila *P, Atomo *A){</a:t>
            </a:r>
          </a:p>
          <a:p>
            <a:pPr>
              <a:lnSpc>
                <a:spcPct val="90000"/>
              </a:lnSpc>
              <a:spcBef>
                <a:spcPts val="900"/>
              </a:spcBef>
              <a:buClr>
                <a:schemeClr val="tx1">
                  <a:lumMod val="85000"/>
                  <a:lumOff val="15000"/>
                </a:schemeClr>
              </a:buClr>
            </a:pPr>
            <a:r>
              <a:rPr lang="it-IT" sz="1300" dirty="0" err="1">
                <a:solidFill>
                  <a:schemeClr val="lt1"/>
                </a:solidFill>
                <a:latin typeface="Courier"/>
              </a:rPr>
              <a:t>if</a:t>
            </a:r>
            <a:r>
              <a:rPr lang="it-IT" sz="1300" dirty="0">
                <a:solidFill>
                  <a:schemeClr val="lt1"/>
                </a:solidFill>
                <a:latin typeface="Courier"/>
              </a:rPr>
              <a:t> (P-&gt;Cima == 0)</a:t>
            </a:r>
          </a:p>
          <a:p>
            <a:pPr>
              <a:lnSpc>
                <a:spcPct val="90000"/>
              </a:lnSpc>
              <a:spcBef>
                <a:spcPts val="900"/>
              </a:spcBef>
              <a:buClr>
                <a:schemeClr val="tx1">
                  <a:lumMod val="85000"/>
                  <a:lumOff val="15000"/>
                </a:schemeClr>
              </a:buClr>
            </a:pPr>
            <a:r>
              <a:rPr lang="it-IT" sz="1300" dirty="0" err="1">
                <a:solidFill>
                  <a:schemeClr val="lt1"/>
                </a:solidFill>
                <a:latin typeface="Courier"/>
              </a:rPr>
              <a:t>PilaStato</a:t>
            </a:r>
            <a:r>
              <a:rPr lang="it-IT" sz="1300" dirty="0">
                <a:solidFill>
                  <a:schemeClr val="lt1"/>
                </a:solidFill>
                <a:latin typeface="Courier"/>
              </a:rPr>
              <a:t> = </a:t>
            </a:r>
            <a:r>
              <a:rPr lang="it-IT" sz="1300" dirty="0" err="1">
                <a:solidFill>
                  <a:schemeClr val="lt1"/>
                </a:solidFill>
                <a:latin typeface="Courier"/>
              </a:rPr>
              <a:t>PilaNoPop</a:t>
            </a:r>
            <a:r>
              <a:rPr lang="it-IT" sz="1300" dirty="0">
                <a:solidFill>
                  <a:schemeClr val="lt1"/>
                </a:solidFill>
                <a:latin typeface="Courier"/>
              </a:rPr>
              <a:t>;</a:t>
            </a:r>
          </a:p>
          <a:p>
            <a:pPr>
              <a:lnSpc>
                <a:spcPct val="90000"/>
              </a:lnSpc>
              <a:spcBef>
                <a:spcPts val="900"/>
              </a:spcBef>
              <a:buClr>
                <a:schemeClr val="tx1">
                  <a:lumMod val="85000"/>
                  <a:lumOff val="15000"/>
                </a:schemeClr>
              </a:buClr>
            </a:pPr>
            <a:r>
              <a:rPr lang="it-IT" sz="1300" dirty="0">
                <a:solidFill>
                  <a:schemeClr val="lt1"/>
                </a:solidFill>
                <a:latin typeface="Courier"/>
              </a:rPr>
              <a:t>else {</a:t>
            </a:r>
          </a:p>
          <a:p>
            <a:pPr>
              <a:lnSpc>
                <a:spcPct val="90000"/>
              </a:lnSpc>
              <a:spcBef>
                <a:spcPts val="900"/>
              </a:spcBef>
              <a:buClr>
                <a:schemeClr val="tx1">
                  <a:lumMod val="85000"/>
                  <a:lumOff val="15000"/>
                </a:schemeClr>
              </a:buClr>
            </a:pPr>
            <a:r>
              <a:rPr lang="it-IT" sz="1300" dirty="0" err="1">
                <a:solidFill>
                  <a:schemeClr val="lt1"/>
                </a:solidFill>
                <a:latin typeface="Courier"/>
              </a:rPr>
              <a:t>PilaStato</a:t>
            </a:r>
            <a:r>
              <a:rPr lang="it-IT" sz="1300" dirty="0">
                <a:solidFill>
                  <a:schemeClr val="lt1"/>
                </a:solidFill>
                <a:latin typeface="Courier"/>
              </a:rPr>
              <a:t> = </a:t>
            </a:r>
            <a:r>
              <a:rPr lang="it-IT" sz="1300" dirty="0" err="1">
                <a:solidFill>
                  <a:schemeClr val="lt1"/>
                </a:solidFill>
                <a:latin typeface="Courier"/>
              </a:rPr>
              <a:t>PilaOK</a:t>
            </a:r>
            <a:r>
              <a:rPr lang="it-IT" sz="1300" dirty="0">
                <a:solidFill>
                  <a:schemeClr val="lt1"/>
                </a:solidFill>
                <a:latin typeface="Courier"/>
              </a:rPr>
              <a:t>;</a:t>
            </a:r>
          </a:p>
          <a:p>
            <a:pPr>
              <a:lnSpc>
                <a:spcPct val="90000"/>
              </a:lnSpc>
              <a:spcBef>
                <a:spcPts val="900"/>
              </a:spcBef>
              <a:buClr>
                <a:schemeClr val="tx1">
                  <a:lumMod val="85000"/>
                  <a:lumOff val="15000"/>
                </a:schemeClr>
              </a:buClr>
            </a:pPr>
            <a:r>
              <a:rPr lang="it-IT" sz="1300" dirty="0">
                <a:solidFill>
                  <a:schemeClr val="lt1"/>
                </a:solidFill>
                <a:latin typeface="Courier"/>
              </a:rPr>
              <a:t>*A=P-&gt;Dati[P-&gt;Cima-1];</a:t>
            </a:r>
          </a:p>
          <a:p>
            <a:pPr>
              <a:lnSpc>
                <a:spcPct val="90000"/>
              </a:lnSpc>
              <a:spcBef>
                <a:spcPts val="900"/>
              </a:spcBef>
              <a:buClr>
                <a:schemeClr val="tx1">
                  <a:lumMod val="85000"/>
                  <a:lumOff val="15000"/>
                </a:schemeClr>
              </a:buClr>
            </a:pPr>
            <a:r>
              <a:rPr lang="it-IT" sz="1300" dirty="0">
                <a:solidFill>
                  <a:schemeClr val="lt1"/>
                </a:solidFill>
                <a:latin typeface="Courier"/>
              </a:rPr>
              <a:t>P-&gt;Cima=P-&gt;Cima-1;</a:t>
            </a:r>
          </a:p>
          <a:p>
            <a:pPr>
              <a:lnSpc>
                <a:spcPct val="90000"/>
              </a:lnSpc>
              <a:spcBef>
                <a:spcPts val="900"/>
              </a:spcBef>
              <a:buClr>
                <a:schemeClr val="tx1">
                  <a:lumMod val="85000"/>
                  <a:lumOff val="15000"/>
                </a:schemeClr>
              </a:buClr>
            </a:pPr>
            <a:r>
              <a:rPr lang="it-IT" sz="1300" dirty="0">
                <a:solidFill>
                  <a:schemeClr val="lt1"/>
                </a:solidFill>
                <a:latin typeface="Courier"/>
              </a:rPr>
              <a:t>}</a:t>
            </a:r>
          </a:p>
          <a:p>
            <a:pPr>
              <a:lnSpc>
                <a:spcPct val="90000"/>
              </a:lnSpc>
              <a:spcBef>
                <a:spcPts val="900"/>
              </a:spcBef>
              <a:buClr>
                <a:schemeClr val="tx1">
                  <a:lumMod val="85000"/>
                  <a:lumOff val="15000"/>
                </a:schemeClr>
              </a:buClr>
            </a:pPr>
            <a:r>
              <a:rPr lang="it-IT" sz="1300" dirty="0" err="1">
                <a:solidFill>
                  <a:schemeClr val="lt1"/>
                </a:solidFill>
                <a:latin typeface="Courier"/>
              </a:rPr>
              <a:t>return</a:t>
            </a:r>
            <a:r>
              <a:rPr lang="it-IT" sz="1300" dirty="0">
                <a:solidFill>
                  <a:schemeClr val="lt1"/>
                </a:solidFill>
                <a:latin typeface="Courier"/>
              </a:rPr>
              <a:t> </a:t>
            </a:r>
            <a:r>
              <a:rPr lang="it-IT" sz="1300" dirty="0" err="1">
                <a:solidFill>
                  <a:schemeClr val="lt1"/>
                </a:solidFill>
                <a:latin typeface="Courier"/>
              </a:rPr>
              <a:t>PilaStato</a:t>
            </a:r>
            <a:r>
              <a:rPr lang="it-IT" sz="1300" dirty="0">
                <a:solidFill>
                  <a:schemeClr val="lt1"/>
                </a:solidFill>
                <a:latin typeface="Courier"/>
              </a:rPr>
              <a:t>;</a:t>
            </a:r>
          </a:p>
          <a:p>
            <a:pPr>
              <a:lnSpc>
                <a:spcPct val="90000"/>
              </a:lnSpc>
              <a:spcBef>
                <a:spcPts val="900"/>
              </a:spcBef>
              <a:buClr>
                <a:schemeClr val="tx1">
                  <a:lumMod val="85000"/>
                  <a:lumOff val="15000"/>
                </a:schemeClr>
              </a:buClr>
            </a:pPr>
            <a:r>
              <a:rPr lang="it-IT" sz="1300" dirty="0">
                <a:solidFill>
                  <a:schemeClr val="lt1"/>
                </a:solidFill>
                <a:latin typeface="Courier"/>
              </a:rPr>
              <a:t>} /* end Pop */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88304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F3E505D-FBD6-4688-AB95-88AA5EF70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Pila implementata con i puntatori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D1EFA4C-1D00-442C-AABD-266B1E7D2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0259" y="2014194"/>
            <a:ext cx="10058400" cy="3849624"/>
          </a:xfrm>
        </p:spPr>
        <p:txBody>
          <a:bodyPr>
            <a:normAutofit fontScale="70000" lnSpcReduction="20000"/>
          </a:bodyPr>
          <a:lstStyle/>
          <a:p>
            <a:pPr marL="0" indent="0" algn="l">
              <a:buNone/>
            </a:pPr>
            <a:r>
              <a:rPr lang="it-IT" sz="1800" b="0" i="0" u="none" strike="noStrike" baseline="0" dirty="0">
                <a:latin typeface="Courier"/>
              </a:rPr>
              <a:t>/* </a:t>
            </a:r>
            <a:r>
              <a:rPr lang="it-IT" sz="1800" b="0" i="0" u="none" strike="noStrike" baseline="0" dirty="0" err="1">
                <a:latin typeface="Courier"/>
              </a:rPr>
              <a:t>PilaPun.h</a:t>
            </a:r>
            <a:r>
              <a:rPr lang="it-IT" sz="1800" b="0" i="0" u="none" strike="noStrike" baseline="0" dirty="0">
                <a:latin typeface="Courier"/>
              </a:rPr>
              <a:t> */</a:t>
            </a:r>
          </a:p>
          <a:p>
            <a:pPr marL="0" indent="0" algn="l">
              <a:buNone/>
            </a:pPr>
            <a:r>
              <a:rPr lang="it-IT" sz="1800" b="0" i="0" u="none" strike="noStrike" baseline="0" dirty="0">
                <a:latin typeface="Courier"/>
              </a:rPr>
              <a:t>#</a:t>
            </a:r>
            <a:r>
              <a:rPr lang="it-IT" sz="1800" b="1" i="0" u="none" strike="noStrike" baseline="0" dirty="0">
                <a:latin typeface="Courier"/>
              </a:rPr>
              <a:t>define </a:t>
            </a:r>
            <a:r>
              <a:rPr lang="it-IT" sz="1800" b="0" i="0" u="none" strike="noStrike" baseline="0" dirty="0" err="1">
                <a:latin typeface="Courier"/>
              </a:rPr>
              <a:t>PilaNoPop</a:t>
            </a:r>
            <a:r>
              <a:rPr lang="it-IT" sz="1800" b="0" i="0" u="none" strike="noStrike" baseline="0" dirty="0">
                <a:latin typeface="Courier"/>
              </a:rPr>
              <a:t> 1</a:t>
            </a:r>
          </a:p>
          <a:p>
            <a:pPr marL="0" indent="0" algn="l">
              <a:buNone/>
            </a:pPr>
            <a:r>
              <a:rPr lang="it-IT" sz="1800" b="0" i="0" u="none" strike="noStrike" baseline="0" dirty="0">
                <a:latin typeface="Courier"/>
              </a:rPr>
              <a:t>#</a:t>
            </a:r>
            <a:r>
              <a:rPr lang="it-IT" sz="1800" b="1" i="0" u="none" strike="noStrike" baseline="0" dirty="0">
                <a:latin typeface="Courier"/>
              </a:rPr>
              <a:t>define </a:t>
            </a:r>
            <a:r>
              <a:rPr lang="it-IT" sz="1800" b="0" i="0" u="none" strike="noStrike" baseline="0" dirty="0" err="1">
                <a:latin typeface="Courier"/>
              </a:rPr>
              <a:t>PilaOK</a:t>
            </a:r>
            <a:r>
              <a:rPr lang="it-IT" sz="1800" b="0" i="0" u="none" strike="noStrike" baseline="0" dirty="0">
                <a:latin typeface="Courier"/>
              </a:rPr>
              <a:t> 0</a:t>
            </a:r>
          </a:p>
          <a:p>
            <a:pPr marL="0" indent="0" algn="l">
              <a:buNone/>
            </a:pPr>
            <a:r>
              <a:rPr lang="it-IT" sz="1800" b="1" i="0" u="none" strike="noStrike" baseline="0" dirty="0" err="1">
                <a:latin typeface="Courier"/>
              </a:rPr>
              <a:t>typedef</a:t>
            </a:r>
            <a:r>
              <a:rPr lang="it-IT" sz="1800" b="1" i="0" u="none" strike="noStrike" baseline="0" dirty="0">
                <a:latin typeface="Courier"/>
              </a:rPr>
              <a:t> </a:t>
            </a:r>
            <a:r>
              <a:rPr lang="it-IT" sz="1800" b="1" i="0" u="none" strike="noStrike" baseline="0" dirty="0" err="1">
                <a:latin typeface="Courier"/>
              </a:rPr>
              <a:t>struct</a:t>
            </a:r>
            <a:r>
              <a:rPr lang="it-IT" sz="1800" b="1" i="0" u="none" strike="noStrike" baseline="0" dirty="0">
                <a:latin typeface="Courier"/>
              </a:rPr>
              <a:t> </a:t>
            </a:r>
            <a:r>
              <a:rPr lang="it-IT" sz="1800" b="0" i="0" u="none" strike="noStrike" baseline="0" dirty="0" err="1">
                <a:latin typeface="Courier"/>
              </a:rPr>
              <a:t>TCellaPila</a:t>
            </a:r>
            <a:r>
              <a:rPr lang="it-IT" sz="1800" b="0" i="0" u="none" strike="noStrike" baseline="0" dirty="0">
                <a:latin typeface="Courier"/>
              </a:rPr>
              <a:t> {</a:t>
            </a:r>
          </a:p>
          <a:p>
            <a:pPr marL="0" indent="0" algn="l">
              <a:buNone/>
            </a:pPr>
            <a:r>
              <a:rPr lang="it-IT" sz="1800" b="1" i="0" u="none" strike="noStrike" baseline="0" dirty="0" err="1">
                <a:latin typeface="Courier"/>
              </a:rPr>
              <a:t>struct</a:t>
            </a:r>
            <a:r>
              <a:rPr lang="it-IT" sz="1800" b="1" i="0" u="none" strike="noStrike" baseline="0" dirty="0">
                <a:latin typeface="Courier"/>
              </a:rPr>
              <a:t> </a:t>
            </a:r>
            <a:r>
              <a:rPr lang="it-IT" sz="1800" b="0" i="0" u="none" strike="noStrike" baseline="0" dirty="0" err="1">
                <a:latin typeface="Courier"/>
              </a:rPr>
              <a:t>TCellaPila</a:t>
            </a:r>
            <a:r>
              <a:rPr lang="it-IT" sz="1800" b="0" i="0" u="none" strike="noStrike" baseline="0" dirty="0">
                <a:latin typeface="Courier"/>
              </a:rPr>
              <a:t> *</a:t>
            </a:r>
            <a:r>
              <a:rPr lang="it-IT" sz="1800" b="0" i="0" u="none" strike="noStrike" baseline="0" dirty="0" err="1">
                <a:latin typeface="Courier"/>
              </a:rPr>
              <a:t>Prox</a:t>
            </a:r>
            <a:r>
              <a:rPr lang="it-IT" sz="1800" b="0" i="0" u="none" strike="noStrike" baseline="0" dirty="0">
                <a:latin typeface="Courier"/>
              </a:rPr>
              <a:t>;</a:t>
            </a:r>
          </a:p>
          <a:p>
            <a:pPr marL="0" indent="0" algn="l">
              <a:buNone/>
            </a:pPr>
            <a:r>
              <a:rPr lang="it-IT" sz="1800" b="0" i="0" u="none" strike="noStrike" baseline="0" dirty="0">
                <a:latin typeface="Courier"/>
              </a:rPr>
              <a:t>Atomo Dato;</a:t>
            </a:r>
          </a:p>
          <a:p>
            <a:pPr marL="0" indent="0" algn="l">
              <a:buNone/>
            </a:pPr>
            <a:r>
              <a:rPr lang="it-IT" sz="1800" b="0" i="0" u="none" strike="noStrike" baseline="0" dirty="0">
                <a:latin typeface="Courier"/>
              </a:rPr>
              <a:t>} </a:t>
            </a:r>
            <a:r>
              <a:rPr lang="it-IT" sz="1800" b="0" i="0" u="none" strike="noStrike" baseline="0" dirty="0" err="1">
                <a:latin typeface="Courier"/>
              </a:rPr>
              <a:t>CellaPila</a:t>
            </a:r>
            <a:r>
              <a:rPr lang="it-IT" sz="1800" b="0" i="0" u="none" strike="noStrike" baseline="0" dirty="0">
                <a:latin typeface="Courier"/>
              </a:rPr>
              <a:t>;</a:t>
            </a:r>
          </a:p>
          <a:p>
            <a:pPr marL="0" indent="0" algn="l">
              <a:buNone/>
            </a:pPr>
            <a:r>
              <a:rPr lang="it-IT" sz="1800" b="1" i="0" u="none" strike="noStrike" baseline="0" dirty="0" err="1">
                <a:latin typeface="Courier"/>
              </a:rPr>
              <a:t>typedef</a:t>
            </a:r>
            <a:r>
              <a:rPr lang="it-IT" sz="1800" b="1" i="0" u="none" strike="noStrike" baseline="0" dirty="0">
                <a:latin typeface="Courier"/>
              </a:rPr>
              <a:t> </a:t>
            </a:r>
            <a:r>
              <a:rPr lang="it-IT" sz="1800" b="0" i="0" u="none" strike="noStrike" baseline="0" dirty="0" err="1">
                <a:latin typeface="Courier"/>
              </a:rPr>
              <a:t>CellaPila</a:t>
            </a:r>
            <a:r>
              <a:rPr lang="it-IT" sz="1800" b="0" i="0" u="none" strike="noStrike" baseline="0" dirty="0">
                <a:latin typeface="Courier"/>
              </a:rPr>
              <a:t> *Pila;</a:t>
            </a:r>
          </a:p>
          <a:p>
            <a:pPr marL="0" indent="0" algn="l">
              <a:buNone/>
            </a:pPr>
            <a:r>
              <a:rPr lang="fi-FI" sz="1800" b="1" i="0" u="none" strike="noStrike" baseline="0" dirty="0">
                <a:latin typeface="Courier"/>
              </a:rPr>
              <a:t>extern void </a:t>
            </a:r>
            <a:r>
              <a:rPr lang="fi-FI" sz="1800" b="0" i="0" u="none" strike="noStrike" baseline="0" dirty="0">
                <a:latin typeface="Courier"/>
              </a:rPr>
              <a:t>CreaPila(Pila *P);</a:t>
            </a:r>
          </a:p>
          <a:p>
            <a:pPr marL="0" indent="0" algn="l">
              <a:buNone/>
            </a:pPr>
            <a:r>
              <a:rPr lang="sv-SE" sz="1800" b="1" i="0" u="none" strike="noStrike" baseline="0" dirty="0">
                <a:latin typeface="Courier"/>
              </a:rPr>
              <a:t>extern int </a:t>
            </a:r>
            <a:r>
              <a:rPr lang="sv-SE" sz="1800" b="0" i="0" u="none" strike="noStrike" baseline="0" dirty="0">
                <a:latin typeface="Courier"/>
              </a:rPr>
              <a:t>PilaVuota(Pila P);</a:t>
            </a:r>
          </a:p>
          <a:p>
            <a:pPr marL="0" indent="0" algn="l">
              <a:buNone/>
            </a:pPr>
            <a:r>
              <a:rPr lang="it-IT" sz="1800" b="1" i="0" u="none" strike="noStrike" baseline="0" dirty="0" err="1">
                <a:latin typeface="Courier"/>
              </a:rPr>
              <a:t>extern</a:t>
            </a:r>
            <a:r>
              <a:rPr lang="it-IT" sz="1800" b="1" i="0" u="none" strike="noStrike" baseline="0" dirty="0">
                <a:latin typeface="Courier"/>
              </a:rPr>
              <a:t> </a:t>
            </a:r>
            <a:r>
              <a:rPr lang="it-IT" sz="1800" b="1" i="0" u="none" strike="noStrike" baseline="0" dirty="0" err="1">
                <a:latin typeface="Courier"/>
              </a:rPr>
              <a:t>int</a:t>
            </a:r>
            <a:r>
              <a:rPr lang="it-IT" sz="1800" b="1" i="0" u="none" strike="noStrike" baseline="0" dirty="0">
                <a:latin typeface="Courier"/>
              </a:rPr>
              <a:t> </a:t>
            </a:r>
            <a:r>
              <a:rPr lang="it-IT" sz="1800" b="0" i="0" u="none" strike="noStrike" baseline="0" dirty="0" err="1">
                <a:latin typeface="Courier"/>
              </a:rPr>
              <a:t>Push</a:t>
            </a:r>
            <a:r>
              <a:rPr lang="it-IT" sz="1800" b="0" i="0" u="none" strike="noStrike" baseline="0" dirty="0">
                <a:latin typeface="Courier"/>
              </a:rPr>
              <a:t>(Pila *P, Atomo A);</a:t>
            </a:r>
          </a:p>
          <a:p>
            <a:pPr marL="0" indent="0" algn="l">
              <a:buNone/>
            </a:pPr>
            <a:r>
              <a:rPr lang="it-IT" sz="1800" b="1" i="0" u="none" strike="noStrike" baseline="0" dirty="0" err="1">
                <a:latin typeface="Courier"/>
              </a:rPr>
              <a:t>extern</a:t>
            </a:r>
            <a:r>
              <a:rPr lang="it-IT" sz="1800" b="1" i="0" u="none" strike="noStrike" baseline="0" dirty="0">
                <a:latin typeface="Courier"/>
              </a:rPr>
              <a:t> </a:t>
            </a:r>
            <a:r>
              <a:rPr lang="it-IT" sz="1800" b="1" i="0" u="none" strike="noStrike" baseline="0" dirty="0" err="1">
                <a:latin typeface="Courier"/>
              </a:rPr>
              <a:t>int</a:t>
            </a:r>
            <a:r>
              <a:rPr lang="it-IT" sz="1800" b="1" i="0" u="none" strike="noStrike" baseline="0" dirty="0">
                <a:latin typeface="Courier"/>
              </a:rPr>
              <a:t> </a:t>
            </a:r>
            <a:r>
              <a:rPr lang="it-IT" sz="1800" b="0" i="0" u="none" strike="noStrike" baseline="0" dirty="0">
                <a:latin typeface="Courier"/>
              </a:rPr>
              <a:t>Pop(Pila *P, Atomo *A);</a:t>
            </a:r>
          </a:p>
          <a:p>
            <a:pPr marL="0" indent="0" algn="l">
              <a:buNone/>
            </a:pPr>
            <a:r>
              <a:rPr lang="it-IT" sz="1800" b="1" i="0" u="none" strike="noStrike" baseline="0" dirty="0" err="1">
                <a:latin typeface="Courier"/>
              </a:rPr>
              <a:t>extern</a:t>
            </a:r>
            <a:r>
              <a:rPr lang="it-IT" sz="1800" b="1" i="0" u="none" strike="noStrike" baseline="0" dirty="0">
                <a:latin typeface="Courier"/>
              </a:rPr>
              <a:t> </a:t>
            </a:r>
            <a:r>
              <a:rPr lang="it-IT" sz="1800" b="1" i="0" u="none" strike="noStrike" baseline="0" dirty="0" err="1">
                <a:latin typeface="Courier"/>
              </a:rPr>
              <a:t>int</a:t>
            </a:r>
            <a:r>
              <a:rPr lang="it-IT" sz="1800" b="1" i="0" u="none" strike="noStrike" baseline="0" dirty="0">
                <a:latin typeface="Courier"/>
              </a:rPr>
              <a:t> </a:t>
            </a:r>
            <a:r>
              <a:rPr lang="it-IT" sz="1800" b="0" i="0" u="none" strike="noStrike" baseline="0" dirty="0" err="1">
                <a:latin typeface="Courier"/>
              </a:rPr>
              <a:t>PilaStato</a:t>
            </a:r>
            <a:r>
              <a:rPr lang="it-IT" sz="1800" b="0" i="0" u="none" strike="noStrike" baseline="0" dirty="0">
                <a:latin typeface="Courier"/>
              </a:rPr>
              <a:t>;</a:t>
            </a:r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5E69C9A-A55E-4E15-86FB-E637A8E06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FFEEA0C-1FCD-40E6-A1D4-23BFBD0CE371}" type="datetime1">
              <a:rPr lang="it-IT" smtClean="0"/>
              <a:t>05/04/2022</a:t>
            </a:fld>
            <a:endParaRPr lang="en-US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E5EF529-18DC-42E6-BC36-49268644A9BF}"/>
              </a:ext>
            </a:extLst>
          </p:cNvPr>
          <p:cNvSpPr txBox="1"/>
          <p:nvPr/>
        </p:nvSpPr>
        <p:spPr>
          <a:xfrm>
            <a:off x="5316071" y="2232212"/>
            <a:ext cx="4756430" cy="32320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900"/>
              </a:spcBef>
              <a:buClr>
                <a:schemeClr val="tx1">
                  <a:lumMod val="85000"/>
                  <a:lumOff val="15000"/>
                </a:schemeClr>
              </a:buClr>
            </a:pPr>
            <a:r>
              <a:rPr lang="it-IT" sz="1300" dirty="0">
                <a:solidFill>
                  <a:schemeClr val="lt1"/>
                </a:solidFill>
                <a:latin typeface="Courier"/>
              </a:rPr>
              <a:t>/* </a:t>
            </a:r>
            <a:r>
              <a:rPr lang="it-IT" sz="1300" dirty="0" err="1">
                <a:solidFill>
                  <a:schemeClr val="lt1"/>
                </a:solidFill>
                <a:latin typeface="Courier"/>
              </a:rPr>
              <a:t>PilaPun.c</a:t>
            </a:r>
            <a:r>
              <a:rPr lang="it-IT" sz="1300" dirty="0">
                <a:solidFill>
                  <a:schemeClr val="lt1"/>
                </a:solidFill>
                <a:latin typeface="Courier"/>
              </a:rPr>
              <a:t> */</a:t>
            </a:r>
          </a:p>
          <a:p>
            <a:pPr>
              <a:lnSpc>
                <a:spcPct val="90000"/>
              </a:lnSpc>
              <a:spcBef>
                <a:spcPts val="900"/>
              </a:spcBef>
              <a:buClr>
                <a:schemeClr val="tx1">
                  <a:lumMod val="85000"/>
                  <a:lumOff val="15000"/>
                </a:schemeClr>
              </a:buClr>
            </a:pPr>
            <a:r>
              <a:rPr lang="it-IT" sz="1300" dirty="0">
                <a:solidFill>
                  <a:schemeClr val="lt1"/>
                </a:solidFill>
                <a:latin typeface="Courier"/>
              </a:rPr>
              <a:t>#include "</a:t>
            </a:r>
            <a:r>
              <a:rPr lang="it-IT" sz="1300" dirty="0" err="1">
                <a:solidFill>
                  <a:schemeClr val="lt1"/>
                </a:solidFill>
                <a:latin typeface="Courier"/>
              </a:rPr>
              <a:t>InfoBase.h</a:t>
            </a:r>
            <a:r>
              <a:rPr lang="it-IT" sz="1300" dirty="0">
                <a:solidFill>
                  <a:schemeClr val="lt1"/>
                </a:solidFill>
                <a:latin typeface="Courier"/>
              </a:rPr>
              <a:t>"</a:t>
            </a:r>
          </a:p>
          <a:p>
            <a:pPr>
              <a:lnSpc>
                <a:spcPct val="90000"/>
              </a:lnSpc>
              <a:spcBef>
                <a:spcPts val="900"/>
              </a:spcBef>
              <a:buClr>
                <a:schemeClr val="tx1">
                  <a:lumMod val="85000"/>
                  <a:lumOff val="15000"/>
                </a:schemeClr>
              </a:buClr>
            </a:pPr>
            <a:r>
              <a:rPr lang="it-IT" sz="1300" dirty="0">
                <a:solidFill>
                  <a:schemeClr val="lt1"/>
                </a:solidFill>
                <a:latin typeface="Courier"/>
              </a:rPr>
              <a:t>#include "</a:t>
            </a:r>
            <a:r>
              <a:rPr lang="it-IT" sz="1300" dirty="0" err="1">
                <a:solidFill>
                  <a:schemeClr val="lt1"/>
                </a:solidFill>
                <a:latin typeface="Courier"/>
              </a:rPr>
              <a:t>PilaPun.h</a:t>
            </a:r>
            <a:r>
              <a:rPr lang="it-IT" sz="1300" dirty="0">
                <a:solidFill>
                  <a:schemeClr val="lt1"/>
                </a:solidFill>
                <a:latin typeface="Courier"/>
              </a:rPr>
              <a:t>"</a:t>
            </a:r>
          </a:p>
          <a:p>
            <a:pPr>
              <a:lnSpc>
                <a:spcPct val="90000"/>
              </a:lnSpc>
              <a:spcBef>
                <a:spcPts val="900"/>
              </a:spcBef>
              <a:buClr>
                <a:schemeClr val="tx1">
                  <a:lumMod val="85000"/>
                  <a:lumOff val="15000"/>
                </a:schemeClr>
              </a:buClr>
            </a:pPr>
            <a:r>
              <a:rPr lang="it-IT" sz="1300" dirty="0">
                <a:solidFill>
                  <a:schemeClr val="lt1"/>
                </a:solidFill>
                <a:latin typeface="Courier"/>
              </a:rPr>
              <a:t>#include &lt;</a:t>
            </a:r>
            <a:r>
              <a:rPr lang="it-IT" sz="1300" dirty="0" err="1">
                <a:solidFill>
                  <a:schemeClr val="lt1"/>
                </a:solidFill>
                <a:latin typeface="Courier"/>
              </a:rPr>
              <a:t>stdlib.h</a:t>
            </a:r>
            <a:r>
              <a:rPr lang="it-IT" sz="1300" dirty="0">
                <a:solidFill>
                  <a:schemeClr val="lt1"/>
                </a:solidFill>
                <a:latin typeface="Courier"/>
              </a:rPr>
              <a:t>&gt; /* serve per </a:t>
            </a:r>
            <a:r>
              <a:rPr lang="it-IT" sz="1300" dirty="0" err="1">
                <a:solidFill>
                  <a:schemeClr val="lt1"/>
                </a:solidFill>
                <a:latin typeface="Courier"/>
              </a:rPr>
              <a:t>malloc</a:t>
            </a:r>
            <a:r>
              <a:rPr lang="it-IT" sz="1300" dirty="0">
                <a:solidFill>
                  <a:schemeClr val="lt1"/>
                </a:solidFill>
                <a:latin typeface="Courier"/>
              </a:rPr>
              <a:t> e free</a:t>
            </a:r>
          </a:p>
          <a:p>
            <a:pPr>
              <a:lnSpc>
                <a:spcPct val="90000"/>
              </a:lnSpc>
              <a:spcBef>
                <a:spcPts val="900"/>
              </a:spcBef>
              <a:buClr>
                <a:schemeClr val="tx1">
                  <a:lumMod val="85000"/>
                  <a:lumOff val="15000"/>
                </a:schemeClr>
              </a:buClr>
            </a:pPr>
            <a:r>
              <a:rPr lang="it-IT" sz="1300" dirty="0">
                <a:solidFill>
                  <a:schemeClr val="lt1"/>
                </a:solidFill>
                <a:latin typeface="Courier"/>
              </a:rPr>
              <a:t>*/</a:t>
            </a:r>
          </a:p>
          <a:p>
            <a:pPr>
              <a:lnSpc>
                <a:spcPct val="90000"/>
              </a:lnSpc>
              <a:spcBef>
                <a:spcPts val="900"/>
              </a:spcBef>
              <a:buClr>
                <a:schemeClr val="tx1">
                  <a:lumMod val="85000"/>
                  <a:lumOff val="15000"/>
                </a:schemeClr>
              </a:buClr>
            </a:pPr>
            <a:r>
              <a:rPr lang="it-IT" sz="1300" dirty="0" err="1">
                <a:solidFill>
                  <a:schemeClr val="lt1"/>
                </a:solidFill>
                <a:latin typeface="Courier"/>
              </a:rPr>
              <a:t>int</a:t>
            </a:r>
            <a:r>
              <a:rPr lang="it-IT" sz="1300" dirty="0">
                <a:solidFill>
                  <a:schemeClr val="lt1"/>
                </a:solidFill>
                <a:latin typeface="Courier"/>
              </a:rPr>
              <a:t> </a:t>
            </a:r>
            <a:r>
              <a:rPr lang="it-IT" sz="1300" dirty="0" err="1">
                <a:solidFill>
                  <a:schemeClr val="lt1"/>
                </a:solidFill>
                <a:latin typeface="Courier"/>
              </a:rPr>
              <a:t>PilaStato</a:t>
            </a:r>
            <a:r>
              <a:rPr lang="it-IT" sz="1300" dirty="0">
                <a:solidFill>
                  <a:schemeClr val="lt1"/>
                </a:solidFill>
                <a:latin typeface="Courier"/>
              </a:rPr>
              <a:t>=</a:t>
            </a:r>
            <a:r>
              <a:rPr lang="it-IT" sz="1300" dirty="0" err="1">
                <a:solidFill>
                  <a:schemeClr val="lt1"/>
                </a:solidFill>
                <a:latin typeface="Courier"/>
              </a:rPr>
              <a:t>PilaOK</a:t>
            </a:r>
            <a:r>
              <a:rPr lang="it-IT" sz="1300" dirty="0">
                <a:solidFill>
                  <a:schemeClr val="lt1"/>
                </a:solidFill>
                <a:latin typeface="Courier"/>
              </a:rPr>
              <a:t>;</a:t>
            </a:r>
          </a:p>
          <a:p>
            <a:pPr>
              <a:lnSpc>
                <a:spcPct val="90000"/>
              </a:lnSpc>
              <a:spcBef>
                <a:spcPts val="900"/>
              </a:spcBef>
              <a:buClr>
                <a:schemeClr val="tx1">
                  <a:lumMod val="85000"/>
                  <a:lumOff val="15000"/>
                </a:schemeClr>
              </a:buClr>
            </a:pPr>
            <a:r>
              <a:rPr lang="it-IT" sz="1300" dirty="0">
                <a:solidFill>
                  <a:schemeClr val="lt1"/>
                </a:solidFill>
                <a:latin typeface="Courier"/>
              </a:rPr>
              <a:t>/* </a:t>
            </a:r>
            <a:r>
              <a:rPr lang="it-IT" sz="1300" dirty="0" err="1">
                <a:solidFill>
                  <a:schemeClr val="lt1"/>
                </a:solidFill>
                <a:latin typeface="Courier"/>
              </a:rPr>
              <a:t>CreaPila</a:t>
            </a:r>
            <a:r>
              <a:rPr lang="it-IT" sz="1300" dirty="0">
                <a:solidFill>
                  <a:schemeClr val="lt1"/>
                </a:solidFill>
                <a:latin typeface="Courier"/>
              </a:rPr>
              <a:t> */</a:t>
            </a:r>
          </a:p>
          <a:p>
            <a:pPr>
              <a:lnSpc>
                <a:spcPct val="90000"/>
              </a:lnSpc>
              <a:spcBef>
                <a:spcPts val="900"/>
              </a:spcBef>
              <a:buClr>
                <a:schemeClr val="tx1">
                  <a:lumMod val="85000"/>
                  <a:lumOff val="15000"/>
                </a:schemeClr>
              </a:buClr>
            </a:pPr>
            <a:r>
              <a:rPr lang="it-IT" sz="1300" dirty="0" err="1">
                <a:solidFill>
                  <a:schemeClr val="lt1"/>
                </a:solidFill>
                <a:latin typeface="Courier"/>
              </a:rPr>
              <a:t>void</a:t>
            </a:r>
            <a:r>
              <a:rPr lang="it-IT" sz="1300" dirty="0">
                <a:solidFill>
                  <a:schemeClr val="lt1"/>
                </a:solidFill>
                <a:latin typeface="Courier"/>
              </a:rPr>
              <a:t> </a:t>
            </a:r>
            <a:r>
              <a:rPr lang="it-IT" sz="1300" dirty="0" err="1">
                <a:solidFill>
                  <a:schemeClr val="lt1"/>
                </a:solidFill>
                <a:latin typeface="Courier"/>
              </a:rPr>
              <a:t>CreaPila</a:t>
            </a:r>
            <a:r>
              <a:rPr lang="it-IT" sz="1300" dirty="0">
                <a:solidFill>
                  <a:schemeClr val="lt1"/>
                </a:solidFill>
                <a:latin typeface="Courier"/>
              </a:rPr>
              <a:t>(Pila *P) {</a:t>
            </a:r>
          </a:p>
          <a:p>
            <a:pPr>
              <a:lnSpc>
                <a:spcPct val="90000"/>
              </a:lnSpc>
              <a:spcBef>
                <a:spcPts val="900"/>
              </a:spcBef>
              <a:buClr>
                <a:schemeClr val="tx1">
                  <a:lumMod val="85000"/>
                  <a:lumOff val="15000"/>
                </a:schemeClr>
              </a:buClr>
            </a:pPr>
            <a:r>
              <a:rPr lang="it-IT" sz="1300" dirty="0">
                <a:solidFill>
                  <a:schemeClr val="lt1"/>
                </a:solidFill>
                <a:latin typeface="Courier"/>
              </a:rPr>
              <a:t>  *P=NULL;</a:t>
            </a:r>
          </a:p>
          <a:p>
            <a:pPr>
              <a:lnSpc>
                <a:spcPct val="90000"/>
              </a:lnSpc>
              <a:spcBef>
                <a:spcPts val="900"/>
              </a:spcBef>
              <a:buClr>
                <a:schemeClr val="tx1">
                  <a:lumMod val="85000"/>
                  <a:lumOff val="15000"/>
                </a:schemeClr>
              </a:buClr>
            </a:pPr>
            <a:r>
              <a:rPr lang="it-IT" sz="1300" dirty="0">
                <a:solidFill>
                  <a:schemeClr val="lt1"/>
                </a:solidFill>
                <a:latin typeface="Courier"/>
              </a:rPr>
              <a:t>} /* end </a:t>
            </a:r>
            <a:r>
              <a:rPr lang="it-IT" sz="1300" dirty="0" err="1">
                <a:solidFill>
                  <a:schemeClr val="lt1"/>
                </a:solidFill>
                <a:latin typeface="Courier"/>
              </a:rPr>
              <a:t>CreaPila</a:t>
            </a:r>
            <a:r>
              <a:rPr lang="it-IT" sz="1300" dirty="0">
                <a:solidFill>
                  <a:schemeClr val="lt1"/>
                </a:solidFill>
                <a:latin typeface="Courier"/>
              </a:rPr>
              <a:t> */</a:t>
            </a:r>
          </a:p>
          <a:p>
            <a:pPr>
              <a:lnSpc>
                <a:spcPct val="90000"/>
              </a:lnSpc>
              <a:spcBef>
                <a:spcPts val="900"/>
              </a:spcBef>
              <a:buClr>
                <a:schemeClr val="tx1">
                  <a:lumMod val="85000"/>
                  <a:lumOff val="15000"/>
                </a:schemeClr>
              </a:buClr>
            </a:pPr>
            <a:endParaRPr lang="it-IT" sz="1300" dirty="0">
              <a:solidFill>
                <a:schemeClr val="lt1"/>
              </a:solidFill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930531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87C455-7155-4EFD-B289-FE0D563CA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7A046E5-386A-4956-B5B5-AB000EF1A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lnSpc>
                <a:spcPct val="90000"/>
              </a:lnSpc>
              <a:spcBef>
                <a:spcPts val="900"/>
              </a:spcBef>
              <a:buClr>
                <a:schemeClr val="tx1">
                  <a:lumMod val="85000"/>
                  <a:lumOff val="15000"/>
                </a:schemeClr>
              </a:buClr>
              <a:buNone/>
            </a:pPr>
            <a:r>
              <a:rPr lang="it-IT" sz="1600" dirty="0">
                <a:solidFill>
                  <a:schemeClr val="lt1"/>
                </a:solidFill>
                <a:latin typeface="Courier"/>
              </a:rPr>
              <a:t>/* </a:t>
            </a:r>
            <a:r>
              <a:rPr lang="it-IT" sz="1600" dirty="0" err="1">
                <a:solidFill>
                  <a:schemeClr val="lt1"/>
                </a:solidFill>
                <a:latin typeface="Courier"/>
              </a:rPr>
              <a:t>PilaVuota</a:t>
            </a:r>
            <a:r>
              <a:rPr lang="it-IT" sz="1600" dirty="0">
                <a:solidFill>
                  <a:schemeClr val="lt1"/>
                </a:solidFill>
                <a:latin typeface="Courier"/>
              </a:rPr>
              <a:t> */</a:t>
            </a:r>
          </a:p>
          <a:p>
            <a:pPr marL="0" indent="0">
              <a:lnSpc>
                <a:spcPct val="90000"/>
              </a:lnSpc>
              <a:spcBef>
                <a:spcPts val="900"/>
              </a:spcBef>
              <a:buClr>
                <a:schemeClr val="tx1">
                  <a:lumMod val="85000"/>
                  <a:lumOff val="15000"/>
                </a:schemeClr>
              </a:buClr>
              <a:buNone/>
            </a:pPr>
            <a:r>
              <a:rPr lang="it-IT" sz="1600" dirty="0" err="1">
                <a:solidFill>
                  <a:schemeClr val="lt1"/>
                </a:solidFill>
                <a:latin typeface="Courier"/>
              </a:rPr>
              <a:t>int</a:t>
            </a:r>
            <a:r>
              <a:rPr lang="it-IT" sz="1600" dirty="0">
                <a:solidFill>
                  <a:schemeClr val="lt1"/>
                </a:solidFill>
                <a:latin typeface="Courier"/>
              </a:rPr>
              <a:t> </a:t>
            </a:r>
            <a:r>
              <a:rPr lang="it-IT" sz="1600" dirty="0" err="1">
                <a:solidFill>
                  <a:schemeClr val="lt1"/>
                </a:solidFill>
                <a:latin typeface="Courier"/>
              </a:rPr>
              <a:t>PilaVuota</a:t>
            </a:r>
            <a:r>
              <a:rPr lang="it-IT" sz="1600" dirty="0">
                <a:solidFill>
                  <a:schemeClr val="lt1"/>
                </a:solidFill>
                <a:latin typeface="Courier"/>
              </a:rPr>
              <a:t>(Pila P) {</a:t>
            </a:r>
          </a:p>
          <a:p>
            <a:pPr marL="0" indent="0">
              <a:lnSpc>
                <a:spcPct val="90000"/>
              </a:lnSpc>
              <a:spcBef>
                <a:spcPts val="900"/>
              </a:spcBef>
              <a:buClr>
                <a:schemeClr val="tx1">
                  <a:lumMod val="85000"/>
                  <a:lumOff val="15000"/>
                </a:schemeClr>
              </a:buClr>
              <a:buNone/>
            </a:pPr>
            <a:r>
              <a:rPr lang="it-IT" sz="1600" dirty="0" err="1">
                <a:solidFill>
                  <a:schemeClr val="lt1"/>
                </a:solidFill>
                <a:latin typeface="Courier"/>
              </a:rPr>
              <a:t>PilaStato</a:t>
            </a:r>
            <a:r>
              <a:rPr lang="it-IT" sz="1600" dirty="0">
                <a:solidFill>
                  <a:schemeClr val="lt1"/>
                </a:solidFill>
                <a:latin typeface="Courier"/>
              </a:rPr>
              <a:t>=</a:t>
            </a:r>
            <a:r>
              <a:rPr lang="it-IT" sz="1600" dirty="0" err="1">
                <a:solidFill>
                  <a:schemeClr val="lt1"/>
                </a:solidFill>
                <a:latin typeface="Courier"/>
              </a:rPr>
              <a:t>PilaOK</a:t>
            </a:r>
            <a:r>
              <a:rPr lang="it-IT" sz="1600" dirty="0">
                <a:solidFill>
                  <a:schemeClr val="lt1"/>
                </a:solidFill>
                <a:latin typeface="Courier"/>
              </a:rPr>
              <a:t>;</a:t>
            </a:r>
          </a:p>
          <a:p>
            <a:pPr marL="0" indent="0">
              <a:lnSpc>
                <a:spcPct val="90000"/>
              </a:lnSpc>
              <a:spcBef>
                <a:spcPts val="900"/>
              </a:spcBef>
              <a:buClr>
                <a:schemeClr val="tx1">
                  <a:lumMod val="85000"/>
                  <a:lumOff val="15000"/>
                </a:schemeClr>
              </a:buClr>
              <a:buNone/>
            </a:pPr>
            <a:r>
              <a:rPr lang="it-IT" sz="1600" dirty="0" err="1">
                <a:solidFill>
                  <a:schemeClr val="lt1"/>
                </a:solidFill>
                <a:latin typeface="Courier"/>
              </a:rPr>
              <a:t>return</a:t>
            </a:r>
            <a:r>
              <a:rPr lang="it-IT" sz="1600" dirty="0">
                <a:solidFill>
                  <a:schemeClr val="lt1"/>
                </a:solidFill>
                <a:latin typeface="Courier"/>
              </a:rPr>
              <a:t> (P==NULL);</a:t>
            </a:r>
          </a:p>
          <a:p>
            <a:pPr marL="0" indent="0">
              <a:lnSpc>
                <a:spcPct val="90000"/>
              </a:lnSpc>
              <a:spcBef>
                <a:spcPts val="900"/>
              </a:spcBef>
              <a:buClr>
                <a:schemeClr val="tx1">
                  <a:lumMod val="85000"/>
                  <a:lumOff val="15000"/>
                </a:schemeClr>
              </a:buClr>
              <a:buNone/>
            </a:pPr>
            <a:r>
              <a:rPr lang="it-IT" sz="1600" dirty="0">
                <a:solidFill>
                  <a:schemeClr val="lt1"/>
                </a:solidFill>
                <a:latin typeface="Courier"/>
              </a:rPr>
              <a:t>} /* end </a:t>
            </a:r>
            <a:r>
              <a:rPr lang="it-IT" sz="1600" dirty="0" err="1">
                <a:solidFill>
                  <a:schemeClr val="lt1"/>
                </a:solidFill>
                <a:latin typeface="Courier"/>
              </a:rPr>
              <a:t>PilaVuota</a:t>
            </a:r>
            <a:r>
              <a:rPr lang="it-IT" sz="1600" dirty="0">
                <a:solidFill>
                  <a:schemeClr val="lt1"/>
                </a:solidFill>
                <a:latin typeface="Courier"/>
              </a:rPr>
              <a:t> */</a:t>
            </a:r>
          </a:p>
          <a:p>
            <a:pPr marL="0" indent="0">
              <a:lnSpc>
                <a:spcPct val="90000"/>
              </a:lnSpc>
              <a:spcBef>
                <a:spcPts val="900"/>
              </a:spcBef>
              <a:buClr>
                <a:schemeClr val="tx1">
                  <a:lumMod val="85000"/>
                  <a:lumOff val="15000"/>
                </a:schemeClr>
              </a:buClr>
              <a:buNone/>
            </a:pPr>
            <a:r>
              <a:rPr lang="it-IT" sz="1600" dirty="0">
                <a:solidFill>
                  <a:schemeClr val="lt1"/>
                </a:solidFill>
                <a:latin typeface="Courier"/>
              </a:rPr>
              <a:t>/* </a:t>
            </a:r>
            <a:r>
              <a:rPr lang="it-IT" sz="1600" dirty="0" err="1">
                <a:solidFill>
                  <a:schemeClr val="lt1"/>
                </a:solidFill>
                <a:latin typeface="Courier"/>
              </a:rPr>
              <a:t>Push</a:t>
            </a:r>
            <a:r>
              <a:rPr lang="it-IT" sz="1600" dirty="0">
                <a:solidFill>
                  <a:schemeClr val="lt1"/>
                </a:solidFill>
                <a:latin typeface="Courier"/>
              </a:rPr>
              <a:t> */</a:t>
            </a:r>
          </a:p>
          <a:p>
            <a:pPr marL="0" indent="0">
              <a:lnSpc>
                <a:spcPct val="90000"/>
              </a:lnSpc>
              <a:spcBef>
                <a:spcPts val="900"/>
              </a:spcBef>
              <a:buClr>
                <a:schemeClr val="tx1">
                  <a:lumMod val="85000"/>
                  <a:lumOff val="15000"/>
                </a:schemeClr>
              </a:buClr>
              <a:buNone/>
            </a:pPr>
            <a:r>
              <a:rPr lang="it-IT" sz="1600" dirty="0" err="1">
                <a:solidFill>
                  <a:schemeClr val="lt1"/>
                </a:solidFill>
                <a:latin typeface="Courier"/>
              </a:rPr>
              <a:t>int</a:t>
            </a:r>
            <a:r>
              <a:rPr lang="it-IT" sz="1600" dirty="0">
                <a:solidFill>
                  <a:schemeClr val="lt1"/>
                </a:solidFill>
                <a:latin typeface="Courier"/>
              </a:rPr>
              <a:t> </a:t>
            </a:r>
            <a:r>
              <a:rPr lang="it-IT" sz="1600" dirty="0" err="1">
                <a:solidFill>
                  <a:schemeClr val="lt1"/>
                </a:solidFill>
                <a:latin typeface="Courier"/>
              </a:rPr>
              <a:t>Push</a:t>
            </a:r>
            <a:r>
              <a:rPr lang="it-IT" sz="1600" dirty="0">
                <a:solidFill>
                  <a:schemeClr val="lt1"/>
                </a:solidFill>
                <a:latin typeface="Courier"/>
              </a:rPr>
              <a:t>(Pila *P, Atomo A) {</a:t>
            </a:r>
          </a:p>
          <a:p>
            <a:pPr marL="0" indent="0">
              <a:lnSpc>
                <a:spcPct val="90000"/>
              </a:lnSpc>
              <a:spcBef>
                <a:spcPts val="900"/>
              </a:spcBef>
              <a:buClr>
                <a:schemeClr val="tx1">
                  <a:lumMod val="85000"/>
                  <a:lumOff val="15000"/>
                </a:schemeClr>
              </a:buClr>
              <a:buNone/>
            </a:pPr>
            <a:r>
              <a:rPr lang="it-IT" sz="1600" dirty="0" err="1">
                <a:solidFill>
                  <a:schemeClr val="lt1"/>
                </a:solidFill>
                <a:latin typeface="Courier"/>
              </a:rPr>
              <a:t>CellaPila</a:t>
            </a:r>
            <a:r>
              <a:rPr lang="it-IT" sz="1600" dirty="0">
                <a:solidFill>
                  <a:schemeClr val="lt1"/>
                </a:solidFill>
                <a:latin typeface="Courier"/>
              </a:rPr>
              <a:t> *</a:t>
            </a:r>
            <a:r>
              <a:rPr lang="it-IT" sz="1600" dirty="0" err="1">
                <a:solidFill>
                  <a:schemeClr val="lt1"/>
                </a:solidFill>
                <a:latin typeface="Courier"/>
              </a:rPr>
              <a:t>Temp</a:t>
            </a:r>
            <a:r>
              <a:rPr lang="it-IT" sz="1600" dirty="0">
                <a:solidFill>
                  <a:schemeClr val="lt1"/>
                </a:solidFill>
                <a:latin typeface="Courier"/>
              </a:rPr>
              <a:t>;</a:t>
            </a:r>
          </a:p>
          <a:p>
            <a:pPr marL="0" indent="0">
              <a:lnSpc>
                <a:spcPct val="90000"/>
              </a:lnSpc>
              <a:spcBef>
                <a:spcPts val="900"/>
              </a:spcBef>
              <a:buClr>
                <a:schemeClr val="tx1">
                  <a:lumMod val="85000"/>
                  <a:lumOff val="15000"/>
                </a:schemeClr>
              </a:buClr>
              <a:buNone/>
            </a:pPr>
            <a:r>
              <a:rPr lang="it-IT" sz="1600" dirty="0" err="1">
                <a:solidFill>
                  <a:schemeClr val="lt1"/>
                </a:solidFill>
                <a:latin typeface="Courier"/>
              </a:rPr>
              <a:t>PilaStato</a:t>
            </a:r>
            <a:r>
              <a:rPr lang="it-IT" sz="1600" dirty="0">
                <a:solidFill>
                  <a:schemeClr val="lt1"/>
                </a:solidFill>
                <a:latin typeface="Courier"/>
              </a:rPr>
              <a:t>=</a:t>
            </a:r>
            <a:r>
              <a:rPr lang="it-IT" sz="1600" dirty="0" err="1">
                <a:solidFill>
                  <a:schemeClr val="lt1"/>
                </a:solidFill>
                <a:latin typeface="Courier"/>
              </a:rPr>
              <a:t>PilaOK</a:t>
            </a:r>
            <a:r>
              <a:rPr lang="it-IT" sz="1600" dirty="0">
                <a:solidFill>
                  <a:schemeClr val="lt1"/>
                </a:solidFill>
                <a:latin typeface="Courier"/>
              </a:rPr>
              <a:t>;</a:t>
            </a:r>
          </a:p>
          <a:p>
            <a:pPr marL="0" indent="0">
              <a:lnSpc>
                <a:spcPct val="90000"/>
              </a:lnSpc>
              <a:spcBef>
                <a:spcPts val="900"/>
              </a:spcBef>
              <a:buClr>
                <a:schemeClr val="tx1">
                  <a:lumMod val="85000"/>
                  <a:lumOff val="15000"/>
                </a:schemeClr>
              </a:buClr>
              <a:buNone/>
            </a:pPr>
            <a:r>
              <a:rPr lang="it-IT" sz="1600" dirty="0" err="1">
                <a:solidFill>
                  <a:schemeClr val="lt1"/>
                </a:solidFill>
                <a:latin typeface="Courier"/>
              </a:rPr>
              <a:t>Temp</a:t>
            </a:r>
            <a:r>
              <a:rPr lang="it-IT" sz="1600" dirty="0">
                <a:solidFill>
                  <a:schemeClr val="lt1"/>
                </a:solidFill>
                <a:latin typeface="Courier"/>
              </a:rPr>
              <a:t>=(Pila)</a:t>
            </a:r>
            <a:r>
              <a:rPr lang="it-IT" sz="1600" dirty="0" err="1">
                <a:solidFill>
                  <a:schemeClr val="lt1"/>
                </a:solidFill>
                <a:latin typeface="Courier"/>
              </a:rPr>
              <a:t>malloc</a:t>
            </a:r>
            <a:r>
              <a:rPr lang="it-IT" sz="1600" dirty="0">
                <a:solidFill>
                  <a:schemeClr val="lt1"/>
                </a:solidFill>
                <a:latin typeface="Courier"/>
              </a:rPr>
              <a:t>(</a:t>
            </a:r>
            <a:r>
              <a:rPr lang="it-IT" sz="1600" dirty="0" err="1">
                <a:solidFill>
                  <a:schemeClr val="lt1"/>
                </a:solidFill>
                <a:latin typeface="Courier"/>
              </a:rPr>
              <a:t>sizeof</a:t>
            </a:r>
            <a:r>
              <a:rPr lang="it-IT" sz="1600" dirty="0">
                <a:solidFill>
                  <a:schemeClr val="lt1"/>
                </a:solidFill>
                <a:latin typeface="Courier"/>
              </a:rPr>
              <a:t>(</a:t>
            </a:r>
            <a:r>
              <a:rPr lang="it-IT" sz="1600" dirty="0" err="1">
                <a:solidFill>
                  <a:schemeClr val="lt1"/>
                </a:solidFill>
                <a:latin typeface="Courier"/>
              </a:rPr>
              <a:t>CellaPila</a:t>
            </a:r>
            <a:r>
              <a:rPr lang="it-IT" sz="1600" dirty="0">
                <a:solidFill>
                  <a:schemeClr val="lt1"/>
                </a:solidFill>
                <a:latin typeface="Courier"/>
              </a:rPr>
              <a:t>));</a:t>
            </a:r>
          </a:p>
          <a:p>
            <a:pPr marL="0" indent="0">
              <a:lnSpc>
                <a:spcPct val="90000"/>
              </a:lnSpc>
              <a:spcBef>
                <a:spcPts val="900"/>
              </a:spcBef>
              <a:buClr>
                <a:schemeClr val="tx1">
                  <a:lumMod val="85000"/>
                  <a:lumOff val="15000"/>
                </a:schemeClr>
              </a:buClr>
              <a:buNone/>
            </a:pPr>
            <a:r>
              <a:rPr lang="it-IT" sz="1600" dirty="0" err="1">
                <a:solidFill>
                  <a:schemeClr val="lt1"/>
                </a:solidFill>
                <a:latin typeface="Courier"/>
              </a:rPr>
              <a:t>Temp</a:t>
            </a:r>
            <a:r>
              <a:rPr lang="it-IT" sz="1600" dirty="0">
                <a:solidFill>
                  <a:schemeClr val="lt1"/>
                </a:solidFill>
                <a:latin typeface="Courier"/>
              </a:rPr>
              <a:t>-&gt;Dato=A;</a:t>
            </a:r>
          </a:p>
          <a:p>
            <a:pPr marL="0" indent="0">
              <a:lnSpc>
                <a:spcPct val="90000"/>
              </a:lnSpc>
              <a:spcBef>
                <a:spcPts val="900"/>
              </a:spcBef>
              <a:buClr>
                <a:schemeClr val="tx1">
                  <a:lumMod val="85000"/>
                  <a:lumOff val="15000"/>
                </a:schemeClr>
              </a:buClr>
              <a:buNone/>
            </a:pPr>
            <a:r>
              <a:rPr lang="it-IT" sz="1600" dirty="0" err="1">
                <a:solidFill>
                  <a:schemeClr val="lt1"/>
                </a:solidFill>
                <a:latin typeface="Courier"/>
              </a:rPr>
              <a:t>Temp</a:t>
            </a:r>
            <a:r>
              <a:rPr lang="it-IT" sz="1600" dirty="0">
                <a:solidFill>
                  <a:schemeClr val="lt1"/>
                </a:solidFill>
                <a:latin typeface="Courier"/>
              </a:rPr>
              <a:t>-&gt;</a:t>
            </a:r>
            <a:r>
              <a:rPr lang="it-IT" sz="1600" dirty="0" err="1">
                <a:solidFill>
                  <a:schemeClr val="lt1"/>
                </a:solidFill>
                <a:latin typeface="Courier"/>
              </a:rPr>
              <a:t>Prox</a:t>
            </a:r>
            <a:r>
              <a:rPr lang="it-IT" sz="1600" dirty="0">
                <a:solidFill>
                  <a:schemeClr val="lt1"/>
                </a:solidFill>
                <a:latin typeface="Courier"/>
              </a:rPr>
              <a:t>=*P;</a:t>
            </a:r>
          </a:p>
          <a:p>
            <a:pPr marL="0" indent="0">
              <a:lnSpc>
                <a:spcPct val="90000"/>
              </a:lnSpc>
              <a:spcBef>
                <a:spcPts val="900"/>
              </a:spcBef>
              <a:buClr>
                <a:schemeClr val="tx1">
                  <a:lumMod val="85000"/>
                  <a:lumOff val="15000"/>
                </a:schemeClr>
              </a:buClr>
              <a:buNone/>
            </a:pPr>
            <a:r>
              <a:rPr lang="it-IT" sz="1600" dirty="0">
                <a:solidFill>
                  <a:schemeClr val="lt1"/>
                </a:solidFill>
                <a:latin typeface="Courier"/>
              </a:rPr>
              <a:t>*P=</a:t>
            </a:r>
            <a:r>
              <a:rPr lang="it-IT" sz="1600" dirty="0" err="1">
                <a:solidFill>
                  <a:schemeClr val="lt1"/>
                </a:solidFill>
                <a:latin typeface="Courier"/>
              </a:rPr>
              <a:t>Temp</a:t>
            </a:r>
            <a:r>
              <a:rPr lang="it-IT" sz="1600" dirty="0">
                <a:solidFill>
                  <a:schemeClr val="lt1"/>
                </a:solidFill>
                <a:latin typeface="Courier"/>
              </a:rPr>
              <a:t>;</a:t>
            </a:r>
          </a:p>
          <a:p>
            <a:pPr marL="0" indent="0">
              <a:lnSpc>
                <a:spcPct val="90000"/>
              </a:lnSpc>
              <a:spcBef>
                <a:spcPts val="900"/>
              </a:spcBef>
              <a:buClr>
                <a:schemeClr val="tx1">
                  <a:lumMod val="85000"/>
                  <a:lumOff val="15000"/>
                </a:schemeClr>
              </a:buClr>
              <a:buNone/>
            </a:pPr>
            <a:r>
              <a:rPr lang="it-IT" sz="1600" dirty="0" err="1">
                <a:solidFill>
                  <a:schemeClr val="lt1"/>
                </a:solidFill>
                <a:latin typeface="Courier"/>
              </a:rPr>
              <a:t>return</a:t>
            </a:r>
            <a:r>
              <a:rPr lang="it-IT" sz="1600" dirty="0">
                <a:solidFill>
                  <a:schemeClr val="lt1"/>
                </a:solidFill>
                <a:latin typeface="Courier"/>
              </a:rPr>
              <a:t> </a:t>
            </a:r>
            <a:r>
              <a:rPr lang="it-IT" sz="1600" dirty="0" err="1">
                <a:solidFill>
                  <a:schemeClr val="lt1"/>
                </a:solidFill>
                <a:latin typeface="Courier"/>
              </a:rPr>
              <a:t>PilaStato</a:t>
            </a:r>
            <a:r>
              <a:rPr lang="it-IT" sz="1600" dirty="0">
                <a:solidFill>
                  <a:schemeClr val="lt1"/>
                </a:solidFill>
                <a:latin typeface="Courier"/>
              </a:rPr>
              <a:t>;</a:t>
            </a:r>
          </a:p>
          <a:p>
            <a:pPr marL="0" indent="0">
              <a:lnSpc>
                <a:spcPct val="90000"/>
              </a:lnSpc>
              <a:spcBef>
                <a:spcPts val="900"/>
              </a:spcBef>
              <a:buClr>
                <a:schemeClr val="tx1">
                  <a:lumMod val="85000"/>
                  <a:lumOff val="15000"/>
                </a:schemeClr>
              </a:buClr>
              <a:buNone/>
            </a:pPr>
            <a:r>
              <a:rPr lang="it-IT" sz="1600" dirty="0">
                <a:solidFill>
                  <a:schemeClr val="lt1"/>
                </a:solidFill>
                <a:latin typeface="Courier"/>
              </a:rPr>
              <a:t>} /* end </a:t>
            </a:r>
            <a:r>
              <a:rPr lang="it-IT" sz="1600" dirty="0" err="1">
                <a:solidFill>
                  <a:schemeClr val="lt1"/>
                </a:solidFill>
                <a:latin typeface="Courier"/>
              </a:rPr>
              <a:t>Push</a:t>
            </a:r>
            <a:r>
              <a:rPr lang="it-IT" sz="1600" dirty="0">
                <a:solidFill>
                  <a:schemeClr val="lt1"/>
                </a:solidFill>
                <a:latin typeface="Courier"/>
              </a:rPr>
              <a:t> */</a:t>
            </a:r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7DD3CAA-A450-4AD7-A9D4-4CFBAB64B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FFEEA0C-1FCD-40E6-A1D4-23BFBD0CE371}" type="datetime1">
              <a:rPr lang="it-IT" smtClean="0"/>
              <a:t>05/04/2022</a:t>
            </a:fld>
            <a:endParaRPr lang="en-US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D9F18A7-F51A-4BD8-A07E-991E789A34F4}"/>
              </a:ext>
            </a:extLst>
          </p:cNvPr>
          <p:cNvSpPr txBox="1"/>
          <p:nvPr/>
        </p:nvSpPr>
        <p:spPr>
          <a:xfrm>
            <a:off x="5234445" y="2103120"/>
            <a:ext cx="278794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70000"/>
              </a:lnSpc>
              <a:spcBef>
                <a:spcPts val="900"/>
              </a:spcBef>
              <a:buClr>
                <a:schemeClr val="tx1">
                  <a:lumMod val="85000"/>
                  <a:lumOff val="15000"/>
                </a:schemeClr>
              </a:buClr>
            </a:pPr>
            <a:r>
              <a:rPr lang="it-IT" sz="1200" dirty="0">
                <a:solidFill>
                  <a:schemeClr val="lt1"/>
                </a:solidFill>
                <a:latin typeface="Courier"/>
              </a:rPr>
              <a:t>/* Pop */</a:t>
            </a:r>
          </a:p>
          <a:p>
            <a:pPr>
              <a:lnSpc>
                <a:spcPct val="70000"/>
              </a:lnSpc>
              <a:spcBef>
                <a:spcPts val="900"/>
              </a:spcBef>
              <a:buClr>
                <a:schemeClr val="tx1">
                  <a:lumMod val="85000"/>
                  <a:lumOff val="15000"/>
                </a:schemeClr>
              </a:buClr>
            </a:pPr>
            <a:r>
              <a:rPr lang="pt-BR" sz="1200" dirty="0">
                <a:solidFill>
                  <a:schemeClr val="lt1"/>
                </a:solidFill>
                <a:latin typeface="Courier"/>
              </a:rPr>
              <a:t>int Pop(Pila *P, Atomo *A) {</a:t>
            </a:r>
          </a:p>
          <a:p>
            <a:pPr>
              <a:lnSpc>
                <a:spcPct val="70000"/>
              </a:lnSpc>
              <a:spcBef>
                <a:spcPts val="900"/>
              </a:spcBef>
              <a:buClr>
                <a:schemeClr val="tx1">
                  <a:lumMod val="85000"/>
                  <a:lumOff val="15000"/>
                </a:schemeClr>
              </a:buClr>
            </a:pPr>
            <a:r>
              <a:rPr lang="it-IT" sz="1200" dirty="0" err="1">
                <a:solidFill>
                  <a:schemeClr val="lt1"/>
                </a:solidFill>
                <a:latin typeface="Courier"/>
              </a:rPr>
              <a:t>CellaPila</a:t>
            </a:r>
            <a:r>
              <a:rPr lang="it-IT" sz="1200" dirty="0">
                <a:solidFill>
                  <a:schemeClr val="lt1"/>
                </a:solidFill>
                <a:latin typeface="Courier"/>
              </a:rPr>
              <a:t> *</a:t>
            </a:r>
            <a:r>
              <a:rPr lang="it-IT" sz="1200" dirty="0" err="1">
                <a:solidFill>
                  <a:schemeClr val="lt1"/>
                </a:solidFill>
                <a:latin typeface="Courier"/>
              </a:rPr>
              <a:t>Temp</a:t>
            </a:r>
            <a:r>
              <a:rPr lang="it-IT" sz="1200" dirty="0">
                <a:solidFill>
                  <a:schemeClr val="lt1"/>
                </a:solidFill>
                <a:latin typeface="Courier"/>
              </a:rPr>
              <a:t>;</a:t>
            </a:r>
          </a:p>
          <a:p>
            <a:pPr>
              <a:lnSpc>
                <a:spcPct val="70000"/>
              </a:lnSpc>
              <a:spcBef>
                <a:spcPts val="900"/>
              </a:spcBef>
              <a:buClr>
                <a:schemeClr val="tx1">
                  <a:lumMod val="85000"/>
                  <a:lumOff val="15000"/>
                </a:schemeClr>
              </a:buClr>
            </a:pPr>
            <a:r>
              <a:rPr lang="it-IT" sz="1200" dirty="0" err="1">
                <a:solidFill>
                  <a:schemeClr val="lt1"/>
                </a:solidFill>
                <a:latin typeface="Courier"/>
              </a:rPr>
              <a:t>if</a:t>
            </a:r>
            <a:r>
              <a:rPr lang="it-IT" sz="1200" dirty="0">
                <a:solidFill>
                  <a:schemeClr val="lt1"/>
                </a:solidFill>
                <a:latin typeface="Courier"/>
              </a:rPr>
              <a:t> (*P==NULL)</a:t>
            </a:r>
          </a:p>
          <a:p>
            <a:pPr>
              <a:lnSpc>
                <a:spcPct val="70000"/>
              </a:lnSpc>
              <a:spcBef>
                <a:spcPts val="900"/>
              </a:spcBef>
              <a:buClr>
                <a:schemeClr val="tx1">
                  <a:lumMod val="85000"/>
                  <a:lumOff val="15000"/>
                </a:schemeClr>
              </a:buClr>
            </a:pPr>
            <a:r>
              <a:rPr lang="it-IT" sz="1200" dirty="0" err="1">
                <a:solidFill>
                  <a:schemeClr val="lt1"/>
                </a:solidFill>
                <a:latin typeface="Courier"/>
              </a:rPr>
              <a:t>PilaStato</a:t>
            </a:r>
            <a:r>
              <a:rPr lang="it-IT" sz="1200" dirty="0">
                <a:solidFill>
                  <a:schemeClr val="lt1"/>
                </a:solidFill>
                <a:latin typeface="Courier"/>
              </a:rPr>
              <a:t>=</a:t>
            </a:r>
            <a:r>
              <a:rPr lang="it-IT" sz="1200" dirty="0" err="1">
                <a:solidFill>
                  <a:schemeClr val="lt1"/>
                </a:solidFill>
                <a:latin typeface="Courier"/>
              </a:rPr>
              <a:t>PilaNoPop</a:t>
            </a:r>
            <a:r>
              <a:rPr lang="it-IT" sz="1200" dirty="0">
                <a:solidFill>
                  <a:schemeClr val="lt1"/>
                </a:solidFill>
                <a:latin typeface="Courier"/>
              </a:rPr>
              <a:t>;</a:t>
            </a:r>
          </a:p>
          <a:p>
            <a:pPr>
              <a:lnSpc>
                <a:spcPct val="70000"/>
              </a:lnSpc>
              <a:spcBef>
                <a:spcPts val="900"/>
              </a:spcBef>
              <a:buClr>
                <a:schemeClr val="tx1">
                  <a:lumMod val="85000"/>
                  <a:lumOff val="15000"/>
                </a:schemeClr>
              </a:buClr>
            </a:pPr>
            <a:r>
              <a:rPr lang="it-IT" sz="1200" dirty="0">
                <a:solidFill>
                  <a:schemeClr val="lt1"/>
                </a:solidFill>
                <a:latin typeface="Courier"/>
              </a:rPr>
              <a:t>else {</a:t>
            </a:r>
          </a:p>
          <a:p>
            <a:pPr>
              <a:lnSpc>
                <a:spcPct val="70000"/>
              </a:lnSpc>
              <a:spcBef>
                <a:spcPts val="900"/>
              </a:spcBef>
              <a:buClr>
                <a:schemeClr val="tx1">
                  <a:lumMod val="85000"/>
                  <a:lumOff val="15000"/>
                </a:schemeClr>
              </a:buClr>
            </a:pPr>
            <a:r>
              <a:rPr lang="it-IT" sz="1200" dirty="0" err="1">
                <a:solidFill>
                  <a:schemeClr val="lt1"/>
                </a:solidFill>
                <a:latin typeface="Courier"/>
              </a:rPr>
              <a:t>PilaStato</a:t>
            </a:r>
            <a:r>
              <a:rPr lang="it-IT" sz="1200" dirty="0">
                <a:solidFill>
                  <a:schemeClr val="lt1"/>
                </a:solidFill>
                <a:latin typeface="Courier"/>
              </a:rPr>
              <a:t>=</a:t>
            </a:r>
            <a:r>
              <a:rPr lang="it-IT" sz="1200" dirty="0" err="1">
                <a:solidFill>
                  <a:schemeClr val="lt1"/>
                </a:solidFill>
                <a:latin typeface="Courier"/>
              </a:rPr>
              <a:t>PilaOK</a:t>
            </a:r>
            <a:r>
              <a:rPr lang="it-IT" sz="1200" dirty="0">
                <a:solidFill>
                  <a:schemeClr val="lt1"/>
                </a:solidFill>
                <a:latin typeface="Courier"/>
              </a:rPr>
              <a:t>;</a:t>
            </a:r>
          </a:p>
          <a:p>
            <a:pPr>
              <a:lnSpc>
                <a:spcPct val="70000"/>
              </a:lnSpc>
              <a:spcBef>
                <a:spcPts val="900"/>
              </a:spcBef>
              <a:buClr>
                <a:schemeClr val="tx1">
                  <a:lumMod val="85000"/>
                  <a:lumOff val="15000"/>
                </a:schemeClr>
              </a:buClr>
            </a:pPr>
            <a:r>
              <a:rPr lang="it-IT" sz="1200" dirty="0" err="1">
                <a:solidFill>
                  <a:schemeClr val="lt1"/>
                </a:solidFill>
                <a:latin typeface="Courier"/>
              </a:rPr>
              <a:t>Temp</a:t>
            </a:r>
            <a:r>
              <a:rPr lang="it-IT" sz="1200" dirty="0">
                <a:solidFill>
                  <a:schemeClr val="lt1"/>
                </a:solidFill>
                <a:latin typeface="Courier"/>
              </a:rPr>
              <a:t>=*P;</a:t>
            </a:r>
          </a:p>
          <a:p>
            <a:pPr>
              <a:lnSpc>
                <a:spcPct val="70000"/>
              </a:lnSpc>
              <a:spcBef>
                <a:spcPts val="900"/>
              </a:spcBef>
              <a:buClr>
                <a:schemeClr val="tx1">
                  <a:lumMod val="85000"/>
                  <a:lumOff val="15000"/>
                </a:schemeClr>
              </a:buClr>
            </a:pPr>
            <a:r>
              <a:rPr lang="it-IT" sz="1200" dirty="0">
                <a:solidFill>
                  <a:schemeClr val="lt1"/>
                </a:solidFill>
                <a:latin typeface="Courier"/>
              </a:rPr>
              <a:t>*P=</a:t>
            </a:r>
            <a:r>
              <a:rPr lang="it-IT" sz="1200" dirty="0" err="1">
                <a:solidFill>
                  <a:schemeClr val="lt1"/>
                </a:solidFill>
                <a:latin typeface="Courier"/>
              </a:rPr>
              <a:t>Temp</a:t>
            </a:r>
            <a:r>
              <a:rPr lang="it-IT" sz="1200" dirty="0">
                <a:solidFill>
                  <a:schemeClr val="lt1"/>
                </a:solidFill>
                <a:latin typeface="Courier"/>
              </a:rPr>
              <a:t>-&gt;</a:t>
            </a:r>
            <a:r>
              <a:rPr lang="it-IT" sz="1200" dirty="0" err="1">
                <a:solidFill>
                  <a:schemeClr val="lt1"/>
                </a:solidFill>
                <a:latin typeface="Courier"/>
              </a:rPr>
              <a:t>Prox</a:t>
            </a:r>
            <a:r>
              <a:rPr lang="it-IT" sz="1200" dirty="0">
                <a:solidFill>
                  <a:schemeClr val="lt1"/>
                </a:solidFill>
                <a:latin typeface="Courier"/>
              </a:rPr>
              <a:t>;</a:t>
            </a:r>
          </a:p>
          <a:p>
            <a:pPr>
              <a:lnSpc>
                <a:spcPct val="70000"/>
              </a:lnSpc>
              <a:spcBef>
                <a:spcPts val="900"/>
              </a:spcBef>
              <a:buClr>
                <a:schemeClr val="tx1">
                  <a:lumMod val="85000"/>
                  <a:lumOff val="15000"/>
                </a:schemeClr>
              </a:buClr>
            </a:pPr>
            <a:r>
              <a:rPr lang="it-IT" sz="1200" dirty="0">
                <a:solidFill>
                  <a:schemeClr val="lt1"/>
                </a:solidFill>
                <a:latin typeface="Courier"/>
              </a:rPr>
              <a:t>*A=</a:t>
            </a:r>
            <a:r>
              <a:rPr lang="it-IT" sz="1200" dirty="0" err="1">
                <a:solidFill>
                  <a:schemeClr val="lt1"/>
                </a:solidFill>
                <a:latin typeface="Courier"/>
              </a:rPr>
              <a:t>Temp</a:t>
            </a:r>
            <a:r>
              <a:rPr lang="it-IT" sz="1200" dirty="0">
                <a:solidFill>
                  <a:schemeClr val="lt1"/>
                </a:solidFill>
                <a:latin typeface="Courier"/>
              </a:rPr>
              <a:t>-&gt;Dato;</a:t>
            </a:r>
          </a:p>
          <a:p>
            <a:pPr>
              <a:lnSpc>
                <a:spcPct val="70000"/>
              </a:lnSpc>
              <a:spcBef>
                <a:spcPts val="900"/>
              </a:spcBef>
              <a:buClr>
                <a:schemeClr val="tx1">
                  <a:lumMod val="85000"/>
                  <a:lumOff val="15000"/>
                </a:schemeClr>
              </a:buClr>
            </a:pPr>
            <a:r>
              <a:rPr lang="it-IT" sz="1200" dirty="0">
                <a:solidFill>
                  <a:schemeClr val="lt1"/>
                </a:solidFill>
                <a:latin typeface="Courier"/>
              </a:rPr>
              <a:t>free(</a:t>
            </a:r>
            <a:r>
              <a:rPr lang="it-IT" sz="1200" dirty="0" err="1">
                <a:solidFill>
                  <a:schemeClr val="lt1"/>
                </a:solidFill>
                <a:latin typeface="Courier"/>
              </a:rPr>
              <a:t>Temp</a:t>
            </a:r>
            <a:r>
              <a:rPr lang="it-IT" sz="1200" dirty="0">
                <a:solidFill>
                  <a:schemeClr val="lt1"/>
                </a:solidFill>
                <a:latin typeface="Courier"/>
              </a:rPr>
              <a:t>);</a:t>
            </a:r>
          </a:p>
          <a:p>
            <a:pPr>
              <a:lnSpc>
                <a:spcPct val="70000"/>
              </a:lnSpc>
              <a:spcBef>
                <a:spcPts val="900"/>
              </a:spcBef>
              <a:buClr>
                <a:schemeClr val="tx1">
                  <a:lumMod val="85000"/>
                  <a:lumOff val="15000"/>
                </a:schemeClr>
              </a:buClr>
            </a:pPr>
            <a:r>
              <a:rPr lang="it-IT" sz="1200" dirty="0">
                <a:solidFill>
                  <a:schemeClr val="lt1"/>
                </a:solidFill>
                <a:latin typeface="Courier"/>
              </a:rPr>
              <a:t>}</a:t>
            </a:r>
          </a:p>
          <a:p>
            <a:pPr>
              <a:lnSpc>
                <a:spcPct val="70000"/>
              </a:lnSpc>
              <a:spcBef>
                <a:spcPts val="900"/>
              </a:spcBef>
              <a:buClr>
                <a:schemeClr val="tx1">
                  <a:lumMod val="85000"/>
                  <a:lumOff val="15000"/>
                </a:schemeClr>
              </a:buClr>
            </a:pPr>
            <a:r>
              <a:rPr lang="it-IT" sz="1200" dirty="0" err="1">
                <a:solidFill>
                  <a:schemeClr val="lt1"/>
                </a:solidFill>
                <a:latin typeface="Courier"/>
              </a:rPr>
              <a:t>return</a:t>
            </a:r>
            <a:r>
              <a:rPr lang="it-IT" sz="1200" dirty="0">
                <a:solidFill>
                  <a:schemeClr val="lt1"/>
                </a:solidFill>
                <a:latin typeface="Courier"/>
              </a:rPr>
              <a:t> </a:t>
            </a:r>
            <a:r>
              <a:rPr lang="it-IT" sz="1200" dirty="0" err="1">
                <a:solidFill>
                  <a:schemeClr val="lt1"/>
                </a:solidFill>
                <a:latin typeface="Courier"/>
              </a:rPr>
              <a:t>PilaStato</a:t>
            </a:r>
            <a:r>
              <a:rPr lang="it-IT" sz="1200" dirty="0">
                <a:solidFill>
                  <a:schemeClr val="lt1"/>
                </a:solidFill>
                <a:latin typeface="Courier"/>
              </a:rPr>
              <a:t>;</a:t>
            </a:r>
          </a:p>
          <a:p>
            <a:pPr>
              <a:lnSpc>
                <a:spcPct val="70000"/>
              </a:lnSpc>
              <a:spcBef>
                <a:spcPts val="900"/>
              </a:spcBef>
              <a:buClr>
                <a:schemeClr val="tx1">
                  <a:lumMod val="85000"/>
                  <a:lumOff val="15000"/>
                </a:schemeClr>
              </a:buClr>
            </a:pPr>
            <a:r>
              <a:rPr lang="it-IT" sz="1200" dirty="0">
                <a:solidFill>
                  <a:schemeClr val="lt1"/>
                </a:solidFill>
                <a:latin typeface="Courier"/>
              </a:rPr>
              <a:t>} /* end Pop */</a:t>
            </a:r>
          </a:p>
        </p:txBody>
      </p:sp>
    </p:spTree>
    <p:extLst>
      <p:ext uri="{BB962C8B-B14F-4D97-AF65-F5344CB8AC3E}">
        <p14:creationId xmlns:p14="http://schemas.microsoft.com/office/powerpoint/2010/main" val="1416714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F771AB-A089-4110-868B-A742019A0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D0DB9B9-5FD7-4E3A-9A5E-965E7F91D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l"/>
            <a:r>
              <a:rPr lang="it-IT" sz="1800" b="0" i="0" u="none" strike="noStrike" baseline="0" dirty="0">
                <a:latin typeface="Times New Roman" panose="02020603050405020304" pitchFamily="18" charset="0"/>
              </a:rPr>
              <a:t>Rovesciare una sequenza di caratteri forniti in input. Si richiede prima di memorizzare tutti i caratteri che giungono in</a:t>
            </a:r>
          </a:p>
          <a:p>
            <a:pPr marL="0" indent="0" algn="l">
              <a:buNone/>
            </a:pPr>
            <a:r>
              <a:rPr lang="it-IT" sz="1800" b="0" i="0" u="none" strike="noStrike" baseline="0" dirty="0">
                <a:latin typeface="Times New Roman" panose="02020603050405020304" pitchFamily="18" charset="0"/>
              </a:rPr>
              <a:t>input, poi di estrarli nell'ordine inverso. In accordo con la logica di utilizzo della pila si può usare il seguente algoritmo:</a:t>
            </a:r>
          </a:p>
          <a:p>
            <a:r>
              <a:rPr lang="it-IT" sz="1800" b="0" i="1" u="none" strike="noStrike" baseline="0" dirty="0">
                <a:latin typeface="Courier"/>
              </a:rPr>
              <a:t>crea uno stack vuoto</a:t>
            </a:r>
          </a:p>
          <a:p>
            <a:pPr algn="l"/>
            <a:r>
              <a:rPr lang="it-IT" sz="1800" b="0" i="1" u="none" strike="noStrike" baseline="0" dirty="0">
                <a:latin typeface="Courier"/>
              </a:rPr>
              <a:t>finché ci sono elementi nella sequenza</a:t>
            </a:r>
          </a:p>
          <a:p>
            <a:pPr algn="l"/>
            <a:r>
              <a:rPr lang="it-IT" sz="1800" b="0" i="1" u="none" strike="noStrike" baseline="0" dirty="0">
                <a:latin typeface="Courier"/>
              </a:rPr>
              <a:t>acquisisci un elemento</a:t>
            </a:r>
          </a:p>
          <a:p>
            <a:pPr algn="l"/>
            <a:r>
              <a:rPr lang="it-IT" sz="1800" b="0" i="1" u="none" strike="noStrike" baseline="0" dirty="0">
                <a:latin typeface="Courier"/>
              </a:rPr>
              <a:t>inserisci l'elemento nello stack</a:t>
            </a:r>
          </a:p>
          <a:p>
            <a:pPr algn="l"/>
            <a:r>
              <a:rPr lang="it-IT" sz="1800" b="0" i="1" u="none" strike="noStrike" baseline="0" dirty="0">
                <a:latin typeface="Courier"/>
              </a:rPr>
              <a:t>finché ci sono elementi nello stack</a:t>
            </a:r>
          </a:p>
          <a:p>
            <a:pPr algn="l"/>
            <a:r>
              <a:rPr lang="it-IT" sz="1800" b="0" i="1" u="none" strike="noStrike" baseline="0" dirty="0">
                <a:latin typeface="Courier"/>
              </a:rPr>
              <a:t>prendi l'elemento in cima allo stack</a:t>
            </a:r>
          </a:p>
          <a:p>
            <a:pPr algn="l"/>
            <a:r>
              <a:rPr lang="it-IT" sz="1800" b="0" i="1" u="none" strike="noStrike" baseline="0" dirty="0">
                <a:latin typeface="Courier"/>
              </a:rPr>
              <a:t>visualizza</a:t>
            </a:r>
          </a:p>
          <a:p>
            <a:pPr algn="l"/>
            <a:r>
              <a:rPr lang="it-IT" sz="1800" b="0" i="1" u="none" strike="noStrike" baseline="0" dirty="0">
                <a:latin typeface="Courier"/>
              </a:rPr>
              <a:t>esegui pop</a:t>
            </a:r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D3E4DF3-B1F4-429A-897B-943D83093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FFEEA0C-1FCD-40E6-A1D4-23BFBD0CE371}" type="datetime1">
              <a:rPr lang="it-IT" smtClean="0"/>
              <a:t>05/04/2022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794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DBE067-2AF6-4D23-A944-EE6F7B6DF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E8F7884-EA11-4B4D-B34F-79C1650FA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it-IT" sz="1200" b="0" i="0" u="none" strike="noStrike" baseline="0" dirty="0">
                <a:latin typeface="Courier"/>
              </a:rPr>
              <a:t>#</a:t>
            </a:r>
            <a:r>
              <a:rPr lang="it-IT" sz="1200" b="1" i="0" u="none" strike="noStrike" baseline="0" dirty="0">
                <a:latin typeface="Courier"/>
              </a:rPr>
              <a:t>include </a:t>
            </a:r>
            <a:r>
              <a:rPr lang="it-IT" sz="1200" b="0" i="0" u="none" strike="noStrike" baseline="0" dirty="0">
                <a:latin typeface="Courier"/>
              </a:rPr>
              <a:t>&lt;</a:t>
            </a:r>
            <a:r>
              <a:rPr lang="it-IT" sz="1200" b="0" i="0" u="none" strike="noStrike" baseline="0" dirty="0" err="1">
                <a:latin typeface="Courier"/>
              </a:rPr>
              <a:t>stdio.h</a:t>
            </a:r>
            <a:r>
              <a:rPr lang="it-IT" sz="1200" b="0" i="0" u="none" strike="noStrike" baseline="0" dirty="0">
                <a:latin typeface="Courier"/>
              </a:rPr>
              <a:t>&gt;</a:t>
            </a:r>
          </a:p>
          <a:p>
            <a:pPr marL="0" indent="0" algn="l">
              <a:buNone/>
            </a:pPr>
            <a:r>
              <a:rPr lang="it-IT" sz="1200" b="0" i="0" u="none" strike="noStrike" baseline="0" dirty="0">
                <a:latin typeface="Courier"/>
              </a:rPr>
              <a:t>#</a:t>
            </a:r>
            <a:r>
              <a:rPr lang="it-IT" sz="1200" b="1" i="0" u="none" strike="noStrike" baseline="0" dirty="0">
                <a:latin typeface="Courier"/>
              </a:rPr>
              <a:t>include </a:t>
            </a:r>
            <a:r>
              <a:rPr lang="it-IT" sz="1200" b="0" i="0" u="none" strike="noStrike" baseline="0" dirty="0">
                <a:latin typeface="Courier"/>
              </a:rPr>
              <a:t>"</a:t>
            </a:r>
            <a:r>
              <a:rPr lang="it-IT" sz="1200" b="0" i="0" u="none" strike="noStrike" baseline="0" dirty="0" err="1">
                <a:latin typeface="Courier"/>
              </a:rPr>
              <a:t>InfoBase.h</a:t>
            </a:r>
            <a:r>
              <a:rPr lang="it-IT" sz="1200" b="0" i="0" u="none" strike="noStrike" baseline="0" dirty="0">
                <a:latin typeface="Courier"/>
              </a:rPr>
              <a:t>"</a:t>
            </a:r>
          </a:p>
          <a:p>
            <a:pPr marL="0" indent="0" algn="l">
              <a:buNone/>
            </a:pPr>
            <a:r>
              <a:rPr lang="it-IT" sz="1200" b="0" i="0" u="none" strike="noStrike" baseline="0" dirty="0">
                <a:latin typeface="Courier"/>
              </a:rPr>
              <a:t>#</a:t>
            </a:r>
            <a:r>
              <a:rPr lang="it-IT" sz="1200" b="1" i="0" u="none" strike="noStrike" baseline="0" dirty="0">
                <a:latin typeface="Courier"/>
              </a:rPr>
              <a:t>include </a:t>
            </a:r>
            <a:r>
              <a:rPr lang="it-IT" sz="1200" b="0" i="0" u="none" strike="noStrike" baseline="0" dirty="0">
                <a:latin typeface="Courier"/>
              </a:rPr>
              <a:t>"</a:t>
            </a:r>
            <a:r>
              <a:rPr lang="it-IT" sz="1200" b="0" i="0" u="none" strike="noStrike" baseline="0" dirty="0" err="1">
                <a:latin typeface="Courier"/>
              </a:rPr>
              <a:t>PilaPun.h</a:t>
            </a:r>
            <a:r>
              <a:rPr lang="it-IT" sz="1200" b="0" i="0" u="none" strike="noStrike" baseline="0" dirty="0">
                <a:latin typeface="Courier"/>
              </a:rPr>
              <a:t>" /* sostituibile con</a:t>
            </a:r>
          </a:p>
          <a:p>
            <a:pPr marL="0" indent="0" algn="l">
              <a:buNone/>
            </a:pPr>
            <a:r>
              <a:rPr lang="it-IT" sz="1200" b="0" i="0" u="none" strike="noStrike" baseline="0" dirty="0" err="1">
                <a:latin typeface="Courier"/>
              </a:rPr>
              <a:t>PilaArr.h</a:t>
            </a:r>
            <a:r>
              <a:rPr lang="it-IT" sz="1200" b="0" i="0" u="none" strike="noStrike" baseline="0" dirty="0">
                <a:latin typeface="Courier"/>
              </a:rPr>
              <a:t> */</a:t>
            </a:r>
          </a:p>
          <a:p>
            <a:pPr marL="0" indent="0" algn="l">
              <a:buNone/>
            </a:pPr>
            <a:r>
              <a:rPr lang="it-IT" sz="1200" b="1" i="0" u="none" strike="noStrike" baseline="0" dirty="0" err="1">
                <a:latin typeface="Courier"/>
              </a:rPr>
              <a:t>void</a:t>
            </a:r>
            <a:r>
              <a:rPr lang="it-IT" sz="1200" b="1" i="0" u="none" strike="noStrike" baseline="0" dirty="0">
                <a:latin typeface="Courier"/>
              </a:rPr>
              <a:t> </a:t>
            </a:r>
            <a:r>
              <a:rPr lang="it-IT" sz="1200" b="0" i="0" u="none" strike="noStrike" baseline="0" dirty="0" err="1">
                <a:latin typeface="Courier"/>
              </a:rPr>
              <a:t>RibaltaTesto</a:t>
            </a:r>
            <a:r>
              <a:rPr lang="it-IT" sz="1200" b="0" i="0" u="none" strike="noStrike" baseline="0" dirty="0">
                <a:latin typeface="Courier"/>
              </a:rPr>
              <a:t>();</a:t>
            </a:r>
          </a:p>
          <a:p>
            <a:pPr marL="0" indent="0" algn="l">
              <a:buNone/>
            </a:pPr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13166FD-FC51-4619-9164-1B0CCBA00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FFEEA0C-1FCD-40E6-A1D4-23BFBD0CE371}" type="datetime1">
              <a:rPr lang="it-IT" smtClean="0"/>
              <a:t>05/04/2022</a:t>
            </a:fld>
            <a:endParaRPr lang="en-US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9F52CC0-B489-433C-A2B6-D3B26E6CAA8C}"/>
              </a:ext>
            </a:extLst>
          </p:cNvPr>
          <p:cNvSpPr txBox="1"/>
          <p:nvPr/>
        </p:nvSpPr>
        <p:spPr>
          <a:xfrm>
            <a:off x="5414683" y="2103120"/>
            <a:ext cx="5262282" cy="3958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  <a:spcBef>
                <a:spcPts val="900"/>
              </a:spcBef>
              <a:buClr>
                <a:schemeClr val="tx1">
                  <a:lumMod val="85000"/>
                  <a:lumOff val="15000"/>
                </a:schemeClr>
              </a:buClr>
            </a:pPr>
            <a:r>
              <a:rPr lang="it-IT" sz="1000" dirty="0" err="1">
                <a:solidFill>
                  <a:schemeClr val="lt1"/>
                </a:solidFill>
                <a:latin typeface="Courier"/>
              </a:rPr>
              <a:t>main</a:t>
            </a:r>
            <a:r>
              <a:rPr lang="it-IT" sz="1000" dirty="0">
                <a:solidFill>
                  <a:schemeClr val="lt1"/>
                </a:solidFill>
                <a:latin typeface="Courier"/>
              </a:rPr>
              <a:t>(){</a:t>
            </a:r>
          </a:p>
          <a:p>
            <a:pPr>
              <a:lnSpc>
                <a:spcPct val="110000"/>
              </a:lnSpc>
              <a:spcBef>
                <a:spcPts val="900"/>
              </a:spcBef>
              <a:buClr>
                <a:schemeClr val="tx1">
                  <a:lumMod val="85000"/>
                  <a:lumOff val="15000"/>
                </a:schemeClr>
              </a:buClr>
            </a:pPr>
            <a:r>
              <a:rPr lang="it-IT" sz="1000" dirty="0">
                <a:solidFill>
                  <a:schemeClr val="lt1"/>
                </a:solidFill>
                <a:latin typeface="Courier"/>
              </a:rPr>
              <a:t>   </a:t>
            </a:r>
            <a:r>
              <a:rPr lang="it-IT" sz="1000" dirty="0" err="1">
                <a:solidFill>
                  <a:schemeClr val="lt1"/>
                </a:solidFill>
                <a:latin typeface="Courier"/>
              </a:rPr>
              <a:t>char</a:t>
            </a:r>
            <a:r>
              <a:rPr lang="it-IT" sz="1000" dirty="0">
                <a:solidFill>
                  <a:schemeClr val="lt1"/>
                </a:solidFill>
                <a:latin typeface="Courier"/>
              </a:rPr>
              <a:t> Risposta[1];</a:t>
            </a:r>
          </a:p>
          <a:p>
            <a:pPr>
              <a:lnSpc>
                <a:spcPct val="110000"/>
              </a:lnSpc>
              <a:spcBef>
                <a:spcPts val="900"/>
              </a:spcBef>
              <a:buClr>
                <a:schemeClr val="tx1">
                  <a:lumMod val="85000"/>
                  <a:lumOff val="15000"/>
                </a:schemeClr>
              </a:buClr>
            </a:pPr>
            <a:r>
              <a:rPr lang="it-IT" sz="1000" dirty="0">
                <a:solidFill>
                  <a:schemeClr val="lt1"/>
                </a:solidFill>
                <a:latin typeface="Courier"/>
              </a:rPr>
              <a:t>   </a:t>
            </a:r>
            <a:r>
              <a:rPr lang="it-IT" sz="1000" dirty="0" err="1">
                <a:solidFill>
                  <a:schemeClr val="lt1"/>
                </a:solidFill>
                <a:latin typeface="Courier"/>
              </a:rPr>
              <a:t>printf</a:t>
            </a:r>
            <a:r>
              <a:rPr lang="it-IT" sz="1000" dirty="0">
                <a:solidFill>
                  <a:schemeClr val="lt1"/>
                </a:solidFill>
                <a:latin typeface="Courier"/>
              </a:rPr>
              <a:t>("Vuoi ribaltare una riga (S/N) ? ");</a:t>
            </a:r>
          </a:p>
          <a:p>
            <a:pPr>
              <a:lnSpc>
                <a:spcPct val="110000"/>
              </a:lnSpc>
              <a:spcBef>
                <a:spcPts val="900"/>
              </a:spcBef>
              <a:buClr>
                <a:schemeClr val="tx1">
                  <a:lumMod val="85000"/>
                  <a:lumOff val="15000"/>
                </a:schemeClr>
              </a:buClr>
            </a:pPr>
            <a:r>
              <a:rPr lang="it-IT" sz="1000" dirty="0">
                <a:solidFill>
                  <a:schemeClr val="lt1"/>
                </a:solidFill>
                <a:latin typeface="Courier"/>
              </a:rPr>
              <a:t>   </a:t>
            </a:r>
            <a:r>
              <a:rPr lang="it-IT" sz="1000" dirty="0" err="1">
                <a:solidFill>
                  <a:schemeClr val="lt1"/>
                </a:solidFill>
                <a:latin typeface="Courier"/>
              </a:rPr>
              <a:t>gets</a:t>
            </a:r>
            <a:r>
              <a:rPr lang="it-IT" sz="1000" dirty="0">
                <a:solidFill>
                  <a:schemeClr val="lt1"/>
                </a:solidFill>
                <a:latin typeface="Courier"/>
              </a:rPr>
              <a:t>(Risposta);</a:t>
            </a:r>
          </a:p>
          <a:p>
            <a:pPr>
              <a:lnSpc>
                <a:spcPct val="110000"/>
              </a:lnSpc>
              <a:spcBef>
                <a:spcPts val="900"/>
              </a:spcBef>
              <a:buClr>
                <a:schemeClr val="tx1">
                  <a:lumMod val="85000"/>
                  <a:lumOff val="15000"/>
                </a:schemeClr>
              </a:buClr>
            </a:pPr>
            <a:r>
              <a:rPr lang="it-IT" sz="1000" dirty="0">
                <a:solidFill>
                  <a:schemeClr val="lt1"/>
                </a:solidFill>
                <a:latin typeface="Courier"/>
              </a:rPr>
              <a:t>   </a:t>
            </a:r>
            <a:r>
              <a:rPr lang="it-IT" sz="1000" dirty="0" err="1">
                <a:solidFill>
                  <a:schemeClr val="lt1"/>
                </a:solidFill>
                <a:latin typeface="Courier"/>
              </a:rPr>
              <a:t>while</a:t>
            </a:r>
            <a:r>
              <a:rPr lang="it-IT" sz="1000" dirty="0">
                <a:solidFill>
                  <a:schemeClr val="lt1"/>
                </a:solidFill>
                <a:latin typeface="Courier"/>
              </a:rPr>
              <a:t> (Risposta[0]=='S') {</a:t>
            </a:r>
          </a:p>
          <a:p>
            <a:pPr>
              <a:lnSpc>
                <a:spcPct val="110000"/>
              </a:lnSpc>
              <a:spcBef>
                <a:spcPts val="900"/>
              </a:spcBef>
              <a:buClr>
                <a:schemeClr val="tx1">
                  <a:lumMod val="85000"/>
                  <a:lumOff val="15000"/>
                </a:schemeClr>
              </a:buClr>
            </a:pPr>
            <a:r>
              <a:rPr lang="pt-BR" sz="1000" dirty="0">
                <a:solidFill>
                  <a:schemeClr val="lt1"/>
                </a:solidFill>
                <a:latin typeface="Courier"/>
              </a:rPr>
              <a:t>     printf("Riga da ribaltare ? \n");</a:t>
            </a:r>
          </a:p>
          <a:p>
            <a:pPr>
              <a:lnSpc>
                <a:spcPct val="110000"/>
              </a:lnSpc>
              <a:spcBef>
                <a:spcPts val="900"/>
              </a:spcBef>
              <a:buClr>
                <a:schemeClr val="tx1">
                  <a:lumMod val="85000"/>
                  <a:lumOff val="15000"/>
                </a:schemeClr>
              </a:buClr>
            </a:pPr>
            <a:r>
              <a:rPr lang="it-IT" sz="1000" dirty="0">
                <a:solidFill>
                  <a:schemeClr val="lt1"/>
                </a:solidFill>
                <a:latin typeface="Courier"/>
              </a:rPr>
              <a:t>     </a:t>
            </a:r>
            <a:r>
              <a:rPr lang="it-IT" sz="1000" dirty="0" err="1">
                <a:solidFill>
                  <a:schemeClr val="lt1"/>
                </a:solidFill>
                <a:latin typeface="Courier"/>
              </a:rPr>
              <a:t>RibaltaTesto</a:t>
            </a:r>
            <a:r>
              <a:rPr lang="it-IT" sz="1000" dirty="0">
                <a:solidFill>
                  <a:schemeClr val="lt1"/>
                </a:solidFill>
                <a:latin typeface="Courier"/>
              </a:rPr>
              <a:t>(); /* Beta */</a:t>
            </a:r>
          </a:p>
          <a:p>
            <a:pPr>
              <a:lnSpc>
                <a:spcPct val="110000"/>
              </a:lnSpc>
              <a:spcBef>
                <a:spcPts val="900"/>
              </a:spcBef>
              <a:buClr>
                <a:schemeClr val="tx1">
                  <a:lumMod val="85000"/>
                  <a:lumOff val="15000"/>
                </a:schemeClr>
              </a:buClr>
            </a:pPr>
            <a:r>
              <a:rPr lang="it-IT" sz="1000" dirty="0">
                <a:solidFill>
                  <a:schemeClr val="lt1"/>
                </a:solidFill>
                <a:latin typeface="Courier"/>
              </a:rPr>
              <a:t>     </a:t>
            </a:r>
            <a:r>
              <a:rPr lang="it-IT" sz="1000" dirty="0" err="1">
                <a:solidFill>
                  <a:schemeClr val="lt1"/>
                </a:solidFill>
                <a:latin typeface="Courier"/>
              </a:rPr>
              <a:t>printf</a:t>
            </a:r>
            <a:r>
              <a:rPr lang="it-IT" sz="1000" dirty="0">
                <a:solidFill>
                  <a:schemeClr val="lt1"/>
                </a:solidFill>
                <a:latin typeface="Courier"/>
              </a:rPr>
              <a:t>("\n");</a:t>
            </a:r>
          </a:p>
          <a:p>
            <a:pPr>
              <a:lnSpc>
                <a:spcPct val="110000"/>
              </a:lnSpc>
              <a:spcBef>
                <a:spcPts val="900"/>
              </a:spcBef>
              <a:buClr>
                <a:schemeClr val="tx1">
                  <a:lumMod val="85000"/>
                  <a:lumOff val="15000"/>
                </a:schemeClr>
              </a:buClr>
            </a:pPr>
            <a:r>
              <a:rPr lang="it-IT" sz="1000" dirty="0">
                <a:solidFill>
                  <a:schemeClr val="lt1"/>
                </a:solidFill>
                <a:latin typeface="Courier"/>
              </a:rPr>
              <a:t>     /* a capo dopo il ribaltamento */ /* Teta */</a:t>
            </a:r>
          </a:p>
          <a:p>
            <a:pPr>
              <a:lnSpc>
                <a:spcPct val="110000"/>
              </a:lnSpc>
              <a:spcBef>
                <a:spcPts val="900"/>
              </a:spcBef>
              <a:buClr>
                <a:schemeClr val="tx1">
                  <a:lumMod val="85000"/>
                  <a:lumOff val="15000"/>
                </a:schemeClr>
              </a:buClr>
            </a:pPr>
            <a:r>
              <a:rPr lang="it-IT" sz="1000" dirty="0">
                <a:solidFill>
                  <a:schemeClr val="lt1"/>
                </a:solidFill>
                <a:latin typeface="Courier"/>
              </a:rPr>
              <a:t>     </a:t>
            </a:r>
            <a:r>
              <a:rPr lang="it-IT" sz="1000" dirty="0" err="1">
                <a:solidFill>
                  <a:schemeClr val="lt1"/>
                </a:solidFill>
                <a:latin typeface="Courier"/>
              </a:rPr>
              <a:t>printf</a:t>
            </a:r>
            <a:r>
              <a:rPr lang="it-IT" sz="1000" dirty="0">
                <a:solidFill>
                  <a:schemeClr val="lt1"/>
                </a:solidFill>
                <a:latin typeface="Courier"/>
              </a:rPr>
              <a:t>("Vuoi ribaltare un'altra riga (S/N) ? \n");</a:t>
            </a:r>
          </a:p>
          <a:p>
            <a:pPr>
              <a:lnSpc>
                <a:spcPct val="110000"/>
              </a:lnSpc>
              <a:spcBef>
                <a:spcPts val="900"/>
              </a:spcBef>
              <a:buClr>
                <a:schemeClr val="tx1">
                  <a:lumMod val="85000"/>
                  <a:lumOff val="15000"/>
                </a:schemeClr>
              </a:buClr>
            </a:pPr>
            <a:r>
              <a:rPr lang="it-IT" sz="1000" dirty="0">
                <a:solidFill>
                  <a:schemeClr val="lt1"/>
                </a:solidFill>
                <a:latin typeface="Courier"/>
              </a:rPr>
              <a:t>     </a:t>
            </a:r>
            <a:r>
              <a:rPr lang="it-IT" sz="1000" dirty="0" err="1">
                <a:solidFill>
                  <a:schemeClr val="lt1"/>
                </a:solidFill>
                <a:latin typeface="Courier"/>
              </a:rPr>
              <a:t>gets</a:t>
            </a:r>
            <a:r>
              <a:rPr lang="it-IT" sz="1000" dirty="0">
                <a:solidFill>
                  <a:schemeClr val="lt1"/>
                </a:solidFill>
                <a:latin typeface="Courier"/>
              </a:rPr>
              <a:t>(Risposta);</a:t>
            </a:r>
          </a:p>
          <a:p>
            <a:pPr>
              <a:lnSpc>
                <a:spcPct val="110000"/>
              </a:lnSpc>
              <a:spcBef>
                <a:spcPts val="900"/>
              </a:spcBef>
              <a:buClr>
                <a:schemeClr val="tx1">
                  <a:lumMod val="85000"/>
                  <a:lumOff val="15000"/>
                </a:schemeClr>
              </a:buClr>
            </a:pPr>
            <a:r>
              <a:rPr lang="it-IT" sz="1000" dirty="0">
                <a:solidFill>
                  <a:schemeClr val="lt1"/>
                </a:solidFill>
                <a:latin typeface="Courier"/>
              </a:rPr>
              <a:t>}</a:t>
            </a:r>
          </a:p>
          <a:p>
            <a:pPr>
              <a:lnSpc>
                <a:spcPct val="110000"/>
              </a:lnSpc>
              <a:spcBef>
                <a:spcPts val="900"/>
              </a:spcBef>
              <a:buClr>
                <a:schemeClr val="tx1">
                  <a:lumMod val="85000"/>
                  <a:lumOff val="15000"/>
                </a:schemeClr>
              </a:buClr>
            </a:pPr>
            <a:r>
              <a:rPr lang="it-IT" sz="1000" dirty="0" err="1">
                <a:solidFill>
                  <a:schemeClr val="lt1"/>
                </a:solidFill>
                <a:latin typeface="Courier"/>
              </a:rPr>
              <a:t>return</a:t>
            </a:r>
            <a:r>
              <a:rPr lang="it-IT" sz="1000" dirty="0">
                <a:solidFill>
                  <a:schemeClr val="lt1"/>
                </a:solidFill>
                <a:latin typeface="Courier"/>
              </a:rPr>
              <a:t> 0;</a:t>
            </a:r>
          </a:p>
          <a:p>
            <a:pPr>
              <a:lnSpc>
                <a:spcPct val="110000"/>
              </a:lnSpc>
              <a:spcBef>
                <a:spcPts val="900"/>
              </a:spcBef>
              <a:buClr>
                <a:schemeClr val="tx1">
                  <a:lumMod val="85000"/>
                  <a:lumOff val="15000"/>
                </a:schemeClr>
              </a:buClr>
            </a:pPr>
            <a:r>
              <a:rPr lang="it-IT" sz="1000" dirty="0">
                <a:solidFill>
                  <a:schemeClr val="lt1"/>
                </a:solidFill>
                <a:latin typeface="Courier"/>
              </a:rPr>
              <a:t>}</a:t>
            </a:r>
            <a:endParaRPr lang="it-IT" sz="1200" dirty="0">
              <a:solidFill>
                <a:schemeClr val="lt1"/>
              </a:solidFill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67870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E1C98BC-457F-409D-869D-42EC95CF2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B95350A-7ED7-45B4-A98C-A9D0A3F0B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 algn="l">
              <a:buNone/>
            </a:pPr>
            <a:r>
              <a:rPr lang="it-IT" sz="1800" i="0" u="none" strike="noStrike" baseline="0" dirty="0" err="1">
                <a:latin typeface="Courier"/>
              </a:rPr>
              <a:t>void</a:t>
            </a:r>
            <a:r>
              <a:rPr lang="it-IT" sz="1800" b="1" i="0" u="none" strike="noStrike" baseline="0" dirty="0">
                <a:latin typeface="Courier"/>
              </a:rPr>
              <a:t> </a:t>
            </a:r>
            <a:r>
              <a:rPr lang="it-IT" sz="1800" b="0" i="0" u="none" strike="noStrike" baseline="0" dirty="0" err="1">
                <a:latin typeface="Courier"/>
              </a:rPr>
              <a:t>RibaltaTesto</a:t>
            </a:r>
            <a:r>
              <a:rPr lang="it-IT" sz="1800" b="0" i="0" u="none" strike="noStrike" baseline="0" dirty="0">
                <a:latin typeface="Courier"/>
              </a:rPr>
              <a:t>(){</a:t>
            </a:r>
          </a:p>
          <a:p>
            <a:pPr marL="0" indent="0" algn="l">
              <a:buNone/>
            </a:pPr>
            <a:r>
              <a:rPr lang="it-IT" sz="1800" b="0" i="0" u="none" strike="noStrike" baseline="0" dirty="0">
                <a:latin typeface="Courier"/>
              </a:rPr>
              <a:t>   Pila P;</a:t>
            </a:r>
          </a:p>
          <a:p>
            <a:pPr marL="0" indent="0" algn="l">
              <a:buNone/>
            </a:pPr>
            <a:r>
              <a:rPr lang="it-IT" sz="1800" b="0" i="0" u="none" strike="noStrike" baseline="0" dirty="0">
                <a:latin typeface="Courier"/>
              </a:rPr>
              <a:t>   Atomo C;</a:t>
            </a:r>
          </a:p>
          <a:p>
            <a:pPr marL="0" indent="0" algn="l">
              <a:buNone/>
            </a:pPr>
            <a:r>
              <a:rPr lang="it-IT" sz="1800" b="0" i="0" u="none" strike="noStrike" baseline="0" dirty="0">
                <a:latin typeface="Courier"/>
              </a:rPr>
              <a:t>   </a:t>
            </a:r>
            <a:r>
              <a:rPr lang="it-IT" sz="1800" b="0" i="0" u="none" strike="noStrike" baseline="0" dirty="0" err="1">
                <a:latin typeface="Courier"/>
              </a:rPr>
              <a:t>CreaPila</a:t>
            </a:r>
            <a:r>
              <a:rPr lang="it-IT" sz="1800" b="0" i="0" u="none" strike="noStrike" baseline="0" dirty="0">
                <a:latin typeface="Courier"/>
              </a:rPr>
              <a:t>(&amp;P);</a:t>
            </a:r>
          </a:p>
          <a:p>
            <a:pPr marL="0" indent="0" algn="l">
              <a:buNone/>
            </a:pPr>
            <a:r>
              <a:rPr lang="it-IT" sz="1800" b="1" i="0" u="none" strike="noStrike" baseline="0" dirty="0">
                <a:latin typeface="Courier"/>
              </a:rPr>
              <a:t>   do </a:t>
            </a:r>
            <a:r>
              <a:rPr lang="it-IT" sz="1800" b="0" i="0" u="none" strike="noStrike" baseline="0" dirty="0">
                <a:latin typeface="Courier"/>
              </a:rPr>
              <a:t>{</a:t>
            </a:r>
          </a:p>
          <a:p>
            <a:pPr marL="0" indent="0" algn="l">
              <a:buNone/>
            </a:pPr>
            <a:r>
              <a:rPr lang="it-IT" sz="1800" b="0" i="0" u="none" strike="noStrike" baseline="0" dirty="0">
                <a:latin typeface="Courier"/>
              </a:rPr>
              <a:t>    C=</a:t>
            </a:r>
            <a:r>
              <a:rPr lang="it-IT" sz="1800" b="1" i="0" u="none" strike="noStrike" baseline="0" dirty="0" err="1">
                <a:latin typeface="Courier"/>
              </a:rPr>
              <a:t>getchar</a:t>
            </a:r>
            <a:r>
              <a:rPr lang="it-IT" sz="1800" b="0" i="0" u="none" strike="noStrike" baseline="0" dirty="0">
                <a:latin typeface="Courier"/>
              </a:rPr>
              <a:t>();</a:t>
            </a:r>
          </a:p>
          <a:p>
            <a:pPr marL="0" indent="0" algn="l">
              <a:buNone/>
            </a:pPr>
            <a:r>
              <a:rPr lang="it-IT" sz="1800" b="1" i="0" u="none" strike="noStrike" baseline="0" dirty="0">
                <a:latin typeface="Courier"/>
              </a:rPr>
              <a:t>    </a:t>
            </a:r>
            <a:r>
              <a:rPr lang="it-IT" sz="1800" b="1" i="0" u="none" strike="noStrike" baseline="0" dirty="0" err="1">
                <a:latin typeface="Courier"/>
              </a:rPr>
              <a:t>if</a:t>
            </a:r>
            <a:r>
              <a:rPr lang="it-IT" sz="1800" b="1" i="0" u="none" strike="noStrike" baseline="0" dirty="0">
                <a:latin typeface="Courier"/>
              </a:rPr>
              <a:t> </a:t>
            </a:r>
            <a:r>
              <a:rPr lang="it-IT" sz="1800" b="0" i="0" u="none" strike="noStrike" baseline="0" dirty="0">
                <a:latin typeface="Courier"/>
              </a:rPr>
              <a:t>(C!='\n’)</a:t>
            </a:r>
          </a:p>
          <a:p>
            <a:pPr marL="0" indent="0" algn="l">
              <a:buNone/>
            </a:pPr>
            <a:r>
              <a:rPr lang="en-US" sz="1800" b="1" i="0" u="none" strike="noStrike" baseline="0" dirty="0">
                <a:latin typeface="Courier"/>
              </a:rPr>
              <a:t>      if </a:t>
            </a:r>
            <a:r>
              <a:rPr lang="en-US" sz="1800" b="0" i="0" u="none" strike="noStrike" baseline="0" dirty="0">
                <a:latin typeface="Courier"/>
              </a:rPr>
              <a:t>(Push(&amp;P,C)!=</a:t>
            </a:r>
            <a:r>
              <a:rPr lang="en-US" sz="1800" b="0" i="0" u="none" strike="noStrike" baseline="0" dirty="0" err="1">
                <a:latin typeface="Courier"/>
              </a:rPr>
              <a:t>PilaOK</a:t>
            </a:r>
            <a:r>
              <a:rPr lang="en-US" sz="1800" b="0" i="0" u="none" strike="noStrike" baseline="0" dirty="0">
                <a:latin typeface="Courier"/>
              </a:rPr>
              <a:t>)</a:t>
            </a:r>
          </a:p>
          <a:p>
            <a:pPr marL="0" indent="0" algn="l">
              <a:buNone/>
            </a:pPr>
            <a:r>
              <a:rPr lang="it-IT" sz="1800" b="1" i="0" u="none" strike="noStrike" baseline="0" dirty="0">
                <a:latin typeface="Courier"/>
              </a:rPr>
              <a:t>        </a:t>
            </a:r>
            <a:r>
              <a:rPr lang="it-IT" sz="1800" b="1" i="0" u="none" strike="noStrike" baseline="0" dirty="0" err="1">
                <a:latin typeface="Courier"/>
              </a:rPr>
              <a:t>printf</a:t>
            </a:r>
            <a:r>
              <a:rPr lang="it-IT" sz="1800" b="0" i="0" u="none" strike="noStrike" baseline="0" dirty="0">
                <a:latin typeface="Courier"/>
              </a:rPr>
              <a:t>("non inserito\n");</a:t>
            </a:r>
          </a:p>
          <a:p>
            <a:pPr marL="0" indent="0" algn="l">
              <a:buNone/>
            </a:pPr>
            <a:r>
              <a:rPr lang="it-IT" sz="1800" b="0" i="0" u="none" strike="noStrike" baseline="0" dirty="0">
                <a:latin typeface="Courier"/>
              </a:rPr>
              <a:t>   }</a:t>
            </a:r>
          </a:p>
          <a:p>
            <a:pPr marL="0" indent="0" algn="l">
              <a:buNone/>
            </a:pPr>
            <a:r>
              <a:rPr lang="it-IT" sz="1800" b="1" i="0" u="none" strike="noStrike" baseline="0" dirty="0">
                <a:latin typeface="Courier"/>
              </a:rPr>
              <a:t>   </a:t>
            </a:r>
            <a:r>
              <a:rPr lang="it-IT" sz="1800" b="1" i="0" u="none" strike="noStrike" baseline="0" dirty="0" err="1">
                <a:latin typeface="Courier"/>
              </a:rPr>
              <a:t>while</a:t>
            </a:r>
            <a:r>
              <a:rPr lang="it-IT" sz="1800" b="1" i="0" u="none" strike="noStrike" baseline="0" dirty="0">
                <a:latin typeface="Courier"/>
              </a:rPr>
              <a:t> </a:t>
            </a:r>
            <a:r>
              <a:rPr lang="it-IT" sz="1800" b="0" i="0" u="none" strike="noStrike" baseline="0" dirty="0">
                <a:latin typeface="Courier"/>
              </a:rPr>
              <a:t>(C!='\n’);</a:t>
            </a:r>
          </a:p>
          <a:p>
            <a:pPr marL="0" indent="0" algn="l">
              <a:buNone/>
            </a:pPr>
            <a:r>
              <a:rPr lang="en-US" sz="1800" b="1" i="0" u="none" strike="noStrike" baseline="0" dirty="0">
                <a:latin typeface="Courier"/>
              </a:rPr>
              <a:t>   while </a:t>
            </a:r>
            <a:r>
              <a:rPr lang="en-US" sz="1800" b="0" i="0" u="none" strike="noStrike" baseline="0" dirty="0">
                <a:latin typeface="Courier"/>
              </a:rPr>
              <a:t>(Pop(&amp;P,&amp;C)==</a:t>
            </a:r>
            <a:r>
              <a:rPr lang="en-US" sz="1800" b="0" i="0" u="none" strike="noStrike" baseline="0" dirty="0" err="1">
                <a:latin typeface="Courier"/>
              </a:rPr>
              <a:t>PilaOK</a:t>
            </a:r>
            <a:r>
              <a:rPr lang="en-US" sz="1800" b="0" i="0" u="none" strike="noStrike" baseline="0" dirty="0">
                <a:latin typeface="Courier"/>
              </a:rPr>
              <a:t>)</a:t>
            </a:r>
          </a:p>
          <a:p>
            <a:pPr marL="0" indent="0" algn="l">
              <a:buNone/>
            </a:pPr>
            <a:r>
              <a:rPr lang="it-IT" sz="1800" b="1" i="0" u="none" strike="noStrike" baseline="0" dirty="0">
                <a:latin typeface="Courier"/>
              </a:rPr>
              <a:t>        </a:t>
            </a:r>
            <a:r>
              <a:rPr lang="it-IT" sz="1800" b="1" i="0" u="none" strike="noStrike" baseline="0" dirty="0" err="1">
                <a:latin typeface="Courier"/>
              </a:rPr>
              <a:t>printf</a:t>
            </a:r>
            <a:r>
              <a:rPr lang="it-IT" sz="1800" b="0" i="0" u="none" strike="noStrike" baseline="0" dirty="0">
                <a:latin typeface="Courier"/>
              </a:rPr>
              <a:t>("%</a:t>
            </a:r>
            <a:r>
              <a:rPr lang="it-IT" sz="1800" b="0" i="0" u="none" strike="noStrike" baseline="0" dirty="0" err="1">
                <a:latin typeface="Courier"/>
              </a:rPr>
              <a:t>c",C</a:t>
            </a:r>
            <a:r>
              <a:rPr lang="it-IT" sz="1800" b="0" i="0" u="none" strike="noStrike" baseline="0" dirty="0">
                <a:latin typeface="Courier"/>
              </a:rPr>
              <a:t>);</a:t>
            </a:r>
          </a:p>
          <a:p>
            <a:pPr marL="0" indent="0" algn="l">
              <a:buNone/>
            </a:pPr>
            <a:r>
              <a:rPr lang="it-IT" sz="1800" b="0" i="0" u="none" strike="noStrike" baseline="0" dirty="0">
                <a:latin typeface="Courier"/>
              </a:rPr>
              <a:t>}</a:t>
            </a:r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E93D778-4BC4-4422-AFB5-6A9E540F3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FFEEA0C-1FCD-40E6-A1D4-23BFBD0CE371}" type="datetime1">
              <a:rPr lang="it-IT" smtClean="0"/>
              <a:t>05/04/2022</a:t>
            </a:fld>
            <a:endParaRPr lang="en-US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432C7E4-4750-4FE9-8B73-11D2D3D742F1}"/>
              </a:ext>
            </a:extLst>
          </p:cNvPr>
          <p:cNvSpPr txBox="1"/>
          <p:nvPr/>
        </p:nvSpPr>
        <p:spPr>
          <a:xfrm>
            <a:off x="4536142" y="2096490"/>
            <a:ext cx="3922869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it-IT" sz="1100" dirty="0">
                <a:solidFill>
                  <a:schemeClr val="lt1"/>
                </a:solidFill>
                <a:latin typeface="Courier"/>
              </a:rPr>
              <a:t>/* </a:t>
            </a:r>
            <a:r>
              <a:rPr lang="it-IT" sz="1100" dirty="0" err="1">
                <a:solidFill>
                  <a:schemeClr val="lt1"/>
                </a:solidFill>
                <a:latin typeface="Courier"/>
              </a:rPr>
              <a:t>Infobase.h</a:t>
            </a:r>
            <a:r>
              <a:rPr lang="it-IT" sz="1100" dirty="0">
                <a:solidFill>
                  <a:schemeClr val="lt1"/>
                </a:solidFill>
                <a:latin typeface="Courier"/>
              </a:rPr>
              <a:t> */</a:t>
            </a:r>
          </a:p>
          <a:p>
            <a:pPr algn="l"/>
            <a:r>
              <a:rPr lang="it-IT" sz="1100" dirty="0">
                <a:solidFill>
                  <a:schemeClr val="lt1"/>
                </a:solidFill>
                <a:latin typeface="Courier"/>
              </a:rPr>
              <a:t>#define </a:t>
            </a:r>
            <a:r>
              <a:rPr lang="it-IT" sz="1100" dirty="0" err="1">
                <a:solidFill>
                  <a:schemeClr val="lt1"/>
                </a:solidFill>
                <a:latin typeface="Courier"/>
              </a:rPr>
              <a:t>MaxDim</a:t>
            </a:r>
            <a:r>
              <a:rPr lang="it-IT" sz="1100" dirty="0">
                <a:solidFill>
                  <a:schemeClr val="lt1"/>
                </a:solidFill>
                <a:latin typeface="Courier"/>
              </a:rPr>
              <a:t> 10</a:t>
            </a:r>
          </a:p>
          <a:p>
            <a:pPr algn="l"/>
            <a:r>
              <a:rPr lang="it-IT" sz="1100" dirty="0">
                <a:solidFill>
                  <a:schemeClr val="lt1"/>
                </a:solidFill>
                <a:latin typeface="Courier"/>
              </a:rPr>
              <a:t>#define </a:t>
            </a:r>
            <a:r>
              <a:rPr lang="it-IT" sz="1100" dirty="0" err="1">
                <a:solidFill>
                  <a:schemeClr val="lt1"/>
                </a:solidFill>
                <a:latin typeface="Courier"/>
              </a:rPr>
              <a:t>Null</a:t>
            </a:r>
            <a:r>
              <a:rPr lang="it-IT" sz="1100" dirty="0">
                <a:solidFill>
                  <a:schemeClr val="lt1"/>
                </a:solidFill>
                <a:latin typeface="Courier"/>
              </a:rPr>
              <a:t> '\n' /* elemento terminatore */</a:t>
            </a:r>
          </a:p>
          <a:p>
            <a:pPr algn="l"/>
            <a:r>
              <a:rPr lang="it-IT" sz="1100" dirty="0" err="1">
                <a:solidFill>
                  <a:schemeClr val="lt1"/>
                </a:solidFill>
                <a:latin typeface="Courier"/>
              </a:rPr>
              <a:t>typedef</a:t>
            </a:r>
            <a:r>
              <a:rPr lang="it-IT" sz="1100" dirty="0">
                <a:solidFill>
                  <a:schemeClr val="lt1"/>
                </a:solidFill>
                <a:latin typeface="Courier"/>
              </a:rPr>
              <a:t> </a:t>
            </a:r>
            <a:r>
              <a:rPr lang="it-IT" sz="1100" dirty="0" err="1">
                <a:solidFill>
                  <a:schemeClr val="lt1"/>
                </a:solidFill>
                <a:latin typeface="Courier"/>
              </a:rPr>
              <a:t>char</a:t>
            </a:r>
            <a:r>
              <a:rPr lang="it-IT" sz="1100" dirty="0">
                <a:solidFill>
                  <a:schemeClr val="lt1"/>
                </a:solidFill>
                <a:latin typeface="Courier"/>
              </a:rPr>
              <a:t> Atomo;</a:t>
            </a:r>
          </a:p>
          <a:p>
            <a:pPr algn="l"/>
            <a:r>
              <a:rPr lang="it-IT" sz="1100" dirty="0" err="1">
                <a:solidFill>
                  <a:schemeClr val="lt1"/>
                </a:solidFill>
                <a:latin typeface="Courier"/>
              </a:rPr>
              <a:t>extern</a:t>
            </a:r>
            <a:r>
              <a:rPr lang="it-IT" sz="1100" dirty="0">
                <a:solidFill>
                  <a:schemeClr val="lt1"/>
                </a:solidFill>
                <a:latin typeface="Courier"/>
              </a:rPr>
              <a:t> </a:t>
            </a:r>
            <a:r>
              <a:rPr lang="it-IT" sz="1100" dirty="0" err="1">
                <a:solidFill>
                  <a:schemeClr val="lt1"/>
                </a:solidFill>
                <a:latin typeface="Courier"/>
              </a:rPr>
              <a:t>void</a:t>
            </a:r>
            <a:r>
              <a:rPr lang="it-IT" sz="1100" dirty="0">
                <a:solidFill>
                  <a:schemeClr val="lt1"/>
                </a:solidFill>
                <a:latin typeface="Courier"/>
              </a:rPr>
              <a:t> Acquisisci(Atomo *A);</a:t>
            </a:r>
          </a:p>
          <a:p>
            <a:pPr algn="l"/>
            <a:r>
              <a:rPr lang="it-IT" sz="1100" dirty="0" err="1">
                <a:solidFill>
                  <a:schemeClr val="lt1"/>
                </a:solidFill>
                <a:latin typeface="Courier"/>
              </a:rPr>
              <a:t>extern</a:t>
            </a:r>
            <a:r>
              <a:rPr lang="it-IT" sz="1100" dirty="0">
                <a:solidFill>
                  <a:schemeClr val="lt1"/>
                </a:solidFill>
                <a:latin typeface="Courier"/>
              </a:rPr>
              <a:t> </a:t>
            </a:r>
            <a:r>
              <a:rPr lang="it-IT" sz="1100" dirty="0" err="1">
                <a:solidFill>
                  <a:schemeClr val="lt1"/>
                </a:solidFill>
                <a:latin typeface="Courier"/>
              </a:rPr>
              <a:t>void</a:t>
            </a:r>
            <a:r>
              <a:rPr lang="it-IT" sz="1100" dirty="0">
                <a:solidFill>
                  <a:schemeClr val="lt1"/>
                </a:solidFill>
                <a:latin typeface="Courier"/>
              </a:rPr>
              <a:t> Visualizza(Atomo A);</a:t>
            </a:r>
          </a:p>
          <a:p>
            <a:pPr algn="l"/>
            <a:endParaRPr lang="it-IT" sz="1100" dirty="0">
              <a:solidFill>
                <a:schemeClr val="lt1"/>
              </a:solidFill>
              <a:latin typeface="Courier"/>
            </a:endParaRPr>
          </a:p>
          <a:p>
            <a:pPr algn="l"/>
            <a:r>
              <a:rPr lang="it-IT" sz="1100" dirty="0">
                <a:solidFill>
                  <a:schemeClr val="lt1"/>
                </a:solidFill>
                <a:latin typeface="Courier"/>
              </a:rPr>
              <a:t>/* </a:t>
            </a:r>
            <a:r>
              <a:rPr lang="it-IT" sz="1100" dirty="0" err="1">
                <a:solidFill>
                  <a:schemeClr val="lt1"/>
                </a:solidFill>
                <a:latin typeface="Courier"/>
              </a:rPr>
              <a:t>Infobase.c</a:t>
            </a:r>
            <a:r>
              <a:rPr lang="it-IT" sz="1100" dirty="0">
                <a:solidFill>
                  <a:schemeClr val="lt1"/>
                </a:solidFill>
                <a:latin typeface="Courier"/>
              </a:rPr>
              <a:t> */</a:t>
            </a:r>
          </a:p>
          <a:p>
            <a:pPr algn="l"/>
            <a:r>
              <a:rPr lang="it-IT" sz="1100" dirty="0">
                <a:solidFill>
                  <a:schemeClr val="lt1"/>
                </a:solidFill>
                <a:latin typeface="Courier"/>
              </a:rPr>
              <a:t>#include &lt;</a:t>
            </a:r>
            <a:r>
              <a:rPr lang="it-IT" sz="1100" dirty="0" err="1">
                <a:solidFill>
                  <a:schemeClr val="lt1"/>
                </a:solidFill>
                <a:latin typeface="Courier"/>
              </a:rPr>
              <a:t>stdio.h</a:t>
            </a:r>
            <a:r>
              <a:rPr lang="it-IT" sz="1100" dirty="0">
                <a:solidFill>
                  <a:schemeClr val="lt1"/>
                </a:solidFill>
                <a:latin typeface="Courier"/>
              </a:rPr>
              <a:t>&gt;</a:t>
            </a:r>
          </a:p>
          <a:p>
            <a:pPr algn="l"/>
            <a:r>
              <a:rPr lang="it-IT" sz="1100" dirty="0">
                <a:solidFill>
                  <a:schemeClr val="lt1"/>
                </a:solidFill>
                <a:latin typeface="Courier"/>
              </a:rPr>
              <a:t>#include "</a:t>
            </a:r>
            <a:r>
              <a:rPr lang="it-IT" sz="1100" dirty="0" err="1">
                <a:solidFill>
                  <a:schemeClr val="lt1"/>
                </a:solidFill>
                <a:latin typeface="Courier"/>
              </a:rPr>
              <a:t>InfoBase.h</a:t>
            </a:r>
            <a:r>
              <a:rPr lang="it-IT" sz="1100" dirty="0">
                <a:solidFill>
                  <a:schemeClr val="lt1"/>
                </a:solidFill>
                <a:latin typeface="Courier"/>
              </a:rPr>
              <a:t>"</a:t>
            </a:r>
          </a:p>
          <a:p>
            <a:pPr algn="l"/>
            <a:r>
              <a:rPr lang="it-IT" sz="1100" dirty="0" err="1">
                <a:solidFill>
                  <a:schemeClr val="lt1"/>
                </a:solidFill>
                <a:latin typeface="Courier"/>
              </a:rPr>
              <a:t>void</a:t>
            </a:r>
            <a:r>
              <a:rPr lang="it-IT" sz="1100" dirty="0">
                <a:solidFill>
                  <a:schemeClr val="lt1"/>
                </a:solidFill>
                <a:latin typeface="Courier"/>
              </a:rPr>
              <a:t> Acquisisci(Atomo *A){</a:t>
            </a:r>
          </a:p>
          <a:p>
            <a:pPr algn="l"/>
            <a:r>
              <a:rPr lang="it-IT" sz="1100" dirty="0">
                <a:solidFill>
                  <a:schemeClr val="lt1"/>
                </a:solidFill>
                <a:latin typeface="Courier"/>
              </a:rPr>
              <a:t>  *A=</a:t>
            </a:r>
            <a:r>
              <a:rPr lang="it-IT" sz="1100" dirty="0" err="1">
                <a:solidFill>
                  <a:schemeClr val="lt1"/>
                </a:solidFill>
                <a:latin typeface="Courier"/>
              </a:rPr>
              <a:t>getchar</a:t>
            </a:r>
            <a:r>
              <a:rPr lang="it-IT" sz="1100" dirty="0">
                <a:solidFill>
                  <a:schemeClr val="lt1"/>
                </a:solidFill>
                <a:latin typeface="Courier"/>
              </a:rPr>
              <a:t>();</a:t>
            </a:r>
          </a:p>
          <a:p>
            <a:pPr algn="l"/>
            <a:r>
              <a:rPr lang="it-IT" sz="1100" dirty="0">
                <a:solidFill>
                  <a:schemeClr val="lt1"/>
                </a:solidFill>
                <a:latin typeface="Courier"/>
              </a:rPr>
              <a:t>}</a:t>
            </a:r>
          </a:p>
          <a:p>
            <a:pPr algn="l"/>
            <a:r>
              <a:rPr lang="it-IT" sz="1100" dirty="0" err="1">
                <a:solidFill>
                  <a:schemeClr val="lt1"/>
                </a:solidFill>
                <a:latin typeface="Courier"/>
              </a:rPr>
              <a:t>void</a:t>
            </a:r>
            <a:r>
              <a:rPr lang="it-IT" sz="1100" dirty="0">
                <a:solidFill>
                  <a:schemeClr val="lt1"/>
                </a:solidFill>
                <a:latin typeface="Courier"/>
              </a:rPr>
              <a:t> Visualizza(Atomo A){</a:t>
            </a:r>
          </a:p>
          <a:p>
            <a:pPr algn="l"/>
            <a:r>
              <a:rPr lang="it-IT" sz="1100" dirty="0">
                <a:solidFill>
                  <a:schemeClr val="lt1"/>
                </a:solidFill>
                <a:latin typeface="Courier"/>
              </a:rPr>
              <a:t>  </a:t>
            </a:r>
            <a:r>
              <a:rPr lang="it-IT" sz="1100" dirty="0" err="1">
                <a:solidFill>
                  <a:schemeClr val="lt1"/>
                </a:solidFill>
                <a:latin typeface="Courier"/>
              </a:rPr>
              <a:t>printf</a:t>
            </a:r>
            <a:r>
              <a:rPr lang="it-IT" sz="1100" dirty="0">
                <a:solidFill>
                  <a:schemeClr val="lt1"/>
                </a:solidFill>
                <a:latin typeface="Courier"/>
              </a:rPr>
              <a:t>("%</a:t>
            </a:r>
            <a:r>
              <a:rPr lang="it-IT" sz="1100" dirty="0" err="1">
                <a:solidFill>
                  <a:schemeClr val="lt1"/>
                </a:solidFill>
                <a:latin typeface="Courier"/>
              </a:rPr>
              <a:t>c",A</a:t>
            </a:r>
            <a:r>
              <a:rPr lang="it-IT" sz="1100" dirty="0">
                <a:solidFill>
                  <a:schemeClr val="lt1"/>
                </a:solidFill>
                <a:latin typeface="Courier"/>
              </a:rPr>
              <a:t>);</a:t>
            </a:r>
          </a:p>
          <a:p>
            <a:pPr algn="l"/>
            <a:r>
              <a:rPr lang="it-IT" sz="1100" dirty="0">
                <a:solidFill>
                  <a:schemeClr val="lt1"/>
                </a:solidFill>
                <a:latin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555267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38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E462D"/>
      </a:accent1>
      <a:accent2>
        <a:srgbClr val="595A85"/>
      </a:accent2>
      <a:accent3>
        <a:srgbClr val="8D6F5B"/>
      </a:accent3>
      <a:accent4>
        <a:srgbClr val="FABD2F"/>
      </a:accent4>
      <a:accent5>
        <a:srgbClr val="AF8073"/>
      </a:accent5>
      <a:accent6>
        <a:srgbClr val="787880"/>
      </a:accent6>
      <a:hlink>
        <a:srgbClr val="CC8D00"/>
      </a:hlink>
      <a:folHlink>
        <a:srgbClr val="82829E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857_TF56410444" id="{9E32E7D9-E4D4-4E34-9CBF-5EF99946F492}" vid="{4EB8DC7B-672E-465F-9749-D0C21D91E9BB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{80D37069-4E25-4ABC-9768-CA0F1D6F4644}tf56410444_win32</Template>
  <TotalTime>239</TotalTime>
  <Words>1719</Words>
  <Application>Microsoft Office PowerPoint</Application>
  <PresentationFormat>Widescreen</PresentationFormat>
  <Paragraphs>302</Paragraphs>
  <Slides>17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5" baseType="lpstr">
      <vt:lpstr>Avenir Next LT Pro</vt:lpstr>
      <vt:lpstr>Avenir Next LT Pro Light</vt:lpstr>
      <vt:lpstr>Calibri</vt:lpstr>
      <vt:lpstr>Courier</vt:lpstr>
      <vt:lpstr>Courier-Bold</vt:lpstr>
      <vt:lpstr>Garamond</vt:lpstr>
      <vt:lpstr>Times New Roman</vt:lpstr>
      <vt:lpstr>SavonVTI</vt:lpstr>
      <vt:lpstr>Strutture Dati  -   PILE E Code</vt:lpstr>
      <vt:lpstr>Introduzione </vt:lpstr>
      <vt:lpstr>Rappresentazione sequenziale di pile, mediante vettore</vt:lpstr>
      <vt:lpstr>Pila implementata come vettore</vt:lpstr>
      <vt:lpstr>Pila implementata con i puntatori</vt:lpstr>
      <vt:lpstr>Presentazione standard di PowerPoint</vt:lpstr>
      <vt:lpstr>Esempio</vt:lpstr>
      <vt:lpstr>Presentazione standard di PowerPoint</vt:lpstr>
      <vt:lpstr>Presentazione standard di PowerPoint</vt:lpstr>
      <vt:lpstr>Code</vt:lpstr>
      <vt:lpstr>Rappresentazione collegata (liste)</vt:lpstr>
      <vt:lpstr>Rappresentazione collegata (liste)</vt:lpstr>
      <vt:lpstr>Rappresentazione collegata (liste)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ricorsione</dc:title>
  <dc:creator>Aaron</dc:creator>
  <cp:lastModifiedBy>corrado aaron visaggio</cp:lastModifiedBy>
  <cp:revision>78</cp:revision>
  <dcterms:created xsi:type="dcterms:W3CDTF">2021-01-13T08:29:19Z</dcterms:created>
  <dcterms:modified xsi:type="dcterms:W3CDTF">2022-04-05T08:51:46Z</dcterms:modified>
</cp:coreProperties>
</file>