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6668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46760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786852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46760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7868520" y="210312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06668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46760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7868520" y="4114080"/>
            <a:ext cx="323856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3849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0800" y="411408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20800" y="2103120"/>
            <a:ext cx="49082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66680" y="4114080"/>
            <a:ext cx="10058040" cy="1836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blurRad="50800" algn="ctr" rotWithShape="0">
              <a:srgbClr val="000000">
                <a:alpha val="66000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83000"/>
              </a:lnSpc>
            </a:pPr>
            <a:r>
              <a:rPr lang="it-IT" sz="5600" b="0" strike="noStrike" cap="all" spc="-100">
                <a:solidFill>
                  <a:srgbClr val="262626"/>
                </a:solidFill>
                <a:latin typeface="Avenir Next LT Pro Light"/>
              </a:rPr>
              <a:t>Fare clic per modificare lo stile del titolo dello schema</a:t>
            </a:r>
            <a:endParaRPr lang="it-IT" sz="5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4B2A182C-2EBE-4068-BA3C-297592D3D970}" type="datetime1"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16/12/2020</a:t>
            </a:fld>
            <a:endParaRPr lang="it-IT" sz="13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B3C435A-3060-47C7-823E-770B750DB019}" type="slidenum">
              <a:rPr lang="it-IT" sz="800" b="0" strike="noStrike" spc="-1">
                <a:solidFill>
                  <a:srgbClr val="5C5C5C"/>
                </a:solidFill>
                <a:latin typeface="Avenir Next LT Pro"/>
              </a:rPr>
              <a:t>‹N›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venir Next LT Pro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venir Next LT Pro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venir Next LT Pro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Fare clic per modificare lo stile del titolo dello schema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000000"/>
                </a:solidFill>
                <a:latin typeface="Avenir Next LT Pro"/>
              </a:rPr>
              <a:t>Fare clic per modificare gli stili del testo dello schema</a:t>
            </a: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000000"/>
                </a:solidFill>
                <a:latin typeface="Avenir Next LT Pro"/>
              </a:rPr>
              <a:t>Secondo livello</a:t>
            </a:r>
          </a:p>
          <a:p>
            <a:pPr marL="731520" lvl="2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</a:rPr>
              <a:t>Terzo livello</a:t>
            </a:r>
          </a:p>
          <a:p>
            <a:pPr marL="1005840" lvl="3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</a:rPr>
              <a:t>Quarto livello</a:t>
            </a:r>
          </a:p>
          <a:p>
            <a:pPr marL="1280160" lvl="4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200" b="0" strike="noStrike" spc="-1">
                <a:solidFill>
                  <a:srgbClr val="000000"/>
                </a:solidFill>
                <a:latin typeface="Avenir Next LT Pro"/>
              </a:rPr>
              <a:t>Quinto livello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8A0FC3C-BBF9-4587-B1C1-251009FF538F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EFEC405-F275-4F28-965A-8F17BF3B6517}" type="slidenum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‹N›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magine 4" descr="Immagine con tessuto, tabella, rosso, coperto&#10;&#10;Descrizione generata automaticamente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937440" y="1808640"/>
            <a:ext cx="5452200" cy="32407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1103400" y="1974960"/>
            <a:ext cx="5120280" cy="2907360"/>
          </a:xfrm>
          <a:prstGeom prst="rect">
            <a:avLst/>
          </a:prstGeom>
          <a:noFill/>
          <a:ln w="6480" cap="sq">
            <a:solidFill>
              <a:schemeClr val="tx1"/>
            </a:solidFill>
            <a:miter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Shape 3"/>
          <p:cNvSpPr txBox="1"/>
          <p:nvPr/>
        </p:nvSpPr>
        <p:spPr>
          <a:xfrm>
            <a:off x="1276200" y="2350080"/>
            <a:ext cx="4774680" cy="163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it-IT" sz="4400" b="0" strike="noStrike" cap="all" spc="-100">
                <a:solidFill>
                  <a:srgbClr val="000000"/>
                </a:solidFill>
                <a:latin typeface="Avenir Next LT Pro Light"/>
              </a:rPr>
              <a:t>I pUntatori</a:t>
            </a:r>
            <a:endParaRPr lang="it-IT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1276200" y="3990600"/>
            <a:ext cx="4774680" cy="559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it-IT" sz="1800" b="0" strike="noStrike" spc="77">
                <a:solidFill>
                  <a:srgbClr val="000000"/>
                </a:solidFill>
                <a:latin typeface="Avenir Next LT Pro"/>
              </a:rPr>
              <a:t>Corrado Aaron Visaggio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Puntatori: controlli di tipo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Nella definizione di un puntatore è necessario indicare il tipo della variabile puntata.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Il compilatore può effettuare controlli statici sull’uso dei puntatori.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Esempio: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int *p, A=3;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char *q, C=‘c’;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p=&amp;A;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q=&amp;C;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*p=*q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C139EAC-B8F1-4375-BBA4-1787AA648949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Variabili Dinamiche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In C è possibile classificare le variabili in base al loro tempo di vita.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Due categorie: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Variabli automatiche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Variabili dinamiche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Variabili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 </a:t>
            </a:r>
            <a:r>
              <a:rPr lang="it-IT" sz="1500" b="1" strike="noStrike" spc="-1">
                <a:solidFill>
                  <a:srgbClr val="FF0000"/>
                </a:solidFill>
                <a:latin typeface="Avenir Next LT Pro"/>
              </a:rPr>
              <a:t>automatiche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L’allocazione e la deallocazione di variabili automatiche è effettuata automaticamente dal sistema, senza l’intervento del programmatore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Ogni variabile automatica ha un nome, attraverso il quale la si può riferire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Il programmatore non ha la possibilità di influire sul tempo di vita di variabili automatiche.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Tutte le variabili viste fino ad ora rientrano nella categoria delle </a:t>
            </a: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variabili automatiche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36BBCB4-59EB-4724-96D6-652837E96C2F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Variabili dinamiche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Le variabili dinamiche devono essere </a:t>
            </a: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allocate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 e </a:t>
            </a: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deallocate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 </a:t>
            </a:r>
            <a:r>
              <a:rPr lang="it-IT" sz="1500" b="1" strike="noStrike" spc="-1">
                <a:solidFill>
                  <a:srgbClr val="FF0000"/>
                </a:solidFill>
                <a:latin typeface="Avenir Next LT Pro"/>
              </a:rPr>
              <a:t>esplicitamente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 dal programmatore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L’area di memoria in cui vengono allocate le variabili dinamiche si chiama </a:t>
            </a:r>
            <a:r>
              <a:rPr lang="it-IT" sz="1500" b="1" strike="noStrike" spc="-1">
                <a:solidFill>
                  <a:srgbClr val="FF0000"/>
                </a:solidFill>
                <a:latin typeface="Avenir Next LT Pro"/>
              </a:rPr>
              <a:t>heap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Le variabili dinamiche non hanno un identificatore, ma possono essere riferite soltanto attraverso il loro indirizzo (mediante i puntatori).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Il </a:t>
            </a: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tempo di vita 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delle variabiali dinamiche è l’intervallo di tempo che intercorre tra l’allocazione e la deallocazione, che sono impartite esplicitamente dal programmatore.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B4287D7-B6E8-41CF-BD82-9DB214E40274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Variabili Dinamiche e C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Il C prevede funzioni standard di allocazione e deallocazione per variabili dinamiche: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Allocazione: </a:t>
            </a: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malloc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Deallocazione: </a:t>
            </a: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free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malloc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 e </a:t>
            </a: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free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 sono definite a livello di sistema operativo, mediante la libreria standard &lt;</a:t>
            </a: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stdlib.h&gt;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 (da includere nei programmi che le usano).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00E13B1-F53B-4879-9E30-459CC7A7B055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Variabli dinamiche in C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rmAutofit fontScale="73000"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La memoria dinamica viene allocata con la funzione standard </a:t>
            </a: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malloc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1" strike="noStrike" spc="-1">
                <a:solidFill>
                  <a:srgbClr val="FF0000"/>
                </a:solidFill>
                <a:latin typeface="Avenir Next LT Pro"/>
              </a:rPr>
              <a:t>SINTASSI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punt = (tipodato *)malloc(sizeof(tipodato))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Dove: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tipodato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 è il tipo della variabile puntata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punt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 è una variabile di tipo </a:t>
            </a: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tipodato *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sizeof() 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è una funzione standard che calcola il numero di bytes che occupa il dato specificato come argomento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È necessario converitre esplicitamente il tipo del valore ritornato (casting)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Courier New"/>
              </a:rPr>
              <a:t>(tipodato * ) malloc(..)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1" strike="noStrike" spc="-1">
                <a:solidFill>
                  <a:srgbClr val="FF0000"/>
                </a:solidFill>
                <a:latin typeface="Avenir Next LT Pro"/>
              </a:rPr>
              <a:t>SIGNIFICATO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La </a:t>
            </a: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malloc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 provoca la creazione di una variabile dinamica nell’</a:t>
            </a: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heap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 e restituisce l’indirizzo della variabile creata.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FC16A44-87D6-4525-893D-2C3BDFB89DB4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Esempio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#include &lt;stdlib.h&gt;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typedef int *tp;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tp punt;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…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punt=(tp) malloc(sizeof(int));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*punt=12;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76AC3CF-CE88-4831-8F7E-CD3AAA7FA360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095880" y="2905200"/>
            <a:ext cx="1533240" cy="1952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7629480" y="2905200"/>
            <a:ext cx="1533240" cy="1952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6"/>
          <p:cNvSpPr/>
          <p:nvPr/>
        </p:nvSpPr>
        <p:spPr>
          <a:xfrm>
            <a:off x="6862680" y="3209760"/>
            <a:ext cx="528120" cy="3711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5" name="CustomShape 7"/>
          <p:cNvSpPr/>
          <p:nvPr/>
        </p:nvSpPr>
        <p:spPr>
          <a:xfrm>
            <a:off x="6181560" y="3290040"/>
            <a:ext cx="52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FFFFFF"/>
                </a:solidFill>
                <a:latin typeface="Avenir Next LT Pro"/>
              </a:rPr>
              <a:t>punt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7924680" y="3209760"/>
            <a:ext cx="999720" cy="35676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67" name="CustomShape 9"/>
          <p:cNvSpPr/>
          <p:nvPr/>
        </p:nvSpPr>
        <p:spPr>
          <a:xfrm flipV="1">
            <a:off x="7391520" y="3387960"/>
            <a:ext cx="53316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0"/>
          <p:cNvSpPr/>
          <p:nvPr/>
        </p:nvSpPr>
        <p:spPr>
          <a:xfrm>
            <a:off x="7791480" y="2562120"/>
            <a:ext cx="1371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heap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7920000" y="3209760"/>
            <a:ext cx="999720" cy="35676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595A85"/>
                </a:solidFill>
                <a:latin typeface="Avenir Next LT Pro"/>
              </a:rPr>
              <a:t>12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Deallocazione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Si rilascia la memoria allocata dinamicamnete con: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free(punt);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Dove punt è l’indirizzo della variabile da deallocare.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Dopo questa operazione, la cella di memoria occupata da *punt viene liberata: *punt non esiste più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E2B5E9-99CF-46DD-BCDD-2C0287B0699E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Esempio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#include &lt;stdlib.h&gt;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typedef int *p;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tp punt;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…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punt=(tp) malloc(sizeof(int));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*punt=12;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free(punt);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9820B7-4D93-4B56-8789-09CC38EEFBFC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095880" y="2905200"/>
            <a:ext cx="1533240" cy="1952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7629480" y="2905200"/>
            <a:ext cx="1533240" cy="1952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6"/>
          <p:cNvSpPr/>
          <p:nvPr/>
        </p:nvSpPr>
        <p:spPr>
          <a:xfrm>
            <a:off x="6862680" y="3209760"/>
            <a:ext cx="528120" cy="3711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6181560" y="3290040"/>
            <a:ext cx="52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FFFFFF"/>
                </a:solidFill>
                <a:latin typeface="Avenir Next LT Pro"/>
              </a:rPr>
              <a:t>punt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 flipV="1">
            <a:off x="7391520" y="3387960"/>
            <a:ext cx="53316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9"/>
          <p:cNvSpPr/>
          <p:nvPr/>
        </p:nvSpPr>
        <p:spPr>
          <a:xfrm>
            <a:off x="7791480" y="2562120"/>
            <a:ext cx="1371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heap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7924680" y="3224160"/>
            <a:ext cx="999720" cy="35676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595A85"/>
                </a:solidFill>
                <a:latin typeface="Avenir Next LT Pro"/>
              </a:rPr>
              <a:t>12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Puntatori e variabili dinamiche: esempio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 dirty="0">
                <a:solidFill>
                  <a:srgbClr val="FFFFFF"/>
                </a:solidFill>
                <a:latin typeface="Avenir Next LT Pro"/>
              </a:rPr>
              <a:t>#include &lt;</a:t>
            </a:r>
            <a:r>
              <a:rPr lang="it-IT" sz="1500" b="0" strike="noStrike" spc="-1" dirty="0" err="1">
                <a:solidFill>
                  <a:srgbClr val="FFFFFF"/>
                </a:solidFill>
                <a:latin typeface="Avenir Next LT Pro"/>
              </a:rPr>
              <a:t>stdio.h</a:t>
            </a:r>
            <a:r>
              <a:rPr lang="it-IT" sz="1500" b="0" strike="noStrike" spc="-1" dirty="0">
                <a:solidFill>
                  <a:srgbClr val="FFFFFF"/>
                </a:solidFill>
                <a:latin typeface="Avenir Next LT Pro"/>
              </a:rPr>
              <a:t>&gt;</a:t>
            </a: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 dirty="0">
                <a:solidFill>
                  <a:schemeClr val="bg1"/>
                </a:solidFill>
                <a:latin typeface="Avenir Next LT Pro"/>
              </a:rPr>
              <a:t>#include &lt;</a:t>
            </a:r>
            <a:r>
              <a:rPr lang="it-IT" sz="1500" b="0" strike="noStrike" spc="-1" dirty="0" err="1">
                <a:solidFill>
                  <a:schemeClr val="bg1"/>
                </a:solidFill>
                <a:latin typeface="Avenir Next LT Pro"/>
              </a:rPr>
              <a:t>stdlib.h</a:t>
            </a:r>
            <a:r>
              <a:rPr lang="it-IT" sz="1500" b="0" strike="noStrike" spc="-1" dirty="0">
                <a:solidFill>
                  <a:schemeClr val="bg1"/>
                </a:solidFill>
                <a:latin typeface="Avenir Next LT Pro"/>
              </a:rPr>
              <a:t>&gt;</a:t>
            </a: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 dirty="0" err="1">
                <a:solidFill>
                  <a:srgbClr val="FFFFFF"/>
                </a:solidFill>
                <a:latin typeface="Avenir Next LT Pro"/>
              </a:rPr>
              <a:t>Main</a:t>
            </a:r>
            <a:r>
              <a:rPr lang="it-IT" sz="1500" b="0" strike="noStrike" spc="-1" dirty="0">
                <a:solidFill>
                  <a:srgbClr val="FFFFFF"/>
                </a:solidFill>
                <a:latin typeface="Avenir Next LT Pro"/>
              </a:rPr>
              <a:t>()</a:t>
            </a:r>
            <a:endParaRPr lang="it-IT" sz="15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 dirty="0">
                <a:solidFill>
                  <a:srgbClr val="FFFFFF"/>
                </a:solidFill>
                <a:latin typeface="Avenir Next LT Pro"/>
              </a:rPr>
              <a:t>{ </a:t>
            </a:r>
            <a:r>
              <a:rPr lang="it-IT" sz="1500" b="0" strike="noStrike" spc="-1" dirty="0" err="1">
                <a:solidFill>
                  <a:srgbClr val="FFFFFF"/>
                </a:solidFill>
                <a:latin typeface="Avenir Next LT Pro"/>
              </a:rPr>
              <a:t>int</a:t>
            </a:r>
            <a:r>
              <a:rPr lang="it-IT" sz="1500" b="0" strike="noStrike" spc="-1" dirty="0">
                <a:solidFill>
                  <a:srgbClr val="FFFFFF"/>
                </a:solidFill>
                <a:latin typeface="Avenir Next LT Pro"/>
              </a:rPr>
              <a:t> *p, *q, x, y;</a:t>
            </a:r>
            <a:endParaRPr lang="it-IT" sz="15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 dirty="0">
                <a:solidFill>
                  <a:srgbClr val="FFFFFF"/>
                </a:solidFill>
                <a:latin typeface="Avenir Next LT Pro"/>
              </a:rPr>
              <a:t>      x=5;</a:t>
            </a:r>
            <a:endParaRPr lang="it-IT" sz="15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y=14;</a:t>
            </a:r>
            <a:endParaRPr lang="it-IT" sz="13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p=(</a:t>
            </a:r>
            <a:r>
              <a:rPr lang="it-IT" sz="1300" b="0" strike="noStrike" spc="-1" dirty="0" err="1">
                <a:solidFill>
                  <a:srgbClr val="FFFFFF"/>
                </a:solidFill>
                <a:latin typeface="Avenir Next LT Pro"/>
              </a:rPr>
              <a:t>int</a:t>
            </a: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 *)</a:t>
            </a:r>
            <a:r>
              <a:rPr lang="it-IT" sz="1300" b="0" strike="noStrike" spc="-1" dirty="0" err="1">
                <a:solidFill>
                  <a:srgbClr val="FFFFFF"/>
                </a:solidFill>
                <a:latin typeface="Avenir Next LT Pro"/>
              </a:rPr>
              <a:t>malloc</a:t>
            </a: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(</a:t>
            </a:r>
            <a:r>
              <a:rPr lang="it-IT" sz="1300" b="0" strike="noStrike" spc="-1" dirty="0" err="1">
                <a:solidFill>
                  <a:srgbClr val="FFFFFF"/>
                </a:solidFill>
                <a:latin typeface="Avenir Next LT Pro"/>
              </a:rPr>
              <a:t>sizeof</a:t>
            </a: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(</a:t>
            </a:r>
            <a:r>
              <a:rPr lang="it-IT" sz="1300" b="0" strike="noStrike" spc="-1" dirty="0" err="1">
                <a:solidFill>
                  <a:srgbClr val="FFFFFF"/>
                </a:solidFill>
                <a:latin typeface="Avenir Next LT Pro"/>
              </a:rPr>
              <a:t>int</a:t>
            </a: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));</a:t>
            </a:r>
            <a:endParaRPr lang="it-IT" sz="13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q=(</a:t>
            </a:r>
            <a:r>
              <a:rPr lang="it-IT" sz="1300" b="0" strike="noStrike" spc="-1" dirty="0" err="1">
                <a:solidFill>
                  <a:srgbClr val="FFFFFF"/>
                </a:solidFill>
                <a:latin typeface="Avenir Next LT Pro"/>
              </a:rPr>
              <a:t>int</a:t>
            </a: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 *)</a:t>
            </a:r>
            <a:r>
              <a:rPr lang="it-IT" sz="1300" b="0" strike="noStrike" spc="-1" dirty="0" err="1">
                <a:solidFill>
                  <a:srgbClr val="FFFFFF"/>
                </a:solidFill>
                <a:latin typeface="Avenir Next LT Pro"/>
              </a:rPr>
              <a:t>malloc</a:t>
            </a: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(</a:t>
            </a:r>
            <a:r>
              <a:rPr lang="it-IT" sz="1300" b="0" strike="noStrike" spc="-1" dirty="0" err="1">
                <a:solidFill>
                  <a:srgbClr val="FFFFFF"/>
                </a:solidFill>
                <a:latin typeface="Avenir Next LT Pro"/>
              </a:rPr>
              <a:t>sizeof</a:t>
            </a: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(</a:t>
            </a:r>
            <a:r>
              <a:rPr lang="it-IT" sz="1300" b="0" strike="noStrike" spc="-1" dirty="0" err="1">
                <a:solidFill>
                  <a:srgbClr val="FFFFFF"/>
                </a:solidFill>
                <a:latin typeface="Avenir Next LT Pro"/>
              </a:rPr>
              <a:t>int</a:t>
            </a: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));</a:t>
            </a:r>
            <a:endParaRPr lang="it-IT" sz="13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*p = 25;</a:t>
            </a:r>
            <a:endParaRPr lang="it-IT" sz="13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*q = 30;</a:t>
            </a:r>
            <a:endParaRPr lang="it-IT" sz="13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*p= x;</a:t>
            </a:r>
            <a:endParaRPr lang="it-IT" sz="13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y = *q;</a:t>
            </a:r>
            <a:endParaRPr lang="it-IT" sz="13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 dirty="0">
                <a:solidFill>
                  <a:srgbClr val="FFFFFF"/>
                </a:solidFill>
                <a:latin typeface="Avenir Next LT Pro"/>
              </a:rPr>
              <a:t>P = &amp;x;</a:t>
            </a:r>
            <a:endParaRPr lang="it-IT" sz="1300" b="0" strike="noStrike" spc="-1" dirty="0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 dirty="0">
                <a:solidFill>
                  <a:srgbClr val="FFFFFF"/>
                </a:solidFill>
                <a:latin typeface="Avenir Next LT Pro"/>
              </a:rPr>
              <a:t>}</a:t>
            </a:r>
            <a:endParaRPr lang="it-IT" sz="15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49CC633-B2B4-433B-840C-0960AD1CE4A0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6077520" y="2905200"/>
            <a:ext cx="1533240" cy="1952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7629480" y="2905200"/>
            <a:ext cx="1533240" cy="1952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6"/>
          <p:cNvSpPr/>
          <p:nvPr/>
        </p:nvSpPr>
        <p:spPr>
          <a:xfrm>
            <a:off x="7791480" y="2562120"/>
            <a:ext cx="1371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heap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6252840" y="3149640"/>
            <a:ext cx="369000" cy="2790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6982560" y="3149640"/>
            <a:ext cx="369000" cy="2790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91" name="CustomShape 9"/>
          <p:cNvSpPr/>
          <p:nvPr/>
        </p:nvSpPr>
        <p:spPr>
          <a:xfrm>
            <a:off x="6252840" y="3471480"/>
            <a:ext cx="369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p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6982560" y="3471480"/>
            <a:ext cx="369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q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6982560" y="3881520"/>
            <a:ext cx="525960" cy="2790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6993720" y="4334040"/>
            <a:ext cx="525960" cy="2790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95" name="CustomShape 13"/>
          <p:cNvSpPr/>
          <p:nvPr/>
        </p:nvSpPr>
        <p:spPr>
          <a:xfrm>
            <a:off x="6266880" y="3910320"/>
            <a:ext cx="369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x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6266880" y="4303800"/>
            <a:ext cx="3690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y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6979680" y="3876840"/>
            <a:ext cx="525960" cy="27900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595A85"/>
                </a:solidFill>
                <a:latin typeface="Avenir Next LT Pro"/>
              </a:rPr>
              <a:t>5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6985800" y="4303800"/>
            <a:ext cx="525960" cy="30744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595A85"/>
                </a:solidFill>
                <a:latin typeface="Avenir Next LT Pro"/>
              </a:rPr>
              <a:t>14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>
            <a:off x="8072640" y="3471480"/>
            <a:ext cx="867960" cy="3074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0" name="CustomShape 18"/>
          <p:cNvSpPr/>
          <p:nvPr/>
        </p:nvSpPr>
        <p:spPr>
          <a:xfrm rot="16200000" flipH="1">
            <a:off x="7157160" y="2709720"/>
            <a:ext cx="196200" cy="1634400"/>
          </a:xfrm>
          <a:prstGeom prst="bentConnector2">
            <a:avLst/>
          </a:prstGeom>
          <a:noFill/>
          <a:ln w="2556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9"/>
          <p:cNvSpPr/>
          <p:nvPr/>
        </p:nvSpPr>
        <p:spPr>
          <a:xfrm>
            <a:off x="8091000" y="3135240"/>
            <a:ext cx="867960" cy="3074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02" name="CustomShape 20"/>
          <p:cNvSpPr/>
          <p:nvPr/>
        </p:nvSpPr>
        <p:spPr>
          <a:xfrm>
            <a:off x="7352280" y="3289320"/>
            <a:ext cx="738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1"/>
          <p:cNvSpPr/>
          <p:nvPr/>
        </p:nvSpPr>
        <p:spPr>
          <a:xfrm>
            <a:off x="8081640" y="3471480"/>
            <a:ext cx="867960" cy="3074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25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4" name="CustomShape 22"/>
          <p:cNvSpPr/>
          <p:nvPr/>
        </p:nvSpPr>
        <p:spPr>
          <a:xfrm>
            <a:off x="8081640" y="3147840"/>
            <a:ext cx="867960" cy="3074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30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5" name="CustomShape 23"/>
          <p:cNvSpPr/>
          <p:nvPr/>
        </p:nvSpPr>
        <p:spPr>
          <a:xfrm>
            <a:off x="8091000" y="3483000"/>
            <a:ext cx="867960" cy="3074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5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06" name="CustomShape 24"/>
          <p:cNvSpPr/>
          <p:nvPr/>
        </p:nvSpPr>
        <p:spPr>
          <a:xfrm rot="16200000" flipH="1">
            <a:off x="6409440" y="3457440"/>
            <a:ext cx="598680" cy="541440"/>
          </a:xfrm>
          <a:prstGeom prst="bentConnector3">
            <a:avLst>
              <a:gd name="adj1" fmla="val 99300"/>
            </a:avLst>
          </a:prstGeom>
          <a:noFill/>
          <a:ln w="2556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5"/>
          <p:cNvSpPr/>
          <p:nvPr/>
        </p:nvSpPr>
        <p:spPr>
          <a:xfrm>
            <a:off x="5720040" y="5127840"/>
            <a:ext cx="470484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FFFFFF"/>
                </a:solidFill>
                <a:latin typeface="Avenir Next LT Pro"/>
              </a:rPr>
              <a:t>L’ultimo assegnamento ha come effetto collaterale la perdita dell’indirizzo di una variabile dinamica (quella precedentemente referenziata da P) che rimane allocata ma non è più utilizzabile!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208" name="CustomShape 26"/>
          <p:cNvSpPr/>
          <p:nvPr/>
        </p:nvSpPr>
        <p:spPr>
          <a:xfrm>
            <a:off x="6982560" y="4319640"/>
            <a:ext cx="523080" cy="307440"/>
          </a:xfrm>
          <a:prstGeom prst="rec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595A85"/>
                </a:solidFill>
                <a:latin typeface="Avenir Next LT Pro"/>
              </a:rPr>
              <a:t>30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Problemi legati all’uso dei puntatori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rm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Aree inutilizzabili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Possibilità di perdere l’indirizzo di aree di memoria allocate al programma che quindi non sono più accessibili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Riferimenti pendenti 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(dangling references):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Possibilità di fare riferimento ad aree di memoria non più allocate.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Ad esempio: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int *p;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p=(int *) malloc(sizeof(int));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…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free(p);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*p = 100; 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35AD68F-A98C-455A-8A55-744C2F5C1152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212" name="CustomShape 4"/>
          <p:cNvSpPr/>
          <p:nvPr/>
        </p:nvSpPr>
        <p:spPr>
          <a:xfrm flipH="1">
            <a:off x="2266200" y="5619600"/>
            <a:ext cx="580680" cy="1900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2847960" y="5533920"/>
            <a:ext cx="580680" cy="3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EE462D"/>
                </a:solidFill>
                <a:latin typeface="Avenir Next LT Pro"/>
              </a:rPr>
              <a:t>NO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Il puntatore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2680" y="209988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E’ un tipo di dato scalare che consente di rappresentare gli indirizzi delle variabili allocate in memoria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Dominio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Il dominio di una variabile di tipo puntatore è un insieme di indirizzi: il valore di una variabile P di tipo puntatore può essere l’indirizzo di un’altra variabile (variabile puntata).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2DBE63C-8193-40C0-BD8E-9086DAA85630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3416400" y="4843800"/>
            <a:ext cx="687600" cy="3232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P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7619400" y="4843800"/>
            <a:ext cx="914040" cy="323280"/>
          </a:xfrm>
          <a:prstGeom prst="rect">
            <a:avLst/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V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7619400" y="5292720"/>
            <a:ext cx="91404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FFFFFF"/>
                </a:solidFill>
                <a:latin typeface="Avenir Next LT Pro"/>
              </a:rPr>
              <a:t>Variabile puntata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3283560" y="5285520"/>
            <a:ext cx="9140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200" b="0" strike="noStrike" spc="-1">
                <a:solidFill>
                  <a:srgbClr val="FFFFFF"/>
                </a:solidFill>
                <a:latin typeface="Avenir Next LT Pro"/>
              </a:rPr>
              <a:t>puntatore</a:t>
            </a:r>
            <a:endParaRPr lang="it-IT" sz="1200" b="0" strike="noStrike" spc="-1">
              <a:latin typeface="Arial"/>
            </a:endParaRPr>
          </a:p>
        </p:txBody>
      </p:sp>
      <p:sp>
        <p:nvSpPr>
          <p:cNvPr id="108" name="CustomShape 8"/>
          <p:cNvSpPr/>
          <p:nvPr/>
        </p:nvSpPr>
        <p:spPr>
          <a:xfrm flipV="1">
            <a:off x="4104360" y="5004720"/>
            <a:ext cx="3514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Problemi legati all’uso di puntatori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1" strike="noStrike" spc="-1">
                <a:solidFill>
                  <a:srgbClr val="FF0000"/>
                </a:solidFill>
                <a:latin typeface="Avenir Next LT Pro"/>
              </a:rPr>
              <a:t>Aliasing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Possiblità di riferire la stessa variabile con puntatori diversi.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Ad esempio: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int *p, *q;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p=(int *)malloc(sizeof(int));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*p=3;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q=p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*q=10; 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3C7C91-AE71-478E-81F4-54D7E5CE9657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6077520" y="2905200"/>
            <a:ext cx="1533240" cy="1952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5"/>
          <p:cNvSpPr/>
          <p:nvPr/>
        </p:nvSpPr>
        <p:spPr>
          <a:xfrm>
            <a:off x="7629480" y="2905200"/>
            <a:ext cx="1533240" cy="1952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6"/>
          <p:cNvSpPr/>
          <p:nvPr/>
        </p:nvSpPr>
        <p:spPr>
          <a:xfrm>
            <a:off x="7791480" y="2562120"/>
            <a:ext cx="1371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heap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0" name="CustomShape 7"/>
          <p:cNvSpPr/>
          <p:nvPr/>
        </p:nvSpPr>
        <p:spPr>
          <a:xfrm>
            <a:off x="6252840" y="3149640"/>
            <a:ext cx="369000" cy="2790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21" name="CustomShape 8"/>
          <p:cNvSpPr/>
          <p:nvPr/>
        </p:nvSpPr>
        <p:spPr>
          <a:xfrm>
            <a:off x="6240240" y="4115880"/>
            <a:ext cx="369000" cy="27900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22" name="CustomShape 9"/>
          <p:cNvSpPr/>
          <p:nvPr/>
        </p:nvSpPr>
        <p:spPr>
          <a:xfrm>
            <a:off x="7962120" y="3637800"/>
            <a:ext cx="867960" cy="3074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23" name="CustomShape 10"/>
          <p:cNvSpPr/>
          <p:nvPr/>
        </p:nvSpPr>
        <p:spPr>
          <a:xfrm>
            <a:off x="6270840" y="3407040"/>
            <a:ext cx="341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p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24" name="CustomShape 11"/>
          <p:cNvSpPr/>
          <p:nvPr/>
        </p:nvSpPr>
        <p:spPr>
          <a:xfrm>
            <a:off x="6270840" y="4373640"/>
            <a:ext cx="34164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q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25" name="CustomShape 12"/>
          <p:cNvSpPr/>
          <p:nvPr/>
        </p:nvSpPr>
        <p:spPr>
          <a:xfrm>
            <a:off x="6622560" y="3289320"/>
            <a:ext cx="1339200" cy="5018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3"/>
          <p:cNvSpPr/>
          <p:nvPr/>
        </p:nvSpPr>
        <p:spPr>
          <a:xfrm>
            <a:off x="7953120" y="3637440"/>
            <a:ext cx="867960" cy="3074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27" name="CustomShape 14"/>
          <p:cNvSpPr/>
          <p:nvPr/>
        </p:nvSpPr>
        <p:spPr>
          <a:xfrm flipV="1">
            <a:off x="6609600" y="3791160"/>
            <a:ext cx="1333800" cy="4636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5"/>
          <p:cNvSpPr/>
          <p:nvPr/>
        </p:nvSpPr>
        <p:spPr>
          <a:xfrm>
            <a:off x="7953120" y="3637440"/>
            <a:ext cx="867960" cy="3074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10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Puntatori a puntatori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362240" y="195084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rmAutofit fontScale="88000"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Un puntatore può puntare a variabili di tipo qualunque (Semplici o strutturate):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Può puntare anche a un puntatore: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[typedef] TipoDato **Tipopunt;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Ad esempio: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int x, *p, **DP;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 = &amp;x;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DP = &amp;p;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**DP=1218;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DP è un doppio puntatore ( o nandle): deferenziando 2 volte DP, si accede alla viaribile puntata dalla catena di riferimenti.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F8A34AC-1324-4D87-8F60-0E7801FD7061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4876920" y="3924360"/>
            <a:ext cx="69480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6705720" y="3914640"/>
            <a:ext cx="69480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6"/>
          <p:cNvSpPr/>
          <p:nvPr/>
        </p:nvSpPr>
        <p:spPr>
          <a:xfrm>
            <a:off x="8534520" y="3914640"/>
            <a:ext cx="69480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1218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4991040" y="350532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DP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6809040" y="348948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P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8667000" y="350532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x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 flipV="1">
            <a:off x="5572080" y="4109400"/>
            <a:ext cx="113328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1"/>
          <p:cNvSpPr/>
          <p:nvPr/>
        </p:nvSpPr>
        <p:spPr>
          <a:xfrm>
            <a:off x="7400880" y="4110120"/>
            <a:ext cx="113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Vettori e puntatori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rmAutofit fontScale="88000"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Nel linguaggio C i vettori sono rappresentati mediante puntatori: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Il nome di una variabile di tipo vettore denota l’indirizzo del primo elemento del vettore.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Ad esempio: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float V[10]; /*V è una costante di tipo  puntatore: V equivale a &amp;V[0]; V è un puntatore (costante) a float */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float *p;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p=V; /*p punta a V[0]*/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*p=0.15; /* equivale a V[0]=0.15*/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V=p; /*ERRORE! V è un punatore costante*/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5E18E0C-B609-4A4E-9C53-36A284ACF2C4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6705720" y="5400720"/>
            <a:ext cx="69480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5"/>
          <p:cNvSpPr/>
          <p:nvPr/>
        </p:nvSpPr>
        <p:spPr>
          <a:xfrm>
            <a:off x="6862680" y="513288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P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45" name="CustomShape 6"/>
          <p:cNvSpPr/>
          <p:nvPr/>
        </p:nvSpPr>
        <p:spPr>
          <a:xfrm>
            <a:off x="8086680" y="4095720"/>
            <a:ext cx="694800" cy="3902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0.15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46" name="CustomShape 7"/>
          <p:cNvSpPr/>
          <p:nvPr/>
        </p:nvSpPr>
        <p:spPr>
          <a:xfrm>
            <a:off x="8086680" y="4486320"/>
            <a:ext cx="694800" cy="3902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8"/>
          <p:cNvSpPr/>
          <p:nvPr/>
        </p:nvSpPr>
        <p:spPr>
          <a:xfrm>
            <a:off x="8086680" y="5225760"/>
            <a:ext cx="694800" cy="3902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9"/>
          <p:cNvSpPr/>
          <p:nvPr/>
        </p:nvSpPr>
        <p:spPr>
          <a:xfrm>
            <a:off x="8255520" y="379620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V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49" name="CustomShape 10"/>
          <p:cNvSpPr/>
          <p:nvPr/>
        </p:nvSpPr>
        <p:spPr>
          <a:xfrm>
            <a:off x="8893800" y="411192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0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50" name="CustomShape 11"/>
          <p:cNvSpPr/>
          <p:nvPr/>
        </p:nvSpPr>
        <p:spPr>
          <a:xfrm>
            <a:off x="8893800" y="527364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9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51" name="CustomShape 12"/>
          <p:cNvSpPr/>
          <p:nvPr/>
        </p:nvSpPr>
        <p:spPr>
          <a:xfrm>
            <a:off x="8289000" y="488916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…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52" name="CustomShape 13"/>
          <p:cNvSpPr/>
          <p:nvPr/>
        </p:nvSpPr>
        <p:spPr>
          <a:xfrm flipV="1">
            <a:off x="7400880" y="4290840"/>
            <a:ext cx="685440" cy="1304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Operatori aritmetici su puntatori a vettori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Nel linguaggio C gli elementi di un vettore vengono allocati in memoria in parole consecutive, cioè in celle fisicamente adiacenti, la cui dimensione dipende dal tipo dell’elemento.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Conoscendo l’indirizzo del primo elemento e la dimensione dell’elemento è possibile calcolare l’indirizzo di qualunque elemento del vettore.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1" strike="noStrike" spc="-1">
                <a:solidFill>
                  <a:srgbClr val="EE462D"/>
                </a:solidFill>
                <a:latin typeface="Avenir Next LT Pro"/>
              </a:rPr>
              <a:t>Operatori aritmetici 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(somma e sottrazione) su puntatori a vettori: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Se V e W sono puntatori ad elementi di vettori ed i è un intero: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1" strike="noStrike" spc="-1">
                <a:solidFill>
                  <a:srgbClr val="EE462D"/>
                </a:solidFill>
                <a:latin typeface="Avenir Next LT Pro"/>
              </a:rPr>
              <a:t>(V+i)</a:t>
            </a: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 restituisce l’indirizzo dell’elemento spostato di i posizioni in avanti rispetto a quello puntato da V;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1" strike="noStrike" spc="-1">
                <a:solidFill>
                  <a:srgbClr val="EE462D"/>
                </a:solidFill>
                <a:latin typeface="Avenir Next LT Pro"/>
              </a:rPr>
              <a:t>(V-i) </a:t>
            </a: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restituisce l’indirizzo dell’elemento spostato di i posizioni all’indietro rispetto a quello puntato da V;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(</a:t>
            </a:r>
            <a:r>
              <a:rPr lang="it-IT" sz="1300" b="1" strike="noStrike" spc="-1">
                <a:solidFill>
                  <a:srgbClr val="EE462D"/>
                </a:solidFill>
                <a:latin typeface="Avenir Next LT Pro"/>
              </a:rPr>
              <a:t>V-W)</a:t>
            </a: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 restituisce l’intero che rappresenta il numero di elementi compresi tra V e W.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9D29790-241D-4D60-A3A4-1F34013B9662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esempio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1066680" y="19105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rmAutofit fontScale="97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#include &lt;stdio.h&gt;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Main()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{float V[8]={1.1.,2.2,3.3.,4.4,5.5.,6.6.,7.7.,8.8};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int k;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float *p, *q;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p= V+7;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q=p-2;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k=p-q;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printf(«%f,\t%f,\t%d\n»,*p, *q,  k);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}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0831A5C-9137-4665-A8E0-0D83400FD04C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6724800" y="5000760"/>
            <a:ext cx="69480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5"/>
          <p:cNvSpPr/>
          <p:nvPr/>
        </p:nvSpPr>
        <p:spPr>
          <a:xfrm>
            <a:off x="6405480" y="504216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P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61" name="CustomShape 6"/>
          <p:cNvSpPr/>
          <p:nvPr/>
        </p:nvSpPr>
        <p:spPr>
          <a:xfrm>
            <a:off x="6743880" y="4448160"/>
            <a:ext cx="69480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7"/>
          <p:cNvSpPr/>
          <p:nvPr/>
        </p:nvSpPr>
        <p:spPr>
          <a:xfrm>
            <a:off x="6424560" y="448956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q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63" name="CustomShape 8"/>
          <p:cNvSpPr/>
          <p:nvPr/>
        </p:nvSpPr>
        <p:spPr>
          <a:xfrm>
            <a:off x="6724800" y="3835440"/>
            <a:ext cx="694800" cy="390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64" name="CustomShape 9"/>
          <p:cNvSpPr/>
          <p:nvPr/>
        </p:nvSpPr>
        <p:spPr>
          <a:xfrm>
            <a:off x="6405480" y="387684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k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65" name="CustomShape 10"/>
          <p:cNvSpPr/>
          <p:nvPr/>
        </p:nvSpPr>
        <p:spPr>
          <a:xfrm>
            <a:off x="8258040" y="2448000"/>
            <a:ext cx="694800" cy="3902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1.1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66" name="CustomShape 11"/>
          <p:cNvSpPr/>
          <p:nvPr/>
        </p:nvSpPr>
        <p:spPr>
          <a:xfrm>
            <a:off x="8258040" y="2838600"/>
            <a:ext cx="694800" cy="3902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2.2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67" name="CustomShape 12"/>
          <p:cNvSpPr/>
          <p:nvPr/>
        </p:nvSpPr>
        <p:spPr>
          <a:xfrm>
            <a:off x="8258040" y="3228840"/>
            <a:ext cx="694800" cy="3902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3.3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68" name="CustomShape 13"/>
          <p:cNvSpPr/>
          <p:nvPr/>
        </p:nvSpPr>
        <p:spPr>
          <a:xfrm>
            <a:off x="8258040" y="3599280"/>
            <a:ext cx="694800" cy="3902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4.4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69" name="CustomShape 14"/>
          <p:cNvSpPr/>
          <p:nvPr/>
        </p:nvSpPr>
        <p:spPr>
          <a:xfrm>
            <a:off x="8258040" y="3981600"/>
            <a:ext cx="694800" cy="3902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5.5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0" name="CustomShape 15"/>
          <p:cNvSpPr/>
          <p:nvPr/>
        </p:nvSpPr>
        <p:spPr>
          <a:xfrm>
            <a:off x="8258040" y="4371840"/>
            <a:ext cx="694800" cy="3902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6.6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1" name="CustomShape 16"/>
          <p:cNvSpPr/>
          <p:nvPr/>
        </p:nvSpPr>
        <p:spPr>
          <a:xfrm>
            <a:off x="8258040" y="4754160"/>
            <a:ext cx="694800" cy="3902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7.7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2" name="CustomShape 17"/>
          <p:cNvSpPr/>
          <p:nvPr/>
        </p:nvSpPr>
        <p:spPr>
          <a:xfrm>
            <a:off x="8258040" y="5162400"/>
            <a:ext cx="694800" cy="39024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8.8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3" name="CustomShape 18"/>
          <p:cNvSpPr/>
          <p:nvPr/>
        </p:nvSpPr>
        <p:spPr>
          <a:xfrm>
            <a:off x="8479440" y="2106000"/>
            <a:ext cx="447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Avenir Next LT Pro"/>
              </a:rPr>
              <a:t>V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274" name="CustomShape 19"/>
          <p:cNvSpPr/>
          <p:nvPr/>
        </p:nvSpPr>
        <p:spPr>
          <a:xfrm>
            <a:off x="9115560" y="2448000"/>
            <a:ext cx="590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0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5" name="CustomShape 20"/>
          <p:cNvSpPr/>
          <p:nvPr/>
        </p:nvSpPr>
        <p:spPr>
          <a:xfrm>
            <a:off x="9115560" y="5206320"/>
            <a:ext cx="590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7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76" name="CustomShape 21"/>
          <p:cNvSpPr/>
          <p:nvPr/>
        </p:nvSpPr>
        <p:spPr>
          <a:xfrm flipV="1">
            <a:off x="7439040" y="4566600"/>
            <a:ext cx="818640" cy="759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2"/>
          <p:cNvSpPr/>
          <p:nvPr/>
        </p:nvSpPr>
        <p:spPr>
          <a:xfrm>
            <a:off x="7419960" y="5195880"/>
            <a:ext cx="837720" cy="1947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chemeClr val="bg1"/>
            </a:solidFill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Vettori e Puntatori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rmAutofit fontScale="67000"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Durante l’esecuzione di ogni programma C ogni riferimento ad un elemento di un vettore è tradotto in un puntatore dereferenziato.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V[0] viene tradotto in *(V)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V[1] viene tradotto in  *(V+1)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V[i] viene tradotto in  *(V+i)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V[expr] viene tradotto in *(V +expr)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Esempio: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>
                <a:solidFill>
                  <a:srgbClr val="FFFFFF"/>
                </a:solidFill>
                <a:latin typeface="Courier New"/>
              </a:rPr>
              <a:t>#include &lt;stdio.h&gt;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>
                <a:solidFill>
                  <a:srgbClr val="FFFFFF"/>
                </a:solidFill>
                <a:latin typeface="Courier New"/>
              </a:rPr>
              <a:t>Main()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>
                <a:solidFill>
                  <a:srgbClr val="FFFFFF"/>
                </a:solidFill>
                <a:latin typeface="Courier New"/>
              </a:rPr>
              <a:t>{char a[] = «0123456789»;/* a è un vettore di 10 char */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>
                <a:solidFill>
                  <a:srgbClr val="FFFFFF"/>
                </a:solidFill>
                <a:latin typeface="Courier New"/>
              </a:rPr>
              <a:t>int i= 5;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r>
              <a:rPr lang="it-IT" sz="1300" b="0" strike="noStrike" spc="-1">
                <a:solidFill>
                  <a:srgbClr val="FFFFFF"/>
                </a:solidFill>
                <a:latin typeface="Courier New"/>
              </a:rPr>
              <a:t>printf(«%c%c%c%c%c\n», a[i], a[5], i[a], 5[a], (i-1)[a]);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Stampa:  55554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Per il compilatore a[i] e i[a] sono lo stesse elemento perché viene sempre eseguita la conversione a[i] che equivale a *(a+i) (senza eseguire alcun controllo né su a né su i).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721999C-33E5-4411-BA83-E0B32E8FE501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Complemento sui puntatori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rm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Vettori di puntatori: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Il costruttore  [] ha precendenza rispetto al costruttore *. Quindi: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char *a[10]; equivale a char *(a[10]);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A è un vettore di 10 puntatori di a carattere.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Per un puntatore ad un vettore di caratteri è necessario forzare la precedenza (con le parentesi): char (*a)[10];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3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79D06F0-8F8D-4F18-8D4C-F8F60EDCE21C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Esercizio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Si vuole realizzare un programma che, data in input una sequenza di N parole, ognuna al massimo di 20 caratteri, stampi in ordine inverso le parole date, ognuna ribaltata, cioè stampando i caratteri in ordine inverso: dall’ultimo al primo.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Si supponga che N non sia noto a priori, ma venga fornito da input.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Utilizzare una struttura dinamica.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9C561F8-5DC4-4E2B-BE39-FCBF101CFEEB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Soluzione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rmAutofit fontScale="55000"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#include &lt;stdio.h&gt;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#include &lt;stdlib.h&gt;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typedef char parola[20];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main()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{ parola w, *p;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int i, j, N;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printf("Quante parole? ");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scanf("%d", &amp;N);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fflush(stdin);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/* allocazione del vettore */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p=(parola *)malloc(N*sizeof(parola));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/* lettura della sequenza */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for(i=0; i&lt;N; i++)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800" b="1" strike="noStrike" spc="-1">
                <a:solidFill>
                  <a:srgbClr val="FFFFFF"/>
                </a:solidFill>
                <a:latin typeface="CourierNewPS-BoldMT"/>
              </a:rPr>
              <a:t>   gets(p[i]);</a:t>
            </a:r>
            <a:endParaRPr lang="it-IT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D369C22-B1EF-427A-A797-F6DBA0BDD667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6315120" y="2181240"/>
            <a:ext cx="4114440" cy="209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/* ..Continuua: stampa */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for(i=N-1; i&gt;=0; i--)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{ j=19;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  do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   j--;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  while(p[i][j]!='\0’);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  for(j--;j&gt;=0; j--)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    printf("%c",p[i][j]);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  printf("\n");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 }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free(p); /* deallocazione del vettore*/</a:t>
            </a:r>
            <a:endParaRPr lang="it-IT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100" b="0" strike="noStrike" spc="-1">
                <a:solidFill>
                  <a:srgbClr val="FFFFFF"/>
                </a:solidFill>
                <a:latin typeface="Courier New"/>
              </a:rPr>
              <a:t>}</a:t>
            </a:r>
            <a:endParaRPr lang="it-IT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Avenir Next LT Pro"/>
              </a:rPr>
              <a:t>Esercizi</a:t>
            </a:r>
          </a:p>
        </p:txBody>
      </p:sp>
      <p:sp>
        <p:nvSpPr>
          <p:cNvPr id="292" name="TextShape 2"/>
          <p:cNvSpPr txBox="1"/>
          <p:nvPr/>
        </p:nvSpPr>
        <p:spPr>
          <a:xfrm>
            <a:off x="1296000" y="3096000"/>
            <a:ext cx="918756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it-IT" sz="1800" b="0" strike="noStrike" spc="-1">
                <a:latin typeface="Arial"/>
              </a:rPr>
              <a:t>1) scrivere un programma che, data una stringa, stampi tutte le vocali in essa presenti</a:t>
            </a:r>
          </a:p>
          <a:p>
            <a:endParaRPr lang="it-IT" sz="1800" b="0" strike="noStrike" spc="-1">
              <a:latin typeface="Arial"/>
            </a:endParaRPr>
          </a:p>
          <a:p>
            <a:r>
              <a:rPr lang="it-IT" sz="1800" b="0" strike="noStrike" spc="-1">
                <a:latin typeface="Arial"/>
              </a:rPr>
              <a:t>2) scrivere un programma che, data una stringa, la ristampi con tutte le lettere maiuscole.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Il puntatore in C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I puntatori in C si definiscono tramite il </a:t>
            </a: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costruttore </a:t>
            </a:r>
            <a:r>
              <a:rPr lang="it-IT" sz="1500" b="1" strike="noStrike" spc="-1">
                <a:solidFill>
                  <a:srgbClr val="EE462D"/>
                </a:solidFill>
                <a:latin typeface="Avenir Next LT Pro"/>
              </a:rPr>
              <a:t>*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&lt;TipoElementoPuntato&gt; *&lt;NomePuntatore&gt;;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Esempio: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double *P; /*P è un puntatore ad un numero reale a doppia precisione*/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A484778-683A-4C6D-8AF9-0A0D9903E6C3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Il Puntatore in C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Assegnamento </a:t>
            </a:r>
            <a:r>
              <a:rPr lang="it-IT" sz="1500" b="1" strike="noStrike" spc="-1">
                <a:solidFill>
                  <a:srgbClr val="EE462D"/>
                </a:solidFill>
                <a:latin typeface="Avenir Next LT Pro"/>
              </a:rPr>
              <a:t>=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L’operazione di assegnamento è valida tra puntatori a variabili dello stesso tipo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Con la costante NULL si indica l’indirizzo nullo.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Dereferencing </a:t>
            </a:r>
            <a:r>
              <a:rPr lang="it-IT" sz="1500" b="1" strike="noStrike" spc="-1">
                <a:solidFill>
                  <a:srgbClr val="EE462D"/>
                </a:solidFill>
                <a:latin typeface="Avenir Next LT Pro"/>
              </a:rPr>
              <a:t>*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È un operatore unario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Applicato ad un puntatore, restituisce il valore contenuto nella cella puntata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Operatori aritmetici 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(later)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Operatori relazionali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BCDB6EF-6CE1-4EE9-9CE7-9BA9676FDA8F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Esempio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int *p1, *p2;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int v;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p1= &amp;v;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*p1 = 127;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p2 = p1;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p1 = NULL;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C9BF105-6EA8-4D88-9CFB-1E5B13A98813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3416400" y="2921760"/>
            <a:ext cx="687600" cy="3232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p1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7619400" y="2921760"/>
            <a:ext cx="914040" cy="323280"/>
          </a:xfrm>
          <a:prstGeom prst="rect">
            <a:avLst/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v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 flipV="1">
            <a:off x="4104360" y="3082680"/>
            <a:ext cx="3514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7"/>
          <p:cNvSpPr/>
          <p:nvPr/>
        </p:nvSpPr>
        <p:spPr>
          <a:xfrm>
            <a:off x="3419640" y="3521880"/>
            <a:ext cx="687600" cy="3232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p2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7619400" y="2921760"/>
            <a:ext cx="914040" cy="323280"/>
          </a:xfrm>
          <a:prstGeom prst="rect">
            <a:avLst/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127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 flipV="1">
            <a:off x="4107240" y="3083400"/>
            <a:ext cx="3511440" cy="59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Il puntatore in C: * e &amp;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Operatore indirizzo </a:t>
            </a:r>
            <a:r>
              <a:rPr lang="it-IT" sz="1500" b="1" strike="noStrike" spc="-1">
                <a:solidFill>
                  <a:srgbClr val="EE462D"/>
                </a:solidFill>
                <a:latin typeface="Avenir Next LT Pro"/>
              </a:rPr>
              <a:t>&amp;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&amp; si applica solo ad </a:t>
            </a:r>
            <a:r>
              <a:rPr lang="it-IT" sz="1300" b="1" strike="noStrike" spc="-1">
                <a:solidFill>
                  <a:srgbClr val="FFFFFF"/>
                </a:solidFill>
                <a:latin typeface="Avenir Next LT Pro"/>
              </a:rPr>
              <a:t>oggetti che esistono in memoria</a:t>
            </a: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, quindi già definiti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&amp; non è applicabile ad espressioni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1" strike="noStrike" spc="-1">
                <a:solidFill>
                  <a:srgbClr val="FFFFFF"/>
                </a:solidFill>
                <a:latin typeface="Avenir Next LT Pro"/>
              </a:rPr>
              <a:t>Operatore Dereferencing </a:t>
            </a:r>
            <a:r>
              <a:rPr lang="it-IT" sz="1500" b="1" strike="noStrike" spc="-1">
                <a:solidFill>
                  <a:srgbClr val="EE462D"/>
                </a:solidFill>
                <a:latin typeface="Avenir Next LT Pro"/>
              </a:rPr>
              <a:t>*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Consente di accedere ad una variabile specificandone l’indirizzo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300" b="0" strike="noStrike" spc="-1">
                <a:solidFill>
                  <a:srgbClr val="FFFFFF"/>
                </a:solidFill>
                <a:latin typeface="Avenir Next LT Pro"/>
              </a:rPr>
              <a:t>L’indirizzo rappresenta un modo alternativo al nome (alias) per accedere e manipolare la variabile.</a:t>
            </a: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3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A9F26E7-E80D-4412-802B-AF32C5E8F7D2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Esempio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float *p;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float R, A;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p=&amp;A;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R=2;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*p=3.14*R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1122262-1EE8-472F-8CA0-6C007AE93159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416400" y="2921760"/>
            <a:ext cx="687600" cy="323280"/>
          </a:xfrm>
          <a:prstGeom prst="rect">
            <a:avLst/>
          </a:prstGeom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p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7630560" y="2921760"/>
            <a:ext cx="914040" cy="323280"/>
          </a:xfrm>
          <a:prstGeom prst="rect">
            <a:avLst/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7641000" y="3720960"/>
            <a:ext cx="914040" cy="323280"/>
          </a:xfrm>
          <a:prstGeom prst="rect">
            <a:avLst/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33" name="CustomShape 7"/>
          <p:cNvSpPr/>
          <p:nvPr/>
        </p:nvSpPr>
        <p:spPr>
          <a:xfrm>
            <a:off x="8703360" y="2879280"/>
            <a:ext cx="67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8703360" y="3696120"/>
            <a:ext cx="67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R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 flipV="1">
            <a:off x="4104360" y="3082680"/>
            <a:ext cx="3525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prstDash val="dash"/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0"/>
          <p:cNvSpPr/>
          <p:nvPr/>
        </p:nvSpPr>
        <p:spPr>
          <a:xfrm>
            <a:off x="7641000" y="3720960"/>
            <a:ext cx="914040" cy="323280"/>
          </a:xfrm>
          <a:prstGeom prst="rect">
            <a:avLst/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7630560" y="2921760"/>
            <a:ext cx="914040" cy="323280"/>
          </a:xfrm>
          <a:prstGeom prst="rect">
            <a:avLst/>
          </a:prstGeom>
          <a:ln>
            <a:rou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Avenir Next LT Pro"/>
              </a:rPr>
              <a:t>6.28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Il puntatore come costruttore di tipo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Il costruttore di tipo «*» può essere anche usato per dichiarare tipi non primitivi basati su puntatore.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Dichiarazione di un tipo puntatore: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Typedef &lt;TipoElementoPuntato&gt; *&lt;NomeTipo&gt;;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&lt;TipoElementoPuntato&gt; 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è il tipo della variabile puntata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 marL="182880" indent="-18252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it-IT" sz="1500" b="0" strike="noStrike" spc="-1">
                <a:solidFill>
                  <a:srgbClr val="FFFFFF"/>
                </a:solidFill>
                <a:latin typeface="Courier New"/>
              </a:rPr>
              <a:t>&lt;NomePuntatore&gt; </a:t>
            </a: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è il nome del tipo dichiarato.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7F0BBA7-67BA-4983-A9AD-FBB5A2042154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it-IT" sz="4000" b="0" strike="noStrike" spc="-1">
                <a:solidFill>
                  <a:srgbClr val="262626"/>
                </a:solidFill>
                <a:latin typeface="Avenir Next LT Pro Light"/>
              </a:rPr>
              <a:t>Esempio</a:t>
            </a:r>
            <a:endParaRPr lang="it-IT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66680" y="2103120"/>
            <a:ext cx="10058040" cy="3849120"/>
          </a:xfrm>
          <a:prstGeom prst="rect">
            <a:avLst/>
          </a:prstGeom>
          <a:solidFill>
            <a:srgbClr val="595A85"/>
          </a:solidFill>
          <a:ln w="12600">
            <a:solidFill>
              <a:srgbClr val="414262"/>
            </a:solidFill>
            <a:round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typedef float *tpf;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tpf p;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float f;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p=&amp;f;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r>
              <a:rPr lang="it-IT" sz="1500" b="0" strike="noStrike" spc="-1">
                <a:solidFill>
                  <a:srgbClr val="FFFFFF"/>
                </a:solidFill>
                <a:latin typeface="Avenir Next LT Pro"/>
              </a:rPr>
              <a:t>*p=0.56;</a:t>
            </a:r>
            <a:endParaRPr lang="it-IT" sz="15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ED13A37-8BF3-4FDE-B390-43F0241BAC63}" type="datetime1">
              <a:rPr lang="it-IT" sz="800" b="0" strike="noStrike" spc="-1">
                <a:solidFill>
                  <a:srgbClr val="404040"/>
                </a:solidFill>
                <a:latin typeface="Avenir Next LT Pro"/>
              </a:rPr>
              <a:t>16/12/2020</a:t>
            </a:fld>
            <a:endParaRPr lang="it-IT" sz="8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{CB999FE8-7ADF-4949-8A0B-3F09AE4B724F}tf56410444_win32</Template>
  <TotalTime>256</TotalTime>
  <Words>2084</Words>
  <Application>Microsoft Office PowerPoint</Application>
  <PresentationFormat>Widescreen</PresentationFormat>
  <Paragraphs>363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40" baseType="lpstr">
      <vt:lpstr>Arial</vt:lpstr>
      <vt:lpstr>Avenir Next LT Pro</vt:lpstr>
      <vt:lpstr>Avenir Next LT Pro Light</vt:lpstr>
      <vt:lpstr>Courier New</vt:lpstr>
      <vt:lpstr>CourierNewPS-BoldMT</vt:lpstr>
      <vt:lpstr>Garamond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pUntatori</dc:title>
  <dc:subject/>
  <dc:creator>Aaron</dc:creator>
  <dc:description/>
  <cp:lastModifiedBy>Aaron</cp:lastModifiedBy>
  <cp:revision>25</cp:revision>
  <dcterms:created xsi:type="dcterms:W3CDTF">2020-12-15T07:59:04Z</dcterms:created>
  <dcterms:modified xsi:type="dcterms:W3CDTF">2020-12-16T11:11:39Z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