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FAF092-5984-4677-8354-38778C4F8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04106E-3954-4DB8-99ED-2D742043D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85E874-A89D-4D0D-8A13-438C9649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2EC458-A81F-41BE-B602-96220FBF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0A32A-3683-4B7D-899F-691C85D9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C12FB2-022F-4181-9CDC-C7AF09F9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0CBA62-49B9-45D4-8D9D-8EBD9E60C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40B0D2-FA2A-4C56-8267-100EF3E5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5E6E45-C6B8-474E-A378-AFDF8A6E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61E811-6F54-4EFE-9C4B-3A77CDD2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21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7621B1-D284-4474-B603-2BD13FA53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E111DA-DE5A-43C7-9691-0BE1120D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6BDA8E-F710-4E5D-BB8F-2817665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EBA4FE-3E14-4138-82A5-C5F9A0C4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EDDA51-45BB-4068-BFCB-2992EAD6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10343-123F-4EA6-BCEF-71D64314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E5D12-6094-4FFA-A9BC-9EAB5433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2108D3-8837-4A86-A614-E6A95822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26F450-AFA3-4898-A715-B5897CB3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C5C974-B92E-4A95-924B-6875AD7A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72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C3F41C-E026-42F8-9E18-536B7018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479307-FE6A-4011-BE3D-748C5E28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B252B7-6685-4D84-BF53-4CDCB28D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027AA0-3F0B-4D54-8FC0-5B8FD3A5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E1947-C411-48F4-8B93-2DFAEAAD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8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FDF0AF-1E30-4D38-8F3A-EC5E9BC4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B174F3-A6D3-4DAA-91EE-9AEEEC71A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57BADF-8BAB-475E-8AC3-07262A27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DBC48D-FD2A-4451-B882-F3A52C40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F72225-F8A5-4A73-BEB5-2E0CC91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4D40EF-2D96-4E96-B037-E16C914B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06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CC474-6DC7-48C1-8139-EFE1C1C7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E45F34-ABAF-492A-B944-655A0008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A9E07F-8AAE-460D-B455-3CD144EF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E2E27F-595A-42CC-8E8D-2B627303A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2A5892-0DF4-405A-91C2-DF26D7202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2B44DD-668A-476F-9760-F008AB60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DF9D37-3BCD-4011-A640-E8D2B4FF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4F0BA9-F01B-44DC-892E-5F084076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38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3BD1C-AFFE-4461-AC8C-9656B721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63A1AC-D99E-45FF-B2C9-5913FA33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8935805-2375-469B-906B-3ACABF14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7449B7-64BC-4904-896B-26D0C645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3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07E5B67-1A1F-4B3D-A837-4602DF1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97D780F-1F7B-44FE-A780-54F7E66E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B20825-7F0D-4044-A58C-4FFA85B0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3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5B1B-0BA7-4B29-8A14-D6EE79D5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872401-686B-4317-AA6F-3A295B94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476A30-D938-4389-A41B-432B54A48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D64A7F-E8BC-421C-9F77-73C8BEF9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68175B-0126-4ABF-9E64-F3EFE4FE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44663B-ADCE-42C6-9872-E845D04F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2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1F60F-0ADD-4540-B220-503AC078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29F08-1251-46E9-A785-C37A1F04B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279644-B93A-4985-B726-55F58A419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41834A-DD35-410B-8A73-EB3A6DCE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74BA5A-AD4A-458B-8FA9-96D692A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ADC493-E0AD-4510-8A41-D68BC23F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8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7C6C23-8D2B-4E9D-BC58-94002FBA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067433-0482-4735-A365-D1A07EB1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A65FF7-D7C2-49C1-90D9-AA790982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66D2-9FA5-4BCF-85AA-683395AB305F}" type="datetimeFigureOut">
              <a:rPr lang="it-IT" smtClean="0"/>
              <a:t>09/05/2018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5A6D65-F86F-4C37-903E-3E284EB2B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8689F-236A-4E96-B6EC-4BDA1CD77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F6C5-7D6C-42B2-984E-EA24A7B4DE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1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E03EE-AAB3-4865-BAE3-A63F231D4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Rappresentazione dei Numeri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AA1273-D13A-432C-8894-E2146D2A3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85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82226-9ED3-4DFD-BF50-BCB19CFB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della Rappresentazione in Virgola Mobile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2A7556-C950-4F0F-803E-735018BB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Rappresentare con poche cifre numeri molto grandi</a:t>
            </a:r>
          </a:p>
          <a:p>
            <a:r>
              <a:rPr lang="it-IT" dirty="0"/>
              <a:t>Rappresentare con precisione numeri molto piccoli</a:t>
            </a:r>
          </a:p>
        </p:txBody>
      </p:sp>
    </p:spTree>
    <p:extLst>
      <p:ext uri="{BB962C8B-B14F-4D97-AF65-F5344CB8AC3E}">
        <p14:creationId xmlns:p14="http://schemas.microsoft.com/office/powerpoint/2010/main" val="143548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A7126-8D67-464B-97DF-20A71E37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994347-0AFF-419D-9AB0-B66F0D80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Codifica dei caratteri</a:t>
            </a:r>
          </a:p>
          <a:p>
            <a:pPr marL="0" indent="0">
              <a:buNone/>
            </a:pPr>
            <a:r>
              <a:rPr lang="it-IT" dirty="0"/>
              <a:t>Codifica delle istruzioni</a:t>
            </a:r>
          </a:p>
          <a:p>
            <a:pPr marL="0" indent="0">
              <a:buNone/>
            </a:pPr>
            <a:r>
              <a:rPr lang="it-IT" dirty="0"/>
              <a:t>Codifica di figure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5D870D3-52AC-4BC0-9E8C-EE1C2581FEA5}"/>
              </a:ext>
            </a:extLst>
          </p:cNvPr>
          <p:cNvSpPr/>
          <p:nvPr/>
        </p:nvSpPr>
        <p:spPr>
          <a:xfrm>
            <a:off x="838200" y="1690688"/>
            <a:ext cx="3267075" cy="604837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7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58D668-50CE-4F6F-9F88-BFC588E1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1FABFE-9F5C-40C5-8D26-D933C32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Repertorio. </a:t>
            </a:r>
            <a:r>
              <a:rPr lang="it-IT" dirty="0"/>
              <a:t>Insieme dei caratteri considerati, definito mediante i nomi dei caratteri e magari una loro rappresentazione visiva</a:t>
            </a:r>
          </a:p>
          <a:p>
            <a:r>
              <a:rPr lang="it-IT" b="1" dirty="0"/>
              <a:t>Numero di codice. </a:t>
            </a:r>
            <a:r>
              <a:rPr lang="it-IT" dirty="0"/>
              <a:t>Tabella in cui ciascun carattere del repertorio è messo in corrispondenza 1-a-1 con un insieme di numeri naturali</a:t>
            </a:r>
          </a:p>
          <a:p>
            <a:r>
              <a:rPr lang="it-IT" b="1" dirty="0"/>
              <a:t>Codifica. </a:t>
            </a:r>
            <a:r>
              <a:rPr lang="it-IT" dirty="0"/>
              <a:t>Un metodo per associare a ciascun numero di codice una sequenza di bit che poi sono utilizzabili per la trasmissione o la memorizzazione elettronica</a:t>
            </a:r>
          </a:p>
          <a:p>
            <a:r>
              <a:rPr lang="it-IT" dirty="0"/>
              <a:t>Nel caso più semplice ogni carattere ha un numero tra </a:t>
            </a:r>
            <a:r>
              <a:rPr lang="it-IT" b="1" dirty="0"/>
              <a:t>0 </a:t>
            </a:r>
            <a:r>
              <a:rPr lang="it-IT" dirty="0"/>
              <a:t>e </a:t>
            </a:r>
            <a:r>
              <a:rPr lang="it-IT" b="1" dirty="0"/>
              <a:t>127 </a:t>
            </a:r>
            <a:r>
              <a:rPr lang="it-IT" dirty="0"/>
              <a:t>e la codifica è semplicemente la codifica binaria del numero in </a:t>
            </a:r>
            <a:r>
              <a:rPr lang="it-IT" b="1" dirty="0"/>
              <a:t>7 </a:t>
            </a:r>
            <a:r>
              <a:rPr lang="it-IT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67097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77563-1709-4517-BDCC-FE41F714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Codifica ASCII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F0C79-0C7E-44FF-933E-3DB62994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American Standard Code for Information </a:t>
            </a:r>
            <a:r>
              <a:rPr lang="it-IT" dirty="0" err="1"/>
              <a:t>Interchange</a:t>
            </a:r>
            <a:endParaRPr lang="it-IT" dirty="0"/>
          </a:p>
          <a:p>
            <a:r>
              <a:rPr lang="it-IT" dirty="0"/>
              <a:t>Serve per rappresentare caratteri (sia visibili che alcuni caratteri di controllo)</a:t>
            </a:r>
          </a:p>
          <a:p>
            <a:r>
              <a:rPr lang="it-IT" b="1" dirty="0"/>
              <a:t>7 </a:t>
            </a:r>
            <a:r>
              <a:rPr lang="it-IT" dirty="0"/>
              <a:t>bit per carattere, dunque si possono rappresentare </a:t>
            </a:r>
            <a:r>
              <a:rPr lang="it-IT" b="1" dirty="0"/>
              <a:t>2</a:t>
            </a:r>
            <a:r>
              <a:rPr lang="it-IT" b="1" baseline="30000" dirty="0"/>
              <a:t>7</a:t>
            </a:r>
            <a:r>
              <a:rPr lang="it-IT" b="1" dirty="0"/>
              <a:t> = 128 </a:t>
            </a:r>
            <a:r>
              <a:rPr lang="it-IT" dirty="0"/>
              <a:t>caratteri diversi</a:t>
            </a:r>
          </a:p>
        </p:txBody>
      </p:sp>
    </p:spTree>
    <p:extLst>
      <p:ext uri="{BB962C8B-B14F-4D97-AF65-F5344CB8AC3E}">
        <p14:creationId xmlns:p14="http://schemas.microsoft.com/office/powerpoint/2010/main" val="322008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D7180C-7B67-4618-A551-EB5FD8E8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 dei Codici ASCII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7C19C2-AA4C-4D23-9A58-A322DB36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46" y="2678866"/>
            <a:ext cx="6625200" cy="36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7118C-C278-4291-B892-D423A37A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e limitazioni del codice ASCII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78679-441D-4C20-BE05-C416D9C6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ASCII è un codice “antico” e (ad eccezione di alcune variati nazionali pressoché in disuso) molto sicuro;</a:t>
            </a:r>
          </a:p>
          <a:p>
            <a:r>
              <a:rPr lang="it-IT" dirty="0"/>
              <a:t>purtroppo:</a:t>
            </a:r>
          </a:p>
          <a:p>
            <a:pPr marL="457200" lvl="1" indent="0">
              <a:buNone/>
            </a:pPr>
            <a:r>
              <a:rPr lang="it-IT" dirty="0"/>
              <a:t>i caratteri internazionali di numerose lingue europee non sono contemplati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per non parlare delle lingue asiatiche per le quali il numero di simboli è elevatissimo</a:t>
            </a:r>
          </a:p>
          <a:p>
            <a:endParaRPr lang="it-IT" dirty="0"/>
          </a:p>
          <a:p>
            <a:r>
              <a:rPr lang="it-IT" dirty="0"/>
              <a:t>La standardizzazione è importante: nella trasmissione e memorizzazione elettronica i caratteri sono rappresentati da bit ed è importante che il “trasmettitore” e il “ricevitore” adottino le stesse convenzioni !</a:t>
            </a:r>
          </a:p>
        </p:txBody>
      </p:sp>
    </p:spTree>
    <p:extLst>
      <p:ext uri="{BB962C8B-B14F-4D97-AF65-F5344CB8AC3E}">
        <p14:creationId xmlns:p14="http://schemas.microsoft.com/office/powerpoint/2010/main" val="35468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A7126-8D67-464B-97DF-20A71E37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994347-0AFF-419D-9AB0-B66F0D80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Codifica dei caratteri</a:t>
            </a:r>
          </a:p>
          <a:p>
            <a:pPr marL="0" indent="0">
              <a:buNone/>
            </a:pPr>
            <a:r>
              <a:rPr lang="it-IT" dirty="0"/>
              <a:t>Codifica delle istruzioni</a:t>
            </a:r>
          </a:p>
          <a:p>
            <a:pPr marL="0" indent="0">
              <a:buNone/>
            </a:pPr>
            <a:r>
              <a:rPr lang="it-IT" dirty="0"/>
              <a:t>Codifica di figure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5D870D3-52AC-4BC0-9E8C-EE1C2581FEA5}"/>
              </a:ext>
            </a:extLst>
          </p:cNvPr>
          <p:cNvSpPr/>
          <p:nvPr/>
        </p:nvSpPr>
        <p:spPr>
          <a:xfrm>
            <a:off x="847725" y="2281238"/>
            <a:ext cx="3486150" cy="604837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68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D163D-1627-4C35-AB71-ED03FBFD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Istruzioni +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A24CBB-477D-4864-B726-9F5133BF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Algoritmi = </a:t>
            </a:r>
            <a:r>
              <a:rPr lang="it-IT" b="1" dirty="0">
                <a:solidFill>
                  <a:srgbClr val="FF0000"/>
                </a:solidFill>
              </a:rPr>
              <a:t>istruzioni </a:t>
            </a:r>
            <a:r>
              <a:rPr lang="it-IT" dirty="0"/>
              <a:t>che operano su </a:t>
            </a:r>
            <a:r>
              <a:rPr lang="it-IT" b="1" dirty="0">
                <a:solidFill>
                  <a:srgbClr val="FF0000"/>
                </a:solidFill>
              </a:rPr>
              <a:t>dati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scrivere un programma è necessario rappresentare istruzioni e dati in maniera che l’esecutore automatico possa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Memorizzare</a:t>
            </a:r>
            <a:r>
              <a:rPr lang="it-IT" b="1" dirty="0"/>
              <a:t> </a:t>
            </a:r>
            <a:r>
              <a:rPr lang="it-IT" dirty="0"/>
              <a:t>dati e istruzioni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Manipolare</a:t>
            </a:r>
            <a:r>
              <a:rPr lang="it-IT" b="1" dirty="0"/>
              <a:t> </a:t>
            </a:r>
            <a:r>
              <a:rPr lang="it-IT" dirty="0"/>
              <a:t>dati e istruzioni</a:t>
            </a:r>
          </a:p>
        </p:txBody>
      </p:sp>
    </p:spTree>
    <p:extLst>
      <p:ext uri="{BB962C8B-B14F-4D97-AF65-F5344CB8AC3E}">
        <p14:creationId xmlns:p14="http://schemas.microsoft.com/office/powerpoint/2010/main" val="144238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D13930-02DC-485C-BF36-FFB6D38D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1CC1BB-1D88-42C2-89A3-9E83528E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Quali e quante sono le istruzioni da codificare?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Istruzioni aritmetiche: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Codice 		Istruzione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01100000</a:t>
            </a:r>
            <a:r>
              <a:rPr lang="it-IT" b="1" dirty="0"/>
              <a:t> 		</a:t>
            </a:r>
            <a:r>
              <a:rPr lang="it-IT" b="1" dirty="0">
                <a:solidFill>
                  <a:srgbClr val="FF0000"/>
                </a:solidFill>
              </a:rPr>
              <a:t>ADD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01100100 </a:t>
            </a:r>
            <a:r>
              <a:rPr lang="it-IT" b="1" dirty="0"/>
              <a:t>		</a:t>
            </a:r>
            <a:r>
              <a:rPr lang="it-IT" b="1" dirty="0">
                <a:solidFill>
                  <a:srgbClr val="FF0000"/>
                </a:solidFill>
              </a:rPr>
              <a:t>SUB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3D1420-9D6A-4949-9C65-E0C680829993}"/>
              </a:ext>
            </a:extLst>
          </p:cNvPr>
          <p:cNvSpPr txBox="1"/>
          <p:nvPr/>
        </p:nvSpPr>
        <p:spPr>
          <a:xfrm>
            <a:off x="6353175" y="51149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CODICE OPERATIVO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4998DD4-929D-4EE3-9135-BF8997D0411C}"/>
              </a:ext>
            </a:extLst>
          </p:cNvPr>
          <p:cNvCxnSpPr/>
          <p:nvPr/>
        </p:nvCxnSpPr>
        <p:spPr>
          <a:xfrm flipH="1" flipV="1">
            <a:off x="4333875" y="4591050"/>
            <a:ext cx="201930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E8A9F28-D4A6-4275-A151-7406B69FC52C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267200" y="5114925"/>
            <a:ext cx="2085975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7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61FB1-6F6F-45A8-B78C-E775B089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Oltre al codice operativo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6C5EA-904F-44DD-9EC2-919C3296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… è necessario far riferimento ai dati per completare l’esecuzione dell’istruzione</a:t>
            </a:r>
          </a:p>
          <a:p>
            <a:pPr marL="0" indent="0">
              <a:buNone/>
            </a:pPr>
            <a:r>
              <a:rPr lang="it-IT" dirty="0"/>
              <a:t>Es: addizione: è necessario che sia specificato dove leggere i due operandi da sommare e dove scrivere il risultato.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numero dei dati da specificare è variabile in funzione</a:t>
            </a:r>
          </a:p>
          <a:p>
            <a:pPr marL="0" indent="0">
              <a:buNone/>
            </a:pPr>
            <a:r>
              <a:rPr lang="it-IT" dirty="0"/>
              <a:t>delle istruzioni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6170D23-EC58-468D-9BD5-24628BF5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88" y="5226115"/>
            <a:ext cx="5155058" cy="12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2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46BBC-DEC8-42A3-B1BF-6601AFC2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dei numeri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73CB09-E3ED-431E-B450-8C692393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Naturali</a:t>
            </a:r>
          </a:p>
          <a:p>
            <a:r>
              <a:rPr lang="it-IT" dirty="0"/>
              <a:t>Interi</a:t>
            </a:r>
          </a:p>
          <a:p>
            <a:r>
              <a:rPr lang="it-IT" dirty="0"/>
              <a:t>Reali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66EA548-D34D-4F16-ABBA-E8A945837222}"/>
              </a:ext>
            </a:extLst>
          </p:cNvPr>
          <p:cNvSpPr/>
          <p:nvPr/>
        </p:nvSpPr>
        <p:spPr>
          <a:xfrm>
            <a:off x="838200" y="2778369"/>
            <a:ext cx="1289538" cy="650631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40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A7126-8D67-464B-97DF-20A71E37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994347-0AFF-419D-9AB0-B66F0D80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Codifica dei caratteri</a:t>
            </a:r>
          </a:p>
          <a:p>
            <a:pPr marL="0" indent="0">
              <a:buNone/>
            </a:pPr>
            <a:r>
              <a:rPr lang="it-IT" dirty="0"/>
              <a:t>Codifica delle istruzioni</a:t>
            </a:r>
          </a:p>
          <a:p>
            <a:pPr marL="0" indent="0">
              <a:buNone/>
            </a:pPr>
            <a:r>
              <a:rPr lang="it-IT" dirty="0"/>
              <a:t>Codifica di figure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5D870D3-52AC-4BC0-9E8C-EE1C2581FEA5}"/>
              </a:ext>
            </a:extLst>
          </p:cNvPr>
          <p:cNvSpPr/>
          <p:nvPr/>
        </p:nvSpPr>
        <p:spPr>
          <a:xfrm>
            <a:off x="846260" y="2720854"/>
            <a:ext cx="3486150" cy="604837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89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1E2B2-AC54-4884-8C50-37953D18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1007F-BE4A-4AB1-A7AB-8BE3C84D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Si procede ad una linearizzazione: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Fissare un insieme di colori (al limite </a:t>
            </a:r>
            <a:r>
              <a:rPr lang="it-IT" b="1" dirty="0"/>
              <a:t>2</a:t>
            </a:r>
            <a:r>
              <a:rPr lang="it-IT" dirty="0"/>
              <a:t>: bianco e nero)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Ogni colore viene codificato con una sequenza di cifre (</a:t>
            </a:r>
            <a:r>
              <a:rPr lang="it-IT" b="1" dirty="0"/>
              <a:t>0 </a:t>
            </a:r>
            <a:r>
              <a:rPr lang="it-IT" dirty="0"/>
              <a:t>&amp; </a:t>
            </a:r>
            <a:r>
              <a:rPr lang="it-IT" b="1" dirty="0"/>
              <a:t>1 </a:t>
            </a:r>
            <a:r>
              <a:rPr lang="it-IT" dirty="0"/>
              <a:t>per il bianco e nero)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Dividere il piano in quadrati (pixel da </a:t>
            </a:r>
            <a:r>
              <a:rPr lang="it-IT" dirty="0" err="1"/>
              <a:t>picture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Ogni pixel viene associato ad un colore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Quanto più è grande il numero di pixel tanto più è accurata la rappresentazione della figura</a:t>
            </a:r>
          </a:p>
        </p:txBody>
      </p:sp>
    </p:spTree>
    <p:extLst>
      <p:ext uri="{BB962C8B-B14F-4D97-AF65-F5344CB8AC3E}">
        <p14:creationId xmlns:p14="http://schemas.microsoft.com/office/powerpoint/2010/main" val="278905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BE046-6E31-4E05-953A-3BF7EC99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5B358C-22A4-4FA7-BA2A-3C210CB2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798500"/>
            <a:ext cx="4582275" cy="22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697AA-8387-48C2-87F7-874E83CF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A65D0B-5B68-4AF3-905E-6A366A5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F91AF05-687D-459F-9B9D-A868EF89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2199741"/>
            <a:ext cx="5450625" cy="36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B8819-E11E-481E-92FE-2CC51142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C24ED6-4A4A-4F6B-8BB2-3499533A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B4EDAF-4E2C-4EDF-92C0-C323004B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592791"/>
            <a:ext cx="5628450" cy="31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7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A5533-722D-47D1-8094-B26791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Altro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152FD9-2AA7-4CC8-A766-B77581EC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4BF0CF-BBBE-4CA9-BF60-4A668248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488541"/>
            <a:ext cx="6193800" cy="32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7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83B14-7F84-480D-87FE-A9238992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Altro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008624-25B7-41C4-9CEB-4A92BE44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445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Poiché una sequenza di bit è lineare, si deve definire una convenzione per ordinare i pixel della griglia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Assumiamo che i pixel siano ordinati dal basso verso l'alto e da sinistra verso destra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F84C1D-CAAC-46D7-AB14-57DA62B4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103212"/>
            <a:ext cx="5638800" cy="23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23D88-2AEF-4B0B-AD1D-497F55B1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Altro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FF2D25-572D-4C4B-87AB-304F44D0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Quella che si ottiene nella codifica è un'approssimazione della figura originaria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Se riconvertiamo la stringa: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0000000011110001100000100000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immagine otteniamo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D87A94-FF65-4CA9-AE8B-3B1CEF6F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061" y="4048875"/>
            <a:ext cx="3291739" cy="22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21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92471E-40E7-4EFA-BD86-88EEF025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Altro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1A05B8-97D5-439B-97B7-3C79FF97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rappresentazione sarà più fedele all'aumentare del numero di pixel, ossia al diminuire delle dimensioni dei quadratini della griglia in cui è suddivisa l'immagine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C032EE-D07E-4127-B85F-95728104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99" y="3720536"/>
            <a:ext cx="4442101" cy="26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16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EFED4-6E11-4CD5-A4FE-1723F72F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619ECC-21AD-48C7-B4C2-BB5B58FA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numero di pixel in cui è suddivisa un'immagine si chiama </a:t>
            </a:r>
            <a:r>
              <a:rPr lang="it-IT" b="1" dirty="0"/>
              <a:t>risoluzione </a:t>
            </a:r>
            <a:r>
              <a:rPr lang="it-IT" dirty="0"/>
              <a:t>e si esprime con una coppia di numeri:</a:t>
            </a:r>
          </a:p>
          <a:p>
            <a:endParaRPr lang="it-IT" b="1" dirty="0"/>
          </a:p>
          <a:p>
            <a:pPr marL="0" indent="0">
              <a:buNone/>
            </a:pPr>
            <a:r>
              <a:rPr lang="it-IT" b="1" dirty="0"/>
              <a:t>Esempio:</a:t>
            </a:r>
          </a:p>
          <a:p>
            <a:pPr marL="457200" lvl="1" indent="0">
              <a:buNone/>
            </a:pPr>
            <a:r>
              <a:rPr lang="it-IT" dirty="0"/>
              <a:t>640 × 480 pixel</a:t>
            </a:r>
          </a:p>
          <a:p>
            <a:pPr marL="457200" lvl="1" indent="0">
              <a:buNone/>
            </a:pPr>
            <a:r>
              <a:rPr lang="it-IT" dirty="0"/>
              <a:t>(orizzontali × verticali)</a:t>
            </a:r>
          </a:p>
        </p:txBody>
      </p:sp>
    </p:spTree>
    <p:extLst>
      <p:ext uri="{BB962C8B-B14F-4D97-AF65-F5344CB8AC3E}">
        <p14:creationId xmlns:p14="http://schemas.microsoft.com/office/powerpoint/2010/main" val="388876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9BB85-9316-4867-86F5-444D2694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477D9-0BFA-4694-8BC8-1545F8FE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Virgola fissa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Virgola mobile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Nota: la rappresentazione dei reali sarà un’approssimazione perché si possono avere infinite cifre decimali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AB1E32-D020-44AA-9C92-07B8D70B19D8}"/>
              </a:ext>
            </a:extLst>
          </p:cNvPr>
          <p:cNvSpPr/>
          <p:nvPr/>
        </p:nvSpPr>
        <p:spPr>
          <a:xfrm>
            <a:off x="838200" y="1704975"/>
            <a:ext cx="1866900" cy="60960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18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62F05-F466-4E32-A41F-38776EC9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Virgola Fissa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5D94FF-C76C-4840-A3B4-39911FB3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0448"/>
            <a:ext cx="6509100" cy="37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9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5C898-915C-4C0C-BC0D-1D1CCE03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FFB6B7-BFB8-4992-93AE-FEC516CC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Base </a:t>
            </a:r>
            <a:r>
              <a:rPr lang="it-IT" b="1" dirty="0"/>
              <a:t>10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157</a:t>
            </a:r>
            <a:r>
              <a:rPr lang="it-IT" b="1" dirty="0"/>
              <a:t>,</a:t>
            </a:r>
            <a:r>
              <a:rPr lang="it-IT" b="1" dirty="0">
                <a:solidFill>
                  <a:srgbClr val="FF0000"/>
                </a:solidFill>
              </a:rPr>
              <a:t>97</a:t>
            </a:r>
            <a:r>
              <a:rPr lang="it-IT" b="1" dirty="0"/>
              <a:t> = </a:t>
            </a:r>
            <a:r>
              <a:rPr lang="it-IT" b="1" dirty="0">
                <a:solidFill>
                  <a:schemeClr val="accent1"/>
                </a:solidFill>
              </a:rPr>
              <a:t>1</a:t>
            </a:r>
            <a:r>
              <a:rPr lang="it-IT" dirty="0">
                <a:solidFill>
                  <a:schemeClr val="accent1"/>
                </a:solidFill>
              </a:rPr>
              <a:t>⋅</a:t>
            </a:r>
            <a:r>
              <a:rPr lang="it-IT" b="1" dirty="0">
                <a:solidFill>
                  <a:schemeClr val="accent1"/>
                </a:solidFill>
              </a:rPr>
              <a:t>10</a:t>
            </a:r>
            <a:r>
              <a:rPr lang="it-IT" b="1" baseline="30000" dirty="0">
                <a:solidFill>
                  <a:schemeClr val="accent1"/>
                </a:solidFill>
              </a:rPr>
              <a:t>2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/>
              <a:t>+ </a:t>
            </a:r>
            <a:r>
              <a:rPr lang="it-IT" b="1" dirty="0">
                <a:solidFill>
                  <a:schemeClr val="accent1"/>
                </a:solidFill>
              </a:rPr>
              <a:t>5</a:t>
            </a:r>
            <a:r>
              <a:rPr lang="it-IT" dirty="0">
                <a:solidFill>
                  <a:schemeClr val="accent1"/>
                </a:solidFill>
              </a:rPr>
              <a:t>⋅</a:t>
            </a:r>
            <a:r>
              <a:rPr lang="it-IT" b="1" dirty="0">
                <a:solidFill>
                  <a:schemeClr val="accent1"/>
                </a:solidFill>
              </a:rPr>
              <a:t>10</a:t>
            </a:r>
            <a:r>
              <a:rPr lang="it-IT" b="1" baseline="30000" dirty="0">
                <a:solidFill>
                  <a:schemeClr val="accent1"/>
                </a:solidFill>
              </a:rPr>
              <a:t>1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/>
              <a:t>+ </a:t>
            </a:r>
            <a:r>
              <a:rPr lang="it-IT" b="1" dirty="0">
                <a:solidFill>
                  <a:schemeClr val="accent1"/>
                </a:solidFill>
              </a:rPr>
              <a:t>7</a:t>
            </a:r>
            <a:r>
              <a:rPr lang="it-IT" b="1" dirty="0"/>
              <a:t> + </a:t>
            </a:r>
            <a:r>
              <a:rPr lang="it-IT" b="1" dirty="0">
                <a:solidFill>
                  <a:srgbClr val="FF0000"/>
                </a:solidFill>
              </a:rPr>
              <a:t>9</a:t>
            </a:r>
            <a:r>
              <a:rPr lang="it-IT" dirty="0">
                <a:solidFill>
                  <a:srgbClr val="FF0000"/>
                </a:solidFill>
              </a:rPr>
              <a:t>⋅</a:t>
            </a:r>
            <a:r>
              <a:rPr lang="it-IT" b="1" dirty="0">
                <a:solidFill>
                  <a:srgbClr val="FF0000"/>
                </a:solidFill>
              </a:rPr>
              <a:t>10</a:t>
            </a:r>
            <a:r>
              <a:rPr lang="it-IT" b="1" baseline="30000" dirty="0">
                <a:solidFill>
                  <a:srgbClr val="FF0000"/>
                </a:solidFill>
              </a:rPr>
              <a:t>-1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/>
              <a:t>+ </a:t>
            </a:r>
            <a:r>
              <a:rPr lang="it-IT" b="1" dirty="0">
                <a:solidFill>
                  <a:srgbClr val="FF0000"/>
                </a:solidFill>
              </a:rPr>
              <a:t>7</a:t>
            </a:r>
            <a:r>
              <a:rPr lang="it-IT" dirty="0">
                <a:solidFill>
                  <a:srgbClr val="FF0000"/>
                </a:solidFill>
              </a:rPr>
              <a:t>⋅</a:t>
            </a:r>
            <a:r>
              <a:rPr lang="it-IT" b="1" dirty="0">
                <a:solidFill>
                  <a:srgbClr val="FF0000"/>
                </a:solidFill>
              </a:rPr>
              <a:t>10</a:t>
            </a:r>
            <a:r>
              <a:rPr lang="it-IT" b="1" baseline="30000" dirty="0">
                <a:solidFill>
                  <a:srgbClr val="FF0000"/>
                </a:solidFill>
              </a:rPr>
              <a:t>-2</a:t>
            </a:r>
          </a:p>
          <a:p>
            <a:pPr marL="0" indent="0">
              <a:buNone/>
            </a:pPr>
            <a:endParaRPr lang="it-IT" b="1" baseline="30000" dirty="0"/>
          </a:p>
          <a:p>
            <a:pPr marL="0" indent="0">
              <a:buNone/>
            </a:pPr>
            <a:r>
              <a:rPr lang="it-IT" dirty="0"/>
              <a:t>Base </a:t>
            </a:r>
            <a:r>
              <a:rPr lang="it-IT" b="1" dirty="0"/>
              <a:t>2: </a:t>
            </a:r>
            <a:r>
              <a:rPr lang="it-IT" b="1" dirty="0">
                <a:solidFill>
                  <a:schemeClr val="accent1"/>
                </a:solidFill>
              </a:rPr>
              <a:t>p=5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>
                <a:solidFill>
                  <a:srgbClr val="FF0000"/>
                </a:solidFill>
              </a:rPr>
              <a:t>f=3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00101</a:t>
            </a:r>
            <a:r>
              <a:rPr lang="it-IT" b="1" dirty="0"/>
              <a:t>  </a:t>
            </a:r>
            <a:r>
              <a:rPr lang="it-IT" b="1" dirty="0">
                <a:solidFill>
                  <a:srgbClr val="FF0000"/>
                </a:solidFill>
              </a:rPr>
              <a:t>011</a:t>
            </a:r>
            <a:r>
              <a:rPr lang="it-IT" b="1" dirty="0"/>
              <a:t> </a:t>
            </a:r>
            <a:r>
              <a:rPr lang="it-IT" dirty="0"/>
              <a:t>-&gt;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0</a:t>
            </a:r>
            <a:r>
              <a:rPr lang="it-IT" dirty="0">
                <a:solidFill>
                  <a:schemeClr val="accent1"/>
                </a:solidFill>
              </a:rPr>
              <a:t>⋅</a:t>
            </a:r>
            <a:r>
              <a:rPr lang="it-IT" b="1" dirty="0">
                <a:solidFill>
                  <a:schemeClr val="accent1"/>
                </a:solidFill>
              </a:rPr>
              <a:t>2</a:t>
            </a:r>
            <a:r>
              <a:rPr lang="it-IT" b="1" baseline="30000" dirty="0">
                <a:solidFill>
                  <a:schemeClr val="accent1"/>
                </a:solidFill>
              </a:rPr>
              <a:t>4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/>
              <a:t>+ </a:t>
            </a:r>
            <a:r>
              <a:rPr lang="it-IT" b="1" dirty="0">
                <a:solidFill>
                  <a:schemeClr val="accent1"/>
                </a:solidFill>
              </a:rPr>
              <a:t>0</a:t>
            </a:r>
            <a:r>
              <a:rPr lang="it-IT" dirty="0">
                <a:solidFill>
                  <a:schemeClr val="accent1"/>
                </a:solidFill>
              </a:rPr>
              <a:t>⋅</a:t>
            </a:r>
            <a:r>
              <a:rPr lang="it-IT" b="1" dirty="0">
                <a:solidFill>
                  <a:schemeClr val="accent1"/>
                </a:solidFill>
              </a:rPr>
              <a:t>2</a:t>
            </a:r>
            <a:r>
              <a:rPr lang="it-IT" b="1" baseline="30000" dirty="0">
                <a:solidFill>
                  <a:schemeClr val="accent1"/>
                </a:solidFill>
              </a:rPr>
              <a:t>3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/>
              <a:t>+ </a:t>
            </a:r>
            <a:r>
              <a:rPr lang="it-IT" b="1" dirty="0">
                <a:solidFill>
                  <a:schemeClr val="accent1"/>
                </a:solidFill>
              </a:rPr>
              <a:t>1</a:t>
            </a:r>
            <a:r>
              <a:rPr lang="it-IT" dirty="0">
                <a:solidFill>
                  <a:schemeClr val="accent1"/>
                </a:solidFill>
              </a:rPr>
              <a:t>⋅</a:t>
            </a:r>
            <a:r>
              <a:rPr lang="it-IT" b="1" dirty="0">
                <a:solidFill>
                  <a:schemeClr val="accent1"/>
                </a:solidFill>
              </a:rPr>
              <a:t>2</a:t>
            </a:r>
            <a:r>
              <a:rPr lang="it-IT" b="1" baseline="30000" dirty="0">
                <a:solidFill>
                  <a:schemeClr val="accent1"/>
                </a:solidFill>
              </a:rPr>
              <a:t>2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/>
              <a:t>+ </a:t>
            </a:r>
            <a:r>
              <a:rPr lang="it-IT" b="1" dirty="0">
                <a:solidFill>
                  <a:schemeClr val="accent1"/>
                </a:solidFill>
              </a:rPr>
              <a:t>0</a:t>
            </a:r>
            <a:r>
              <a:rPr lang="it-IT" dirty="0">
                <a:solidFill>
                  <a:schemeClr val="accent1"/>
                </a:solidFill>
              </a:rPr>
              <a:t>⋅</a:t>
            </a:r>
            <a:r>
              <a:rPr lang="it-IT" b="1" dirty="0">
                <a:solidFill>
                  <a:schemeClr val="accent1"/>
                </a:solidFill>
              </a:rPr>
              <a:t>2</a:t>
            </a:r>
            <a:r>
              <a:rPr lang="it-IT" b="1" baseline="30000" dirty="0">
                <a:solidFill>
                  <a:schemeClr val="accent1"/>
                </a:solidFill>
              </a:rPr>
              <a:t>1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/>
              <a:t>+ </a:t>
            </a:r>
            <a:r>
              <a:rPr lang="it-IT" b="1" dirty="0">
                <a:solidFill>
                  <a:schemeClr val="accent1"/>
                </a:solidFill>
              </a:rPr>
              <a:t>1</a:t>
            </a:r>
            <a:r>
              <a:rPr lang="it-IT" dirty="0">
                <a:solidFill>
                  <a:schemeClr val="accent1"/>
                </a:solidFill>
              </a:rPr>
              <a:t>⋅</a:t>
            </a:r>
            <a:r>
              <a:rPr lang="it-IT" b="1" dirty="0">
                <a:solidFill>
                  <a:schemeClr val="accent1"/>
                </a:solidFill>
              </a:rPr>
              <a:t>2</a:t>
            </a:r>
            <a:r>
              <a:rPr lang="it-IT" b="1" baseline="30000" dirty="0">
                <a:solidFill>
                  <a:schemeClr val="accent1"/>
                </a:solidFill>
              </a:rPr>
              <a:t>0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/>
              <a:t>+ </a:t>
            </a:r>
            <a:r>
              <a:rPr lang="it-IT" b="1" dirty="0">
                <a:solidFill>
                  <a:srgbClr val="FF0000"/>
                </a:solidFill>
              </a:rPr>
              <a:t>0</a:t>
            </a:r>
            <a:r>
              <a:rPr lang="it-IT" dirty="0">
                <a:solidFill>
                  <a:srgbClr val="FF0000"/>
                </a:solidFill>
              </a:rPr>
              <a:t>⋅</a:t>
            </a:r>
            <a:r>
              <a:rPr lang="it-IT" b="1" dirty="0">
                <a:solidFill>
                  <a:srgbClr val="FF0000"/>
                </a:solidFill>
              </a:rPr>
              <a:t>2</a:t>
            </a:r>
            <a:r>
              <a:rPr lang="it-IT" b="1" baseline="30000" dirty="0">
                <a:solidFill>
                  <a:srgbClr val="FF0000"/>
                </a:solidFill>
              </a:rPr>
              <a:t>-1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/>
              <a:t>+ </a:t>
            </a:r>
            <a:r>
              <a:rPr lang="it-IT" b="1" dirty="0">
                <a:solidFill>
                  <a:srgbClr val="FF0000"/>
                </a:solidFill>
              </a:rPr>
              <a:t>1</a:t>
            </a:r>
            <a:r>
              <a:rPr lang="it-IT" dirty="0">
                <a:solidFill>
                  <a:srgbClr val="FF0000"/>
                </a:solidFill>
              </a:rPr>
              <a:t>⋅</a:t>
            </a:r>
            <a:r>
              <a:rPr lang="it-IT" b="1" dirty="0">
                <a:solidFill>
                  <a:srgbClr val="FF0000"/>
                </a:solidFill>
              </a:rPr>
              <a:t>2</a:t>
            </a:r>
            <a:r>
              <a:rPr lang="it-IT" b="1" baseline="30000" dirty="0">
                <a:solidFill>
                  <a:srgbClr val="FF0000"/>
                </a:solidFill>
              </a:rPr>
              <a:t>-2 </a:t>
            </a:r>
            <a:r>
              <a:rPr lang="it-IT" b="1" dirty="0"/>
              <a:t>+ </a:t>
            </a:r>
            <a:r>
              <a:rPr lang="it-IT" b="1" dirty="0">
                <a:solidFill>
                  <a:srgbClr val="FF0000"/>
                </a:solidFill>
              </a:rPr>
              <a:t>1</a:t>
            </a:r>
            <a:r>
              <a:rPr lang="it-IT" dirty="0">
                <a:solidFill>
                  <a:srgbClr val="FF0000"/>
                </a:solidFill>
              </a:rPr>
              <a:t>⋅</a:t>
            </a:r>
            <a:r>
              <a:rPr lang="it-IT" b="1" dirty="0">
                <a:solidFill>
                  <a:srgbClr val="FF0000"/>
                </a:solidFill>
              </a:rPr>
              <a:t>2</a:t>
            </a:r>
            <a:r>
              <a:rPr lang="it-IT" b="1" baseline="30000" dirty="0">
                <a:solidFill>
                  <a:srgbClr val="FF0000"/>
                </a:solidFill>
              </a:rPr>
              <a:t>-3</a:t>
            </a:r>
          </a:p>
          <a:p>
            <a:pPr marL="0" indent="0">
              <a:buNone/>
            </a:pPr>
            <a:r>
              <a:rPr lang="it-IT" dirty="0"/>
              <a:t>-&gt; </a:t>
            </a:r>
            <a:r>
              <a:rPr lang="it-IT" b="1" dirty="0">
                <a:solidFill>
                  <a:schemeClr val="accent1"/>
                </a:solidFill>
              </a:rPr>
              <a:t>4</a:t>
            </a:r>
            <a:r>
              <a:rPr lang="it-IT" b="1" dirty="0"/>
              <a:t> + </a:t>
            </a:r>
            <a:r>
              <a:rPr lang="it-IT" b="1" dirty="0">
                <a:solidFill>
                  <a:schemeClr val="accent1"/>
                </a:solidFill>
              </a:rPr>
              <a:t>1</a:t>
            </a:r>
            <a:r>
              <a:rPr lang="it-IT" b="1" dirty="0"/>
              <a:t> + </a:t>
            </a:r>
            <a:r>
              <a:rPr lang="it-IT" b="1" dirty="0">
                <a:solidFill>
                  <a:srgbClr val="FF0000"/>
                </a:solidFill>
              </a:rPr>
              <a:t>1/4</a:t>
            </a:r>
            <a:r>
              <a:rPr lang="it-IT" b="1" dirty="0"/>
              <a:t> + </a:t>
            </a:r>
            <a:r>
              <a:rPr lang="it-IT" b="1" dirty="0">
                <a:solidFill>
                  <a:srgbClr val="FF0000"/>
                </a:solidFill>
              </a:rPr>
              <a:t>1/8</a:t>
            </a:r>
            <a:r>
              <a:rPr lang="it-IT" b="1" dirty="0"/>
              <a:t> = 5,375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64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F2BFCE-C135-456E-AE26-5A2588D2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Virgola Fissa: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5B6727-3721-42D3-8D2F-54A8D03A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Adatta solo a casi particolari in cui l’intervallo di valori da rappresentare è noto a priori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Inadatta nella maggior parte delle applicazioni scientifiche o finanziarie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Astronomia: massa dell’elettrone</a:t>
            </a:r>
          </a:p>
          <a:p>
            <a:pPr marL="0" indent="0" algn="ctr">
              <a:buNone/>
            </a:pPr>
            <a:r>
              <a:rPr lang="it-IT" b="1" dirty="0"/>
              <a:t>0,0 … 0 9</a:t>
            </a:r>
          </a:p>
          <a:p>
            <a:pPr marL="0" indent="0" algn="ctr">
              <a:buNone/>
            </a:pPr>
            <a:endParaRPr lang="it-IT" b="1" dirty="0"/>
          </a:p>
          <a:p>
            <a:pPr marL="0" indent="0" algn="ctr">
              <a:buNone/>
            </a:pPr>
            <a:r>
              <a:rPr lang="it-IT" b="1" dirty="0"/>
              <a:t>27</a:t>
            </a:r>
            <a:endParaRPr lang="it-IT" dirty="0"/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5A9711FF-1374-4B02-A45E-135B7651FCC5}"/>
              </a:ext>
            </a:extLst>
          </p:cNvPr>
          <p:cNvSpPr/>
          <p:nvPr/>
        </p:nvSpPr>
        <p:spPr>
          <a:xfrm rot="5400000">
            <a:off x="6008688" y="4387852"/>
            <a:ext cx="227010" cy="1185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8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9BB85-9316-4867-86F5-444D2694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477D9-0BFA-4694-8BC8-1545F8FE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Virgola fissa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Virgola mobile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Nota: la rappresentazione dei reali sarà un’approssimazione perché si possono avere infinite cifre decimali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AB1E32-D020-44AA-9C92-07B8D70B19D8}"/>
              </a:ext>
            </a:extLst>
          </p:cNvPr>
          <p:cNvSpPr/>
          <p:nvPr/>
        </p:nvSpPr>
        <p:spPr>
          <a:xfrm>
            <a:off x="828674" y="2819400"/>
            <a:ext cx="2409825" cy="60960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08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F22EF-2959-4587-A74C-799E0AF0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Virgola Mobile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77DDEB-B64E-4F9D-BEC8-92478784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692"/>
            <a:ext cx="7202465" cy="38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4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519B1-82D2-4EBD-9BE2-DBDB82DB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29AE65-992E-4BAD-8A19-1910BD18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00101.010</a:t>
            </a:r>
            <a:r>
              <a:rPr lang="it-IT" dirty="0"/>
              <a:t>⋅</a:t>
            </a:r>
            <a:r>
              <a:rPr lang="it-IT" b="1" dirty="0"/>
              <a:t>2</a:t>
            </a:r>
            <a:r>
              <a:rPr lang="it-IT" b="1" baseline="30000" dirty="0"/>
              <a:t>0</a:t>
            </a:r>
            <a:r>
              <a:rPr lang="it-IT" b="1" dirty="0"/>
              <a:t> </a:t>
            </a:r>
            <a:r>
              <a:rPr lang="it-IT" dirty="0"/>
              <a:t>(non è normalizzata)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mantissa </a:t>
            </a:r>
            <a:r>
              <a:rPr lang="it-IT" dirty="0">
                <a:solidFill>
                  <a:srgbClr val="FF0000"/>
                </a:solidFill>
              </a:rPr>
              <a:t>∉</a:t>
            </a:r>
            <a:r>
              <a:rPr lang="it-IT" b="1" dirty="0">
                <a:solidFill>
                  <a:srgbClr val="FF0000"/>
                </a:solidFill>
              </a:rPr>
              <a:t>[2</a:t>
            </a:r>
            <a:r>
              <a:rPr lang="it-IT" b="1" baseline="30000" dirty="0">
                <a:solidFill>
                  <a:srgbClr val="FF0000"/>
                </a:solidFill>
              </a:rPr>
              <a:t>0</a:t>
            </a:r>
            <a:r>
              <a:rPr lang="it-IT" b="1" dirty="0">
                <a:solidFill>
                  <a:srgbClr val="FF0000"/>
                </a:solidFill>
              </a:rPr>
              <a:t>, 2</a:t>
            </a:r>
            <a:r>
              <a:rPr lang="it-IT" b="1" baseline="30000" dirty="0">
                <a:solidFill>
                  <a:srgbClr val="FF0000"/>
                </a:solidFill>
              </a:rPr>
              <a:t>1</a:t>
            </a:r>
            <a:r>
              <a:rPr lang="it-IT" b="1" dirty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001.01010</a:t>
            </a:r>
            <a:r>
              <a:rPr lang="it-IT" dirty="0"/>
              <a:t>⋅</a:t>
            </a:r>
            <a:r>
              <a:rPr lang="it-IT" b="1" dirty="0"/>
              <a:t>2</a:t>
            </a:r>
            <a:r>
              <a:rPr lang="it-IT" b="1" baseline="30000" dirty="0"/>
              <a:t>10</a:t>
            </a:r>
            <a:r>
              <a:rPr lang="it-IT" b="1" dirty="0"/>
              <a:t> </a:t>
            </a:r>
            <a:r>
              <a:rPr lang="it-IT" dirty="0"/>
              <a:t>(normalizzata)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mantissa </a:t>
            </a:r>
            <a:r>
              <a:rPr lang="it-IT" dirty="0">
                <a:solidFill>
                  <a:srgbClr val="FF0000"/>
                </a:solidFill>
              </a:rPr>
              <a:t>∈</a:t>
            </a:r>
            <a:r>
              <a:rPr lang="it-IT" b="1" dirty="0">
                <a:solidFill>
                  <a:srgbClr val="FF0000"/>
                </a:solidFill>
              </a:rPr>
              <a:t>[2</a:t>
            </a:r>
            <a:r>
              <a:rPr lang="it-IT" b="1" baseline="30000" dirty="0">
                <a:solidFill>
                  <a:srgbClr val="FF0000"/>
                </a:solidFill>
              </a:rPr>
              <a:t>0</a:t>
            </a:r>
            <a:r>
              <a:rPr lang="it-IT" b="1" dirty="0">
                <a:solidFill>
                  <a:srgbClr val="FF0000"/>
                </a:solidFill>
              </a:rPr>
              <a:t>, 2</a:t>
            </a:r>
            <a:r>
              <a:rPr lang="it-IT" b="1" baseline="30000" dirty="0">
                <a:solidFill>
                  <a:srgbClr val="FF0000"/>
                </a:solidFill>
              </a:rPr>
              <a:t>1</a:t>
            </a:r>
            <a:r>
              <a:rPr lang="it-IT" b="1" dirty="0">
                <a:solidFill>
                  <a:srgbClr val="FF0000"/>
                </a:solidFill>
              </a:rPr>
              <a:t>[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24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762</Words>
  <Application>Microsoft Office PowerPoint</Application>
  <PresentationFormat>Widescreen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di Office</vt:lpstr>
      <vt:lpstr>Rappresentazione dei Numeri</vt:lpstr>
      <vt:lpstr>Rappresentazione dei numeri</vt:lpstr>
      <vt:lpstr>Reali</vt:lpstr>
      <vt:lpstr>Virgola Fissa</vt:lpstr>
      <vt:lpstr>Esempio</vt:lpstr>
      <vt:lpstr>Virgola Fissa: Analisi</vt:lpstr>
      <vt:lpstr>Reali</vt:lpstr>
      <vt:lpstr>Virgola Mobile</vt:lpstr>
      <vt:lpstr>Base 2</vt:lpstr>
      <vt:lpstr>Vantaggi della Rappresentazione in Virgola Mobile</vt:lpstr>
      <vt:lpstr>Presentazione standard di PowerPoint</vt:lpstr>
      <vt:lpstr>Caratteri</vt:lpstr>
      <vt:lpstr>Codifica ASCII</vt:lpstr>
      <vt:lpstr>Tabella dei Codici ASCII</vt:lpstr>
      <vt:lpstr>Vantaggi e limitazioni del codice ASCII</vt:lpstr>
      <vt:lpstr>Presentazione standard di PowerPoint</vt:lpstr>
      <vt:lpstr>Istruzioni + Dati</vt:lpstr>
      <vt:lpstr>Istruzioni</vt:lpstr>
      <vt:lpstr>Oltre al codice operativo</vt:lpstr>
      <vt:lpstr>Presentazione standard di PowerPoint</vt:lpstr>
      <vt:lpstr>Figure</vt:lpstr>
      <vt:lpstr>Esempio</vt:lpstr>
      <vt:lpstr>Figure</vt:lpstr>
      <vt:lpstr>Figure</vt:lpstr>
      <vt:lpstr>Altro esempio</vt:lpstr>
      <vt:lpstr>Altro esempio</vt:lpstr>
      <vt:lpstr>Altro esempio</vt:lpstr>
      <vt:lpstr>Altro Esempio</vt:lpstr>
      <vt:lpstr>Risoluzione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Rappresentazione dei Numeri</dc:title>
  <dc:creator>corrado aaron visaggio</dc:creator>
  <cp:lastModifiedBy>corrado aaron visaggio</cp:lastModifiedBy>
  <cp:revision>6</cp:revision>
  <dcterms:created xsi:type="dcterms:W3CDTF">2018-05-09T07:17:25Z</dcterms:created>
  <dcterms:modified xsi:type="dcterms:W3CDTF">2018-05-09T09:56:44Z</dcterms:modified>
</cp:coreProperties>
</file>