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1"/>
  </p:notesMasterIdLst>
  <p:handoutMasterIdLst>
    <p:handoutMasterId r:id="rId52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80" r:id="rId21"/>
    <p:sldId id="282" r:id="rId22"/>
    <p:sldId id="284" r:id="rId23"/>
    <p:sldId id="285" r:id="rId24"/>
    <p:sldId id="286" r:id="rId25"/>
    <p:sldId id="287" r:id="rId26"/>
    <p:sldId id="283" r:id="rId27"/>
    <p:sldId id="281" r:id="rId28"/>
    <p:sldId id="278" r:id="rId29"/>
    <p:sldId id="289" r:id="rId30"/>
    <p:sldId id="288" r:id="rId31"/>
    <p:sldId id="279" r:id="rId32"/>
    <p:sldId id="290" r:id="rId33"/>
    <p:sldId id="291" r:id="rId34"/>
    <p:sldId id="276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103" d="100"/>
          <a:sy n="103" d="100"/>
        </p:scale>
        <p:origin x="138" y="2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0AFAF-CF54-453F-85A6-EE7AE76A6D38}" type="datetime1">
              <a:rPr lang="it-IT" smtClean="0"/>
              <a:t>25/02/2021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013D0E-6236-446F-904B-E774D9F98961}" type="datetime1">
              <a:rPr lang="it-IT" smtClean="0"/>
              <a:t>25/02/2021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tango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tango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tango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56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0" name="Segnaposto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AB36474-6F91-425C-BA3E-6B12C4C4BB9A}" type="datetime1">
              <a:rPr lang="it-IT" smtClean="0"/>
              <a:t>25/02/2021</a:t>
            </a:fld>
            <a:endParaRPr lang="en-US" dirty="0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3F3710-490B-4740-B6D7-B9792C8AB872}" type="datetime1">
              <a:rPr lang="it-IT" smtClean="0"/>
              <a:t>25/02/2021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318586-27FC-4E59-A573-09A0053DE2D5}" type="datetime1">
              <a:rPr lang="it-IT" smtClean="0"/>
              <a:t>25/02/2021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tango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tango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tango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56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48F23ED-F6BB-4CDB-8CED-5F2E9AE92607}" type="datetime1">
              <a:rPr lang="it-IT" smtClean="0"/>
              <a:t>25/02/2021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466EC-ACF2-4AF5-A2DE-2C9D1A6828FD}" type="datetime1">
              <a:rPr lang="it-IT" smtClean="0"/>
              <a:t>25/02/2021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48AAC1-8B74-4EE6-9B7A-D8C2183B6272}" type="datetime1">
              <a:rPr lang="it-IT" smtClean="0"/>
              <a:t>25/02/2021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98DF3E-2C46-4BD0-9CFF-FBAEC93B7840}" type="datetime1">
              <a:rPr lang="it-IT" smtClean="0"/>
              <a:t>25/02/2021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9F376C-F698-4333-9878-8CD80B2B39D3}" type="datetime1">
              <a:rPr lang="it-IT" smtClean="0"/>
              <a:t>25/02/2021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" dirty="0"/>
              <a:t>Fare clic per modificare lo stile del titolo</a:t>
            </a: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7579D569-2C97-4786-A562-991193493077}" type="datetime1">
              <a:rPr lang="it-IT" smtClean="0"/>
              <a:t>25/02/2021</a:t>
            </a:fld>
            <a:endParaRPr lang="en-US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3D5E0B24-8B1C-463E-9C62-AF58AAE602D6}" type="datetime1">
              <a:rPr lang="it-IT" smtClean="0"/>
              <a:t>25/02/2021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tango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tango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tango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7732347-0869-477C-BE48-3F9F51733ED7}" type="datetime1">
              <a:rPr lang="it-IT" smtClean="0"/>
              <a:t>25/02/2021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on tessuto, tabella, rosso, coperto&#10;&#10;Descrizione generata automaticament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ttangolo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ttangolo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 rtlCol="0">
            <a:normAutofit/>
          </a:bodyPr>
          <a:lstStyle/>
          <a:p>
            <a:pPr rtl="0"/>
            <a:r>
              <a:rPr lang="it" sz="4400" dirty="0">
                <a:solidFill>
                  <a:schemeClr val="tx1"/>
                </a:solidFill>
              </a:rPr>
              <a:t>La ricorsione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 rtlCol="0">
            <a:normAutofit/>
          </a:bodyPr>
          <a:lstStyle/>
          <a:p>
            <a:pPr rtl="0"/>
            <a:r>
              <a:rPr lang="it" dirty="0">
                <a:solidFill>
                  <a:schemeClr val="tx1"/>
                </a:solidFill>
              </a:rPr>
              <a:t>Corrado Aaron Visaggio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6D1733-D488-413C-9D21-0FD07AC3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27DE65-BECC-409B-BB37-DBC17AD04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1800" b="1" i="0" u="none" strike="noStrike" baseline="0" dirty="0">
                <a:solidFill>
                  <a:schemeClr val="bg1"/>
                </a:solidFill>
                <a:latin typeface="Arial-BoldMT"/>
              </a:rPr>
              <a:t>Sequenza chiamate:</a:t>
            </a:r>
          </a:p>
          <a:p>
            <a:pPr marL="274320" lvl="1" indent="0">
              <a:buNone/>
            </a:pPr>
            <a:r>
              <a:rPr lang="it-IT" sz="1600" b="0" i="1" u="none" strike="noStrike" baseline="0" dirty="0">
                <a:solidFill>
                  <a:schemeClr val="bg1"/>
                </a:solidFill>
                <a:latin typeface="Arial-ItalicMT"/>
              </a:rPr>
              <a:t>S.O. </a:t>
            </a:r>
            <a:r>
              <a:rPr lang="it-IT" sz="1600" b="0" i="0" u="none" strike="noStrike" baseline="0" dirty="0">
                <a:solidFill>
                  <a:schemeClr val="bg1"/>
                </a:solidFill>
                <a:latin typeface="Symbol" panose="05050102010706020507" pitchFamily="18" charset="2"/>
              </a:rPr>
              <a:t>-&gt; </a:t>
            </a:r>
            <a:r>
              <a:rPr lang="it-IT" sz="1600" b="1" i="0" u="none" strike="noStrike" baseline="0" dirty="0" err="1">
                <a:solidFill>
                  <a:schemeClr val="bg1"/>
                </a:solidFill>
                <a:latin typeface="CourierNewPS-BoldMT"/>
              </a:rPr>
              <a:t>main</a:t>
            </a:r>
            <a:r>
              <a:rPr lang="it-IT" sz="1600" b="1" i="0" u="none" strike="noStrike" baseline="0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it-IT" sz="1600" b="0" i="0" u="none" strike="noStrike" baseline="0" dirty="0">
                <a:solidFill>
                  <a:schemeClr val="bg1"/>
                </a:solidFill>
                <a:latin typeface="Symbol" panose="05050102010706020507" pitchFamily="18" charset="2"/>
              </a:rPr>
              <a:t>-&gt; </a:t>
            </a:r>
            <a:r>
              <a:rPr lang="it-IT" sz="1600" b="1" i="0" u="none" strike="noStrike" baseline="0" dirty="0">
                <a:solidFill>
                  <a:schemeClr val="bg1"/>
                </a:solidFill>
                <a:latin typeface="CourierNewPS-BoldMT"/>
              </a:rPr>
              <a:t>P() </a:t>
            </a:r>
            <a:r>
              <a:rPr lang="it-IT" sz="1600" b="0" i="0" u="none" strike="noStrike" baseline="0" dirty="0">
                <a:solidFill>
                  <a:schemeClr val="bg1"/>
                </a:solidFill>
                <a:latin typeface="Symbol" panose="05050102010706020507" pitchFamily="18" charset="2"/>
              </a:rPr>
              <a:t>-&gt; </a:t>
            </a:r>
            <a:r>
              <a:rPr lang="it-IT" sz="1600" b="1" i="0" u="none" strike="noStrike" baseline="0" dirty="0">
                <a:solidFill>
                  <a:schemeClr val="bg1"/>
                </a:solidFill>
                <a:latin typeface="CourierNewPS-BoldMT"/>
              </a:rPr>
              <a:t>Q() </a:t>
            </a:r>
            <a:r>
              <a:rPr lang="it-IT" sz="1600" b="0" i="0" u="none" strike="noStrike" baseline="0" dirty="0">
                <a:solidFill>
                  <a:schemeClr val="bg1"/>
                </a:solidFill>
                <a:latin typeface="Symbol" panose="05050102010706020507" pitchFamily="18" charset="2"/>
              </a:rPr>
              <a:t>-&gt; </a:t>
            </a:r>
            <a:r>
              <a:rPr lang="it-IT" sz="1600" b="1" i="0" u="none" strike="noStrike" baseline="0" dirty="0">
                <a:solidFill>
                  <a:schemeClr val="bg1"/>
                </a:solidFill>
                <a:latin typeface="CourierNewPS-BoldMT"/>
              </a:rPr>
              <a:t>R()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221FBB-DF98-4CCB-9DF2-D8DE439A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2026" y="6032526"/>
            <a:ext cx="2893045" cy="365760"/>
          </a:xfrm>
        </p:spPr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04BB5A4-F97C-4590-A91D-524F41D82FB4}"/>
              </a:ext>
            </a:extLst>
          </p:cNvPr>
          <p:cNvSpPr/>
          <p:nvPr/>
        </p:nvSpPr>
        <p:spPr>
          <a:xfrm>
            <a:off x="4848809" y="4148446"/>
            <a:ext cx="1928323" cy="597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356FD18-325A-4DD9-ACFB-A10E497A2EEC}"/>
              </a:ext>
            </a:extLst>
          </p:cNvPr>
          <p:cNvCxnSpPr/>
          <p:nvPr/>
        </p:nvCxnSpPr>
        <p:spPr>
          <a:xfrm>
            <a:off x="4780384" y="3262601"/>
            <a:ext cx="0" cy="225800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E1675DE-57AC-4D18-BE63-A50D3163210B}"/>
              </a:ext>
            </a:extLst>
          </p:cNvPr>
          <p:cNvCxnSpPr/>
          <p:nvPr/>
        </p:nvCxnSpPr>
        <p:spPr>
          <a:xfrm>
            <a:off x="6845560" y="3262601"/>
            <a:ext cx="0" cy="225800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125C6B32-48D5-4A05-AD92-14C2C2BB42EF}"/>
              </a:ext>
            </a:extLst>
          </p:cNvPr>
          <p:cNvCxnSpPr>
            <a:cxnSpLocks/>
          </p:cNvCxnSpPr>
          <p:nvPr/>
        </p:nvCxnSpPr>
        <p:spPr>
          <a:xfrm flipH="1">
            <a:off x="4780384" y="5520609"/>
            <a:ext cx="20651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89E19410-A543-4E6C-8FDC-A8D0C48EAA53}"/>
              </a:ext>
            </a:extLst>
          </p:cNvPr>
          <p:cNvSpPr/>
          <p:nvPr/>
        </p:nvSpPr>
        <p:spPr>
          <a:xfrm>
            <a:off x="4848809" y="4789953"/>
            <a:ext cx="1928323" cy="597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main</a:t>
            </a:r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966E2735-2F02-44D2-AA83-BD363371AE71}"/>
              </a:ext>
            </a:extLst>
          </p:cNvPr>
          <p:cNvSpPr/>
          <p:nvPr/>
        </p:nvSpPr>
        <p:spPr>
          <a:xfrm>
            <a:off x="4848809" y="3475135"/>
            <a:ext cx="1928323" cy="597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Q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2F455F1-11AA-4E1D-BEDB-141F6FD5ADA8}"/>
              </a:ext>
            </a:extLst>
          </p:cNvPr>
          <p:cNvSpPr/>
          <p:nvPr/>
        </p:nvSpPr>
        <p:spPr>
          <a:xfrm>
            <a:off x="4848808" y="2833628"/>
            <a:ext cx="1928323" cy="597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762000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F39489-E2A1-4A4D-8DFC-F96647A4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Spazio di indirizzamento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70204F-BCF3-474E-9B62-2E185448A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7638657" cy="3849624"/>
          </a:xfrm>
        </p:spPr>
        <p:txBody>
          <a:bodyPr/>
          <a:lstStyle/>
          <a:p>
            <a:r>
              <a:rPr lang="it-IT" dirty="0"/>
              <a:t>La memoria allocata a ogni programma in esecuzione è suddivisa in varie parti (segmenti):</a:t>
            </a:r>
          </a:p>
          <a:p>
            <a:pPr lvl="1"/>
            <a:r>
              <a:rPr lang="it-IT" dirty="0"/>
              <a:t>Code </a:t>
            </a:r>
            <a:r>
              <a:rPr lang="it-IT" dirty="0" err="1"/>
              <a:t>segment</a:t>
            </a:r>
            <a:r>
              <a:rPr lang="it-IT" dirty="0"/>
              <a:t>: contiene il codice eseguibile del programma</a:t>
            </a:r>
          </a:p>
          <a:p>
            <a:pPr lvl="1"/>
            <a:r>
              <a:rPr lang="it-IT" dirty="0"/>
              <a:t>Data </a:t>
            </a:r>
            <a:r>
              <a:rPr lang="it-IT" dirty="0" err="1"/>
              <a:t>segment</a:t>
            </a:r>
            <a:r>
              <a:rPr lang="it-IT" dirty="0"/>
              <a:t>: contiene le variabili globali</a:t>
            </a:r>
          </a:p>
          <a:p>
            <a:pPr lvl="1"/>
            <a:r>
              <a:rPr lang="it-IT" dirty="0"/>
              <a:t>Heap: contiene le variabili dinamiche</a:t>
            </a:r>
          </a:p>
          <a:p>
            <a:pPr lvl="1"/>
            <a:r>
              <a:rPr lang="it-IT" dirty="0"/>
              <a:t>Stack: è l’area dove vengono allocati i record di attivazione</a:t>
            </a:r>
          </a:p>
          <a:p>
            <a:r>
              <a:rPr lang="it-IT" dirty="0"/>
              <a:t>Code </a:t>
            </a:r>
            <a:r>
              <a:rPr lang="it-IT" dirty="0" err="1"/>
              <a:t>segment</a:t>
            </a:r>
            <a:r>
              <a:rPr lang="it-IT" dirty="0"/>
              <a:t> e data </a:t>
            </a:r>
            <a:r>
              <a:rPr lang="it-IT" dirty="0" err="1"/>
              <a:t>segment</a:t>
            </a:r>
            <a:r>
              <a:rPr lang="it-IT" dirty="0"/>
              <a:t> sono di dimensione fissata automaticamente (a tempo di compilazione)</a:t>
            </a:r>
          </a:p>
          <a:p>
            <a:r>
              <a:rPr lang="it-IT" dirty="0"/>
              <a:t>La dimensione dell’area associata a stack + heap è fissata staticamente: man mano che lo stack cresce, diminuisce l’area a disposizione dell’heap e viceversa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9735C9-89F0-4C2E-A3F1-A7F46510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031F066-B1DC-4C4D-BEDB-7100B5A1616C}"/>
              </a:ext>
            </a:extLst>
          </p:cNvPr>
          <p:cNvSpPr/>
          <p:nvPr/>
        </p:nvSpPr>
        <p:spPr>
          <a:xfrm>
            <a:off x="8916954" y="4353722"/>
            <a:ext cx="1928323" cy="597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heap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3BF4954-F30C-4934-940C-2F01E797B702}"/>
              </a:ext>
            </a:extLst>
          </p:cNvPr>
          <p:cNvCxnSpPr/>
          <p:nvPr/>
        </p:nvCxnSpPr>
        <p:spPr>
          <a:xfrm>
            <a:off x="8848529" y="3467877"/>
            <a:ext cx="0" cy="225800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90E409A-1006-4525-961F-7FCF5F880B9A}"/>
              </a:ext>
            </a:extLst>
          </p:cNvPr>
          <p:cNvCxnSpPr/>
          <p:nvPr/>
        </p:nvCxnSpPr>
        <p:spPr>
          <a:xfrm>
            <a:off x="10913705" y="3467877"/>
            <a:ext cx="0" cy="225800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BF6E8BD-FF20-40A5-B5C4-56B34618C212}"/>
              </a:ext>
            </a:extLst>
          </p:cNvPr>
          <p:cNvCxnSpPr>
            <a:cxnSpLocks/>
          </p:cNvCxnSpPr>
          <p:nvPr/>
        </p:nvCxnSpPr>
        <p:spPr>
          <a:xfrm flipH="1">
            <a:off x="8848529" y="5725885"/>
            <a:ext cx="20651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CC757C42-CE06-4F46-9B79-D1E22B93BD80}"/>
              </a:ext>
            </a:extLst>
          </p:cNvPr>
          <p:cNvSpPr/>
          <p:nvPr/>
        </p:nvSpPr>
        <p:spPr>
          <a:xfrm>
            <a:off x="8916954" y="4995229"/>
            <a:ext cx="1928323" cy="597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stack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48AF5B4-5AAC-44BC-80F6-4E4CADFAEF8F}"/>
              </a:ext>
            </a:extLst>
          </p:cNvPr>
          <p:cNvSpPr/>
          <p:nvPr/>
        </p:nvSpPr>
        <p:spPr>
          <a:xfrm>
            <a:off x="8916954" y="3680411"/>
            <a:ext cx="1928323" cy="597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Data </a:t>
            </a:r>
            <a:r>
              <a:rPr lang="it-IT" dirty="0" err="1"/>
              <a:t>segment</a:t>
            </a:r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AEF0285-0E3B-4837-9317-B4C10F4E2FC3}"/>
              </a:ext>
            </a:extLst>
          </p:cNvPr>
          <p:cNvSpPr/>
          <p:nvPr/>
        </p:nvSpPr>
        <p:spPr>
          <a:xfrm>
            <a:off x="8916953" y="3038904"/>
            <a:ext cx="1928323" cy="597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Code </a:t>
            </a:r>
            <a:r>
              <a:rPr lang="it-IT" dirty="0" err="1"/>
              <a:t>segment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8234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CCF076-D12A-4504-A7AA-4AE5A1EA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Variabili </a:t>
            </a:r>
            <a:r>
              <a:rPr lang="it-IT" dirty="0" err="1"/>
              <a:t>static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82519C-8A1C-4A4C-9E9C-8E946007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E’ possibile imporre che una variabile locale a una funzione abbia un tempo di vita pari al tempo di esecuzione dell’intero programma, utilizzando il qualificatore </a:t>
            </a:r>
            <a:r>
              <a:rPr lang="it-IT" dirty="0" err="1"/>
              <a:t>static</a:t>
            </a:r>
            <a:r>
              <a:rPr lang="it-IT" dirty="0"/>
              <a:t>: 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f()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dirty="0"/>
              <a:t>la variabile </a:t>
            </a: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cont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e`</a:t>
            </a:r>
            <a:r>
              <a:rPr lang="it-IT" dirty="0"/>
              <a:t> creata all'inizio del programma, inizializzata a 0, e deallocata alla fine dell'esecuzione;</a:t>
            </a:r>
          </a:p>
          <a:p>
            <a:pPr lvl="1"/>
            <a:r>
              <a:rPr lang="it-IT" dirty="0"/>
              <a:t>la sua </a:t>
            </a:r>
            <a:r>
              <a:rPr lang="it-IT" dirty="0" err="1"/>
              <a:t>visibilita`</a:t>
            </a:r>
            <a:r>
              <a:rPr lang="it-IT" dirty="0"/>
              <a:t> </a:t>
            </a:r>
            <a:r>
              <a:rPr lang="it-IT" dirty="0" err="1"/>
              <a:t>e`</a:t>
            </a:r>
            <a:r>
              <a:rPr lang="it-IT" dirty="0"/>
              <a:t> limitata al corpo della funzione f, </a:t>
            </a:r>
          </a:p>
          <a:p>
            <a:pPr lvl="1"/>
            <a:r>
              <a:rPr lang="it-IT" dirty="0"/>
              <a:t>il suo tempo di vita </a:t>
            </a:r>
            <a:r>
              <a:rPr lang="it-IT" dirty="0" err="1"/>
              <a:t>e`</a:t>
            </a:r>
            <a:r>
              <a:rPr lang="it-IT" dirty="0"/>
              <a:t> pari al tempo di esecuzione dell'intero programma</a:t>
            </a:r>
          </a:p>
          <a:p>
            <a:pPr lvl="1"/>
            <a:r>
              <a:rPr lang="it-IT" dirty="0" err="1"/>
              <a:t>e`</a:t>
            </a:r>
            <a:r>
              <a:rPr lang="it-IT" dirty="0"/>
              <a:t> allocata nell'area dati globale (data </a:t>
            </a:r>
            <a:r>
              <a:rPr lang="it-IT" dirty="0" err="1"/>
              <a:t>segment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37E16D-FEFE-4F69-B8A4-35CAC2D8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DCDE9-7EA4-4BAD-8800-91313B4B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3A23DD-81BD-4609-89DA-6175FCD6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#include &lt;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stdio.h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&gt;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f()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{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static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cont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=0;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cont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++;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return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cont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main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{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printf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("%d\n", f());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printf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("%d\n", f());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it-IT" sz="1800" dirty="0"/>
              <a:t>la variabile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it-IT" sz="1800" dirty="0"/>
              <a:t>, </a:t>
            </a:r>
            <a:r>
              <a:rPr lang="it-IT" sz="1800" dirty="0" err="1"/>
              <a:t>e`</a:t>
            </a:r>
            <a:r>
              <a:rPr lang="it-IT" sz="1800" dirty="0"/>
              <a:t> allocata all'inizio del programma e deallocata alla fine dell'esecuzione; essa persiste tra una attivazione di f e la successiva: la prima </a:t>
            </a:r>
            <a:r>
              <a:rPr lang="it-IT" sz="1800" dirty="0" err="1"/>
              <a:t>printf</a:t>
            </a:r>
            <a:r>
              <a:rPr lang="it-IT" sz="1800" dirty="0"/>
              <a:t> stampa 1, la seconda </a:t>
            </a:r>
            <a:r>
              <a:rPr lang="it-IT" sz="1800" dirty="0" err="1"/>
              <a:t>printf</a:t>
            </a:r>
            <a:r>
              <a:rPr lang="it-IT" sz="1800" dirty="0"/>
              <a:t> stampa 2.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BC33C5-47AE-4E8B-B6F1-AB9BE04A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89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42A953-C7D8-4D21-9A11-6BF53742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</a:t>
            </a:r>
            <a:r>
              <a:rPr lang="it-IT" dirty="0" err="1"/>
              <a:t>ricorsione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10A882-C332-41D5-8DC0-CB9BC564C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funzione matematica è definita ricorsivamente quando nella sua definizione compare un riferimento a se stessa</a:t>
            </a:r>
          </a:p>
          <a:p>
            <a:r>
              <a:rPr lang="it-IT" dirty="0"/>
              <a:t>La </a:t>
            </a:r>
            <a:r>
              <a:rPr lang="it-IT" dirty="0" err="1"/>
              <a:t>ricorsione</a:t>
            </a:r>
            <a:r>
              <a:rPr lang="it-IT" dirty="0"/>
              <a:t> consiste nella possibilità di definire una funzione mediante se stessa</a:t>
            </a:r>
          </a:p>
          <a:p>
            <a:r>
              <a:rPr lang="it-IT" dirty="0"/>
              <a:t>E’ basata sul principio di induzione:</a:t>
            </a:r>
          </a:p>
          <a:p>
            <a:endParaRPr lang="it-IT" dirty="0"/>
          </a:p>
          <a:p>
            <a:r>
              <a:rPr lang="it-IT" dirty="0"/>
              <a:t>Se una proprietà P vale per n=n</a:t>
            </a:r>
            <a:r>
              <a:rPr lang="it-IT" baseline="-25000" dirty="0"/>
              <a:t>0</a:t>
            </a:r>
            <a:r>
              <a:rPr lang="it-IT" dirty="0"/>
              <a:t> (CASO BASE)</a:t>
            </a:r>
          </a:p>
          <a:p>
            <a:r>
              <a:rPr lang="it-IT" dirty="0"/>
              <a:t>E si può provare che, assumendola valida per n, allora vale per n+1</a:t>
            </a:r>
          </a:p>
          <a:p>
            <a:endParaRPr lang="it-IT" dirty="0"/>
          </a:p>
          <a:p>
            <a:r>
              <a:rPr lang="it-IT" dirty="0"/>
              <a:t>Allora P vale per ogni n&gt;=n</a:t>
            </a:r>
            <a:r>
              <a:rPr lang="it-IT" baseline="-25000" dirty="0"/>
              <a:t>0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3D51D2-3901-4344-BEA1-B93FEE13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39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640D7E-AB0E-4EFE-BBE1-34246D28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</a:t>
            </a:r>
            <a:r>
              <a:rPr lang="it-IT" dirty="0" err="1"/>
              <a:t>ricorsione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703E33-A3B2-4C69-9B4C-3E6210467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fact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(n) = n!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n!: N -&gt;</a:t>
            </a:r>
            <a:r>
              <a:rPr lang="it-IT" sz="1800" b="0" i="0" u="none" strike="noStrike" baseline="0" dirty="0">
                <a:solidFill>
                  <a:schemeClr val="bg1"/>
                </a:solidFill>
                <a:latin typeface="Symbol" panose="05050102010706020507" pitchFamily="18" charset="2"/>
              </a:rPr>
              <a:t> 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N</a:t>
            </a:r>
          </a:p>
          <a:p>
            <a:pPr marL="274320" lvl="1" indent="0">
              <a:buNone/>
            </a:pPr>
            <a:r>
              <a:rPr lang="pt-BR" sz="1600" b="1" i="0" u="none" strike="noStrike" baseline="0" dirty="0">
                <a:solidFill>
                  <a:schemeClr val="bg1"/>
                </a:solidFill>
                <a:latin typeface="CourierNewPS-BoldMT"/>
              </a:rPr>
              <a:t>n! vale 1 se n == 0</a:t>
            </a:r>
          </a:p>
          <a:p>
            <a:pPr marL="274320" lvl="1" indent="0">
              <a:buNone/>
            </a:pPr>
            <a:r>
              <a:rPr lang="pt-BR" sz="1600" b="1" i="0" u="none" strike="noStrike" baseline="0" dirty="0">
                <a:solidFill>
                  <a:schemeClr val="bg1"/>
                </a:solidFill>
                <a:latin typeface="CourierNewPS-BoldMT"/>
              </a:rPr>
              <a:t>n! vale n*(n-1)! se n &gt; 0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E2A263-7BCB-4556-9F5C-61A6430E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92D5AF62-8EB4-437C-9477-4E470374FDC5}"/>
              </a:ext>
            </a:extLst>
          </p:cNvPr>
          <p:cNvSpPr/>
          <p:nvPr/>
        </p:nvSpPr>
        <p:spPr>
          <a:xfrm>
            <a:off x="1297577" y="2960914"/>
            <a:ext cx="78377" cy="468086"/>
          </a:xfrm>
          <a:prstGeom prst="lef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0537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F0870A-B438-4307-8BD5-F6D85F9D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Ricorsione</a:t>
            </a:r>
            <a:r>
              <a:rPr lang="it-IT" dirty="0"/>
              <a:t> in 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945B65-6D0C-419A-A879-1B85DD1B9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corpo di ogni funzione ricorsiva contiene almeno una chiamata alla funzione stessa:</a:t>
            </a:r>
          </a:p>
          <a:p>
            <a:endParaRPr lang="it-IT" dirty="0"/>
          </a:p>
          <a:p>
            <a:r>
              <a:rPr lang="it-IT" dirty="0"/>
              <a:t>Esempio: definizione in C della funzione ricorsiva fattoriale.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fact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n)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{ if (n==0) return 1;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 else return n*fact(n-1);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}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227AA2-BAD5-4B75-BB36-7CA4FD00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67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373C9-FF61-41C1-B155-09855C06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29FCCB-42AF-4820-9F91-42AD392CE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accent4">
                    <a:lumMod val="75000"/>
                  </a:schemeClr>
                </a:solidFill>
              </a:rPr>
              <a:t>Server /Client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micSansMS-Bold"/>
              </a:rPr>
              <a:t>: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fact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</a:t>
            </a:r>
            <a:r>
              <a:rPr lang="it-IT" dirty="0" err="1"/>
              <a:t>e`</a:t>
            </a:r>
            <a:r>
              <a:rPr lang="it-IT" dirty="0"/>
              <a:t> sia servitore che cliente (di se stessa):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fact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n)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bg1"/>
                </a:solidFill>
                <a:latin typeface="CourierNewPS-BoldMT"/>
              </a:rPr>
              <a:t>{ if (n==0) return 1;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else return n*</a:t>
            </a:r>
            <a:r>
              <a:rPr lang="en-US" sz="1800" b="1" i="0" u="none" strike="noStrike" baseline="0" dirty="0">
                <a:solidFill>
                  <a:schemeClr val="accent4">
                    <a:lumMod val="75000"/>
                  </a:schemeClr>
                </a:solidFill>
                <a:latin typeface="CourierNewPS-BoldMT"/>
              </a:rPr>
              <a:t>fact</a:t>
            </a:r>
            <a:r>
              <a:rPr lang="en-US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(n-1);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main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()</a:t>
            </a:r>
          </a:p>
          <a:p>
            <a:pPr marL="0" indent="0" algn="l">
              <a:buNone/>
            </a:pPr>
            <a:r>
              <a:rPr lang="pl-PL" sz="1800" b="1" i="0" u="none" strike="noStrike" baseline="0" dirty="0">
                <a:solidFill>
                  <a:schemeClr val="bg1"/>
                </a:solidFill>
                <a:latin typeface="CourierNewPS-BoldMT"/>
              </a:rPr>
              <a:t>{ int fz,f6,z = 5;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fz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= </a:t>
            </a:r>
            <a:r>
              <a:rPr lang="it-IT" sz="1800" b="1" i="0" u="none" strike="noStrike" baseline="0" dirty="0" err="1">
                <a:solidFill>
                  <a:schemeClr val="accent4">
                    <a:lumMod val="75000"/>
                  </a:schemeClr>
                </a:solidFill>
                <a:latin typeface="CourierNewPS-BoldMT"/>
              </a:rPr>
              <a:t>fact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(z-2);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E6FF60-6F99-4ED1-B477-49F3874F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F97B736-C87D-458B-A328-5B9FECF4A897}"/>
              </a:ext>
            </a:extLst>
          </p:cNvPr>
          <p:cNvSpPr txBox="1"/>
          <p:nvPr/>
        </p:nvSpPr>
        <p:spPr>
          <a:xfrm>
            <a:off x="5812971" y="4273420"/>
            <a:ext cx="4142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Si valuta l’espressione che costituisce il parametro attuale (</a:t>
            </a:r>
            <a:r>
              <a:rPr lang="it-IT" dirty="0" err="1">
                <a:solidFill>
                  <a:schemeClr val="bg1"/>
                </a:solidFill>
              </a:rPr>
              <a:t>nell’environment</a:t>
            </a:r>
            <a:r>
              <a:rPr lang="it-IT" dirty="0">
                <a:solidFill>
                  <a:schemeClr val="bg1"/>
                </a:solidFill>
              </a:rPr>
              <a:t> del </a:t>
            </a:r>
            <a:r>
              <a:rPr lang="it-IT" dirty="0" err="1">
                <a:solidFill>
                  <a:schemeClr val="bg1"/>
                </a:solidFill>
              </a:rPr>
              <a:t>main</a:t>
            </a:r>
            <a:r>
              <a:rPr lang="it-IT" dirty="0">
                <a:solidFill>
                  <a:schemeClr val="bg1"/>
                </a:solidFill>
              </a:rPr>
              <a:t>) e si trasmette alla funzione </a:t>
            </a:r>
            <a:r>
              <a:rPr lang="it-IT" dirty="0" err="1">
                <a:solidFill>
                  <a:schemeClr val="bg1"/>
                </a:solidFill>
              </a:rPr>
              <a:t>fatt</a:t>
            </a:r>
            <a:r>
              <a:rPr lang="it-IT" dirty="0">
                <a:solidFill>
                  <a:schemeClr val="bg1"/>
                </a:solidFill>
              </a:rPr>
              <a:t> una copia del valore così ottenuto</a:t>
            </a:r>
          </a:p>
        </p:txBody>
      </p:sp>
    </p:spTree>
    <p:extLst>
      <p:ext uri="{BB962C8B-B14F-4D97-AF65-F5344CB8AC3E}">
        <p14:creationId xmlns:p14="http://schemas.microsoft.com/office/powerpoint/2010/main" val="1115379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373C9-FF61-41C1-B155-09855C06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29FCCB-42AF-4820-9F91-42AD392CE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accent4">
                    <a:lumMod val="75000"/>
                  </a:schemeClr>
                </a:solidFill>
              </a:rPr>
              <a:t>Server /Client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micSansMS-Bold"/>
              </a:rPr>
              <a:t>: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fact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</a:t>
            </a:r>
            <a:r>
              <a:rPr lang="it-IT" dirty="0" err="1"/>
              <a:t>e`</a:t>
            </a:r>
            <a:r>
              <a:rPr lang="it-IT" dirty="0"/>
              <a:t> sia servitore che cliente (di se stessa):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fact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n)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bg1"/>
                </a:solidFill>
                <a:latin typeface="CourierNewPS-BoldMT"/>
              </a:rPr>
              <a:t>{ if (n==0) return 1;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else return n*</a:t>
            </a:r>
            <a:r>
              <a:rPr lang="en-US" sz="1800" b="1" i="0" u="none" strike="noStrike" baseline="0" dirty="0">
                <a:solidFill>
                  <a:schemeClr val="accent4">
                    <a:lumMod val="75000"/>
                  </a:schemeClr>
                </a:solidFill>
                <a:latin typeface="CourierNewPS-BoldMT"/>
              </a:rPr>
              <a:t>fact</a:t>
            </a:r>
            <a:r>
              <a:rPr lang="en-US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(n-1);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main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()</a:t>
            </a:r>
          </a:p>
          <a:p>
            <a:pPr marL="0" indent="0" algn="l">
              <a:buNone/>
            </a:pPr>
            <a:r>
              <a:rPr lang="pl-PL" sz="1800" b="1" i="0" u="none" strike="noStrike" baseline="0" dirty="0">
                <a:solidFill>
                  <a:schemeClr val="bg1"/>
                </a:solidFill>
                <a:latin typeface="CourierNewPS-BoldMT"/>
              </a:rPr>
              <a:t>{ int fz,f6,z = 5;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fz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= </a:t>
            </a:r>
            <a:r>
              <a:rPr lang="it-IT" sz="1800" b="1" i="0" u="none" strike="noStrike" baseline="0" dirty="0" err="1">
                <a:solidFill>
                  <a:schemeClr val="accent4">
                    <a:lumMod val="75000"/>
                  </a:schemeClr>
                </a:solidFill>
                <a:latin typeface="CourierNewPS-BoldMT"/>
              </a:rPr>
              <a:t>fact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(z-2);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E6FF60-6F99-4ED1-B477-49F3874F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F97B736-C87D-458B-A328-5B9FECF4A897}"/>
              </a:ext>
            </a:extLst>
          </p:cNvPr>
          <p:cNvSpPr txBox="1"/>
          <p:nvPr/>
        </p:nvSpPr>
        <p:spPr>
          <a:xfrm>
            <a:off x="6631920" y="2481942"/>
            <a:ext cx="4142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La funzione </a:t>
            </a:r>
            <a:r>
              <a:rPr lang="it-IT" dirty="0" err="1">
                <a:solidFill>
                  <a:schemeClr val="bg1"/>
                </a:solidFill>
              </a:rPr>
              <a:t>fact</a:t>
            </a:r>
            <a:r>
              <a:rPr lang="it-IT" dirty="0">
                <a:solidFill>
                  <a:schemeClr val="bg1"/>
                </a:solidFill>
              </a:rPr>
              <a:t> lega il parametro n a 3. Essendo 3 positivo si passa al ramo else. Per calcolare il risultato della funzione è necessario effettuare una nuova chiamata di funzione </a:t>
            </a:r>
            <a:r>
              <a:rPr lang="it-IT" dirty="0" err="1">
                <a:solidFill>
                  <a:schemeClr val="bg1"/>
                </a:solidFill>
              </a:rPr>
              <a:t>fact</a:t>
            </a:r>
            <a:r>
              <a:rPr lang="it-IT" dirty="0">
                <a:solidFill>
                  <a:schemeClr val="bg1"/>
                </a:solidFill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994355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373C9-FF61-41C1-B155-09855C06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29FCCB-42AF-4820-9F91-42AD392CE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accent4">
                    <a:lumMod val="75000"/>
                  </a:schemeClr>
                </a:solidFill>
              </a:rPr>
              <a:t>Server /Client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micSansMS-Bold"/>
              </a:rPr>
              <a:t>: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fact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</a:t>
            </a:r>
            <a:r>
              <a:rPr lang="it-IT" dirty="0" err="1"/>
              <a:t>e`</a:t>
            </a:r>
            <a:r>
              <a:rPr lang="it-IT" dirty="0"/>
              <a:t> sia servitore che cliente (di se stessa):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fact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n)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bg1"/>
                </a:solidFill>
                <a:latin typeface="CourierNewPS-BoldMT"/>
              </a:rPr>
              <a:t>{ if (n==0) return 1;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else return n*</a:t>
            </a:r>
            <a:r>
              <a:rPr lang="en-US" sz="1800" b="1" i="0" u="none" strike="noStrike" baseline="0" dirty="0">
                <a:solidFill>
                  <a:schemeClr val="accent4">
                    <a:lumMod val="75000"/>
                  </a:schemeClr>
                </a:solidFill>
                <a:latin typeface="CourierNewPS-BoldMT"/>
              </a:rPr>
              <a:t>fact</a:t>
            </a:r>
            <a:r>
              <a:rPr lang="en-US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(n-1);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main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()</a:t>
            </a:r>
          </a:p>
          <a:p>
            <a:pPr marL="0" indent="0" algn="l">
              <a:buNone/>
            </a:pPr>
            <a:r>
              <a:rPr lang="pl-PL" sz="1800" b="1" i="0" u="none" strike="noStrike" baseline="0" dirty="0">
                <a:solidFill>
                  <a:schemeClr val="bg1"/>
                </a:solidFill>
                <a:latin typeface="CourierNewPS-BoldMT"/>
              </a:rPr>
              <a:t>{ int fz,f6,z = 5;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fz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= </a:t>
            </a:r>
            <a:r>
              <a:rPr lang="it-IT" sz="1800" b="1" i="0" u="none" strike="noStrike" baseline="0" dirty="0" err="1">
                <a:solidFill>
                  <a:schemeClr val="accent4">
                    <a:lumMod val="75000"/>
                  </a:schemeClr>
                </a:solidFill>
                <a:latin typeface="CourierNewPS-BoldMT"/>
              </a:rPr>
              <a:t>fact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(z-2);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E6FF60-6F99-4ED1-B477-49F3874F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F97B736-C87D-458B-A328-5B9FECF4A897}"/>
              </a:ext>
            </a:extLst>
          </p:cNvPr>
          <p:cNvSpPr txBox="1"/>
          <p:nvPr/>
        </p:nvSpPr>
        <p:spPr>
          <a:xfrm>
            <a:off x="6631920" y="2481942"/>
            <a:ext cx="4142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La funzione </a:t>
            </a:r>
            <a:r>
              <a:rPr lang="it-IT" dirty="0" err="1">
                <a:solidFill>
                  <a:schemeClr val="bg1"/>
                </a:solidFill>
              </a:rPr>
              <a:t>fact</a:t>
            </a:r>
            <a:r>
              <a:rPr lang="it-IT" dirty="0">
                <a:solidFill>
                  <a:schemeClr val="bg1"/>
                </a:solidFill>
              </a:rPr>
              <a:t> lega il</a:t>
            </a:r>
          </a:p>
          <a:p>
            <a:r>
              <a:rPr lang="it-IT" dirty="0">
                <a:solidFill>
                  <a:schemeClr val="bg1"/>
                </a:solidFill>
              </a:rPr>
              <a:t>parametro n a 3. Essendo 3</a:t>
            </a:r>
          </a:p>
          <a:p>
            <a:r>
              <a:rPr lang="it-IT" dirty="0">
                <a:solidFill>
                  <a:schemeClr val="bg1"/>
                </a:solidFill>
              </a:rPr>
              <a:t>positivo si passa al ramo else.</a:t>
            </a:r>
          </a:p>
          <a:p>
            <a:r>
              <a:rPr lang="it-IT" dirty="0">
                <a:solidFill>
                  <a:schemeClr val="bg1"/>
                </a:solidFill>
              </a:rPr>
              <a:t>Per calcolare il risultato della</a:t>
            </a:r>
          </a:p>
          <a:p>
            <a:r>
              <a:rPr lang="it-IT" dirty="0">
                <a:solidFill>
                  <a:schemeClr val="bg1"/>
                </a:solidFill>
              </a:rPr>
              <a:t>funzione </a:t>
            </a:r>
            <a:r>
              <a:rPr lang="it-IT" dirty="0" err="1">
                <a:solidFill>
                  <a:schemeClr val="bg1"/>
                </a:solidFill>
              </a:rPr>
              <a:t>e’</a:t>
            </a:r>
            <a:r>
              <a:rPr lang="it-IT" dirty="0">
                <a:solidFill>
                  <a:schemeClr val="bg1"/>
                </a:solidFill>
              </a:rPr>
              <a:t> necessario effettuare</a:t>
            </a:r>
          </a:p>
          <a:p>
            <a:r>
              <a:rPr lang="it-IT" dirty="0">
                <a:solidFill>
                  <a:schemeClr val="bg1"/>
                </a:solidFill>
              </a:rPr>
              <a:t>una nuova chiamata di funzione.</a:t>
            </a:r>
          </a:p>
          <a:p>
            <a:r>
              <a:rPr lang="it-IT" dirty="0">
                <a:solidFill>
                  <a:schemeClr val="bg1"/>
                </a:solidFill>
              </a:rPr>
              <a:t>n-1 </a:t>
            </a:r>
            <a:r>
              <a:rPr lang="it-IT" dirty="0" err="1">
                <a:solidFill>
                  <a:schemeClr val="bg1"/>
                </a:solidFill>
              </a:rPr>
              <a:t>nell’environment</a:t>
            </a:r>
            <a:r>
              <a:rPr lang="it-IT" dirty="0">
                <a:solidFill>
                  <a:schemeClr val="bg1"/>
                </a:solidFill>
              </a:rPr>
              <a:t> di </a:t>
            </a:r>
            <a:r>
              <a:rPr lang="it-IT" dirty="0" err="1">
                <a:solidFill>
                  <a:schemeClr val="bg1"/>
                </a:solidFill>
              </a:rPr>
              <a:t>fact</a:t>
            </a:r>
            <a:r>
              <a:rPr lang="it-IT" dirty="0">
                <a:solidFill>
                  <a:schemeClr val="bg1"/>
                </a:solidFill>
              </a:rPr>
              <a:t> vale</a:t>
            </a:r>
          </a:p>
          <a:p>
            <a:r>
              <a:rPr lang="it-IT" dirty="0">
                <a:solidFill>
                  <a:schemeClr val="bg1"/>
                </a:solidFill>
              </a:rPr>
              <a:t>2 quindi viene chiamata </a:t>
            </a:r>
            <a:r>
              <a:rPr lang="it-IT" dirty="0" err="1">
                <a:solidFill>
                  <a:schemeClr val="bg1"/>
                </a:solidFill>
              </a:rPr>
              <a:t>fact</a:t>
            </a:r>
            <a:r>
              <a:rPr lang="it-IT" dirty="0">
                <a:solidFill>
                  <a:schemeClr val="bg1"/>
                </a:solidFill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41453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4A6C03-CE68-4118-A8E0-62B05EB5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Funzioni: il modello a </a:t>
            </a:r>
            <a:r>
              <a:rPr lang="it-IT" dirty="0" err="1"/>
              <a:t>run</a:t>
            </a:r>
            <a:r>
              <a:rPr lang="it-IT" dirty="0"/>
              <a:t> time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48D1-889F-4908-97EF-21DCC1FDE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Ogni volta che viene invocata una funzione:</a:t>
            </a:r>
          </a:p>
          <a:p>
            <a:pPr marL="274320" lvl="1" indent="0">
              <a:buNone/>
            </a:pPr>
            <a:r>
              <a:rPr lang="it-IT" dirty="0"/>
              <a:t>Si crea una nuova attivazione (istanza) del server</a:t>
            </a:r>
          </a:p>
          <a:p>
            <a:pPr marL="274320" lvl="1" indent="0">
              <a:buNone/>
            </a:pPr>
            <a:r>
              <a:rPr lang="it-IT" dirty="0"/>
              <a:t>Viene allocata la memoria per i parametri e per le variabili locali</a:t>
            </a:r>
          </a:p>
          <a:p>
            <a:pPr marL="274320" lvl="1" indent="0">
              <a:buNone/>
            </a:pPr>
            <a:r>
              <a:rPr lang="it-IT" dirty="0"/>
              <a:t>Si effettua il passaggio dei parametri</a:t>
            </a:r>
          </a:p>
          <a:p>
            <a:pPr marL="274320" lvl="1" indent="0">
              <a:buNone/>
            </a:pPr>
            <a:r>
              <a:rPr lang="it-IT" dirty="0"/>
              <a:t>Si trasferisce il controllo al server</a:t>
            </a:r>
          </a:p>
          <a:p>
            <a:pPr marL="274320" lvl="1" indent="0">
              <a:buNone/>
            </a:pPr>
            <a:r>
              <a:rPr lang="it-IT" dirty="0"/>
              <a:t>Si esegue il codice della funzione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0ABF4B-DC41-4D72-839C-647C5703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90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373C9-FF61-41C1-B155-09855C06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29FCCB-42AF-4820-9F91-42AD392CE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accent4">
                    <a:lumMod val="75000"/>
                  </a:schemeClr>
                </a:solidFill>
              </a:rPr>
              <a:t>Server /Client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micSansMS-Bold"/>
              </a:rPr>
              <a:t>: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fact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</a:t>
            </a:r>
            <a:r>
              <a:rPr lang="it-IT" dirty="0" err="1"/>
              <a:t>e`</a:t>
            </a:r>
            <a:r>
              <a:rPr lang="it-IT" dirty="0"/>
              <a:t> sia servitore che cliente (di se stessa):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fact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n)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bg1"/>
                </a:solidFill>
                <a:latin typeface="CourierNewPS-BoldMT"/>
              </a:rPr>
              <a:t>{ if (n==0) return 1;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else return n*</a:t>
            </a:r>
            <a:r>
              <a:rPr lang="en-US" sz="1800" b="1" i="0" u="none" strike="noStrike" baseline="0" dirty="0">
                <a:solidFill>
                  <a:schemeClr val="accent4">
                    <a:lumMod val="75000"/>
                  </a:schemeClr>
                </a:solidFill>
                <a:latin typeface="CourierNewPS-BoldMT"/>
              </a:rPr>
              <a:t>fact</a:t>
            </a:r>
            <a:r>
              <a:rPr lang="en-US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(n-1);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main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()</a:t>
            </a:r>
          </a:p>
          <a:p>
            <a:pPr marL="0" indent="0" algn="l">
              <a:buNone/>
            </a:pPr>
            <a:r>
              <a:rPr lang="pl-PL" sz="1800" b="1" i="0" u="none" strike="noStrike" baseline="0" dirty="0">
                <a:solidFill>
                  <a:schemeClr val="bg1"/>
                </a:solidFill>
                <a:latin typeface="CourierNewPS-BoldMT"/>
              </a:rPr>
              <a:t>{ int fz,f6,z = 5;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fz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= </a:t>
            </a:r>
            <a:r>
              <a:rPr lang="it-IT" sz="1800" b="1" i="0" u="none" strike="noStrike" baseline="0" dirty="0" err="1">
                <a:solidFill>
                  <a:schemeClr val="accent4">
                    <a:lumMod val="75000"/>
                  </a:schemeClr>
                </a:solidFill>
                <a:latin typeface="CourierNewPS-BoldMT"/>
              </a:rPr>
              <a:t>fact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(z-2);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E6FF60-6F99-4ED1-B477-49F3874F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F97B736-C87D-458B-A328-5B9FECF4A897}"/>
              </a:ext>
            </a:extLst>
          </p:cNvPr>
          <p:cNvSpPr txBox="1"/>
          <p:nvPr/>
        </p:nvSpPr>
        <p:spPr>
          <a:xfrm>
            <a:off x="6631920" y="2481942"/>
            <a:ext cx="4142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nuovo servitore lega il parametro</a:t>
            </a:r>
          </a:p>
          <a:p>
            <a:r>
              <a:rPr lang="it-IT" dirty="0">
                <a:solidFill>
                  <a:schemeClr val="bg1"/>
                </a:solidFill>
              </a:rPr>
              <a:t>n a 2. Essendo 2 positivo si passa</a:t>
            </a:r>
          </a:p>
          <a:p>
            <a:r>
              <a:rPr lang="it-IT" dirty="0">
                <a:solidFill>
                  <a:schemeClr val="bg1"/>
                </a:solidFill>
              </a:rPr>
              <a:t>al ramo else. Per calcolare il</a:t>
            </a:r>
          </a:p>
          <a:p>
            <a:r>
              <a:rPr lang="it-IT" dirty="0">
                <a:solidFill>
                  <a:schemeClr val="bg1"/>
                </a:solidFill>
              </a:rPr>
              <a:t>risultato della funzione </a:t>
            </a:r>
            <a:r>
              <a:rPr lang="it-IT" dirty="0" err="1">
                <a:solidFill>
                  <a:schemeClr val="bg1"/>
                </a:solidFill>
              </a:rPr>
              <a:t>e’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necessario effettuare una nuova</a:t>
            </a:r>
          </a:p>
          <a:p>
            <a:r>
              <a:rPr lang="it-IT" dirty="0">
                <a:solidFill>
                  <a:schemeClr val="bg1"/>
                </a:solidFill>
              </a:rPr>
              <a:t>chiamata di funzione. n-1</a:t>
            </a:r>
          </a:p>
          <a:p>
            <a:r>
              <a:rPr lang="it-IT" dirty="0" err="1">
                <a:solidFill>
                  <a:schemeClr val="bg1"/>
                </a:solidFill>
              </a:rPr>
              <a:t>nell’environment</a:t>
            </a:r>
            <a:r>
              <a:rPr lang="it-IT" dirty="0">
                <a:solidFill>
                  <a:schemeClr val="bg1"/>
                </a:solidFill>
              </a:rPr>
              <a:t> di </a:t>
            </a:r>
            <a:r>
              <a:rPr lang="it-IT" dirty="0" err="1">
                <a:solidFill>
                  <a:schemeClr val="bg1"/>
                </a:solidFill>
              </a:rPr>
              <a:t>fact</a:t>
            </a:r>
            <a:r>
              <a:rPr lang="it-IT" dirty="0">
                <a:solidFill>
                  <a:schemeClr val="bg1"/>
                </a:solidFill>
              </a:rPr>
              <a:t> vale 1</a:t>
            </a:r>
          </a:p>
          <a:p>
            <a:r>
              <a:rPr lang="it-IT" dirty="0">
                <a:solidFill>
                  <a:schemeClr val="bg1"/>
                </a:solidFill>
              </a:rPr>
              <a:t>quindi viene chiamata </a:t>
            </a:r>
            <a:r>
              <a:rPr lang="it-IT" dirty="0" err="1">
                <a:solidFill>
                  <a:schemeClr val="bg1"/>
                </a:solidFill>
              </a:rPr>
              <a:t>fact</a:t>
            </a:r>
            <a:r>
              <a:rPr lang="it-IT" dirty="0">
                <a:solidFill>
                  <a:schemeClr val="bg1"/>
                </a:solidFill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484144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373C9-FF61-41C1-B155-09855C06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29FCCB-42AF-4820-9F91-42AD392CE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accent4">
                    <a:lumMod val="75000"/>
                  </a:schemeClr>
                </a:solidFill>
              </a:rPr>
              <a:t>Server /Client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micSansMS-Bold"/>
              </a:rPr>
              <a:t>: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fact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</a:t>
            </a:r>
            <a:r>
              <a:rPr lang="it-IT" dirty="0" err="1"/>
              <a:t>e`</a:t>
            </a:r>
            <a:r>
              <a:rPr lang="it-IT" dirty="0"/>
              <a:t> sia servitore che cliente (di se stessa):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fact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n)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bg1"/>
                </a:solidFill>
                <a:latin typeface="CourierNewPS-BoldMT"/>
              </a:rPr>
              <a:t>{ if (n==0) return 1;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else return n*</a:t>
            </a:r>
            <a:r>
              <a:rPr lang="en-US" sz="1800" b="1" i="0" u="none" strike="noStrike" baseline="0" dirty="0">
                <a:solidFill>
                  <a:schemeClr val="accent4">
                    <a:lumMod val="75000"/>
                  </a:schemeClr>
                </a:solidFill>
                <a:latin typeface="CourierNewPS-BoldMT"/>
              </a:rPr>
              <a:t>fact</a:t>
            </a:r>
            <a:r>
              <a:rPr lang="en-US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(n-1);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main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()</a:t>
            </a:r>
          </a:p>
          <a:p>
            <a:pPr marL="0" indent="0" algn="l">
              <a:buNone/>
            </a:pPr>
            <a:r>
              <a:rPr lang="pl-PL" sz="1800" b="1" i="0" u="none" strike="noStrike" baseline="0" dirty="0">
                <a:solidFill>
                  <a:schemeClr val="bg1"/>
                </a:solidFill>
                <a:latin typeface="CourierNewPS-BoldMT"/>
              </a:rPr>
              <a:t>{ int fz,f6,z = 5;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fz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= </a:t>
            </a:r>
            <a:r>
              <a:rPr lang="it-IT" sz="1800" b="1" i="0" u="none" strike="noStrike" baseline="0" dirty="0" err="1">
                <a:solidFill>
                  <a:schemeClr val="accent4">
                    <a:lumMod val="75000"/>
                  </a:schemeClr>
                </a:solidFill>
                <a:latin typeface="CourierNewPS-BoldMT"/>
              </a:rPr>
              <a:t>fact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(z-2);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E6FF60-6F99-4ED1-B477-49F3874F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F97B736-C87D-458B-A328-5B9FECF4A897}"/>
              </a:ext>
            </a:extLst>
          </p:cNvPr>
          <p:cNvSpPr txBox="1"/>
          <p:nvPr/>
        </p:nvSpPr>
        <p:spPr>
          <a:xfrm>
            <a:off x="6631920" y="2603240"/>
            <a:ext cx="4142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nuovo servitore lega il parametro n a</a:t>
            </a:r>
          </a:p>
          <a:p>
            <a:r>
              <a:rPr lang="it-IT" dirty="0">
                <a:solidFill>
                  <a:schemeClr val="bg1"/>
                </a:solidFill>
              </a:rPr>
              <a:t>1. Essendo 1 positivo si passa al ramo</a:t>
            </a:r>
          </a:p>
          <a:p>
            <a:r>
              <a:rPr lang="it-IT" dirty="0">
                <a:solidFill>
                  <a:schemeClr val="bg1"/>
                </a:solidFill>
              </a:rPr>
              <a:t>else. Per calcolare il risultato della</a:t>
            </a:r>
          </a:p>
          <a:p>
            <a:r>
              <a:rPr lang="it-IT" dirty="0">
                <a:solidFill>
                  <a:schemeClr val="bg1"/>
                </a:solidFill>
              </a:rPr>
              <a:t>funzione </a:t>
            </a:r>
            <a:r>
              <a:rPr lang="it-IT" dirty="0" err="1">
                <a:solidFill>
                  <a:schemeClr val="bg1"/>
                </a:solidFill>
              </a:rPr>
              <a:t>e’</a:t>
            </a:r>
            <a:r>
              <a:rPr lang="it-IT" dirty="0">
                <a:solidFill>
                  <a:schemeClr val="bg1"/>
                </a:solidFill>
              </a:rPr>
              <a:t> necessario effettuare una</a:t>
            </a:r>
          </a:p>
          <a:p>
            <a:r>
              <a:rPr lang="it-IT" dirty="0">
                <a:solidFill>
                  <a:schemeClr val="bg1"/>
                </a:solidFill>
              </a:rPr>
              <a:t>nuova chiamata di funzione. n-1</a:t>
            </a:r>
          </a:p>
          <a:p>
            <a:r>
              <a:rPr lang="it-IT" dirty="0" err="1">
                <a:solidFill>
                  <a:schemeClr val="bg1"/>
                </a:solidFill>
              </a:rPr>
              <a:t>nell’environment</a:t>
            </a:r>
            <a:r>
              <a:rPr lang="it-IT" dirty="0">
                <a:solidFill>
                  <a:schemeClr val="bg1"/>
                </a:solidFill>
              </a:rPr>
              <a:t> di </a:t>
            </a:r>
            <a:r>
              <a:rPr lang="it-IT" dirty="0" err="1">
                <a:solidFill>
                  <a:schemeClr val="bg1"/>
                </a:solidFill>
              </a:rPr>
              <a:t>fact</a:t>
            </a:r>
            <a:r>
              <a:rPr lang="it-IT" dirty="0">
                <a:solidFill>
                  <a:schemeClr val="bg1"/>
                </a:solidFill>
              </a:rPr>
              <a:t> vale 0 quindi</a:t>
            </a:r>
          </a:p>
          <a:p>
            <a:r>
              <a:rPr lang="it-IT" dirty="0">
                <a:solidFill>
                  <a:schemeClr val="bg1"/>
                </a:solidFill>
              </a:rPr>
              <a:t>viene chiamata </a:t>
            </a:r>
            <a:r>
              <a:rPr lang="it-IT" dirty="0" err="1">
                <a:solidFill>
                  <a:schemeClr val="bg1"/>
                </a:solidFill>
              </a:rPr>
              <a:t>fact</a:t>
            </a:r>
            <a:r>
              <a:rPr lang="it-IT" dirty="0">
                <a:solidFill>
                  <a:schemeClr val="bg1"/>
                </a:solidFill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328466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373C9-FF61-41C1-B155-09855C06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29FCCB-42AF-4820-9F91-42AD392CE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9805"/>
            <a:ext cx="10058400" cy="3849624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accent4">
                    <a:lumMod val="75000"/>
                  </a:schemeClr>
                </a:solidFill>
              </a:rPr>
              <a:t>Server /Client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micSansMS-Bold"/>
              </a:rPr>
              <a:t>: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fact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</a:t>
            </a:r>
            <a:r>
              <a:rPr lang="it-IT" dirty="0" err="1"/>
              <a:t>e`</a:t>
            </a:r>
            <a:r>
              <a:rPr lang="it-IT" dirty="0"/>
              <a:t> sia servitore che cliente (di se stessa):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fact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n)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bg1"/>
                </a:solidFill>
                <a:latin typeface="CourierNewPS-BoldMT"/>
              </a:rPr>
              <a:t>{ if (n==0) return 1;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else return n*</a:t>
            </a:r>
            <a:r>
              <a:rPr lang="en-US" sz="1800" b="1" i="0" u="none" strike="noStrike" baseline="0" dirty="0">
                <a:solidFill>
                  <a:schemeClr val="accent4">
                    <a:lumMod val="75000"/>
                  </a:schemeClr>
                </a:solidFill>
                <a:latin typeface="CourierNewPS-BoldMT"/>
              </a:rPr>
              <a:t>fact</a:t>
            </a:r>
            <a:r>
              <a:rPr lang="en-US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(n-1);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main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()</a:t>
            </a:r>
          </a:p>
          <a:p>
            <a:pPr marL="0" indent="0" algn="l">
              <a:buNone/>
            </a:pPr>
            <a:r>
              <a:rPr lang="pl-PL" sz="1800" b="1" i="0" u="none" strike="noStrike" baseline="0" dirty="0">
                <a:solidFill>
                  <a:schemeClr val="bg1"/>
                </a:solidFill>
                <a:latin typeface="CourierNewPS-BoldMT"/>
              </a:rPr>
              <a:t>{ int fz,f6,z = 5;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fz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= </a:t>
            </a:r>
            <a:r>
              <a:rPr lang="it-IT" sz="1800" b="1" i="0" u="none" strike="noStrike" baseline="0" dirty="0" err="1">
                <a:solidFill>
                  <a:schemeClr val="accent4">
                    <a:lumMod val="75000"/>
                  </a:schemeClr>
                </a:solidFill>
                <a:latin typeface="CourierNewPS-BoldMT"/>
              </a:rPr>
              <a:t>fact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(z-2);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E6FF60-6F99-4ED1-B477-49F3874F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F97B736-C87D-458B-A328-5B9FECF4A897}"/>
              </a:ext>
            </a:extLst>
          </p:cNvPr>
          <p:cNvSpPr txBox="1"/>
          <p:nvPr/>
        </p:nvSpPr>
        <p:spPr>
          <a:xfrm>
            <a:off x="6445307" y="2645228"/>
            <a:ext cx="4142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nuovo servitore lega il parametro</a:t>
            </a:r>
          </a:p>
          <a:p>
            <a:r>
              <a:rPr lang="it-IT" dirty="0">
                <a:solidFill>
                  <a:schemeClr val="bg1"/>
                </a:solidFill>
              </a:rPr>
              <a:t>n a 0. La condizione n &lt;=0 </a:t>
            </a:r>
            <a:r>
              <a:rPr lang="it-IT" dirty="0" err="1">
                <a:solidFill>
                  <a:schemeClr val="bg1"/>
                </a:solidFill>
              </a:rPr>
              <a:t>e’</a:t>
            </a:r>
            <a:r>
              <a:rPr lang="it-IT" dirty="0">
                <a:solidFill>
                  <a:schemeClr val="bg1"/>
                </a:solidFill>
              </a:rPr>
              <a:t> vera e</a:t>
            </a:r>
          </a:p>
          <a:p>
            <a:r>
              <a:rPr lang="it-IT" dirty="0">
                <a:solidFill>
                  <a:schemeClr val="bg1"/>
                </a:solidFill>
              </a:rPr>
              <a:t>la funzione </a:t>
            </a:r>
            <a:r>
              <a:rPr lang="it-IT" dirty="0" err="1">
                <a:solidFill>
                  <a:schemeClr val="bg1"/>
                </a:solidFill>
              </a:rPr>
              <a:t>fact</a:t>
            </a:r>
            <a:r>
              <a:rPr lang="it-IT" dirty="0">
                <a:solidFill>
                  <a:schemeClr val="bg1"/>
                </a:solidFill>
              </a:rPr>
              <a:t>(0) torna come</a:t>
            </a:r>
          </a:p>
          <a:p>
            <a:r>
              <a:rPr lang="it-IT" dirty="0">
                <a:solidFill>
                  <a:schemeClr val="bg1"/>
                </a:solidFill>
              </a:rPr>
              <a:t>risultato 1 e termina.</a:t>
            </a:r>
          </a:p>
        </p:txBody>
      </p:sp>
    </p:spTree>
    <p:extLst>
      <p:ext uri="{BB962C8B-B14F-4D97-AF65-F5344CB8AC3E}">
        <p14:creationId xmlns:p14="http://schemas.microsoft.com/office/powerpoint/2010/main" val="4222983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373C9-FF61-41C1-B155-09855C06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29FCCB-42AF-4820-9F91-42AD392CE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9805"/>
            <a:ext cx="10058400" cy="3849624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accent4">
                    <a:lumMod val="75000"/>
                  </a:schemeClr>
                </a:solidFill>
              </a:rPr>
              <a:t>Server /Client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micSansMS-Bold"/>
              </a:rPr>
              <a:t>: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fact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</a:t>
            </a:r>
            <a:r>
              <a:rPr lang="it-IT" dirty="0" err="1"/>
              <a:t>e`</a:t>
            </a:r>
            <a:r>
              <a:rPr lang="it-IT" dirty="0"/>
              <a:t> sia servitore che cliente (di se stessa):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fact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n)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bg1"/>
                </a:solidFill>
                <a:latin typeface="CourierNewPS-BoldMT"/>
              </a:rPr>
              <a:t>{ if (n==0) return 1;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else return n*</a:t>
            </a:r>
            <a:r>
              <a:rPr lang="en-US" sz="1800" b="1" i="0" u="none" strike="noStrike" baseline="0" dirty="0">
                <a:solidFill>
                  <a:schemeClr val="accent4">
                    <a:lumMod val="75000"/>
                  </a:schemeClr>
                </a:solidFill>
                <a:latin typeface="CourierNewPS-BoldMT"/>
              </a:rPr>
              <a:t>fact</a:t>
            </a:r>
            <a:r>
              <a:rPr lang="en-US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(n-1);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main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()</a:t>
            </a:r>
          </a:p>
          <a:p>
            <a:pPr marL="0" indent="0" algn="l">
              <a:buNone/>
            </a:pPr>
            <a:r>
              <a:rPr lang="pl-PL" sz="1800" b="1" i="0" u="none" strike="noStrike" baseline="0" dirty="0">
                <a:solidFill>
                  <a:schemeClr val="bg1"/>
                </a:solidFill>
                <a:latin typeface="CourierNewPS-BoldMT"/>
              </a:rPr>
              <a:t>{ int fz,f6,z = 5;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fz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= </a:t>
            </a:r>
            <a:r>
              <a:rPr lang="it-IT" sz="1800" b="1" i="0" u="none" strike="noStrike" baseline="0" dirty="0" err="1">
                <a:solidFill>
                  <a:schemeClr val="accent4">
                    <a:lumMod val="75000"/>
                  </a:schemeClr>
                </a:solidFill>
                <a:latin typeface="CourierNewPS-BoldMT"/>
              </a:rPr>
              <a:t>fact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(z-2);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E6FF60-6F99-4ED1-B477-49F3874F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F97B736-C87D-458B-A328-5B9FECF4A897}"/>
              </a:ext>
            </a:extLst>
          </p:cNvPr>
          <p:cNvSpPr txBox="1"/>
          <p:nvPr/>
        </p:nvSpPr>
        <p:spPr>
          <a:xfrm>
            <a:off x="6445307" y="2645228"/>
            <a:ext cx="4142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controllo torna al servitore</a:t>
            </a:r>
          </a:p>
          <a:p>
            <a:r>
              <a:rPr lang="it-IT" dirty="0">
                <a:solidFill>
                  <a:schemeClr val="bg1"/>
                </a:solidFill>
              </a:rPr>
              <a:t>precedente </a:t>
            </a:r>
            <a:r>
              <a:rPr lang="it-IT" dirty="0" err="1">
                <a:solidFill>
                  <a:schemeClr val="bg1"/>
                </a:solidFill>
              </a:rPr>
              <a:t>fact</a:t>
            </a:r>
            <a:r>
              <a:rPr lang="it-IT" dirty="0">
                <a:solidFill>
                  <a:schemeClr val="bg1"/>
                </a:solidFill>
              </a:rPr>
              <a:t>(1) che </a:t>
            </a:r>
            <a:r>
              <a:rPr lang="it-IT" dirty="0" err="1">
                <a:solidFill>
                  <a:schemeClr val="bg1"/>
                </a:solidFill>
              </a:rPr>
              <a:t>puo’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valutare l’espressione n * 1</a:t>
            </a:r>
          </a:p>
          <a:p>
            <a:r>
              <a:rPr lang="it-IT" dirty="0">
                <a:solidFill>
                  <a:schemeClr val="bg1"/>
                </a:solidFill>
              </a:rPr>
              <a:t>(valutando n nel suo </a:t>
            </a:r>
            <a:r>
              <a:rPr lang="it-IT" dirty="0" err="1">
                <a:solidFill>
                  <a:schemeClr val="bg1"/>
                </a:solidFill>
              </a:rPr>
              <a:t>environment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dove vale 1) ottenendo come</a:t>
            </a:r>
          </a:p>
          <a:p>
            <a:r>
              <a:rPr lang="it-IT" dirty="0">
                <a:solidFill>
                  <a:schemeClr val="bg1"/>
                </a:solidFill>
              </a:rPr>
              <a:t>risultato 1 e terminando.</a:t>
            </a:r>
          </a:p>
        </p:txBody>
      </p:sp>
    </p:spTree>
    <p:extLst>
      <p:ext uri="{BB962C8B-B14F-4D97-AF65-F5344CB8AC3E}">
        <p14:creationId xmlns:p14="http://schemas.microsoft.com/office/powerpoint/2010/main" val="667725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373C9-FF61-41C1-B155-09855C06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29FCCB-42AF-4820-9F91-42AD392CE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9805"/>
            <a:ext cx="10058400" cy="3849624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accent4">
                    <a:lumMod val="75000"/>
                  </a:schemeClr>
                </a:solidFill>
              </a:rPr>
              <a:t>Server /Client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micSansMS-Bold"/>
              </a:rPr>
              <a:t>: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fact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</a:t>
            </a:r>
            <a:r>
              <a:rPr lang="it-IT" dirty="0" err="1"/>
              <a:t>e`</a:t>
            </a:r>
            <a:r>
              <a:rPr lang="it-IT" dirty="0"/>
              <a:t> sia servitore che cliente (di se stessa):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fact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n)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bg1"/>
                </a:solidFill>
                <a:latin typeface="CourierNewPS-BoldMT"/>
              </a:rPr>
              <a:t>{ if (n==0) return 1;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else return n*</a:t>
            </a:r>
            <a:r>
              <a:rPr lang="en-US" sz="1800" b="1" i="0" u="none" strike="noStrike" baseline="0" dirty="0">
                <a:solidFill>
                  <a:schemeClr val="accent4">
                    <a:lumMod val="75000"/>
                  </a:schemeClr>
                </a:solidFill>
                <a:latin typeface="CourierNewPS-BoldMT"/>
              </a:rPr>
              <a:t>fact</a:t>
            </a:r>
            <a:r>
              <a:rPr lang="en-US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(n-1);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main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()</a:t>
            </a:r>
          </a:p>
          <a:p>
            <a:pPr marL="0" indent="0" algn="l">
              <a:buNone/>
            </a:pPr>
            <a:r>
              <a:rPr lang="pl-PL" sz="1800" b="1" i="0" u="none" strike="noStrike" baseline="0" dirty="0">
                <a:solidFill>
                  <a:schemeClr val="bg1"/>
                </a:solidFill>
                <a:latin typeface="CourierNewPS-BoldMT"/>
              </a:rPr>
              <a:t>{ int fz,f6,z = 5;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fz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= </a:t>
            </a:r>
            <a:r>
              <a:rPr lang="it-IT" sz="1800" b="1" i="0" u="none" strike="noStrike" baseline="0" dirty="0" err="1">
                <a:solidFill>
                  <a:schemeClr val="accent4">
                    <a:lumMod val="75000"/>
                  </a:schemeClr>
                </a:solidFill>
                <a:latin typeface="CourierNewPS-BoldMT"/>
              </a:rPr>
              <a:t>fact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(z-2);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E6FF60-6F99-4ED1-B477-49F3874F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F97B736-C87D-458B-A328-5B9FECF4A897}"/>
              </a:ext>
            </a:extLst>
          </p:cNvPr>
          <p:cNvSpPr txBox="1"/>
          <p:nvPr/>
        </p:nvSpPr>
        <p:spPr>
          <a:xfrm>
            <a:off x="6445307" y="2645228"/>
            <a:ext cx="4142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controllo torna al servitore</a:t>
            </a:r>
          </a:p>
          <a:p>
            <a:r>
              <a:rPr lang="it-IT" dirty="0">
                <a:solidFill>
                  <a:schemeClr val="bg1"/>
                </a:solidFill>
              </a:rPr>
              <a:t>precedente </a:t>
            </a:r>
            <a:r>
              <a:rPr lang="it-IT" dirty="0" err="1">
                <a:solidFill>
                  <a:schemeClr val="bg1"/>
                </a:solidFill>
              </a:rPr>
              <a:t>fact</a:t>
            </a:r>
            <a:r>
              <a:rPr lang="it-IT" dirty="0">
                <a:solidFill>
                  <a:schemeClr val="bg1"/>
                </a:solidFill>
              </a:rPr>
              <a:t>(2) che </a:t>
            </a:r>
            <a:r>
              <a:rPr lang="it-IT" dirty="0" err="1">
                <a:solidFill>
                  <a:schemeClr val="bg1"/>
                </a:solidFill>
              </a:rPr>
              <a:t>puo’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valutare l’espressione n * 1</a:t>
            </a:r>
          </a:p>
          <a:p>
            <a:r>
              <a:rPr lang="it-IT" dirty="0">
                <a:solidFill>
                  <a:schemeClr val="bg1"/>
                </a:solidFill>
              </a:rPr>
              <a:t>(valutando n nel suo </a:t>
            </a:r>
            <a:r>
              <a:rPr lang="it-IT" dirty="0" err="1">
                <a:solidFill>
                  <a:schemeClr val="bg1"/>
                </a:solidFill>
              </a:rPr>
              <a:t>environment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dove vale 2) ottenendo come</a:t>
            </a:r>
          </a:p>
          <a:p>
            <a:r>
              <a:rPr lang="it-IT" dirty="0">
                <a:solidFill>
                  <a:schemeClr val="bg1"/>
                </a:solidFill>
              </a:rPr>
              <a:t>risultato 2 e terminando.</a:t>
            </a:r>
          </a:p>
        </p:txBody>
      </p:sp>
    </p:spTree>
    <p:extLst>
      <p:ext uri="{BB962C8B-B14F-4D97-AF65-F5344CB8AC3E}">
        <p14:creationId xmlns:p14="http://schemas.microsoft.com/office/powerpoint/2010/main" val="2732988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373C9-FF61-41C1-B155-09855C06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29FCCB-42AF-4820-9F91-42AD392CE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9805"/>
            <a:ext cx="10058400" cy="3849624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accent4">
                    <a:lumMod val="75000"/>
                  </a:schemeClr>
                </a:solidFill>
              </a:rPr>
              <a:t>Server /Client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micSansMS-Bold"/>
              </a:rPr>
              <a:t>: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fact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</a:t>
            </a:r>
            <a:r>
              <a:rPr lang="it-IT" dirty="0" err="1"/>
              <a:t>e`</a:t>
            </a:r>
            <a:r>
              <a:rPr lang="it-IT" dirty="0"/>
              <a:t> sia servitore che cliente (di se stessa):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fact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n)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bg1"/>
                </a:solidFill>
                <a:latin typeface="CourierNewPS-BoldMT"/>
              </a:rPr>
              <a:t>{ if (n==0) return 1;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else return n*</a:t>
            </a:r>
            <a:r>
              <a:rPr lang="en-US" sz="1800" b="1" i="0" u="none" strike="noStrike" baseline="0" dirty="0">
                <a:solidFill>
                  <a:schemeClr val="accent4">
                    <a:lumMod val="75000"/>
                  </a:schemeClr>
                </a:solidFill>
                <a:latin typeface="CourierNewPS-BoldMT"/>
              </a:rPr>
              <a:t>fact</a:t>
            </a:r>
            <a:r>
              <a:rPr lang="en-US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(n-1);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main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()</a:t>
            </a:r>
          </a:p>
          <a:p>
            <a:pPr marL="0" indent="0" algn="l">
              <a:buNone/>
            </a:pPr>
            <a:r>
              <a:rPr lang="pl-PL" sz="1800" b="1" i="0" u="none" strike="noStrike" baseline="0" dirty="0">
                <a:solidFill>
                  <a:schemeClr val="bg1"/>
                </a:solidFill>
                <a:latin typeface="CourierNewPS-BoldMT"/>
              </a:rPr>
              <a:t>{ int fz,f6,z = 5;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fz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= </a:t>
            </a:r>
            <a:r>
              <a:rPr lang="it-IT" sz="1800" b="1" i="0" u="none" strike="noStrike" baseline="0" dirty="0" err="1">
                <a:solidFill>
                  <a:schemeClr val="accent4">
                    <a:lumMod val="75000"/>
                  </a:schemeClr>
                </a:solidFill>
                <a:latin typeface="CourierNewPS-BoldMT"/>
              </a:rPr>
              <a:t>fact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(z-2);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E6FF60-6F99-4ED1-B477-49F3874F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F97B736-C87D-458B-A328-5B9FECF4A897}"/>
              </a:ext>
            </a:extLst>
          </p:cNvPr>
          <p:cNvSpPr txBox="1"/>
          <p:nvPr/>
        </p:nvSpPr>
        <p:spPr>
          <a:xfrm>
            <a:off x="6445307" y="2645228"/>
            <a:ext cx="4142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controllo torna al servitore precedente</a:t>
            </a:r>
          </a:p>
          <a:p>
            <a:r>
              <a:rPr lang="it-IT" dirty="0" err="1">
                <a:solidFill>
                  <a:schemeClr val="bg1"/>
                </a:solidFill>
              </a:rPr>
              <a:t>fact</a:t>
            </a:r>
            <a:r>
              <a:rPr lang="it-IT" dirty="0">
                <a:solidFill>
                  <a:schemeClr val="bg1"/>
                </a:solidFill>
              </a:rPr>
              <a:t>(3) che </a:t>
            </a:r>
            <a:r>
              <a:rPr lang="it-IT" dirty="0" err="1">
                <a:solidFill>
                  <a:schemeClr val="bg1"/>
                </a:solidFill>
              </a:rPr>
              <a:t>puo’</a:t>
            </a:r>
            <a:r>
              <a:rPr lang="it-IT" dirty="0">
                <a:solidFill>
                  <a:schemeClr val="bg1"/>
                </a:solidFill>
              </a:rPr>
              <a:t> valutare</a:t>
            </a:r>
          </a:p>
          <a:p>
            <a:r>
              <a:rPr lang="it-IT" dirty="0">
                <a:solidFill>
                  <a:schemeClr val="bg1"/>
                </a:solidFill>
              </a:rPr>
              <a:t>l’espressione n * 2 (valutando n nel suo</a:t>
            </a:r>
          </a:p>
          <a:p>
            <a:r>
              <a:rPr lang="it-IT" dirty="0" err="1">
                <a:solidFill>
                  <a:schemeClr val="bg1"/>
                </a:solidFill>
              </a:rPr>
              <a:t>environment</a:t>
            </a:r>
            <a:r>
              <a:rPr lang="it-IT" dirty="0">
                <a:solidFill>
                  <a:schemeClr val="bg1"/>
                </a:solidFill>
              </a:rPr>
              <a:t> dove vale 3) ottenendo</a:t>
            </a:r>
          </a:p>
          <a:p>
            <a:r>
              <a:rPr lang="it-IT" dirty="0">
                <a:solidFill>
                  <a:schemeClr val="bg1"/>
                </a:solidFill>
              </a:rPr>
              <a:t>come risultato 6 e terminando.</a:t>
            </a:r>
          </a:p>
          <a:p>
            <a:r>
              <a:rPr lang="it-IT" dirty="0">
                <a:solidFill>
                  <a:schemeClr val="bg1"/>
                </a:solidFill>
              </a:rPr>
              <a:t>IL CONTROLLO PASSA AL MAIN CHE</a:t>
            </a:r>
          </a:p>
          <a:p>
            <a:r>
              <a:rPr lang="it-IT" dirty="0">
                <a:solidFill>
                  <a:schemeClr val="bg1"/>
                </a:solidFill>
              </a:rPr>
              <a:t>ASSEGNA A </a:t>
            </a:r>
            <a:r>
              <a:rPr lang="it-IT" dirty="0" err="1">
                <a:solidFill>
                  <a:schemeClr val="bg1"/>
                </a:solidFill>
              </a:rPr>
              <a:t>fz</a:t>
            </a:r>
            <a:r>
              <a:rPr lang="it-IT" dirty="0">
                <a:solidFill>
                  <a:schemeClr val="bg1"/>
                </a:solidFill>
              </a:rPr>
              <a:t> IL VALORE 6</a:t>
            </a:r>
          </a:p>
        </p:txBody>
      </p:sp>
    </p:spTree>
    <p:extLst>
      <p:ext uri="{BB962C8B-B14F-4D97-AF65-F5344CB8AC3E}">
        <p14:creationId xmlns:p14="http://schemas.microsoft.com/office/powerpoint/2010/main" val="3756008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2F834F-7BEF-4EE5-A6AE-B1311886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8D7C9D9-E268-43F5-A431-E4EAB6AA6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8704" y="2218937"/>
            <a:ext cx="6954592" cy="3618689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C58780-4079-4769-911B-919A0853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34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B3E91A-70B0-41EF-8151-AAF3DA59D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succede nello stack?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EC4D33-AB06-458B-94D4-BB08074A9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fact(int n)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if (n==0) return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else return n*fact(n-1);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 fz,f6,z = 5;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fact(z-2);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1F5B38-BC00-4918-9DF5-F9211718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61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28C9FA-12DC-4D64-B0C0-EFBCCBD0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865CE9-DDE1-4D80-962A-AD6D5D85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EEB05B-8AA2-45C4-ACC5-8BE4498B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F35D7D3-952C-4328-9AB2-B53EA761446A}"/>
              </a:ext>
            </a:extLst>
          </p:cNvPr>
          <p:cNvCxnSpPr>
            <a:cxnSpLocks/>
          </p:cNvCxnSpPr>
          <p:nvPr/>
        </p:nvCxnSpPr>
        <p:spPr>
          <a:xfrm flipV="1">
            <a:off x="1184988" y="3041785"/>
            <a:ext cx="0" cy="29484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7FA1CEF6-9AAE-4856-B1EA-B2E6F9A1124C}"/>
              </a:ext>
            </a:extLst>
          </p:cNvPr>
          <p:cNvCxnSpPr>
            <a:cxnSpLocks/>
          </p:cNvCxnSpPr>
          <p:nvPr/>
        </p:nvCxnSpPr>
        <p:spPr>
          <a:xfrm flipV="1">
            <a:off x="2090057" y="3041785"/>
            <a:ext cx="3110" cy="29484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B670426-8693-4A87-8A25-9A81AD7D16CA}"/>
              </a:ext>
            </a:extLst>
          </p:cNvPr>
          <p:cNvCxnSpPr/>
          <p:nvPr/>
        </p:nvCxnSpPr>
        <p:spPr>
          <a:xfrm>
            <a:off x="1184988" y="3041784"/>
            <a:ext cx="90506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B604DBD7-F8C9-413F-8F9E-F202CF58682F}"/>
              </a:ext>
            </a:extLst>
          </p:cNvPr>
          <p:cNvSpPr/>
          <p:nvPr/>
        </p:nvSpPr>
        <p:spPr>
          <a:xfrm>
            <a:off x="1268963" y="3107029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main</a:t>
            </a:r>
            <a:endParaRPr lang="it-IT" sz="14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966F0BF-E291-47FD-BB3F-E1F865A89BE7}"/>
              </a:ext>
            </a:extLst>
          </p:cNvPr>
          <p:cNvSpPr txBox="1"/>
          <p:nvPr/>
        </p:nvSpPr>
        <p:spPr>
          <a:xfrm>
            <a:off x="1184988" y="2491193"/>
            <a:ext cx="89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Situazione iniziale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F55341A0-3DC5-4A60-BAA0-EDF61A36EFDF}"/>
              </a:ext>
            </a:extLst>
          </p:cNvPr>
          <p:cNvCxnSpPr>
            <a:cxnSpLocks/>
          </p:cNvCxnSpPr>
          <p:nvPr/>
        </p:nvCxnSpPr>
        <p:spPr>
          <a:xfrm flipV="1">
            <a:off x="2307773" y="3054226"/>
            <a:ext cx="0" cy="29484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9CCD649-E26F-491A-AA14-1A30B9CDCE54}"/>
              </a:ext>
            </a:extLst>
          </p:cNvPr>
          <p:cNvCxnSpPr>
            <a:cxnSpLocks/>
          </p:cNvCxnSpPr>
          <p:nvPr/>
        </p:nvCxnSpPr>
        <p:spPr>
          <a:xfrm flipV="1">
            <a:off x="3212842" y="3054226"/>
            <a:ext cx="3110" cy="29484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E7908825-A57C-45E2-B0CD-8D757C1CE93F}"/>
              </a:ext>
            </a:extLst>
          </p:cNvPr>
          <p:cNvCxnSpPr/>
          <p:nvPr/>
        </p:nvCxnSpPr>
        <p:spPr>
          <a:xfrm>
            <a:off x="2307773" y="3054225"/>
            <a:ext cx="90506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CBEBA409-E3A0-4907-938C-83AD75819D81}"/>
              </a:ext>
            </a:extLst>
          </p:cNvPr>
          <p:cNvSpPr/>
          <p:nvPr/>
        </p:nvSpPr>
        <p:spPr>
          <a:xfrm>
            <a:off x="2391748" y="3119470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main</a:t>
            </a:r>
            <a:endParaRPr lang="it-IT" sz="14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8F70B4E-B9CA-485A-AAEE-090A448FB9EF}"/>
              </a:ext>
            </a:extLst>
          </p:cNvPr>
          <p:cNvSpPr txBox="1"/>
          <p:nvPr/>
        </p:nvSpPr>
        <p:spPr>
          <a:xfrm>
            <a:off x="2307773" y="2375272"/>
            <a:ext cx="898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Il </a:t>
            </a:r>
            <a:r>
              <a:rPr lang="it-IT" sz="1200" dirty="0" err="1">
                <a:solidFill>
                  <a:schemeClr val="bg1"/>
                </a:solidFill>
              </a:rPr>
              <a:t>main</a:t>
            </a:r>
            <a:r>
              <a:rPr lang="it-IT" sz="1200" dirty="0">
                <a:solidFill>
                  <a:schemeClr val="bg1"/>
                </a:solidFill>
              </a:rPr>
              <a:t>() chiama </a:t>
            </a:r>
            <a:r>
              <a:rPr lang="it-IT" sz="1200" dirty="0" err="1">
                <a:solidFill>
                  <a:schemeClr val="bg1"/>
                </a:solidFill>
              </a:rPr>
              <a:t>fact</a:t>
            </a:r>
            <a:r>
              <a:rPr lang="it-IT" sz="1200" dirty="0">
                <a:solidFill>
                  <a:schemeClr val="bg1"/>
                </a:solidFill>
              </a:rPr>
              <a:t>(3)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88B18362-E695-4A30-8CED-236992802CDD}"/>
              </a:ext>
            </a:extLst>
          </p:cNvPr>
          <p:cNvSpPr/>
          <p:nvPr/>
        </p:nvSpPr>
        <p:spPr>
          <a:xfrm>
            <a:off x="2391748" y="3471402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Fact</a:t>
            </a:r>
            <a:r>
              <a:rPr lang="it-IT" sz="1200" dirty="0"/>
              <a:t>(3)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87C1228D-D3D8-4C41-B59B-BEA686EFED3F}"/>
              </a:ext>
            </a:extLst>
          </p:cNvPr>
          <p:cNvCxnSpPr>
            <a:cxnSpLocks/>
          </p:cNvCxnSpPr>
          <p:nvPr/>
        </p:nvCxnSpPr>
        <p:spPr>
          <a:xfrm flipV="1">
            <a:off x="3486540" y="3048005"/>
            <a:ext cx="0" cy="29484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5F5835C-06B0-4BC2-9819-2FFD91CF0090}"/>
              </a:ext>
            </a:extLst>
          </p:cNvPr>
          <p:cNvCxnSpPr>
            <a:cxnSpLocks/>
          </p:cNvCxnSpPr>
          <p:nvPr/>
        </p:nvCxnSpPr>
        <p:spPr>
          <a:xfrm flipV="1">
            <a:off x="4391609" y="3048005"/>
            <a:ext cx="3110" cy="29484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87EF5346-B485-45F4-A04B-A64CB65C849D}"/>
              </a:ext>
            </a:extLst>
          </p:cNvPr>
          <p:cNvCxnSpPr/>
          <p:nvPr/>
        </p:nvCxnSpPr>
        <p:spPr>
          <a:xfrm>
            <a:off x="3486540" y="3048004"/>
            <a:ext cx="90506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61FC617A-3294-4207-8E5B-F06F00FFF921}"/>
              </a:ext>
            </a:extLst>
          </p:cNvPr>
          <p:cNvSpPr/>
          <p:nvPr/>
        </p:nvSpPr>
        <p:spPr>
          <a:xfrm>
            <a:off x="3570515" y="3113249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main</a:t>
            </a:r>
            <a:endParaRPr lang="it-IT" sz="14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9A44595-F5CD-48CE-BE00-E78D9C63C400}"/>
              </a:ext>
            </a:extLst>
          </p:cNvPr>
          <p:cNvSpPr txBox="1"/>
          <p:nvPr/>
        </p:nvSpPr>
        <p:spPr>
          <a:xfrm>
            <a:off x="3486540" y="2369051"/>
            <a:ext cx="898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chemeClr val="bg1"/>
                </a:solidFill>
              </a:rPr>
              <a:t>Fact</a:t>
            </a:r>
            <a:r>
              <a:rPr lang="it-IT" sz="1200" dirty="0">
                <a:solidFill>
                  <a:schemeClr val="bg1"/>
                </a:solidFill>
              </a:rPr>
              <a:t>(3) chiama </a:t>
            </a:r>
            <a:r>
              <a:rPr lang="it-IT" sz="1200" dirty="0" err="1">
                <a:solidFill>
                  <a:schemeClr val="bg1"/>
                </a:solidFill>
              </a:rPr>
              <a:t>fact</a:t>
            </a:r>
            <a:r>
              <a:rPr lang="it-IT" sz="1200" dirty="0">
                <a:solidFill>
                  <a:schemeClr val="bg1"/>
                </a:solidFill>
              </a:rPr>
              <a:t>(2)</a:t>
            </a: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657613D5-C337-4EE0-8657-CF800A1BD49C}"/>
              </a:ext>
            </a:extLst>
          </p:cNvPr>
          <p:cNvSpPr/>
          <p:nvPr/>
        </p:nvSpPr>
        <p:spPr>
          <a:xfrm>
            <a:off x="3570515" y="3465181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Fact</a:t>
            </a:r>
            <a:r>
              <a:rPr lang="it-IT" sz="1200" dirty="0"/>
              <a:t>(3)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B327E6C8-CE5F-4826-A6CA-959CAB5C69CB}"/>
              </a:ext>
            </a:extLst>
          </p:cNvPr>
          <p:cNvSpPr/>
          <p:nvPr/>
        </p:nvSpPr>
        <p:spPr>
          <a:xfrm>
            <a:off x="3579847" y="3811010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Fact</a:t>
            </a:r>
            <a:r>
              <a:rPr lang="it-IT" sz="1200" dirty="0"/>
              <a:t>(2)</a:t>
            </a:r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B05BEBAF-C721-4041-BE4F-E715B09A5090}"/>
              </a:ext>
            </a:extLst>
          </p:cNvPr>
          <p:cNvCxnSpPr>
            <a:cxnSpLocks/>
          </p:cNvCxnSpPr>
          <p:nvPr/>
        </p:nvCxnSpPr>
        <p:spPr>
          <a:xfrm flipV="1">
            <a:off x="4655977" y="3051114"/>
            <a:ext cx="0" cy="29484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1F39B05E-2DEB-41E5-891E-2DF69D297D1F}"/>
              </a:ext>
            </a:extLst>
          </p:cNvPr>
          <p:cNvCxnSpPr>
            <a:cxnSpLocks/>
          </p:cNvCxnSpPr>
          <p:nvPr/>
        </p:nvCxnSpPr>
        <p:spPr>
          <a:xfrm flipV="1">
            <a:off x="5561046" y="3051114"/>
            <a:ext cx="3110" cy="29484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EAC45AFB-A6FC-40B2-A00B-092FD102A46D}"/>
              </a:ext>
            </a:extLst>
          </p:cNvPr>
          <p:cNvCxnSpPr/>
          <p:nvPr/>
        </p:nvCxnSpPr>
        <p:spPr>
          <a:xfrm>
            <a:off x="4655977" y="3051113"/>
            <a:ext cx="90506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D5DE889D-D86B-4B8A-8536-BDBFFD2CDB96}"/>
              </a:ext>
            </a:extLst>
          </p:cNvPr>
          <p:cNvSpPr/>
          <p:nvPr/>
        </p:nvSpPr>
        <p:spPr>
          <a:xfrm>
            <a:off x="4739952" y="3116358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main</a:t>
            </a:r>
            <a:endParaRPr lang="it-IT" sz="1400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7DBD73F-1FDD-48D6-9B14-27BF2E6EF7B1}"/>
              </a:ext>
            </a:extLst>
          </p:cNvPr>
          <p:cNvSpPr txBox="1"/>
          <p:nvPr/>
        </p:nvSpPr>
        <p:spPr>
          <a:xfrm>
            <a:off x="4655977" y="2372160"/>
            <a:ext cx="898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chemeClr val="bg1"/>
                </a:solidFill>
              </a:rPr>
              <a:t>Fact</a:t>
            </a:r>
            <a:r>
              <a:rPr lang="it-IT" sz="1200" dirty="0">
                <a:solidFill>
                  <a:schemeClr val="bg1"/>
                </a:solidFill>
              </a:rPr>
              <a:t>(2) chiama </a:t>
            </a:r>
            <a:r>
              <a:rPr lang="it-IT" sz="1200" dirty="0" err="1">
                <a:solidFill>
                  <a:schemeClr val="bg1"/>
                </a:solidFill>
              </a:rPr>
              <a:t>fact</a:t>
            </a:r>
            <a:r>
              <a:rPr lang="it-IT" sz="1200" dirty="0">
                <a:solidFill>
                  <a:schemeClr val="bg1"/>
                </a:solidFill>
              </a:rPr>
              <a:t>(1)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AB39D73C-C4AC-463F-968A-4776C6C7633F}"/>
              </a:ext>
            </a:extLst>
          </p:cNvPr>
          <p:cNvSpPr/>
          <p:nvPr/>
        </p:nvSpPr>
        <p:spPr>
          <a:xfrm>
            <a:off x="4739952" y="3468290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Fact</a:t>
            </a:r>
            <a:r>
              <a:rPr lang="it-IT" sz="1200" dirty="0"/>
              <a:t>(3)</a:t>
            </a:r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1CAC2FD8-4E34-40C4-A2EE-9FE1106B0070}"/>
              </a:ext>
            </a:extLst>
          </p:cNvPr>
          <p:cNvSpPr/>
          <p:nvPr/>
        </p:nvSpPr>
        <p:spPr>
          <a:xfrm>
            <a:off x="4749284" y="3814119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Fact</a:t>
            </a:r>
            <a:r>
              <a:rPr lang="it-IT" sz="1200" dirty="0"/>
              <a:t>(2)</a:t>
            </a:r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EC92A13B-531F-49C0-A8AF-42E7FD6ED0D6}"/>
              </a:ext>
            </a:extLst>
          </p:cNvPr>
          <p:cNvSpPr/>
          <p:nvPr/>
        </p:nvSpPr>
        <p:spPr>
          <a:xfrm>
            <a:off x="4739958" y="4160460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Fact</a:t>
            </a:r>
            <a:r>
              <a:rPr lang="it-IT" sz="1200" dirty="0"/>
              <a:t>(1)</a:t>
            </a:r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683C79E9-23A9-42BD-A3BC-C3228E0D7FB4}"/>
              </a:ext>
            </a:extLst>
          </p:cNvPr>
          <p:cNvCxnSpPr>
            <a:cxnSpLocks/>
          </p:cNvCxnSpPr>
          <p:nvPr/>
        </p:nvCxnSpPr>
        <p:spPr>
          <a:xfrm flipV="1">
            <a:off x="5825410" y="3035561"/>
            <a:ext cx="0" cy="29484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C9C2ECC3-3DBA-4343-8725-4628DC852547}"/>
              </a:ext>
            </a:extLst>
          </p:cNvPr>
          <p:cNvCxnSpPr>
            <a:cxnSpLocks/>
          </p:cNvCxnSpPr>
          <p:nvPr/>
        </p:nvCxnSpPr>
        <p:spPr>
          <a:xfrm flipV="1">
            <a:off x="6730479" y="3035561"/>
            <a:ext cx="3110" cy="29484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970D1D12-8664-4B71-A939-81FC4CE8043B}"/>
              </a:ext>
            </a:extLst>
          </p:cNvPr>
          <p:cNvCxnSpPr/>
          <p:nvPr/>
        </p:nvCxnSpPr>
        <p:spPr>
          <a:xfrm>
            <a:off x="5825410" y="3035560"/>
            <a:ext cx="90506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156B59A4-28B2-4F27-B158-1AC1BFFA33D1}"/>
              </a:ext>
            </a:extLst>
          </p:cNvPr>
          <p:cNvSpPr/>
          <p:nvPr/>
        </p:nvSpPr>
        <p:spPr>
          <a:xfrm>
            <a:off x="5909385" y="3100805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main</a:t>
            </a:r>
            <a:endParaRPr lang="it-IT" sz="1400" dirty="0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D2D7AA7-5B30-45DB-B2AF-2C448107E7E9}"/>
              </a:ext>
            </a:extLst>
          </p:cNvPr>
          <p:cNvSpPr txBox="1"/>
          <p:nvPr/>
        </p:nvSpPr>
        <p:spPr>
          <a:xfrm>
            <a:off x="5825410" y="2356607"/>
            <a:ext cx="898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chemeClr val="bg1"/>
                </a:solidFill>
              </a:rPr>
              <a:t>Fact</a:t>
            </a:r>
            <a:r>
              <a:rPr lang="it-IT" sz="1200" dirty="0">
                <a:solidFill>
                  <a:schemeClr val="bg1"/>
                </a:solidFill>
              </a:rPr>
              <a:t>(1) chiama </a:t>
            </a:r>
            <a:r>
              <a:rPr lang="it-IT" sz="1200" dirty="0" err="1">
                <a:solidFill>
                  <a:schemeClr val="bg1"/>
                </a:solidFill>
              </a:rPr>
              <a:t>fact</a:t>
            </a:r>
            <a:r>
              <a:rPr lang="it-IT" sz="1200" dirty="0">
                <a:solidFill>
                  <a:schemeClr val="bg1"/>
                </a:solidFill>
              </a:rPr>
              <a:t>(0)</a:t>
            </a:r>
          </a:p>
        </p:txBody>
      </p:sp>
      <p:sp>
        <p:nvSpPr>
          <p:cNvPr id="40" name="Rettangolo con angoli arrotondati 39">
            <a:extLst>
              <a:ext uri="{FF2B5EF4-FFF2-40B4-BE49-F238E27FC236}">
                <a16:creationId xmlns:a16="http://schemas.microsoft.com/office/drawing/2014/main" id="{BAEEE7D3-9C73-47C9-80F5-7D4F09C6633A}"/>
              </a:ext>
            </a:extLst>
          </p:cNvPr>
          <p:cNvSpPr/>
          <p:nvPr/>
        </p:nvSpPr>
        <p:spPr>
          <a:xfrm>
            <a:off x="5909385" y="3452737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Fact</a:t>
            </a:r>
            <a:r>
              <a:rPr lang="it-IT" sz="1200" dirty="0"/>
              <a:t>(3)</a:t>
            </a:r>
          </a:p>
        </p:txBody>
      </p:sp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B91E0703-3C20-4E32-AAD0-23BB21FECF41}"/>
              </a:ext>
            </a:extLst>
          </p:cNvPr>
          <p:cNvSpPr/>
          <p:nvPr/>
        </p:nvSpPr>
        <p:spPr>
          <a:xfrm>
            <a:off x="5918717" y="3798566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Fact</a:t>
            </a:r>
            <a:r>
              <a:rPr lang="it-IT" sz="1200" dirty="0"/>
              <a:t>(2)</a:t>
            </a:r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CCC725CE-4CF8-44A8-8AA9-CE60C3BB1D30}"/>
              </a:ext>
            </a:extLst>
          </p:cNvPr>
          <p:cNvSpPr/>
          <p:nvPr/>
        </p:nvSpPr>
        <p:spPr>
          <a:xfrm>
            <a:off x="5909391" y="4144907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Fact</a:t>
            </a:r>
            <a:r>
              <a:rPr lang="it-IT" sz="1200" dirty="0"/>
              <a:t>(1)</a:t>
            </a:r>
          </a:p>
        </p:txBody>
      </p: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3F8AD439-6CDA-41C7-B5FC-B07003D4B47E}"/>
              </a:ext>
            </a:extLst>
          </p:cNvPr>
          <p:cNvSpPr/>
          <p:nvPr/>
        </p:nvSpPr>
        <p:spPr>
          <a:xfrm>
            <a:off x="5918716" y="4490736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Fact</a:t>
            </a:r>
            <a:r>
              <a:rPr lang="it-IT" sz="1200" dirty="0"/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1394239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0C3142-0303-4338-A46A-38972597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377319-814D-400B-A0D4-FAA28C773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8770D4-092E-4EEC-A051-3C40EA2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8DA68F1-3001-4819-9EBE-5FDBC968B389}"/>
              </a:ext>
            </a:extLst>
          </p:cNvPr>
          <p:cNvCxnSpPr>
            <a:cxnSpLocks/>
          </p:cNvCxnSpPr>
          <p:nvPr/>
        </p:nvCxnSpPr>
        <p:spPr>
          <a:xfrm flipV="1">
            <a:off x="1384041" y="3035561"/>
            <a:ext cx="0" cy="29484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9914D0D-E31C-41FE-82BB-376777DE82F4}"/>
              </a:ext>
            </a:extLst>
          </p:cNvPr>
          <p:cNvCxnSpPr>
            <a:cxnSpLocks/>
          </p:cNvCxnSpPr>
          <p:nvPr/>
        </p:nvCxnSpPr>
        <p:spPr>
          <a:xfrm flipV="1">
            <a:off x="2289110" y="3035561"/>
            <a:ext cx="3110" cy="29484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D251715-9E5B-4146-AA9C-F8E9EFCD7D6C}"/>
              </a:ext>
            </a:extLst>
          </p:cNvPr>
          <p:cNvCxnSpPr/>
          <p:nvPr/>
        </p:nvCxnSpPr>
        <p:spPr>
          <a:xfrm>
            <a:off x="1384041" y="3035560"/>
            <a:ext cx="90506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793FE6FF-E797-4ACD-A758-65FA5B83FD50}"/>
              </a:ext>
            </a:extLst>
          </p:cNvPr>
          <p:cNvSpPr/>
          <p:nvPr/>
        </p:nvSpPr>
        <p:spPr>
          <a:xfrm>
            <a:off x="1468016" y="3100805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main</a:t>
            </a:r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AA6B921-7655-430B-BBE3-E6CACFAFA0D0}"/>
              </a:ext>
            </a:extLst>
          </p:cNvPr>
          <p:cNvSpPr txBox="1"/>
          <p:nvPr/>
        </p:nvSpPr>
        <p:spPr>
          <a:xfrm>
            <a:off x="1402703" y="2082344"/>
            <a:ext cx="898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err="1">
                <a:solidFill>
                  <a:schemeClr val="bg1"/>
                </a:solidFill>
              </a:rPr>
              <a:t>Fact</a:t>
            </a:r>
            <a:r>
              <a:rPr lang="it-IT" sz="800" dirty="0">
                <a:solidFill>
                  <a:schemeClr val="bg1"/>
                </a:solidFill>
              </a:rPr>
              <a:t>(0) termina restituendo il valore 1 e passa il controllo a </a:t>
            </a:r>
            <a:r>
              <a:rPr lang="it-IT" sz="800" dirty="0" err="1">
                <a:solidFill>
                  <a:schemeClr val="bg1"/>
                </a:solidFill>
              </a:rPr>
              <a:t>fact</a:t>
            </a:r>
            <a:r>
              <a:rPr lang="it-IT" sz="800" dirty="0">
                <a:solidFill>
                  <a:schemeClr val="bg1"/>
                </a:solidFill>
              </a:rPr>
              <a:t>(1) </a:t>
            </a:r>
            <a:r>
              <a:rPr lang="it-IT" sz="800" dirty="0" err="1">
                <a:solidFill>
                  <a:schemeClr val="bg1"/>
                </a:solidFill>
              </a:rPr>
              <a:t>fact</a:t>
            </a:r>
            <a:r>
              <a:rPr lang="it-IT" sz="800" dirty="0">
                <a:solidFill>
                  <a:schemeClr val="bg1"/>
                </a:solidFill>
              </a:rPr>
              <a:t>(0)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388A8C86-59A7-49E4-8863-A4349F4716E2}"/>
              </a:ext>
            </a:extLst>
          </p:cNvPr>
          <p:cNvSpPr/>
          <p:nvPr/>
        </p:nvSpPr>
        <p:spPr>
          <a:xfrm>
            <a:off x="1468016" y="3452737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Fact</a:t>
            </a:r>
            <a:r>
              <a:rPr lang="it-IT" sz="1200" dirty="0"/>
              <a:t>(3)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6EA6C0C1-2631-4CE7-9DE0-AB36598FD3EC}"/>
              </a:ext>
            </a:extLst>
          </p:cNvPr>
          <p:cNvSpPr/>
          <p:nvPr/>
        </p:nvSpPr>
        <p:spPr>
          <a:xfrm>
            <a:off x="1477348" y="3798566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Fact</a:t>
            </a:r>
            <a:r>
              <a:rPr lang="it-IT" sz="1200" dirty="0"/>
              <a:t>(2)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29E64A24-3F3C-4812-9EAC-4F827A8837C8}"/>
              </a:ext>
            </a:extLst>
          </p:cNvPr>
          <p:cNvSpPr/>
          <p:nvPr/>
        </p:nvSpPr>
        <p:spPr>
          <a:xfrm>
            <a:off x="1468022" y="4144907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Fact</a:t>
            </a:r>
            <a:r>
              <a:rPr lang="it-IT" sz="1200" dirty="0"/>
              <a:t>(1)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7933EDA0-79D2-42A4-B33C-8A070C34AE3A}"/>
              </a:ext>
            </a:extLst>
          </p:cNvPr>
          <p:cNvSpPr/>
          <p:nvPr/>
        </p:nvSpPr>
        <p:spPr>
          <a:xfrm>
            <a:off x="1477347" y="4490736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Fact</a:t>
            </a:r>
            <a:r>
              <a:rPr lang="it-IT" sz="1200" dirty="0"/>
              <a:t>(0)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F2B2230F-89F7-4064-94A7-E3528B60C13A}"/>
              </a:ext>
            </a:extLst>
          </p:cNvPr>
          <p:cNvCxnSpPr>
            <a:cxnSpLocks/>
          </p:cNvCxnSpPr>
          <p:nvPr/>
        </p:nvCxnSpPr>
        <p:spPr>
          <a:xfrm flipV="1">
            <a:off x="2556585" y="3051114"/>
            <a:ext cx="0" cy="29484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7901358-0CAC-4EDB-A798-77AF552857C2}"/>
              </a:ext>
            </a:extLst>
          </p:cNvPr>
          <p:cNvCxnSpPr>
            <a:cxnSpLocks/>
          </p:cNvCxnSpPr>
          <p:nvPr/>
        </p:nvCxnSpPr>
        <p:spPr>
          <a:xfrm flipV="1">
            <a:off x="3461654" y="3051114"/>
            <a:ext cx="3110" cy="29484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F50B44E0-4307-4AF1-9FBE-E711682935B3}"/>
              </a:ext>
            </a:extLst>
          </p:cNvPr>
          <p:cNvCxnSpPr/>
          <p:nvPr/>
        </p:nvCxnSpPr>
        <p:spPr>
          <a:xfrm>
            <a:off x="2556585" y="3051113"/>
            <a:ext cx="90506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3C3055FF-FA41-4FDA-90CA-C5427DECE7C1}"/>
              </a:ext>
            </a:extLst>
          </p:cNvPr>
          <p:cNvSpPr/>
          <p:nvPr/>
        </p:nvSpPr>
        <p:spPr>
          <a:xfrm>
            <a:off x="2640560" y="3116358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main</a:t>
            </a:r>
            <a:endParaRPr lang="it-IT" sz="14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DC1725F-7B57-4F7E-B216-DD9B7BC71304}"/>
              </a:ext>
            </a:extLst>
          </p:cNvPr>
          <p:cNvSpPr txBox="1"/>
          <p:nvPr/>
        </p:nvSpPr>
        <p:spPr>
          <a:xfrm>
            <a:off x="2553477" y="2103120"/>
            <a:ext cx="9859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err="1">
                <a:solidFill>
                  <a:schemeClr val="bg1"/>
                </a:solidFill>
              </a:rPr>
              <a:t>Fact</a:t>
            </a:r>
            <a:r>
              <a:rPr lang="it-IT" sz="800" dirty="0">
                <a:solidFill>
                  <a:schemeClr val="bg1"/>
                </a:solidFill>
              </a:rPr>
              <a:t>(1) effettua la moltiplicazione e termina restituendo il valore 1. Il controllo torna a </a:t>
            </a:r>
            <a:r>
              <a:rPr lang="it-IT" sz="800" dirty="0" err="1">
                <a:solidFill>
                  <a:schemeClr val="bg1"/>
                </a:solidFill>
              </a:rPr>
              <a:t>fact</a:t>
            </a:r>
            <a:r>
              <a:rPr lang="it-IT" sz="800" dirty="0">
                <a:solidFill>
                  <a:schemeClr val="bg1"/>
                </a:solidFill>
              </a:rPr>
              <a:t>(2)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EE6953B2-9D55-4023-BD56-136EEEEA5687}"/>
              </a:ext>
            </a:extLst>
          </p:cNvPr>
          <p:cNvSpPr/>
          <p:nvPr/>
        </p:nvSpPr>
        <p:spPr>
          <a:xfrm>
            <a:off x="2640560" y="3468290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Fact</a:t>
            </a:r>
            <a:r>
              <a:rPr lang="it-IT" sz="1200" dirty="0"/>
              <a:t>(3)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80C106C4-91CE-4B15-B875-8377B19D5849}"/>
              </a:ext>
            </a:extLst>
          </p:cNvPr>
          <p:cNvSpPr/>
          <p:nvPr/>
        </p:nvSpPr>
        <p:spPr>
          <a:xfrm>
            <a:off x="2649892" y="3814119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Fact</a:t>
            </a:r>
            <a:r>
              <a:rPr lang="it-IT" sz="1200" dirty="0"/>
              <a:t>(2)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BF6E0033-DAAF-4878-9221-70E1D32830F4}"/>
              </a:ext>
            </a:extLst>
          </p:cNvPr>
          <p:cNvSpPr/>
          <p:nvPr/>
        </p:nvSpPr>
        <p:spPr>
          <a:xfrm>
            <a:off x="2640566" y="4160460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Fact</a:t>
            </a:r>
            <a:r>
              <a:rPr lang="it-IT" sz="1200" dirty="0"/>
              <a:t>(1)</a:t>
            </a: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32CC7F61-BADB-4748-88B4-FFD30B58BBF5}"/>
              </a:ext>
            </a:extLst>
          </p:cNvPr>
          <p:cNvCxnSpPr>
            <a:cxnSpLocks/>
          </p:cNvCxnSpPr>
          <p:nvPr/>
        </p:nvCxnSpPr>
        <p:spPr>
          <a:xfrm flipV="1">
            <a:off x="3486540" y="3048005"/>
            <a:ext cx="0" cy="29484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324A3DC3-3BFB-4140-826B-1589B4EAEC14}"/>
              </a:ext>
            </a:extLst>
          </p:cNvPr>
          <p:cNvCxnSpPr>
            <a:cxnSpLocks/>
          </p:cNvCxnSpPr>
          <p:nvPr/>
        </p:nvCxnSpPr>
        <p:spPr>
          <a:xfrm flipV="1">
            <a:off x="4391609" y="3048005"/>
            <a:ext cx="3110" cy="29484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979983BC-581B-461E-821C-8FE7D8B1F4CD}"/>
              </a:ext>
            </a:extLst>
          </p:cNvPr>
          <p:cNvCxnSpPr/>
          <p:nvPr/>
        </p:nvCxnSpPr>
        <p:spPr>
          <a:xfrm>
            <a:off x="3486540" y="3048004"/>
            <a:ext cx="90506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C1067CB6-2DBA-4283-930A-8079CC0BD5A7}"/>
              </a:ext>
            </a:extLst>
          </p:cNvPr>
          <p:cNvSpPr/>
          <p:nvPr/>
        </p:nvSpPr>
        <p:spPr>
          <a:xfrm>
            <a:off x="3570515" y="3113249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main</a:t>
            </a:r>
            <a:endParaRPr lang="it-IT" sz="1400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A1A757F-B8CE-461B-8784-16657D987A53}"/>
              </a:ext>
            </a:extLst>
          </p:cNvPr>
          <p:cNvSpPr txBox="1"/>
          <p:nvPr/>
        </p:nvSpPr>
        <p:spPr>
          <a:xfrm>
            <a:off x="3516087" y="2031501"/>
            <a:ext cx="1052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err="1">
                <a:solidFill>
                  <a:schemeClr val="bg1"/>
                </a:solidFill>
              </a:rPr>
              <a:t>Fact</a:t>
            </a:r>
            <a:r>
              <a:rPr lang="it-IT" sz="800" dirty="0">
                <a:solidFill>
                  <a:schemeClr val="bg1"/>
                </a:solidFill>
              </a:rPr>
              <a:t>(2) effettua la moltiplicazione e termina restituendo il valore 2. Il controllo torna a </a:t>
            </a:r>
            <a:r>
              <a:rPr lang="it-IT" sz="800" dirty="0" err="1">
                <a:solidFill>
                  <a:schemeClr val="bg1"/>
                </a:solidFill>
              </a:rPr>
              <a:t>fact</a:t>
            </a:r>
            <a:r>
              <a:rPr lang="it-IT" sz="800" dirty="0">
                <a:solidFill>
                  <a:schemeClr val="bg1"/>
                </a:solidFill>
              </a:rPr>
              <a:t>(3)</a:t>
            </a: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FCA090E5-4000-4924-9A1F-FCD4A32CC2CD}"/>
              </a:ext>
            </a:extLst>
          </p:cNvPr>
          <p:cNvSpPr/>
          <p:nvPr/>
        </p:nvSpPr>
        <p:spPr>
          <a:xfrm>
            <a:off x="3570515" y="3465181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Fact</a:t>
            </a:r>
            <a:r>
              <a:rPr lang="it-IT" sz="1200" dirty="0"/>
              <a:t>(3)</a:t>
            </a:r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56F32B24-9FC2-4C8F-86AB-4844B6C94514}"/>
              </a:ext>
            </a:extLst>
          </p:cNvPr>
          <p:cNvSpPr/>
          <p:nvPr/>
        </p:nvSpPr>
        <p:spPr>
          <a:xfrm>
            <a:off x="3579847" y="3811010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Fact</a:t>
            </a:r>
            <a:r>
              <a:rPr lang="it-IT" sz="1200" dirty="0"/>
              <a:t>(2)</a:t>
            </a:r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6395BB08-6967-4E35-9C0C-4EF381D85E8B}"/>
              </a:ext>
            </a:extLst>
          </p:cNvPr>
          <p:cNvCxnSpPr>
            <a:cxnSpLocks/>
          </p:cNvCxnSpPr>
          <p:nvPr/>
        </p:nvCxnSpPr>
        <p:spPr>
          <a:xfrm flipV="1">
            <a:off x="4677749" y="3054226"/>
            <a:ext cx="0" cy="29484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1EB429ED-B5C7-4C06-B851-0082254ACB74}"/>
              </a:ext>
            </a:extLst>
          </p:cNvPr>
          <p:cNvCxnSpPr>
            <a:cxnSpLocks/>
          </p:cNvCxnSpPr>
          <p:nvPr/>
        </p:nvCxnSpPr>
        <p:spPr>
          <a:xfrm flipV="1">
            <a:off x="5582818" y="3054226"/>
            <a:ext cx="3110" cy="29484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5C101F23-EDDE-4847-8A37-FB83B0F252AA}"/>
              </a:ext>
            </a:extLst>
          </p:cNvPr>
          <p:cNvCxnSpPr/>
          <p:nvPr/>
        </p:nvCxnSpPr>
        <p:spPr>
          <a:xfrm>
            <a:off x="4677749" y="3054225"/>
            <a:ext cx="90506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E18FB298-2710-4205-B5A0-1DA0218C403D}"/>
              </a:ext>
            </a:extLst>
          </p:cNvPr>
          <p:cNvSpPr/>
          <p:nvPr/>
        </p:nvSpPr>
        <p:spPr>
          <a:xfrm>
            <a:off x="4761724" y="3119470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main</a:t>
            </a:r>
            <a:endParaRPr lang="it-IT" sz="1400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1D5F3FED-D131-4822-BB4C-0FFC353838FB}"/>
              </a:ext>
            </a:extLst>
          </p:cNvPr>
          <p:cNvSpPr txBox="1"/>
          <p:nvPr/>
        </p:nvSpPr>
        <p:spPr>
          <a:xfrm>
            <a:off x="4671527" y="2103120"/>
            <a:ext cx="1049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err="1">
                <a:solidFill>
                  <a:schemeClr val="bg1"/>
                </a:solidFill>
              </a:rPr>
              <a:t>Fact</a:t>
            </a:r>
            <a:r>
              <a:rPr lang="it-IT" sz="800" dirty="0">
                <a:solidFill>
                  <a:schemeClr val="bg1"/>
                </a:solidFill>
              </a:rPr>
              <a:t>(6) effettua la moltiplicazione e termina restituendo il valore 6. </a:t>
            </a:r>
            <a:r>
              <a:rPr lang="it-IT" sz="800" dirty="0" err="1">
                <a:solidFill>
                  <a:schemeClr val="bg1"/>
                </a:solidFill>
              </a:rPr>
              <a:t>Ilc</a:t>
            </a:r>
            <a:r>
              <a:rPr lang="it-IT" sz="800" dirty="0">
                <a:solidFill>
                  <a:schemeClr val="bg1"/>
                </a:solidFill>
              </a:rPr>
              <a:t> </a:t>
            </a:r>
            <a:r>
              <a:rPr lang="it-IT" sz="800" dirty="0" err="1">
                <a:solidFill>
                  <a:schemeClr val="bg1"/>
                </a:solidFill>
              </a:rPr>
              <a:t>ontrollo</a:t>
            </a:r>
            <a:r>
              <a:rPr lang="it-IT" sz="800" dirty="0">
                <a:solidFill>
                  <a:schemeClr val="bg1"/>
                </a:solidFill>
              </a:rPr>
              <a:t> torna al </a:t>
            </a:r>
            <a:r>
              <a:rPr lang="it-IT" sz="800" dirty="0" err="1">
                <a:solidFill>
                  <a:schemeClr val="bg1"/>
                </a:solidFill>
              </a:rPr>
              <a:t>main</a:t>
            </a:r>
            <a:endParaRPr lang="it-IT" sz="800" dirty="0">
              <a:solidFill>
                <a:schemeClr val="bg1"/>
              </a:solidFill>
            </a:endParaRPr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8B5DC134-12AE-4D45-8248-C2817CECE7AC}"/>
              </a:ext>
            </a:extLst>
          </p:cNvPr>
          <p:cNvSpPr/>
          <p:nvPr/>
        </p:nvSpPr>
        <p:spPr>
          <a:xfrm>
            <a:off x="4761724" y="3471402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Fact</a:t>
            </a:r>
            <a:r>
              <a:rPr lang="it-IT" sz="1200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122758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EA505C-E823-401E-979B-A4ED08B4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Record di attivazione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8DA0D1-0DFC-4823-B2C7-2A4ACB39F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Al momento dell’invocazione viene creata dinamicamente una struttura dati che contiene i </a:t>
            </a:r>
            <a:r>
              <a:rPr lang="it-IT" dirty="0" err="1"/>
              <a:t>binding</a:t>
            </a:r>
            <a:r>
              <a:rPr lang="it-IT" dirty="0"/>
              <a:t> dei parametri e degli identificatori definiti localmente alla funzione detta RECORD DI ATTIVAZIONE.</a:t>
            </a:r>
          </a:p>
          <a:p>
            <a:endParaRPr lang="it-IT" dirty="0"/>
          </a:p>
          <a:p>
            <a:r>
              <a:rPr lang="it-IT" dirty="0"/>
              <a:t>Esso contiene tutto ciò che serve per la chiamata alla quale è associato:</a:t>
            </a:r>
          </a:p>
          <a:p>
            <a:pPr lvl="1"/>
            <a:r>
              <a:rPr lang="it-IT" dirty="0"/>
              <a:t>I parametri formali</a:t>
            </a:r>
          </a:p>
          <a:p>
            <a:pPr lvl="1"/>
            <a:r>
              <a:rPr lang="it-IT" dirty="0"/>
              <a:t>Le variabili locali</a:t>
            </a:r>
          </a:p>
          <a:p>
            <a:pPr lvl="1"/>
            <a:r>
              <a:rPr lang="it-IT" dirty="0"/>
              <a:t>L’indirizzo di ritorno (</a:t>
            </a:r>
            <a:r>
              <a:rPr lang="it-IT" dirty="0" err="1"/>
              <a:t>return</a:t>
            </a:r>
            <a:r>
              <a:rPr lang="it-IT" dirty="0"/>
              <a:t> </a:t>
            </a:r>
            <a:r>
              <a:rPr lang="it-IT" dirty="0" err="1"/>
              <a:t>address</a:t>
            </a:r>
            <a:r>
              <a:rPr lang="it-IT" dirty="0"/>
              <a:t> RA) che indica il punto a cui tornare (nel codice del client) al termine della funzione, per permettere al client di proseguire una volta che la funzione termina.</a:t>
            </a:r>
          </a:p>
          <a:p>
            <a:pPr lvl="1"/>
            <a:r>
              <a:rPr lang="it-IT" dirty="0"/>
              <a:t>Un collegamento al record di attivazione del client (Link dinamico DL)</a:t>
            </a:r>
          </a:p>
          <a:p>
            <a:pPr lvl="1"/>
            <a:r>
              <a:rPr lang="it-IT" dirty="0"/>
              <a:t>L’indirizzo del codice della funzione (puntatore alla prima istruzione del corpo)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AAA0BE-2414-4F8D-9748-D2F642BB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32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28C9FA-12DC-4D64-B0C0-EFBCCBD0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865CE9-DDE1-4D80-962A-AD6D5D85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EEB05B-8AA2-45C4-ACC5-8BE4498B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F35D7D3-952C-4328-9AB2-B53EA761446A}"/>
              </a:ext>
            </a:extLst>
          </p:cNvPr>
          <p:cNvCxnSpPr>
            <a:cxnSpLocks/>
          </p:cNvCxnSpPr>
          <p:nvPr/>
        </p:nvCxnSpPr>
        <p:spPr>
          <a:xfrm flipV="1">
            <a:off x="1184988" y="3041785"/>
            <a:ext cx="0" cy="29484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7FA1CEF6-9AAE-4856-B1EA-B2E6F9A1124C}"/>
              </a:ext>
            </a:extLst>
          </p:cNvPr>
          <p:cNvCxnSpPr>
            <a:cxnSpLocks/>
          </p:cNvCxnSpPr>
          <p:nvPr/>
        </p:nvCxnSpPr>
        <p:spPr>
          <a:xfrm flipV="1">
            <a:off x="2090057" y="3041785"/>
            <a:ext cx="3110" cy="29484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B670426-8693-4A87-8A25-9A81AD7D16CA}"/>
              </a:ext>
            </a:extLst>
          </p:cNvPr>
          <p:cNvCxnSpPr/>
          <p:nvPr/>
        </p:nvCxnSpPr>
        <p:spPr>
          <a:xfrm>
            <a:off x="1184988" y="3041784"/>
            <a:ext cx="90506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B604DBD7-F8C9-413F-8F9E-F202CF58682F}"/>
              </a:ext>
            </a:extLst>
          </p:cNvPr>
          <p:cNvSpPr/>
          <p:nvPr/>
        </p:nvSpPr>
        <p:spPr>
          <a:xfrm>
            <a:off x="1268963" y="3107029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main</a:t>
            </a:r>
            <a:endParaRPr lang="it-IT" sz="14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966F0BF-E291-47FD-BB3F-E1F865A89BE7}"/>
              </a:ext>
            </a:extLst>
          </p:cNvPr>
          <p:cNvSpPr txBox="1"/>
          <p:nvPr/>
        </p:nvSpPr>
        <p:spPr>
          <a:xfrm>
            <a:off x="1184988" y="2491193"/>
            <a:ext cx="89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Situazione iniziale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F55341A0-3DC5-4A60-BAA0-EDF61A36EFDF}"/>
              </a:ext>
            </a:extLst>
          </p:cNvPr>
          <p:cNvCxnSpPr>
            <a:cxnSpLocks/>
          </p:cNvCxnSpPr>
          <p:nvPr/>
        </p:nvCxnSpPr>
        <p:spPr>
          <a:xfrm flipV="1">
            <a:off x="2307773" y="3054226"/>
            <a:ext cx="0" cy="29484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9CCD649-E26F-491A-AA14-1A30B9CDCE54}"/>
              </a:ext>
            </a:extLst>
          </p:cNvPr>
          <p:cNvCxnSpPr>
            <a:cxnSpLocks/>
          </p:cNvCxnSpPr>
          <p:nvPr/>
        </p:nvCxnSpPr>
        <p:spPr>
          <a:xfrm flipV="1">
            <a:off x="3212842" y="3054226"/>
            <a:ext cx="3110" cy="29484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E7908825-A57C-45E2-B0CD-8D757C1CE93F}"/>
              </a:ext>
            </a:extLst>
          </p:cNvPr>
          <p:cNvCxnSpPr/>
          <p:nvPr/>
        </p:nvCxnSpPr>
        <p:spPr>
          <a:xfrm>
            <a:off x="2307773" y="3054225"/>
            <a:ext cx="90506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CBEBA409-E3A0-4907-938C-83AD75819D81}"/>
              </a:ext>
            </a:extLst>
          </p:cNvPr>
          <p:cNvSpPr/>
          <p:nvPr/>
        </p:nvSpPr>
        <p:spPr>
          <a:xfrm>
            <a:off x="2391748" y="3119470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main</a:t>
            </a:r>
            <a:endParaRPr lang="it-IT" sz="14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8F70B4E-B9CA-485A-AAEE-090A448FB9EF}"/>
              </a:ext>
            </a:extLst>
          </p:cNvPr>
          <p:cNvSpPr txBox="1"/>
          <p:nvPr/>
        </p:nvSpPr>
        <p:spPr>
          <a:xfrm>
            <a:off x="2307773" y="2375272"/>
            <a:ext cx="898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Il </a:t>
            </a:r>
            <a:r>
              <a:rPr lang="it-IT" sz="1200" dirty="0" err="1">
                <a:solidFill>
                  <a:schemeClr val="bg1"/>
                </a:solidFill>
              </a:rPr>
              <a:t>main</a:t>
            </a:r>
            <a:r>
              <a:rPr lang="it-IT" sz="1200" dirty="0">
                <a:solidFill>
                  <a:schemeClr val="bg1"/>
                </a:solidFill>
              </a:rPr>
              <a:t>() chiama </a:t>
            </a:r>
            <a:r>
              <a:rPr lang="it-IT" sz="1200" dirty="0" err="1">
                <a:solidFill>
                  <a:schemeClr val="bg1"/>
                </a:solidFill>
              </a:rPr>
              <a:t>fact</a:t>
            </a:r>
            <a:r>
              <a:rPr lang="it-IT" sz="1200" dirty="0">
                <a:solidFill>
                  <a:schemeClr val="bg1"/>
                </a:solidFill>
              </a:rPr>
              <a:t>(3)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88B18362-E695-4A30-8CED-236992802CDD}"/>
              </a:ext>
            </a:extLst>
          </p:cNvPr>
          <p:cNvSpPr/>
          <p:nvPr/>
        </p:nvSpPr>
        <p:spPr>
          <a:xfrm>
            <a:off x="2391748" y="3471402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Fact</a:t>
            </a:r>
            <a:r>
              <a:rPr lang="it-IT" sz="1200" dirty="0"/>
              <a:t>(3)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87C1228D-D3D8-4C41-B59B-BEA686EFED3F}"/>
              </a:ext>
            </a:extLst>
          </p:cNvPr>
          <p:cNvCxnSpPr>
            <a:cxnSpLocks/>
          </p:cNvCxnSpPr>
          <p:nvPr/>
        </p:nvCxnSpPr>
        <p:spPr>
          <a:xfrm flipV="1">
            <a:off x="3486540" y="3048005"/>
            <a:ext cx="0" cy="29484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5F5835C-06B0-4BC2-9819-2FFD91CF0090}"/>
              </a:ext>
            </a:extLst>
          </p:cNvPr>
          <p:cNvCxnSpPr>
            <a:cxnSpLocks/>
          </p:cNvCxnSpPr>
          <p:nvPr/>
        </p:nvCxnSpPr>
        <p:spPr>
          <a:xfrm flipV="1">
            <a:off x="4391609" y="3048005"/>
            <a:ext cx="3110" cy="29484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87EF5346-B485-45F4-A04B-A64CB65C849D}"/>
              </a:ext>
            </a:extLst>
          </p:cNvPr>
          <p:cNvCxnSpPr/>
          <p:nvPr/>
        </p:nvCxnSpPr>
        <p:spPr>
          <a:xfrm>
            <a:off x="3486540" y="3048004"/>
            <a:ext cx="90506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61FC617A-3294-4207-8E5B-F06F00FFF921}"/>
              </a:ext>
            </a:extLst>
          </p:cNvPr>
          <p:cNvSpPr/>
          <p:nvPr/>
        </p:nvSpPr>
        <p:spPr>
          <a:xfrm>
            <a:off x="3570515" y="3113249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main</a:t>
            </a:r>
            <a:endParaRPr lang="it-IT" sz="14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9A44595-F5CD-48CE-BE00-E78D9C63C400}"/>
              </a:ext>
            </a:extLst>
          </p:cNvPr>
          <p:cNvSpPr txBox="1"/>
          <p:nvPr/>
        </p:nvSpPr>
        <p:spPr>
          <a:xfrm>
            <a:off x="3486540" y="2369051"/>
            <a:ext cx="898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chemeClr val="bg1"/>
                </a:solidFill>
              </a:rPr>
              <a:t>Fact</a:t>
            </a:r>
            <a:r>
              <a:rPr lang="it-IT" sz="1200" dirty="0">
                <a:solidFill>
                  <a:schemeClr val="bg1"/>
                </a:solidFill>
              </a:rPr>
              <a:t>(3) chiama </a:t>
            </a:r>
            <a:r>
              <a:rPr lang="it-IT" sz="1200" dirty="0" err="1">
                <a:solidFill>
                  <a:schemeClr val="bg1"/>
                </a:solidFill>
              </a:rPr>
              <a:t>fact</a:t>
            </a:r>
            <a:r>
              <a:rPr lang="it-IT" sz="1200" dirty="0">
                <a:solidFill>
                  <a:schemeClr val="bg1"/>
                </a:solidFill>
              </a:rPr>
              <a:t>(2)</a:t>
            </a: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657613D5-C337-4EE0-8657-CF800A1BD49C}"/>
              </a:ext>
            </a:extLst>
          </p:cNvPr>
          <p:cNvSpPr/>
          <p:nvPr/>
        </p:nvSpPr>
        <p:spPr>
          <a:xfrm>
            <a:off x="3570515" y="3465181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Fact</a:t>
            </a:r>
            <a:r>
              <a:rPr lang="it-IT" sz="1200" dirty="0"/>
              <a:t>(3)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B327E6C8-CE5F-4826-A6CA-959CAB5C69CB}"/>
              </a:ext>
            </a:extLst>
          </p:cNvPr>
          <p:cNvSpPr/>
          <p:nvPr/>
        </p:nvSpPr>
        <p:spPr>
          <a:xfrm>
            <a:off x="3579847" y="3811010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Fact</a:t>
            </a:r>
            <a:r>
              <a:rPr lang="it-IT" sz="1200" dirty="0"/>
              <a:t>(2)</a:t>
            </a:r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B05BEBAF-C721-4041-BE4F-E715B09A5090}"/>
              </a:ext>
            </a:extLst>
          </p:cNvPr>
          <p:cNvCxnSpPr>
            <a:cxnSpLocks/>
          </p:cNvCxnSpPr>
          <p:nvPr/>
        </p:nvCxnSpPr>
        <p:spPr>
          <a:xfrm flipV="1">
            <a:off x="4655977" y="3051114"/>
            <a:ext cx="0" cy="29484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1F39B05E-2DEB-41E5-891E-2DF69D297D1F}"/>
              </a:ext>
            </a:extLst>
          </p:cNvPr>
          <p:cNvCxnSpPr>
            <a:cxnSpLocks/>
          </p:cNvCxnSpPr>
          <p:nvPr/>
        </p:nvCxnSpPr>
        <p:spPr>
          <a:xfrm flipV="1">
            <a:off x="5561046" y="3051114"/>
            <a:ext cx="3110" cy="29484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EAC45AFB-A6FC-40B2-A00B-092FD102A46D}"/>
              </a:ext>
            </a:extLst>
          </p:cNvPr>
          <p:cNvCxnSpPr/>
          <p:nvPr/>
        </p:nvCxnSpPr>
        <p:spPr>
          <a:xfrm>
            <a:off x="4655977" y="3051113"/>
            <a:ext cx="90506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D5DE889D-D86B-4B8A-8536-BDBFFD2CDB96}"/>
              </a:ext>
            </a:extLst>
          </p:cNvPr>
          <p:cNvSpPr/>
          <p:nvPr/>
        </p:nvSpPr>
        <p:spPr>
          <a:xfrm>
            <a:off x="4739952" y="3116358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main</a:t>
            </a:r>
            <a:endParaRPr lang="it-IT" sz="1400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7DBD73F-1FDD-48D6-9B14-27BF2E6EF7B1}"/>
              </a:ext>
            </a:extLst>
          </p:cNvPr>
          <p:cNvSpPr txBox="1"/>
          <p:nvPr/>
        </p:nvSpPr>
        <p:spPr>
          <a:xfrm>
            <a:off x="4655977" y="2372160"/>
            <a:ext cx="898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chemeClr val="bg1"/>
                </a:solidFill>
              </a:rPr>
              <a:t>Fact</a:t>
            </a:r>
            <a:r>
              <a:rPr lang="it-IT" sz="1200" dirty="0">
                <a:solidFill>
                  <a:schemeClr val="bg1"/>
                </a:solidFill>
              </a:rPr>
              <a:t>(2) chiama </a:t>
            </a:r>
            <a:r>
              <a:rPr lang="it-IT" sz="1200" dirty="0" err="1">
                <a:solidFill>
                  <a:schemeClr val="bg1"/>
                </a:solidFill>
              </a:rPr>
              <a:t>fact</a:t>
            </a:r>
            <a:r>
              <a:rPr lang="it-IT" sz="1200" dirty="0">
                <a:solidFill>
                  <a:schemeClr val="bg1"/>
                </a:solidFill>
              </a:rPr>
              <a:t>(1)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AB39D73C-C4AC-463F-968A-4776C6C7633F}"/>
              </a:ext>
            </a:extLst>
          </p:cNvPr>
          <p:cNvSpPr/>
          <p:nvPr/>
        </p:nvSpPr>
        <p:spPr>
          <a:xfrm>
            <a:off x="4739952" y="3468290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Fact</a:t>
            </a:r>
            <a:r>
              <a:rPr lang="it-IT" sz="1200" dirty="0"/>
              <a:t>(3)</a:t>
            </a:r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1CAC2FD8-4E34-40C4-A2EE-9FE1106B0070}"/>
              </a:ext>
            </a:extLst>
          </p:cNvPr>
          <p:cNvSpPr/>
          <p:nvPr/>
        </p:nvSpPr>
        <p:spPr>
          <a:xfrm>
            <a:off x="4749284" y="3814119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Fact</a:t>
            </a:r>
            <a:r>
              <a:rPr lang="it-IT" sz="1200" dirty="0"/>
              <a:t>(2)</a:t>
            </a:r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EC92A13B-531F-49C0-A8AF-42E7FD6ED0D6}"/>
              </a:ext>
            </a:extLst>
          </p:cNvPr>
          <p:cNvSpPr/>
          <p:nvPr/>
        </p:nvSpPr>
        <p:spPr>
          <a:xfrm>
            <a:off x="4739958" y="4160460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Fact</a:t>
            </a:r>
            <a:r>
              <a:rPr lang="it-IT" sz="1200" dirty="0"/>
              <a:t>(1)</a:t>
            </a:r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683C79E9-23A9-42BD-A3BC-C3228E0D7FB4}"/>
              </a:ext>
            </a:extLst>
          </p:cNvPr>
          <p:cNvCxnSpPr>
            <a:cxnSpLocks/>
          </p:cNvCxnSpPr>
          <p:nvPr/>
        </p:nvCxnSpPr>
        <p:spPr>
          <a:xfrm flipV="1">
            <a:off x="5825410" y="3035561"/>
            <a:ext cx="0" cy="29484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C9C2ECC3-3DBA-4343-8725-4628DC852547}"/>
              </a:ext>
            </a:extLst>
          </p:cNvPr>
          <p:cNvCxnSpPr>
            <a:cxnSpLocks/>
          </p:cNvCxnSpPr>
          <p:nvPr/>
        </p:nvCxnSpPr>
        <p:spPr>
          <a:xfrm flipV="1">
            <a:off x="6730479" y="3035561"/>
            <a:ext cx="3110" cy="29484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970D1D12-8664-4B71-A939-81FC4CE8043B}"/>
              </a:ext>
            </a:extLst>
          </p:cNvPr>
          <p:cNvCxnSpPr/>
          <p:nvPr/>
        </p:nvCxnSpPr>
        <p:spPr>
          <a:xfrm>
            <a:off x="5825410" y="3035560"/>
            <a:ext cx="90506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156B59A4-28B2-4F27-B158-1AC1BFFA33D1}"/>
              </a:ext>
            </a:extLst>
          </p:cNvPr>
          <p:cNvSpPr/>
          <p:nvPr/>
        </p:nvSpPr>
        <p:spPr>
          <a:xfrm>
            <a:off x="5909385" y="3100805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main</a:t>
            </a:r>
            <a:endParaRPr lang="it-IT" sz="1400" dirty="0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D2D7AA7-5B30-45DB-B2AF-2C448107E7E9}"/>
              </a:ext>
            </a:extLst>
          </p:cNvPr>
          <p:cNvSpPr txBox="1"/>
          <p:nvPr/>
        </p:nvSpPr>
        <p:spPr>
          <a:xfrm>
            <a:off x="5825410" y="2356607"/>
            <a:ext cx="898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chemeClr val="bg1"/>
                </a:solidFill>
              </a:rPr>
              <a:t>Fact</a:t>
            </a:r>
            <a:r>
              <a:rPr lang="it-IT" sz="1200" dirty="0">
                <a:solidFill>
                  <a:schemeClr val="bg1"/>
                </a:solidFill>
              </a:rPr>
              <a:t>(1) chiama </a:t>
            </a:r>
            <a:r>
              <a:rPr lang="it-IT" sz="1200" dirty="0" err="1">
                <a:solidFill>
                  <a:schemeClr val="bg1"/>
                </a:solidFill>
              </a:rPr>
              <a:t>fact</a:t>
            </a:r>
            <a:r>
              <a:rPr lang="it-IT" sz="1200" dirty="0">
                <a:solidFill>
                  <a:schemeClr val="bg1"/>
                </a:solidFill>
              </a:rPr>
              <a:t>(0)</a:t>
            </a:r>
          </a:p>
        </p:txBody>
      </p:sp>
      <p:sp>
        <p:nvSpPr>
          <p:cNvPr id="40" name="Rettangolo con angoli arrotondati 39">
            <a:extLst>
              <a:ext uri="{FF2B5EF4-FFF2-40B4-BE49-F238E27FC236}">
                <a16:creationId xmlns:a16="http://schemas.microsoft.com/office/drawing/2014/main" id="{BAEEE7D3-9C73-47C9-80F5-7D4F09C6633A}"/>
              </a:ext>
            </a:extLst>
          </p:cNvPr>
          <p:cNvSpPr/>
          <p:nvPr/>
        </p:nvSpPr>
        <p:spPr>
          <a:xfrm>
            <a:off x="5909385" y="3452737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Fact</a:t>
            </a:r>
            <a:r>
              <a:rPr lang="it-IT" sz="1200" dirty="0"/>
              <a:t>(3)</a:t>
            </a:r>
          </a:p>
        </p:txBody>
      </p:sp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B91E0703-3C20-4E32-AAD0-23BB21FECF41}"/>
              </a:ext>
            </a:extLst>
          </p:cNvPr>
          <p:cNvSpPr/>
          <p:nvPr/>
        </p:nvSpPr>
        <p:spPr>
          <a:xfrm>
            <a:off x="5918717" y="3798566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Fact</a:t>
            </a:r>
            <a:r>
              <a:rPr lang="it-IT" sz="1200" dirty="0"/>
              <a:t>(2)</a:t>
            </a:r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CCC725CE-4CF8-44A8-8AA9-CE60C3BB1D30}"/>
              </a:ext>
            </a:extLst>
          </p:cNvPr>
          <p:cNvSpPr/>
          <p:nvPr/>
        </p:nvSpPr>
        <p:spPr>
          <a:xfrm>
            <a:off x="5909391" y="4144907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Fact</a:t>
            </a:r>
            <a:r>
              <a:rPr lang="it-IT" sz="1200" dirty="0"/>
              <a:t>(1)</a:t>
            </a:r>
          </a:p>
        </p:txBody>
      </p: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3F8AD439-6CDA-41C7-B5FC-B07003D4B47E}"/>
              </a:ext>
            </a:extLst>
          </p:cNvPr>
          <p:cNvSpPr/>
          <p:nvPr/>
        </p:nvSpPr>
        <p:spPr>
          <a:xfrm>
            <a:off x="5918716" y="4490736"/>
            <a:ext cx="718456" cy="29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Fact</a:t>
            </a:r>
            <a:r>
              <a:rPr lang="it-IT" sz="1200" dirty="0"/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3412400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28C9FA-12DC-4D64-B0C0-EFBCCBD0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Somma dei primi N naturali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865CE9-DDE1-4D80-962A-AD6D5D85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Calcolare la somma dei primi N naturali</a:t>
            </a:r>
          </a:p>
          <a:p>
            <a:endParaRPr lang="it-IT" dirty="0"/>
          </a:p>
          <a:p>
            <a:r>
              <a:rPr lang="it-IT" dirty="0"/>
              <a:t>Consideriamo la somma 1+2+3+..+(N-1)+N come composta di due termini</a:t>
            </a:r>
          </a:p>
          <a:p>
            <a:r>
              <a:rPr lang="it-IT" dirty="0"/>
              <a:t>(1+2+3+..+N-1)</a:t>
            </a:r>
          </a:p>
          <a:p>
            <a:r>
              <a:rPr lang="it-IT" dirty="0"/>
              <a:t>N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CASO BASE: la somma fino a 1 vale 1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EEB05B-8AA2-45C4-ACC5-8BE4498B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EF8E31C-2641-4DD1-991A-EA8FB25E3886}"/>
              </a:ext>
            </a:extLst>
          </p:cNvPr>
          <p:cNvSpPr txBox="1"/>
          <p:nvPr/>
        </p:nvSpPr>
        <p:spPr>
          <a:xfrm>
            <a:off x="1651517" y="3575304"/>
            <a:ext cx="144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Valore noto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B6342D7-0D64-4E68-8C5A-978AE22D1B31}"/>
              </a:ext>
            </a:extLst>
          </p:cNvPr>
          <p:cNvSpPr txBox="1"/>
          <p:nvPr/>
        </p:nvSpPr>
        <p:spPr>
          <a:xfrm>
            <a:off x="3596949" y="3181804"/>
            <a:ext cx="3514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Il primo termine non è altro che lo stesso problema in un caso più semplice: calcolare la somma dei primi N-1 interi</a:t>
            </a:r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473E7C00-17B0-4483-AC5E-722A7F843CB4}"/>
              </a:ext>
            </a:extLst>
          </p:cNvPr>
          <p:cNvSpPr/>
          <p:nvPr/>
        </p:nvSpPr>
        <p:spPr>
          <a:xfrm>
            <a:off x="2827176" y="3340359"/>
            <a:ext cx="769773" cy="158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9232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9C48EB-4EE1-4996-BBAF-049D3EAC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9F5804-2C79-47D6-8460-E7E6074E8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Algoritmo ricorsivo:</a:t>
            </a:r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pt-BR" dirty="0"/>
              <a:t>Somma(n) vale 1 se n == 1</a:t>
            </a:r>
          </a:p>
          <a:p>
            <a:pPr marL="0" indent="0">
              <a:buNone/>
            </a:pPr>
            <a:r>
              <a:rPr lang="pt-BR" dirty="0"/>
              <a:t>Somma(n) vale n+Somma(n-1) se n &gt; 0</a:t>
            </a:r>
          </a:p>
          <a:p>
            <a:pPr marL="0" indent="0">
              <a:buNone/>
            </a:pPr>
            <a:endParaRPr lang="pt-BR" dirty="0"/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sommaFinoA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n)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{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if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(n==1)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 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return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1;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else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return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sommaFinoA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(n-1)+n;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252FBA-5B97-4933-B4BC-440B73F3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43829BD3-EFCE-4542-B8E8-41808F93D009}"/>
              </a:ext>
            </a:extLst>
          </p:cNvPr>
          <p:cNvSpPr/>
          <p:nvPr/>
        </p:nvSpPr>
        <p:spPr>
          <a:xfrm>
            <a:off x="1066800" y="2957804"/>
            <a:ext cx="71535" cy="625151"/>
          </a:xfrm>
          <a:prstGeom prst="lef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2788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2BB99D-F51D-4D08-9874-B08327EB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9D3B55-2AEF-4F1E-B96F-C36EEE575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#include&lt;stdio.h&gt;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sommaFinoA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n);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main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{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dato;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printf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("\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ndammi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un intero positivo: ");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scanf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("%d", &amp;dato);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if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(dato&gt;0)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 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printf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("\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nRisultato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: %d",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sommaFinoA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(dato));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else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printf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("ERRORE!");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sommaFinoA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n)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bg1"/>
                </a:solidFill>
                <a:latin typeface="CourierNewPS-BoldMT"/>
              </a:rPr>
              <a:t>{ if (n==1) return 1;</a:t>
            </a:r>
          </a:p>
          <a:p>
            <a:pPr marL="0" indent="0" algn="l">
              <a:buNone/>
            </a:pPr>
            <a:r>
              <a:rPr lang="pt-BR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else return sommaFinoA(n-1)+n;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it-IT" sz="2700" dirty="0"/>
              <a:t>Esercizio: seguire l'evoluzione dello stack nel caso in cui dato=4.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9AE0C5-23CD-4CAE-8F4F-647DFFDD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3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D27966-8870-4A81-8336-E7E182C2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Calcolo iterativo del fattoriale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4BD3EC-D48A-40E0-8350-91441F03E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fattoriale può essere anche calcolato mediante un </a:t>
            </a:r>
            <a:r>
              <a:rPr lang="it-IT" dirty="0" err="1"/>
              <a:t>algortimo</a:t>
            </a:r>
            <a:r>
              <a:rPr lang="it-IT" dirty="0"/>
              <a:t> iterativo</a:t>
            </a:r>
          </a:p>
          <a:p>
            <a:endParaRPr lang="it-IT" dirty="0"/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fact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n){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i;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F=1; /*inizializzazione del fattoriale*/</a:t>
            </a:r>
          </a:p>
          <a:p>
            <a:pPr marL="0" indent="0" algn="l">
              <a:buNone/>
            </a:pPr>
            <a:r>
              <a:rPr lang="nn-NO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for (i=2;i &lt;= n; i++)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 F=F*i;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return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F;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57C041-20BE-4A41-A1D7-4F159921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A6D6F78-994C-4D8E-B43A-51AEFD5D5924}"/>
              </a:ext>
            </a:extLst>
          </p:cNvPr>
          <p:cNvSpPr txBox="1"/>
          <p:nvPr/>
        </p:nvSpPr>
        <p:spPr>
          <a:xfrm>
            <a:off x="8118597" y="3429000"/>
            <a:ext cx="2630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>
                <a:solidFill>
                  <a:schemeClr val="bg1"/>
                </a:solidFill>
              </a:rPr>
              <a:t>DIFFERENZA CON LA</a:t>
            </a:r>
          </a:p>
          <a:p>
            <a:r>
              <a:rPr lang="it-IT" sz="1200">
                <a:solidFill>
                  <a:schemeClr val="bg1"/>
                </a:solidFill>
              </a:rPr>
              <a:t>VERSIONE RICORSIVA: ad</a:t>
            </a:r>
          </a:p>
          <a:p>
            <a:r>
              <a:rPr lang="it-IT" sz="1200">
                <a:solidFill>
                  <a:schemeClr val="bg1"/>
                </a:solidFill>
              </a:rPr>
              <a:t>ogni passo viene</a:t>
            </a:r>
          </a:p>
          <a:p>
            <a:r>
              <a:rPr lang="it-IT" sz="1200">
                <a:solidFill>
                  <a:schemeClr val="bg1"/>
                </a:solidFill>
              </a:rPr>
              <a:t>accumulato un risultato</a:t>
            </a:r>
          </a:p>
          <a:p>
            <a:r>
              <a:rPr lang="it-IT" sz="1200">
                <a:solidFill>
                  <a:schemeClr val="bg1"/>
                </a:solidFill>
              </a:rPr>
              <a:t>intermedio</a:t>
            </a:r>
            <a:endParaRPr lang="it-I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830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7ABC5B-0F49-4FA4-92BC-3DC1DD98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F7CF52-9761-4381-B755-07451F2B7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fact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n){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i;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F=1; /*inizializzazione del fattoriale*/</a:t>
            </a:r>
          </a:p>
          <a:p>
            <a:pPr marL="0" indent="0" algn="l">
              <a:buNone/>
            </a:pPr>
            <a:r>
              <a:rPr lang="nn-NO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for (i=2;i &lt;= n; i++)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 F=F*i;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return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F;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</a:p>
          <a:p>
            <a:pPr marL="0" indent="0" algn="l">
              <a:buNone/>
            </a:pPr>
            <a:r>
              <a:rPr lang="it-IT" sz="1800" dirty="0">
                <a:solidFill>
                  <a:schemeClr val="bg1"/>
                </a:solidFill>
                <a:latin typeface="Avenir Next LT Pro" panose="020B0504020202020204" pitchFamily="34" charset="0"/>
              </a:rPr>
              <a:t>La variabile F accumula risultati intermedi: se n=3 inizialmente F=1 poi al primo ciclo for i=2 F assume il valore 2. Infine all’ultimo ciclo for i=3 F assume il valore 6. </a:t>
            </a:r>
          </a:p>
          <a:p>
            <a:pPr marL="0" indent="0" algn="l">
              <a:buNone/>
            </a:pPr>
            <a:r>
              <a:rPr lang="it-IT" sz="1800" dirty="0">
                <a:solidFill>
                  <a:schemeClr val="bg1"/>
                </a:solidFill>
                <a:latin typeface="Avenir Next LT Pro" panose="020B0504020202020204" pitchFamily="34" charset="0"/>
              </a:rPr>
              <a:t>Al primo passo F accumula il fattoriale di 1</a:t>
            </a:r>
          </a:p>
          <a:p>
            <a:pPr marL="0" indent="0" algn="l">
              <a:buNone/>
            </a:pPr>
            <a:r>
              <a:rPr lang="it-IT" sz="1800" dirty="0">
                <a:solidFill>
                  <a:schemeClr val="bg1"/>
                </a:solidFill>
                <a:latin typeface="Avenir Next LT Pro" panose="020B0504020202020204" pitchFamily="34" charset="0"/>
              </a:rPr>
              <a:t>Al secondo passo F accumula il fattoriale di 2</a:t>
            </a:r>
          </a:p>
          <a:p>
            <a:pPr marL="0" indent="0" algn="l">
              <a:buNone/>
            </a:pPr>
            <a:r>
              <a:rPr lang="it-IT" sz="1800" dirty="0">
                <a:solidFill>
                  <a:schemeClr val="bg1"/>
                </a:solidFill>
                <a:latin typeface="Avenir Next LT Pro" panose="020B0504020202020204" pitchFamily="34" charset="0"/>
              </a:rPr>
              <a:t>All’i-imo passo F accumula il fattoriale di i</a:t>
            </a:r>
          </a:p>
          <a:p>
            <a:pPr marL="0" indent="0" algn="l">
              <a:buNone/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AD83E5-B69E-41E7-8A96-2DB11519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6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CBAE3A-48E7-4C7E-BCDA-458708F1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Processo computazionale iterativo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AFA405-DA80-4504-8FE9-72A668D34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Nell’esempio precedente il risultato viene sintetizzato in avanti</a:t>
            </a:r>
          </a:p>
          <a:p>
            <a:r>
              <a:rPr lang="it-IT" dirty="0"/>
              <a:t>L’esecuzione di un algoritmo di calcolo che computi in avanti per accumulo è un processo computazionale iterativo.</a:t>
            </a:r>
          </a:p>
          <a:p>
            <a:r>
              <a:rPr lang="it-IT" dirty="0"/>
              <a:t>La caratteristica fondamentale di un processo computazionale iterativo  che a ogni passo è disponibile un risultato parziale</a:t>
            </a:r>
          </a:p>
          <a:p>
            <a:pPr lvl="1"/>
            <a:r>
              <a:rPr lang="it-IT" dirty="0"/>
              <a:t>Dopo k passi si ha a disposizione il risultato parziale relativo al caso k</a:t>
            </a:r>
          </a:p>
          <a:p>
            <a:pPr lvl="1"/>
            <a:r>
              <a:rPr lang="it-IT" dirty="0"/>
              <a:t>Questo non è vero nei processi computazionali ricorsivi, in cui nulla è disponibile finché non si è giunti fino al caso elementare.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73559A-A47C-41A4-94E0-1DEEB889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070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B87C1E-0296-49DB-BF42-5841373C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553205-2F94-4A3D-AFDE-D4908A6F7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Scrivere una funzione ricorsiva </a:t>
            </a:r>
            <a:r>
              <a:rPr lang="it-IT" dirty="0" err="1"/>
              <a:t>print_rev</a:t>
            </a:r>
            <a:r>
              <a:rPr lang="it-IT" dirty="0"/>
              <a:t> che, data una sequenza di caratteri (terminata dal carattere '.’) stampi i caratteri della sequenza in ordine inverso. La funzione non deve utilizzare stringhe.</a:t>
            </a:r>
          </a:p>
          <a:p>
            <a:endParaRPr lang="it-IT" dirty="0"/>
          </a:p>
          <a:p>
            <a:r>
              <a:rPr lang="it-IT" dirty="0"/>
              <a:t>Esempio: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04DFB5-CDFA-40DC-9EFE-8D73092E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69E3795-8686-42DE-9111-194613D3525F}"/>
              </a:ext>
            </a:extLst>
          </p:cNvPr>
          <p:cNvSpPr/>
          <p:nvPr/>
        </p:nvSpPr>
        <p:spPr>
          <a:xfrm>
            <a:off x="4348065" y="3872204"/>
            <a:ext cx="2481943" cy="737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Funzione </a:t>
            </a:r>
            <a:r>
              <a:rPr lang="it-IT" dirty="0" err="1"/>
              <a:t>print_rev</a:t>
            </a:r>
            <a:endParaRPr lang="it-IT" dirty="0"/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E2FBDB57-6087-4272-AC2A-98B6758BC0D9}"/>
              </a:ext>
            </a:extLst>
          </p:cNvPr>
          <p:cNvSpPr/>
          <p:nvPr/>
        </p:nvSpPr>
        <p:spPr>
          <a:xfrm>
            <a:off x="3172408" y="4161453"/>
            <a:ext cx="1091682" cy="251927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E40E7DF4-8BDB-495C-BF3F-90DE34D55B37}"/>
              </a:ext>
            </a:extLst>
          </p:cNvPr>
          <p:cNvSpPr/>
          <p:nvPr/>
        </p:nvSpPr>
        <p:spPr>
          <a:xfrm>
            <a:off x="6913983" y="4114799"/>
            <a:ext cx="1091682" cy="251927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CD078C-794B-4FC4-8F45-91D38CBA7182}"/>
              </a:ext>
            </a:extLst>
          </p:cNvPr>
          <p:cNvSpPr txBox="1"/>
          <p:nvPr/>
        </p:nvSpPr>
        <p:spPr>
          <a:xfrm>
            <a:off x="3172408" y="3872204"/>
            <a:ext cx="942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chemeClr val="bg1"/>
                </a:solidFill>
              </a:rPr>
              <a:t>«parola»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31C24A5-AA7E-42EC-A4C8-AA1D4AEF14B2}"/>
              </a:ext>
            </a:extLst>
          </p:cNvPr>
          <p:cNvSpPr txBox="1"/>
          <p:nvPr/>
        </p:nvSpPr>
        <p:spPr>
          <a:xfrm>
            <a:off x="6910873" y="3872204"/>
            <a:ext cx="942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chemeClr val="bg1"/>
                </a:solidFill>
              </a:rPr>
              <a:t>«</a:t>
            </a:r>
            <a:r>
              <a:rPr lang="it-IT" sz="1400" i="1" dirty="0" err="1">
                <a:solidFill>
                  <a:schemeClr val="bg1"/>
                </a:solidFill>
              </a:rPr>
              <a:t>alorap</a:t>
            </a:r>
            <a:r>
              <a:rPr lang="it-IT" sz="1400" i="1" dirty="0">
                <a:solidFill>
                  <a:schemeClr val="bg1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9418114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C903EB-FBD1-49B8-A778-2696E832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15993C-8BE9-4185-9BEF-CF82C2CFB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L’estrazione (pop) dei record di attivazione dallo stack avviene sempre in ordine inverso rispetto all’ordine di inserimento (</a:t>
            </a:r>
            <a:r>
              <a:rPr lang="it-IT" dirty="0" err="1"/>
              <a:t>push</a:t>
            </a:r>
            <a:r>
              <a:rPr lang="it-IT" dirty="0"/>
              <a:t>)</a:t>
            </a:r>
          </a:p>
          <a:p>
            <a:r>
              <a:rPr lang="it-IT" dirty="0"/>
              <a:t>Associamo ogni carattere letto a una nuova chiamata ricorsiva della funzione.</a:t>
            </a:r>
          </a:p>
          <a:p>
            <a:endParaRPr lang="it-IT" dirty="0"/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void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print_rev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char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car);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{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char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c;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if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(car != '.’)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 {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scanf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("%c", &amp;c);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  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print_rev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(c);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  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printf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("%c", car);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 }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else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return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CA4134-4945-41D1-97B1-ADAC28DDE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6A383D3-F85C-46AC-A4A5-9C9A56A772B4}"/>
              </a:ext>
            </a:extLst>
          </p:cNvPr>
          <p:cNvSpPr txBox="1"/>
          <p:nvPr/>
        </p:nvSpPr>
        <p:spPr>
          <a:xfrm>
            <a:off x="6522098" y="3500198"/>
            <a:ext cx="26685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Ogni record di attivazione nello stack memorizza un singolo carattere letto (</a:t>
            </a:r>
            <a:r>
              <a:rPr lang="it-IT" sz="1200" dirty="0" err="1">
                <a:solidFill>
                  <a:schemeClr val="bg1"/>
                </a:solidFill>
              </a:rPr>
              <a:t>push</a:t>
            </a:r>
            <a:r>
              <a:rPr lang="it-IT" sz="1200" dirty="0">
                <a:solidFill>
                  <a:schemeClr val="bg1"/>
                </a:solidFill>
              </a:rPr>
              <a:t>); in fase di pop, i caratteri vengono stampati nella sequenza inversa</a:t>
            </a:r>
          </a:p>
        </p:txBody>
      </p:sp>
    </p:spTree>
    <p:extLst>
      <p:ext uri="{BB962C8B-B14F-4D97-AF65-F5344CB8AC3E}">
        <p14:creationId xmlns:p14="http://schemas.microsoft.com/office/powerpoint/2010/main" val="8727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9B5FBE-FD02-460F-8545-1E32AE06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6ADE60-B6BA-49BA-BC8B-66DB822D0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839097" cy="384962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it-IT" sz="1400" b="1" i="0" u="none" strike="noStrike" baseline="0" dirty="0">
                <a:solidFill>
                  <a:schemeClr val="bg1"/>
                </a:solidFill>
                <a:latin typeface="CourierNewPS-BoldMT"/>
              </a:rPr>
              <a:t>#include &lt;</a:t>
            </a:r>
            <a:r>
              <a:rPr lang="it-IT" sz="1400" b="1" i="0" u="none" strike="noStrike" baseline="0" dirty="0" err="1">
                <a:solidFill>
                  <a:schemeClr val="bg1"/>
                </a:solidFill>
                <a:latin typeface="CourierNewPS-BoldMT"/>
              </a:rPr>
              <a:t>stdio.h</a:t>
            </a:r>
            <a:r>
              <a:rPr lang="it-IT" sz="1400" b="1" i="0" u="none" strike="noStrike" baseline="0" dirty="0">
                <a:solidFill>
                  <a:schemeClr val="bg1"/>
                </a:solidFill>
                <a:latin typeface="CourierNewPS-BoldMT"/>
              </a:rPr>
              <a:t>&gt;</a:t>
            </a:r>
          </a:p>
          <a:p>
            <a:pPr marL="0" indent="0" algn="l">
              <a:buNone/>
            </a:pPr>
            <a:r>
              <a:rPr lang="it-IT" sz="1400" b="1" i="0" u="none" strike="noStrike" baseline="0" dirty="0">
                <a:solidFill>
                  <a:schemeClr val="bg1"/>
                </a:solidFill>
                <a:latin typeface="CourierNewPS-BoldMT"/>
              </a:rPr>
              <a:t>#include &lt;</a:t>
            </a:r>
            <a:r>
              <a:rPr lang="it-IT" sz="1400" b="1" i="0" u="none" strike="noStrike" baseline="0" dirty="0" err="1">
                <a:solidFill>
                  <a:schemeClr val="bg1"/>
                </a:solidFill>
                <a:latin typeface="CourierNewPS-BoldMT"/>
              </a:rPr>
              <a:t>string.h</a:t>
            </a:r>
            <a:r>
              <a:rPr lang="it-IT" sz="1400" b="1" i="0" u="none" strike="noStrike" baseline="0" dirty="0">
                <a:solidFill>
                  <a:schemeClr val="bg1"/>
                </a:solidFill>
                <a:latin typeface="CourierNewPS-BoldMT"/>
              </a:rPr>
              <a:t>&gt;</a:t>
            </a:r>
          </a:p>
          <a:p>
            <a:pPr marL="0" indent="0" algn="l">
              <a:buNone/>
            </a:pPr>
            <a:r>
              <a:rPr lang="it-IT" sz="1400" b="1" i="0" u="none" strike="noStrike" baseline="0" dirty="0" err="1">
                <a:solidFill>
                  <a:schemeClr val="bg1"/>
                </a:solidFill>
                <a:latin typeface="CourierNewPS-BoldMT"/>
              </a:rPr>
              <a:t>void</a:t>
            </a:r>
            <a:r>
              <a:rPr lang="it-IT" sz="1400" b="1" i="0" u="none" strike="noStrike" baseline="0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it-IT" sz="1400" b="1" i="0" u="none" strike="noStrike" baseline="0" dirty="0" err="1">
                <a:solidFill>
                  <a:schemeClr val="bg1"/>
                </a:solidFill>
                <a:latin typeface="CourierNewPS-BoldMT"/>
              </a:rPr>
              <a:t>print_rev</a:t>
            </a:r>
            <a:r>
              <a:rPr lang="it-IT" sz="1400" b="1" i="0" u="none" strike="noStrike" baseline="0" dirty="0">
                <a:solidFill>
                  <a:schemeClr val="bg1"/>
                </a:solidFill>
                <a:latin typeface="CourierNewPS-BoldMT"/>
              </a:rPr>
              <a:t>(</a:t>
            </a:r>
            <a:r>
              <a:rPr lang="it-IT" sz="1400" b="1" i="0" u="none" strike="noStrike" baseline="0" dirty="0" err="1">
                <a:solidFill>
                  <a:schemeClr val="bg1"/>
                </a:solidFill>
                <a:latin typeface="CourierNewPS-BoldMT"/>
              </a:rPr>
              <a:t>char</a:t>
            </a:r>
            <a:r>
              <a:rPr lang="it-IT" sz="1400" b="1" i="0" u="none" strike="noStrike" baseline="0" dirty="0">
                <a:solidFill>
                  <a:schemeClr val="bg1"/>
                </a:solidFill>
                <a:latin typeface="CourierNewPS-BoldMT"/>
              </a:rPr>
              <a:t> car);</a:t>
            </a:r>
          </a:p>
          <a:p>
            <a:pPr marL="0" indent="0" algn="l">
              <a:buNone/>
            </a:pPr>
            <a:r>
              <a:rPr lang="it-IT" sz="1400" b="1" i="0" u="none" strike="noStrike" baseline="0" dirty="0" err="1">
                <a:solidFill>
                  <a:schemeClr val="bg1"/>
                </a:solidFill>
                <a:latin typeface="CourierNewPS-BoldMT"/>
              </a:rPr>
              <a:t>main</a:t>
            </a:r>
            <a:r>
              <a:rPr lang="it-IT" sz="1400" b="1" i="0" u="none" strike="noStrike" baseline="0" dirty="0">
                <a:solidFill>
                  <a:schemeClr val="bg1"/>
                </a:solidFill>
                <a:latin typeface="CourierNewPS-BoldMT"/>
              </a:rPr>
              <a:t>()</a:t>
            </a:r>
          </a:p>
          <a:p>
            <a:pPr marL="0" indent="0" algn="l">
              <a:buNone/>
            </a:pPr>
            <a:r>
              <a:rPr lang="it-IT" sz="1400" b="1" i="0" u="none" strike="noStrike" baseline="0" dirty="0">
                <a:solidFill>
                  <a:schemeClr val="bg1"/>
                </a:solidFill>
                <a:latin typeface="CourierNewPS-BoldMT"/>
              </a:rPr>
              <a:t>{ </a:t>
            </a:r>
            <a:r>
              <a:rPr lang="it-IT" sz="1400" b="1" i="0" u="none" strike="noStrike" baseline="0" dirty="0" err="1">
                <a:solidFill>
                  <a:schemeClr val="bg1"/>
                </a:solidFill>
                <a:latin typeface="CourierNewPS-BoldMT"/>
              </a:rPr>
              <a:t>char</a:t>
            </a:r>
            <a:r>
              <a:rPr lang="it-IT" sz="1400" b="1" i="0" u="none" strike="noStrike" baseline="0" dirty="0">
                <a:solidFill>
                  <a:schemeClr val="bg1"/>
                </a:solidFill>
                <a:latin typeface="CourierNewPS-BoldMT"/>
              </a:rPr>
              <a:t> k;</a:t>
            </a:r>
          </a:p>
          <a:p>
            <a:pPr marL="0" indent="0" algn="l">
              <a:buNone/>
            </a:pPr>
            <a:r>
              <a:rPr lang="it-IT" sz="1400" b="1" i="0" u="none" strike="noStrike" baseline="0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1400" b="1" i="0" u="none" strike="noStrike" baseline="0" dirty="0" err="1">
                <a:solidFill>
                  <a:schemeClr val="bg1"/>
                </a:solidFill>
                <a:latin typeface="CourierNewPS-BoldMT"/>
              </a:rPr>
              <a:t>printf</a:t>
            </a:r>
            <a:r>
              <a:rPr lang="it-IT" sz="1400" b="1" i="0" u="none" strike="noStrike" baseline="0" dirty="0">
                <a:solidFill>
                  <a:schemeClr val="bg1"/>
                </a:solidFill>
                <a:latin typeface="CourierNewPS-BoldMT"/>
              </a:rPr>
              <a:t>("\</a:t>
            </a:r>
            <a:r>
              <a:rPr lang="it-IT" sz="1400" b="1" i="0" u="none" strike="noStrike" baseline="0" dirty="0" err="1">
                <a:solidFill>
                  <a:schemeClr val="bg1"/>
                </a:solidFill>
                <a:latin typeface="CourierNewPS-BoldMT"/>
              </a:rPr>
              <a:t>nIntrodurre</a:t>
            </a:r>
            <a:r>
              <a:rPr lang="it-IT" sz="1400" b="1" i="0" u="none" strike="noStrike" baseline="0" dirty="0">
                <a:solidFill>
                  <a:schemeClr val="bg1"/>
                </a:solidFill>
                <a:latin typeface="CourierNewPS-BoldMT"/>
              </a:rPr>
              <a:t> una sequenza terminata da   .:\t");</a:t>
            </a:r>
          </a:p>
          <a:p>
            <a:pPr marL="0" indent="0" algn="l">
              <a:buNone/>
            </a:pPr>
            <a:r>
              <a:rPr lang="it-IT" sz="1400" b="1" i="0" u="none" strike="noStrike" baseline="0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1400" b="1" i="0" u="none" strike="noStrike" baseline="0" dirty="0" err="1">
                <a:solidFill>
                  <a:schemeClr val="bg1"/>
                </a:solidFill>
                <a:latin typeface="CourierNewPS-BoldMT"/>
              </a:rPr>
              <a:t>scanf</a:t>
            </a:r>
            <a:r>
              <a:rPr lang="it-IT" sz="1400" b="1" i="0" u="none" strike="noStrike" baseline="0" dirty="0">
                <a:solidFill>
                  <a:schemeClr val="bg1"/>
                </a:solidFill>
                <a:latin typeface="CourierNewPS-BoldMT"/>
              </a:rPr>
              <a:t>("%c", &amp;k);</a:t>
            </a:r>
          </a:p>
          <a:p>
            <a:pPr marL="0" indent="0" algn="l">
              <a:buNone/>
            </a:pPr>
            <a:r>
              <a:rPr lang="it-IT" sz="1400" b="1" i="0" u="none" strike="noStrike" baseline="0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1400" b="1" i="0" u="none" strike="noStrike" baseline="0" dirty="0" err="1">
                <a:solidFill>
                  <a:schemeClr val="bg1"/>
                </a:solidFill>
                <a:latin typeface="CourierNewPS-BoldMT"/>
              </a:rPr>
              <a:t>print_rev</a:t>
            </a:r>
            <a:r>
              <a:rPr lang="it-IT" sz="1400" b="1" i="0" u="none" strike="noStrike" baseline="0" dirty="0">
                <a:solidFill>
                  <a:schemeClr val="bg1"/>
                </a:solidFill>
                <a:latin typeface="CourierNewPS-BoldMT"/>
              </a:rPr>
              <a:t>(k);</a:t>
            </a:r>
          </a:p>
          <a:p>
            <a:pPr marL="0" indent="0" algn="l">
              <a:buNone/>
            </a:pPr>
            <a:r>
              <a:rPr lang="it-IT" sz="1400" b="1" i="0" u="none" strike="noStrike" baseline="0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1400" b="1" i="0" u="none" strike="noStrike" baseline="0" dirty="0" err="1">
                <a:solidFill>
                  <a:schemeClr val="bg1"/>
                </a:solidFill>
                <a:latin typeface="CourierNewPS-BoldMT"/>
              </a:rPr>
              <a:t>printf</a:t>
            </a:r>
            <a:r>
              <a:rPr lang="it-IT" sz="1400" b="1" i="0" u="none" strike="noStrike" baseline="0" dirty="0">
                <a:solidFill>
                  <a:schemeClr val="bg1"/>
                </a:solidFill>
                <a:latin typeface="CourierNewPS-BoldMT"/>
              </a:rPr>
              <a:t>("\n*** FINE ***\n”);</a:t>
            </a:r>
          </a:p>
          <a:p>
            <a:pPr marL="0" indent="0" algn="l">
              <a:buNone/>
            </a:pPr>
            <a:r>
              <a:rPr lang="it-IT" sz="14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</a:p>
          <a:p>
            <a:pPr marL="0" indent="0" algn="l">
              <a:buNone/>
            </a:pPr>
            <a:endParaRPr lang="it-IT" sz="1000" dirty="0">
              <a:solidFill>
                <a:schemeClr val="bg1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857417-1BC9-4614-AFAB-984B1A90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0E50E14-1CB7-4009-B243-A3DF6FD59716}"/>
              </a:ext>
            </a:extLst>
          </p:cNvPr>
          <p:cNvSpPr txBox="1"/>
          <p:nvPr/>
        </p:nvSpPr>
        <p:spPr>
          <a:xfrm>
            <a:off x="7080069" y="2103120"/>
            <a:ext cx="4197531" cy="3849624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b="1" i="0" u="none" strike="noStrike" baseline="0">
                <a:solidFill>
                  <a:schemeClr val="bg1"/>
                </a:solidFill>
                <a:latin typeface="CourierNewPS-BoldMT"/>
              </a:defRPr>
            </a:lvl1pPr>
            <a:lvl2pPr indent="-18288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>
                <a:solidFill>
                  <a:schemeClr val="lt1"/>
                </a:solidFill>
              </a:defRPr>
            </a:lvl2pPr>
            <a:lvl3pPr marL="731520" indent="-18288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>
                <a:solidFill>
                  <a:schemeClr val="lt1"/>
                </a:solidFill>
              </a:defRPr>
            </a:lvl3pPr>
            <a:lvl4pPr marL="1005840" indent="-18288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>
                <a:solidFill>
                  <a:schemeClr val="lt1"/>
                </a:solidFill>
              </a:defRPr>
            </a:lvl4pPr>
            <a:lvl5pPr marL="1280160" indent="-18288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>
                <a:solidFill>
                  <a:schemeClr val="lt1"/>
                </a:solidFill>
              </a:defRPr>
            </a:lvl5pPr>
            <a:lvl6pPr marL="1600000" indent="-2286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>
                <a:solidFill>
                  <a:schemeClr val="lt1"/>
                </a:solidFill>
              </a:defRPr>
            </a:lvl6pPr>
            <a:lvl7pPr marL="1900000" indent="-2286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>
                <a:solidFill>
                  <a:schemeClr val="lt1"/>
                </a:solidFill>
              </a:defRPr>
            </a:lvl7pPr>
            <a:lvl8pPr marL="2200000" indent="-2286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>
                <a:solidFill>
                  <a:schemeClr val="lt1"/>
                </a:solidFill>
              </a:defRPr>
            </a:lvl8pPr>
            <a:lvl9pPr marL="2500000" indent="-2286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void </a:t>
            </a:r>
            <a:r>
              <a:rPr lang="en-US" dirty="0" err="1"/>
              <a:t>print_rev</a:t>
            </a:r>
            <a:r>
              <a:rPr lang="en-US" dirty="0"/>
              <a:t>(char car)</a:t>
            </a:r>
          </a:p>
          <a:p>
            <a:r>
              <a:rPr lang="en-US" dirty="0"/>
              <a:t>{ char c;</a:t>
            </a:r>
          </a:p>
          <a:p>
            <a:r>
              <a:rPr lang="en-US" dirty="0"/>
              <a:t>  if (car != '.’)</a:t>
            </a:r>
          </a:p>
          <a:p>
            <a:r>
              <a:rPr lang="en-US" dirty="0"/>
              <a:t>       { </a:t>
            </a:r>
            <a:r>
              <a:rPr lang="en-US" dirty="0" err="1"/>
              <a:t>scanf</a:t>
            </a:r>
            <a:r>
              <a:rPr lang="en-US" dirty="0"/>
              <a:t>("%c", &amp;c);</a:t>
            </a:r>
          </a:p>
          <a:p>
            <a:r>
              <a:rPr lang="en-US" dirty="0"/>
              <a:t>         </a:t>
            </a:r>
            <a:r>
              <a:rPr lang="en-US" dirty="0" err="1"/>
              <a:t>print_rev</a:t>
            </a:r>
            <a:r>
              <a:rPr lang="en-US" dirty="0"/>
              <a:t>(c);</a:t>
            </a:r>
          </a:p>
          <a:p>
            <a:r>
              <a:rPr lang="en-US" dirty="0"/>
              <a:t>         </a:t>
            </a:r>
            <a:r>
              <a:rPr lang="en-US" dirty="0" err="1"/>
              <a:t>printf</a:t>
            </a:r>
            <a:r>
              <a:rPr lang="en-US" dirty="0"/>
              <a:t>("%c", car);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else return;</a:t>
            </a:r>
          </a:p>
          <a:p>
            <a:r>
              <a:rPr lang="en-US" dirty="0"/>
              <a:t> 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241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4D22B-12E0-444A-BDF1-62AAEFF2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Record di Attivazione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AE2CF1-3C2C-4527-AC02-16DB4C856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CC6848-87E1-4435-9542-78067CB2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8C55E13-DF37-4378-9948-97726E830759}"/>
              </a:ext>
            </a:extLst>
          </p:cNvPr>
          <p:cNvSpPr/>
          <p:nvPr/>
        </p:nvSpPr>
        <p:spPr>
          <a:xfrm>
            <a:off x="1672046" y="2525486"/>
            <a:ext cx="2734491" cy="330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Puntatore al codice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4130E20-2AD9-4440-9D26-B2EA991A21B1}"/>
              </a:ext>
            </a:extLst>
          </p:cNvPr>
          <p:cNvSpPr/>
          <p:nvPr/>
        </p:nvSpPr>
        <p:spPr>
          <a:xfrm>
            <a:off x="1672045" y="3245783"/>
            <a:ext cx="2734491" cy="330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Parametro 1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3476D47-B331-43F0-B9B6-03558C520B4C}"/>
              </a:ext>
            </a:extLst>
          </p:cNvPr>
          <p:cNvSpPr/>
          <p:nvPr/>
        </p:nvSpPr>
        <p:spPr>
          <a:xfrm>
            <a:off x="1672044" y="3576708"/>
            <a:ext cx="2734491" cy="330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Parametro 2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46B7F56-FA35-456F-984A-45B1A3E39603}"/>
              </a:ext>
            </a:extLst>
          </p:cNvPr>
          <p:cNvSpPr/>
          <p:nvPr/>
        </p:nvSpPr>
        <p:spPr>
          <a:xfrm>
            <a:off x="1672043" y="4131542"/>
            <a:ext cx="2734491" cy="330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Variabile locale 1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2B78B9D-0876-420D-979F-499AECB29ADC}"/>
              </a:ext>
            </a:extLst>
          </p:cNvPr>
          <p:cNvSpPr/>
          <p:nvPr/>
        </p:nvSpPr>
        <p:spPr>
          <a:xfrm>
            <a:off x="1672042" y="4443648"/>
            <a:ext cx="2734491" cy="330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Variabile locale 2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0E1D483-B68C-4F24-A997-93CC2B4F2DB1}"/>
              </a:ext>
            </a:extLst>
          </p:cNvPr>
          <p:cNvSpPr/>
          <p:nvPr/>
        </p:nvSpPr>
        <p:spPr>
          <a:xfrm>
            <a:off x="1672043" y="2856411"/>
            <a:ext cx="1341123" cy="422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RA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96591A0-B6CC-485C-9626-07FE2E6A8050}"/>
              </a:ext>
            </a:extLst>
          </p:cNvPr>
          <p:cNvSpPr/>
          <p:nvPr/>
        </p:nvSpPr>
        <p:spPr>
          <a:xfrm>
            <a:off x="3013166" y="2863280"/>
            <a:ext cx="1393367" cy="422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DL</a:t>
            </a:r>
          </a:p>
        </p:txBody>
      </p:sp>
      <p:sp>
        <p:nvSpPr>
          <p:cNvPr id="12" name="Parentesi graffa chiusa 11">
            <a:extLst>
              <a:ext uri="{FF2B5EF4-FFF2-40B4-BE49-F238E27FC236}">
                <a16:creationId xmlns:a16="http://schemas.microsoft.com/office/drawing/2014/main" id="{28345C20-CB18-4579-A6C0-F3F755385BFB}"/>
              </a:ext>
            </a:extLst>
          </p:cNvPr>
          <p:cNvSpPr/>
          <p:nvPr/>
        </p:nvSpPr>
        <p:spPr>
          <a:xfrm>
            <a:off x="4537166" y="2525486"/>
            <a:ext cx="278674" cy="2249087"/>
          </a:xfrm>
          <a:prstGeom prst="righ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851CC05-1A8E-447C-AF0F-290CE047D0A3}"/>
              </a:ext>
            </a:extLst>
          </p:cNvPr>
          <p:cNvSpPr txBox="1"/>
          <p:nvPr/>
        </p:nvSpPr>
        <p:spPr>
          <a:xfrm>
            <a:off x="4946469" y="3465363"/>
            <a:ext cx="39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Dimensione del record (non fissa)</a:t>
            </a:r>
          </a:p>
        </p:txBody>
      </p:sp>
    </p:spTree>
    <p:extLst>
      <p:ext uri="{BB962C8B-B14F-4D97-AF65-F5344CB8AC3E}">
        <p14:creationId xmlns:p14="http://schemas.microsoft.com/office/powerpoint/2010/main" val="222927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98B842-C8C8-4BB0-B002-F93E84997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57200"/>
            <a:ext cx="10058400" cy="5495544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30AD40-E1A0-4CAD-8401-AE2F82B4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C7D66B-FBE3-489B-9642-1B14E53AE1C1}"/>
              </a:ext>
            </a:extLst>
          </p:cNvPr>
          <p:cNvSpPr txBox="1"/>
          <p:nvPr/>
        </p:nvSpPr>
        <p:spPr>
          <a:xfrm>
            <a:off x="7660433" y="2248677"/>
            <a:ext cx="3116424" cy="28931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...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car);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(car != '.’)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...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("%c", car);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9259B26C-2473-44B2-B397-65F115D61A06}"/>
              </a:ext>
            </a:extLst>
          </p:cNvPr>
          <p:cNvSpPr/>
          <p:nvPr/>
        </p:nvSpPr>
        <p:spPr>
          <a:xfrm>
            <a:off x="2659224" y="4441371"/>
            <a:ext cx="1959429" cy="70040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Main</a:t>
            </a:r>
            <a:r>
              <a:rPr lang="it-IT" dirty="0"/>
              <a:t>   RA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C08BA81-13E1-44FE-B942-D1261F00A0D0}"/>
              </a:ext>
            </a:extLst>
          </p:cNvPr>
          <p:cNvSpPr txBox="1"/>
          <p:nvPr/>
        </p:nvSpPr>
        <p:spPr>
          <a:xfrm>
            <a:off x="5629467" y="460690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SO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ED109E67-DCC3-40D7-B352-9AA230BE01CE}"/>
              </a:ext>
            </a:extLst>
          </p:cNvPr>
          <p:cNvCxnSpPr>
            <a:stCxn id="6" idx="3"/>
          </p:cNvCxnSpPr>
          <p:nvPr/>
        </p:nvCxnSpPr>
        <p:spPr>
          <a:xfrm>
            <a:off x="4618653" y="4791574"/>
            <a:ext cx="9797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109FFA1-287F-4BD1-BF2C-A128B06B45CB}"/>
              </a:ext>
            </a:extLst>
          </p:cNvPr>
          <p:cNvSpPr txBox="1"/>
          <p:nvPr/>
        </p:nvSpPr>
        <p:spPr>
          <a:xfrm>
            <a:off x="7723601" y="5358882"/>
            <a:ext cx="1959429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 </a:t>
            </a:r>
            <a:r>
              <a:rPr lang="it-IT" dirty="0" err="1"/>
              <a:t>inout</a:t>
            </a:r>
            <a:r>
              <a:rPr lang="it-IT" dirty="0"/>
              <a:t>: «uno.»</a:t>
            </a:r>
          </a:p>
        </p:txBody>
      </p:sp>
    </p:spTree>
    <p:extLst>
      <p:ext uri="{BB962C8B-B14F-4D97-AF65-F5344CB8AC3E}">
        <p14:creationId xmlns:p14="http://schemas.microsoft.com/office/powerpoint/2010/main" val="33268430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98B842-C8C8-4BB0-B002-F93E84997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57200"/>
            <a:ext cx="10058400" cy="5495544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30AD40-E1A0-4CAD-8401-AE2F82B4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C7D66B-FBE3-489B-9642-1B14E53AE1C1}"/>
              </a:ext>
            </a:extLst>
          </p:cNvPr>
          <p:cNvSpPr txBox="1"/>
          <p:nvPr/>
        </p:nvSpPr>
        <p:spPr>
          <a:xfrm>
            <a:off x="7660433" y="2248677"/>
            <a:ext cx="3116424" cy="28931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...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car);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(car != '.’)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...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("%c", car);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9259B26C-2473-44B2-B397-65F115D61A06}"/>
              </a:ext>
            </a:extLst>
          </p:cNvPr>
          <p:cNvSpPr/>
          <p:nvPr/>
        </p:nvSpPr>
        <p:spPr>
          <a:xfrm>
            <a:off x="2659224" y="4441371"/>
            <a:ext cx="1959429" cy="70040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Main</a:t>
            </a:r>
            <a:r>
              <a:rPr lang="it-IT" dirty="0"/>
              <a:t>   RA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C08BA81-13E1-44FE-B942-D1261F00A0D0}"/>
              </a:ext>
            </a:extLst>
          </p:cNvPr>
          <p:cNvSpPr txBox="1"/>
          <p:nvPr/>
        </p:nvSpPr>
        <p:spPr>
          <a:xfrm>
            <a:off x="5629467" y="460690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SO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ED109E67-DCC3-40D7-B352-9AA230BE01CE}"/>
              </a:ext>
            </a:extLst>
          </p:cNvPr>
          <p:cNvCxnSpPr>
            <a:cxnSpLocks/>
          </p:cNvCxnSpPr>
          <p:nvPr/>
        </p:nvCxnSpPr>
        <p:spPr>
          <a:xfrm flipV="1">
            <a:off x="4618653" y="3079102"/>
            <a:ext cx="3041780" cy="9806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B7A03D15-CE75-48C3-8EFC-4EAF9E0E3837}"/>
              </a:ext>
            </a:extLst>
          </p:cNvPr>
          <p:cNvSpPr/>
          <p:nvPr/>
        </p:nvSpPr>
        <p:spPr>
          <a:xfrm>
            <a:off x="2659224" y="3695227"/>
            <a:ext cx="1959429" cy="70040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(k);  RA</a:t>
            </a:r>
          </a:p>
          <a:p>
            <a:pPr algn="ctr"/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‘u’</a:t>
            </a:r>
            <a:endParaRPr lang="it-IT" sz="1200" dirty="0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8875F8D-D886-42BA-8AB5-BA65E8379A56}"/>
              </a:ext>
            </a:extLst>
          </p:cNvPr>
          <p:cNvCxnSpPr/>
          <p:nvPr/>
        </p:nvCxnSpPr>
        <p:spPr>
          <a:xfrm>
            <a:off x="4771053" y="4943974"/>
            <a:ext cx="9797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446FB3E-F008-4466-89DC-D4EF7808ABC8}"/>
              </a:ext>
            </a:extLst>
          </p:cNvPr>
          <p:cNvSpPr txBox="1"/>
          <p:nvPr/>
        </p:nvSpPr>
        <p:spPr>
          <a:xfrm>
            <a:off x="7723601" y="5358882"/>
            <a:ext cx="1959429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 input: «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it-IT" dirty="0"/>
              <a:t>no.»</a:t>
            </a:r>
          </a:p>
        </p:txBody>
      </p:sp>
    </p:spTree>
    <p:extLst>
      <p:ext uri="{BB962C8B-B14F-4D97-AF65-F5344CB8AC3E}">
        <p14:creationId xmlns:p14="http://schemas.microsoft.com/office/powerpoint/2010/main" val="1778371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98B842-C8C8-4BB0-B002-F93E84997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57200"/>
            <a:ext cx="10058400" cy="5495544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30AD40-E1A0-4CAD-8401-AE2F82B4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C7D66B-FBE3-489B-9642-1B14E53AE1C1}"/>
              </a:ext>
            </a:extLst>
          </p:cNvPr>
          <p:cNvSpPr txBox="1"/>
          <p:nvPr/>
        </p:nvSpPr>
        <p:spPr>
          <a:xfrm>
            <a:off x="7660433" y="2248677"/>
            <a:ext cx="3116424" cy="28931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...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car);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(car != '.’)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...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("%c", car);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9259B26C-2473-44B2-B397-65F115D61A06}"/>
              </a:ext>
            </a:extLst>
          </p:cNvPr>
          <p:cNvSpPr/>
          <p:nvPr/>
        </p:nvSpPr>
        <p:spPr>
          <a:xfrm>
            <a:off x="2659224" y="4441371"/>
            <a:ext cx="1959429" cy="70040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Main</a:t>
            </a:r>
            <a:r>
              <a:rPr lang="it-IT" dirty="0"/>
              <a:t>   RA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C08BA81-13E1-44FE-B942-D1261F00A0D0}"/>
              </a:ext>
            </a:extLst>
          </p:cNvPr>
          <p:cNvSpPr txBox="1"/>
          <p:nvPr/>
        </p:nvSpPr>
        <p:spPr>
          <a:xfrm>
            <a:off x="5629467" y="460690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SO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ED109E67-DCC3-40D7-B352-9AA230BE01C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618652" y="3234463"/>
            <a:ext cx="3461658" cy="10996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B7A03D15-CE75-48C3-8EFC-4EAF9E0E3837}"/>
              </a:ext>
            </a:extLst>
          </p:cNvPr>
          <p:cNvSpPr/>
          <p:nvPr/>
        </p:nvSpPr>
        <p:spPr>
          <a:xfrm>
            <a:off x="2659224" y="3695227"/>
            <a:ext cx="1959429" cy="70040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(k);  RA</a:t>
            </a:r>
          </a:p>
          <a:p>
            <a:pPr algn="ctr"/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‘u’</a:t>
            </a:r>
            <a:endParaRPr lang="it-IT" sz="1200" dirty="0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8875F8D-D886-42BA-8AB5-BA65E8379A56}"/>
              </a:ext>
            </a:extLst>
          </p:cNvPr>
          <p:cNvCxnSpPr/>
          <p:nvPr/>
        </p:nvCxnSpPr>
        <p:spPr>
          <a:xfrm>
            <a:off x="4771053" y="4943974"/>
            <a:ext cx="9797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7AEF8C21-E9B3-4A65-A06D-2D8E260ADA3C}"/>
              </a:ext>
            </a:extLst>
          </p:cNvPr>
          <p:cNvSpPr/>
          <p:nvPr/>
        </p:nvSpPr>
        <p:spPr>
          <a:xfrm>
            <a:off x="2659223" y="2884260"/>
            <a:ext cx="1959429" cy="70040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(k);  RA</a:t>
            </a:r>
          </a:p>
          <a:p>
            <a:pPr algn="ctr"/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‘n’</a:t>
            </a:r>
            <a:endParaRPr lang="it-IT" sz="12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926B2F5-7B94-419E-8618-ED22BE7E6AC0}"/>
              </a:ext>
            </a:extLst>
          </p:cNvPr>
          <p:cNvSpPr txBox="1"/>
          <p:nvPr/>
        </p:nvSpPr>
        <p:spPr>
          <a:xfrm>
            <a:off x="7723601" y="5358882"/>
            <a:ext cx="1959429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 input: «u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it-IT" dirty="0"/>
              <a:t>o.»</a:t>
            </a:r>
          </a:p>
        </p:txBody>
      </p:sp>
    </p:spTree>
    <p:extLst>
      <p:ext uri="{BB962C8B-B14F-4D97-AF65-F5344CB8AC3E}">
        <p14:creationId xmlns:p14="http://schemas.microsoft.com/office/powerpoint/2010/main" val="23871041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98B842-C8C8-4BB0-B002-F93E84997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57200"/>
            <a:ext cx="10058400" cy="5495544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30AD40-E1A0-4CAD-8401-AE2F82B4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C7D66B-FBE3-489B-9642-1B14E53AE1C1}"/>
              </a:ext>
            </a:extLst>
          </p:cNvPr>
          <p:cNvSpPr txBox="1"/>
          <p:nvPr/>
        </p:nvSpPr>
        <p:spPr>
          <a:xfrm>
            <a:off x="7660433" y="2248677"/>
            <a:ext cx="3116424" cy="28931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...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car);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(car != '.’)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...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("%c", car);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9259B26C-2473-44B2-B397-65F115D61A06}"/>
              </a:ext>
            </a:extLst>
          </p:cNvPr>
          <p:cNvSpPr/>
          <p:nvPr/>
        </p:nvSpPr>
        <p:spPr>
          <a:xfrm>
            <a:off x="2659224" y="4441371"/>
            <a:ext cx="1959429" cy="70040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Main</a:t>
            </a:r>
            <a:r>
              <a:rPr lang="it-IT" dirty="0"/>
              <a:t>   RA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C08BA81-13E1-44FE-B942-D1261F00A0D0}"/>
              </a:ext>
            </a:extLst>
          </p:cNvPr>
          <p:cNvSpPr txBox="1"/>
          <p:nvPr/>
        </p:nvSpPr>
        <p:spPr>
          <a:xfrm>
            <a:off x="5629467" y="460690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SO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ED109E67-DCC3-40D7-B352-9AA230BE01CE}"/>
              </a:ext>
            </a:extLst>
          </p:cNvPr>
          <p:cNvCxnSpPr>
            <a:cxnSpLocks/>
          </p:cNvCxnSpPr>
          <p:nvPr/>
        </p:nvCxnSpPr>
        <p:spPr>
          <a:xfrm>
            <a:off x="4618652" y="2416629"/>
            <a:ext cx="3461659" cy="19309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B7A03D15-CE75-48C3-8EFC-4EAF9E0E3837}"/>
              </a:ext>
            </a:extLst>
          </p:cNvPr>
          <p:cNvSpPr/>
          <p:nvPr/>
        </p:nvSpPr>
        <p:spPr>
          <a:xfrm>
            <a:off x="2659224" y="3695227"/>
            <a:ext cx="1959429" cy="70040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(k);  RA</a:t>
            </a:r>
          </a:p>
          <a:p>
            <a:pPr algn="ctr"/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‘u’</a:t>
            </a:r>
            <a:endParaRPr lang="it-IT" sz="1200" dirty="0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8875F8D-D886-42BA-8AB5-BA65E8379A56}"/>
              </a:ext>
            </a:extLst>
          </p:cNvPr>
          <p:cNvCxnSpPr/>
          <p:nvPr/>
        </p:nvCxnSpPr>
        <p:spPr>
          <a:xfrm>
            <a:off x="4771053" y="4943974"/>
            <a:ext cx="9797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7AEF8C21-E9B3-4A65-A06D-2D8E260ADA3C}"/>
              </a:ext>
            </a:extLst>
          </p:cNvPr>
          <p:cNvSpPr/>
          <p:nvPr/>
        </p:nvSpPr>
        <p:spPr>
          <a:xfrm>
            <a:off x="2659224" y="2897733"/>
            <a:ext cx="1959429" cy="70040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(k);  RA</a:t>
            </a:r>
          </a:p>
          <a:p>
            <a:pPr algn="ctr"/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‘n’</a:t>
            </a:r>
            <a:endParaRPr lang="it-IT" sz="1200" dirty="0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446EF74F-5180-4047-B53D-140358325CA9}"/>
              </a:ext>
            </a:extLst>
          </p:cNvPr>
          <p:cNvSpPr/>
          <p:nvPr/>
        </p:nvSpPr>
        <p:spPr>
          <a:xfrm>
            <a:off x="2659223" y="2133796"/>
            <a:ext cx="1959429" cy="70040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(k);  RA</a:t>
            </a:r>
          </a:p>
          <a:p>
            <a:pPr algn="ctr"/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‘o’</a:t>
            </a:r>
            <a:endParaRPr lang="it-IT" sz="12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1D22FFF-4872-4CFF-9FAC-864689DE5588}"/>
              </a:ext>
            </a:extLst>
          </p:cNvPr>
          <p:cNvSpPr txBox="1"/>
          <p:nvPr/>
        </p:nvSpPr>
        <p:spPr>
          <a:xfrm>
            <a:off x="7723601" y="5358882"/>
            <a:ext cx="1959429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 input: «un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it-IT" b="1" dirty="0"/>
              <a:t>.</a:t>
            </a:r>
            <a:r>
              <a:rPr lang="it-IT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1591800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98B842-C8C8-4BB0-B002-F93E84997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57200"/>
            <a:ext cx="10058400" cy="5495544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30AD40-E1A0-4CAD-8401-AE2F82B4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C7D66B-FBE3-489B-9642-1B14E53AE1C1}"/>
              </a:ext>
            </a:extLst>
          </p:cNvPr>
          <p:cNvSpPr txBox="1"/>
          <p:nvPr/>
        </p:nvSpPr>
        <p:spPr>
          <a:xfrm>
            <a:off x="7660433" y="2248677"/>
            <a:ext cx="3116424" cy="28931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...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car);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(car != '.’)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...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("%c", car);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9259B26C-2473-44B2-B397-65F115D61A06}"/>
              </a:ext>
            </a:extLst>
          </p:cNvPr>
          <p:cNvSpPr/>
          <p:nvPr/>
        </p:nvSpPr>
        <p:spPr>
          <a:xfrm>
            <a:off x="2659224" y="4441371"/>
            <a:ext cx="1959429" cy="70040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Main</a:t>
            </a:r>
            <a:r>
              <a:rPr lang="it-IT" dirty="0"/>
              <a:t>   RA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C08BA81-13E1-44FE-B942-D1261F00A0D0}"/>
              </a:ext>
            </a:extLst>
          </p:cNvPr>
          <p:cNvSpPr txBox="1"/>
          <p:nvPr/>
        </p:nvSpPr>
        <p:spPr>
          <a:xfrm>
            <a:off x="5629467" y="460690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SO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ED109E67-DCC3-40D7-B352-9AA230BE01C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618652" y="1701297"/>
            <a:ext cx="3461659" cy="26462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B7A03D15-CE75-48C3-8EFC-4EAF9E0E3837}"/>
              </a:ext>
            </a:extLst>
          </p:cNvPr>
          <p:cNvSpPr/>
          <p:nvPr/>
        </p:nvSpPr>
        <p:spPr>
          <a:xfrm>
            <a:off x="2659224" y="3695227"/>
            <a:ext cx="1959429" cy="70040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(k);  RA</a:t>
            </a:r>
          </a:p>
          <a:p>
            <a:pPr algn="ctr"/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‘u’</a:t>
            </a:r>
            <a:endParaRPr lang="it-IT" sz="1200" dirty="0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8875F8D-D886-42BA-8AB5-BA65E8379A56}"/>
              </a:ext>
            </a:extLst>
          </p:cNvPr>
          <p:cNvCxnSpPr/>
          <p:nvPr/>
        </p:nvCxnSpPr>
        <p:spPr>
          <a:xfrm>
            <a:off x="4771053" y="4943974"/>
            <a:ext cx="9797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7AEF8C21-E9B3-4A65-A06D-2D8E260ADA3C}"/>
              </a:ext>
            </a:extLst>
          </p:cNvPr>
          <p:cNvSpPr/>
          <p:nvPr/>
        </p:nvSpPr>
        <p:spPr>
          <a:xfrm>
            <a:off x="2659224" y="2897733"/>
            <a:ext cx="1959429" cy="70040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(k);  RA</a:t>
            </a:r>
          </a:p>
          <a:p>
            <a:pPr algn="ctr"/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‘n’</a:t>
            </a:r>
            <a:endParaRPr lang="it-IT" sz="1200" dirty="0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446EF74F-5180-4047-B53D-140358325CA9}"/>
              </a:ext>
            </a:extLst>
          </p:cNvPr>
          <p:cNvSpPr/>
          <p:nvPr/>
        </p:nvSpPr>
        <p:spPr>
          <a:xfrm>
            <a:off x="2659223" y="2133796"/>
            <a:ext cx="1959429" cy="70040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(k);  RA</a:t>
            </a:r>
          </a:p>
          <a:p>
            <a:pPr algn="ctr"/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‘o’</a:t>
            </a:r>
            <a:endParaRPr lang="it-IT" sz="1200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60966AB4-A069-42C6-8A1F-467EE6DD2B56}"/>
              </a:ext>
            </a:extLst>
          </p:cNvPr>
          <p:cNvSpPr/>
          <p:nvPr/>
        </p:nvSpPr>
        <p:spPr>
          <a:xfrm>
            <a:off x="2659223" y="1351094"/>
            <a:ext cx="1959429" cy="70040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(k);  RA</a:t>
            </a:r>
          </a:p>
          <a:p>
            <a:pPr algn="ctr"/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‘.’</a:t>
            </a:r>
            <a:endParaRPr lang="it-IT" sz="12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A67ADD2-3C23-430C-A6E5-E8610BBB054E}"/>
              </a:ext>
            </a:extLst>
          </p:cNvPr>
          <p:cNvSpPr txBox="1"/>
          <p:nvPr/>
        </p:nvSpPr>
        <p:spPr>
          <a:xfrm>
            <a:off x="7723601" y="5358882"/>
            <a:ext cx="1959429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 input: «un</a:t>
            </a:r>
            <a:r>
              <a:rPr lang="it-IT" b="1" dirty="0"/>
              <a:t>o</a:t>
            </a:r>
            <a:r>
              <a:rPr lang="it-IT" b="1" dirty="0">
                <a:solidFill>
                  <a:srgbClr val="C00000"/>
                </a:solidFill>
              </a:rPr>
              <a:t>.</a:t>
            </a:r>
            <a:r>
              <a:rPr lang="it-IT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9352665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98B842-C8C8-4BB0-B002-F93E84997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57200"/>
            <a:ext cx="10058400" cy="5495544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30AD40-E1A0-4CAD-8401-AE2F82B4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C7D66B-FBE3-489B-9642-1B14E53AE1C1}"/>
              </a:ext>
            </a:extLst>
          </p:cNvPr>
          <p:cNvSpPr txBox="1"/>
          <p:nvPr/>
        </p:nvSpPr>
        <p:spPr>
          <a:xfrm>
            <a:off x="7660433" y="2248677"/>
            <a:ext cx="3116424" cy="28931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...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car);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(car != '.’)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...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("%c", car);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9259B26C-2473-44B2-B397-65F115D61A06}"/>
              </a:ext>
            </a:extLst>
          </p:cNvPr>
          <p:cNvSpPr/>
          <p:nvPr/>
        </p:nvSpPr>
        <p:spPr>
          <a:xfrm>
            <a:off x="2659224" y="4441371"/>
            <a:ext cx="1959429" cy="70040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Main</a:t>
            </a:r>
            <a:r>
              <a:rPr lang="it-IT" dirty="0"/>
              <a:t>   RA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C08BA81-13E1-44FE-B942-D1261F00A0D0}"/>
              </a:ext>
            </a:extLst>
          </p:cNvPr>
          <p:cNvSpPr txBox="1"/>
          <p:nvPr/>
        </p:nvSpPr>
        <p:spPr>
          <a:xfrm>
            <a:off x="5629467" y="460690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SO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B7A03D15-CE75-48C3-8EFC-4EAF9E0E3837}"/>
              </a:ext>
            </a:extLst>
          </p:cNvPr>
          <p:cNvSpPr/>
          <p:nvPr/>
        </p:nvSpPr>
        <p:spPr>
          <a:xfrm>
            <a:off x="2659224" y="3695227"/>
            <a:ext cx="1959429" cy="70040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(k);  RA</a:t>
            </a:r>
          </a:p>
          <a:p>
            <a:pPr algn="ctr"/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‘u’</a:t>
            </a:r>
            <a:endParaRPr lang="it-IT" sz="1200" dirty="0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8875F8D-D886-42BA-8AB5-BA65E8379A56}"/>
              </a:ext>
            </a:extLst>
          </p:cNvPr>
          <p:cNvCxnSpPr/>
          <p:nvPr/>
        </p:nvCxnSpPr>
        <p:spPr>
          <a:xfrm>
            <a:off x="4771053" y="4943974"/>
            <a:ext cx="9797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7AEF8C21-E9B3-4A65-A06D-2D8E260ADA3C}"/>
              </a:ext>
            </a:extLst>
          </p:cNvPr>
          <p:cNvSpPr/>
          <p:nvPr/>
        </p:nvSpPr>
        <p:spPr>
          <a:xfrm>
            <a:off x="2659224" y="2897733"/>
            <a:ext cx="1959429" cy="70040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(k);  RA</a:t>
            </a:r>
          </a:p>
          <a:p>
            <a:pPr algn="ctr"/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‘n’</a:t>
            </a:r>
            <a:endParaRPr lang="it-IT" sz="1200" dirty="0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446EF74F-5180-4047-B53D-140358325CA9}"/>
              </a:ext>
            </a:extLst>
          </p:cNvPr>
          <p:cNvSpPr/>
          <p:nvPr/>
        </p:nvSpPr>
        <p:spPr>
          <a:xfrm>
            <a:off x="2659223" y="2133796"/>
            <a:ext cx="1959429" cy="70040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(k);  RA</a:t>
            </a:r>
          </a:p>
          <a:p>
            <a:pPr algn="ctr"/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‘o’</a:t>
            </a:r>
            <a:endParaRPr lang="it-IT" sz="1200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60966AB4-A069-42C6-8A1F-467EE6DD2B56}"/>
              </a:ext>
            </a:extLst>
          </p:cNvPr>
          <p:cNvSpPr/>
          <p:nvPr/>
        </p:nvSpPr>
        <p:spPr>
          <a:xfrm>
            <a:off x="2659223" y="1351094"/>
            <a:ext cx="1959429" cy="70040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(k);  RA</a:t>
            </a:r>
          </a:p>
          <a:p>
            <a:pPr algn="ctr"/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‘.’</a:t>
            </a:r>
            <a:endParaRPr lang="it-IT" sz="1200" dirty="0"/>
          </a:p>
        </p:txBody>
      </p:sp>
      <p:sp>
        <p:nvSpPr>
          <p:cNvPr id="2" name="Freccia circolare a destra 1">
            <a:extLst>
              <a:ext uri="{FF2B5EF4-FFF2-40B4-BE49-F238E27FC236}">
                <a16:creationId xmlns:a16="http://schemas.microsoft.com/office/drawing/2014/main" id="{40D65F7C-D10D-4195-B256-1F154D43BF77}"/>
              </a:ext>
            </a:extLst>
          </p:cNvPr>
          <p:cNvSpPr/>
          <p:nvPr/>
        </p:nvSpPr>
        <p:spPr>
          <a:xfrm>
            <a:off x="1978090" y="1670180"/>
            <a:ext cx="522514" cy="96105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8D67597-57E1-4B49-AB74-A298C8A4B98F}"/>
              </a:ext>
            </a:extLst>
          </p:cNvPr>
          <p:cNvSpPr txBox="1"/>
          <p:nvPr/>
        </p:nvSpPr>
        <p:spPr>
          <a:xfrm>
            <a:off x="7723601" y="5358882"/>
            <a:ext cx="1959429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 input: «uno.»</a:t>
            </a:r>
          </a:p>
        </p:txBody>
      </p:sp>
    </p:spTree>
    <p:extLst>
      <p:ext uri="{BB962C8B-B14F-4D97-AF65-F5344CB8AC3E}">
        <p14:creationId xmlns:p14="http://schemas.microsoft.com/office/powerpoint/2010/main" val="24848604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98B842-C8C8-4BB0-B002-F93E84997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57200"/>
            <a:ext cx="10058400" cy="5495544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30AD40-E1A0-4CAD-8401-AE2F82B4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C7D66B-FBE3-489B-9642-1B14E53AE1C1}"/>
              </a:ext>
            </a:extLst>
          </p:cNvPr>
          <p:cNvSpPr txBox="1"/>
          <p:nvPr/>
        </p:nvSpPr>
        <p:spPr>
          <a:xfrm>
            <a:off x="7660433" y="2248677"/>
            <a:ext cx="3116424" cy="28931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...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car);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(car != '.’)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...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("%c", car);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9259B26C-2473-44B2-B397-65F115D61A06}"/>
              </a:ext>
            </a:extLst>
          </p:cNvPr>
          <p:cNvSpPr/>
          <p:nvPr/>
        </p:nvSpPr>
        <p:spPr>
          <a:xfrm>
            <a:off x="2659224" y="4441371"/>
            <a:ext cx="1959429" cy="70040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Main</a:t>
            </a:r>
            <a:r>
              <a:rPr lang="it-IT" dirty="0"/>
              <a:t>   RA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C08BA81-13E1-44FE-B942-D1261F00A0D0}"/>
              </a:ext>
            </a:extLst>
          </p:cNvPr>
          <p:cNvSpPr txBox="1"/>
          <p:nvPr/>
        </p:nvSpPr>
        <p:spPr>
          <a:xfrm>
            <a:off x="5629467" y="460690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SO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B7A03D15-CE75-48C3-8EFC-4EAF9E0E3837}"/>
              </a:ext>
            </a:extLst>
          </p:cNvPr>
          <p:cNvSpPr/>
          <p:nvPr/>
        </p:nvSpPr>
        <p:spPr>
          <a:xfrm>
            <a:off x="2659224" y="3695227"/>
            <a:ext cx="1959429" cy="70040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(k);  RA</a:t>
            </a:r>
          </a:p>
          <a:p>
            <a:pPr algn="ctr"/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‘u’</a:t>
            </a:r>
            <a:endParaRPr lang="it-IT" sz="1200" dirty="0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8875F8D-D886-42BA-8AB5-BA65E8379A56}"/>
              </a:ext>
            </a:extLst>
          </p:cNvPr>
          <p:cNvCxnSpPr/>
          <p:nvPr/>
        </p:nvCxnSpPr>
        <p:spPr>
          <a:xfrm>
            <a:off x="4771053" y="4943974"/>
            <a:ext cx="9797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7AEF8C21-E9B3-4A65-A06D-2D8E260ADA3C}"/>
              </a:ext>
            </a:extLst>
          </p:cNvPr>
          <p:cNvSpPr/>
          <p:nvPr/>
        </p:nvSpPr>
        <p:spPr>
          <a:xfrm>
            <a:off x="2659224" y="2897733"/>
            <a:ext cx="1959429" cy="70040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(k);  RA</a:t>
            </a:r>
          </a:p>
          <a:p>
            <a:pPr algn="ctr"/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‘n’</a:t>
            </a:r>
            <a:endParaRPr lang="it-IT" sz="1200" dirty="0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446EF74F-5180-4047-B53D-140358325CA9}"/>
              </a:ext>
            </a:extLst>
          </p:cNvPr>
          <p:cNvSpPr/>
          <p:nvPr/>
        </p:nvSpPr>
        <p:spPr>
          <a:xfrm>
            <a:off x="2659223" y="2133796"/>
            <a:ext cx="1959429" cy="70040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(k);  RA</a:t>
            </a:r>
          </a:p>
          <a:p>
            <a:pPr algn="ctr"/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‘o’</a:t>
            </a:r>
            <a:endParaRPr lang="it-IT" sz="1200" dirty="0"/>
          </a:p>
        </p:txBody>
      </p:sp>
      <p:sp>
        <p:nvSpPr>
          <p:cNvPr id="2" name="Freccia circolare a destra 1">
            <a:extLst>
              <a:ext uri="{FF2B5EF4-FFF2-40B4-BE49-F238E27FC236}">
                <a16:creationId xmlns:a16="http://schemas.microsoft.com/office/drawing/2014/main" id="{40D65F7C-D10D-4195-B256-1F154D43BF77}"/>
              </a:ext>
            </a:extLst>
          </p:cNvPr>
          <p:cNvSpPr/>
          <p:nvPr/>
        </p:nvSpPr>
        <p:spPr>
          <a:xfrm>
            <a:off x="1978090" y="2483999"/>
            <a:ext cx="522514" cy="96105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EDC0508-488B-4E44-B47E-90C5B3BB864F}"/>
              </a:ext>
            </a:extLst>
          </p:cNvPr>
          <p:cNvSpPr txBox="1"/>
          <p:nvPr/>
        </p:nvSpPr>
        <p:spPr>
          <a:xfrm>
            <a:off x="2659223" y="5393094"/>
            <a:ext cx="1959429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 output: «o»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BF0A2FC-D42B-4256-8F1C-9D5D81832DDE}"/>
              </a:ext>
            </a:extLst>
          </p:cNvPr>
          <p:cNvSpPr txBox="1"/>
          <p:nvPr/>
        </p:nvSpPr>
        <p:spPr>
          <a:xfrm>
            <a:off x="7723601" y="5358882"/>
            <a:ext cx="1959429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 input: «uno»</a:t>
            </a:r>
          </a:p>
        </p:txBody>
      </p:sp>
    </p:spTree>
    <p:extLst>
      <p:ext uri="{BB962C8B-B14F-4D97-AF65-F5344CB8AC3E}">
        <p14:creationId xmlns:p14="http://schemas.microsoft.com/office/powerpoint/2010/main" val="35312930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98B842-C8C8-4BB0-B002-F93E84997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57200"/>
            <a:ext cx="10058400" cy="5495544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30AD40-E1A0-4CAD-8401-AE2F82B4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C7D66B-FBE3-489B-9642-1B14E53AE1C1}"/>
              </a:ext>
            </a:extLst>
          </p:cNvPr>
          <p:cNvSpPr txBox="1"/>
          <p:nvPr/>
        </p:nvSpPr>
        <p:spPr>
          <a:xfrm>
            <a:off x="7660433" y="2248677"/>
            <a:ext cx="3116424" cy="28931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...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car);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(car != '.’)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...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("%c", car);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9259B26C-2473-44B2-B397-65F115D61A06}"/>
              </a:ext>
            </a:extLst>
          </p:cNvPr>
          <p:cNvSpPr/>
          <p:nvPr/>
        </p:nvSpPr>
        <p:spPr>
          <a:xfrm>
            <a:off x="2659224" y="4441371"/>
            <a:ext cx="1959429" cy="70040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Main</a:t>
            </a:r>
            <a:r>
              <a:rPr lang="it-IT" dirty="0"/>
              <a:t>   RA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C08BA81-13E1-44FE-B942-D1261F00A0D0}"/>
              </a:ext>
            </a:extLst>
          </p:cNvPr>
          <p:cNvSpPr txBox="1"/>
          <p:nvPr/>
        </p:nvSpPr>
        <p:spPr>
          <a:xfrm>
            <a:off x="5629467" y="460690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SO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B7A03D15-CE75-48C3-8EFC-4EAF9E0E3837}"/>
              </a:ext>
            </a:extLst>
          </p:cNvPr>
          <p:cNvSpPr/>
          <p:nvPr/>
        </p:nvSpPr>
        <p:spPr>
          <a:xfrm>
            <a:off x="2659224" y="3695227"/>
            <a:ext cx="1959429" cy="70040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(k);  RA</a:t>
            </a:r>
          </a:p>
          <a:p>
            <a:pPr algn="ctr"/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‘u’</a:t>
            </a:r>
            <a:endParaRPr lang="it-IT" sz="1200" dirty="0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8875F8D-D886-42BA-8AB5-BA65E8379A56}"/>
              </a:ext>
            </a:extLst>
          </p:cNvPr>
          <p:cNvCxnSpPr/>
          <p:nvPr/>
        </p:nvCxnSpPr>
        <p:spPr>
          <a:xfrm>
            <a:off x="4771053" y="4943974"/>
            <a:ext cx="9797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7AEF8C21-E9B3-4A65-A06D-2D8E260ADA3C}"/>
              </a:ext>
            </a:extLst>
          </p:cNvPr>
          <p:cNvSpPr/>
          <p:nvPr/>
        </p:nvSpPr>
        <p:spPr>
          <a:xfrm>
            <a:off x="2659224" y="2897733"/>
            <a:ext cx="1959429" cy="70040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(k);  RA</a:t>
            </a:r>
          </a:p>
          <a:p>
            <a:pPr algn="ctr"/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‘n’</a:t>
            </a:r>
            <a:endParaRPr lang="it-IT" sz="1200" dirty="0"/>
          </a:p>
        </p:txBody>
      </p:sp>
      <p:sp>
        <p:nvSpPr>
          <p:cNvPr id="2" name="Freccia circolare a destra 1">
            <a:extLst>
              <a:ext uri="{FF2B5EF4-FFF2-40B4-BE49-F238E27FC236}">
                <a16:creationId xmlns:a16="http://schemas.microsoft.com/office/drawing/2014/main" id="{40D65F7C-D10D-4195-B256-1F154D43BF77}"/>
              </a:ext>
            </a:extLst>
          </p:cNvPr>
          <p:cNvSpPr/>
          <p:nvPr/>
        </p:nvSpPr>
        <p:spPr>
          <a:xfrm>
            <a:off x="2049624" y="3247936"/>
            <a:ext cx="522514" cy="96105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EDC0508-488B-4E44-B47E-90C5B3BB864F}"/>
              </a:ext>
            </a:extLst>
          </p:cNvPr>
          <p:cNvSpPr txBox="1"/>
          <p:nvPr/>
        </p:nvSpPr>
        <p:spPr>
          <a:xfrm>
            <a:off x="2659223" y="5393094"/>
            <a:ext cx="1959429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 output: «on»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BF0A2FC-D42B-4256-8F1C-9D5D81832DDE}"/>
              </a:ext>
            </a:extLst>
          </p:cNvPr>
          <p:cNvSpPr txBox="1"/>
          <p:nvPr/>
        </p:nvSpPr>
        <p:spPr>
          <a:xfrm>
            <a:off x="7723601" y="5358882"/>
            <a:ext cx="1959429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 input: «uno»</a:t>
            </a:r>
          </a:p>
        </p:txBody>
      </p:sp>
    </p:spTree>
    <p:extLst>
      <p:ext uri="{BB962C8B-B14F-4D97-AF65-F5344CB8AC3E}">
        <p14:creationId xmlns:p14="http://schemas.microsoft.com/office/powerpoint/2010/main" val="16520485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98B842-C8C8-4BB0-B002-F93E84997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57200"/>
            <a:ext cx="10058400" cy="5495544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30AD40-E1A0-4CAD-8401-AE2F82B4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C7D66B-FBE3-489B-9642-1B14E53AE1C1}"/>
              </a:ext>
            </a:extLst>
          </p:cNvPr>
          <p:cNvSpPr txBox="1"/>
          <p:nvPr/>
        </p:nvSpPr>
        <p:spPr>
          <a:xfrm>
            <a:off x="7660433" y="2248677"/>
            <a:ext cx="3116424" cy="28931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...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car);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(car != '.’)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...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("%c", car);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9259B26C-2473-44B2-B397-65F115D61A06}"/>
              </a:ext>
            </a:extLst>
          </p:cNvPr>
          <p:cNvSpPr/>
          <p:nvPr/>
        </p:nvSpPr>
        <p:spPr>
          <a:xfrm>
            <a:off x="2659224" y="4441371"/>
            <a:ext cx="1959429" cy="70040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Main</a:t>
            </a:r>
            <a:r>
              <a:rPr lang="it-IT" dirty="0"/>
              <a:t>   RA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C08BA81-13E1-44FE-B942-D1261F00A0D0}"/>
              </a:ext>
            </a:extLst>
          </p:cNvPr>
          <p:cNvSpPr txBox="1"/>
          <p:nvPr/>
        </p:nvSpPr>
        <p:spPr>
          <a:xfrm>
            <a:off x="5629467" y="460690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SO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B7A03D15-CE75-48C3-8EFC-4EAF9E0E3837}"/>
              </a:ext>
            </a:extLst>
          </p:cNvPr>
          <p:cNvSpPr/>
          <p:nvPr/>
        </p:nvSpPr>
        <p:spPr>
          <a:xfrm>
            <a:off x="2659224" y="3695227"/>
            <a:ext cx="1959429" cy="70040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(k);  RA</a:t>
            </a:r>
          </a:p>
          <a:p>
            <a:pPr algn="ctr"/>
            <a:r>
              <a:rPr lang="it-IT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‘u’</a:t>
            </a:r>
            <a:endParaRPr lang="it-IT" sz="1200" dirty="0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8875F8D-D886-42BA-8AB5-BA65E8379A56}"/>
              </a:ext>
            </a:extLst>
          </p:cNvPr>
          <p:cNvCxnSpPr/>
          <p:nvPr/>
        </p:nvCxnSpPr>
        <p:spPr>
          <a:xfrm>
            <a:off x="4771053" y="4943974"/>
            <a:ext cx="9797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ccia circolare a destra 1">
            <a:extLst>
              <a:ext uri="{FF2B5EF4-FFF2-40B4-BE49-F238E27FC236}">
                <a16:creationId xmlns:a16="http://schemas.microsoft.com/office/drawing/2014/main" id="{40D65F7C-D10D-4195-B256-1F154D43BF77}"/>
              </a:ext>
            </a:extLst>
          </p:cNvPr>
          <p:cNvSpPr/>
          <p:nvPr/>
        </p:nvSpPr>
        <p:spPr>
          <a:xfrm>
            <a:off x="2060510" y="3982921"/>
            <a:ext cx="522514" cy="96105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EDC0508-488B-4E44-B47E-90C5B3BB864F}"/>
              </a:ext>
            </a:extLst>
          </p:cNvPr>
          <p:cNvSpPr txBox="1"/>
          <p:nvPr/>
        </p:nvSpPr>
        <p:spPr>
          <a:xfrm>
            <a:off x="2659223" y="5393094"/>
            <a:ext cx="1959429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 output: «</a:t>
            </a:r>
            <a:r>
              <a:rPr lang="it-IT" dirty="0" err="1"/>
              <a:t>onu</a:t>
            </a:r>
            <a:r>
              <a:rPr lang="it-IT" dirty="0"/>
              <a:t>»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BF0A2FC-D42B-4256-8F1C-9D5D81832DDE}"/>
              </a:ext>
            </a:extLst>
          </p:cNvPr>
          <p:cNvSpPr txBox="1"/>
          <p:nvPr/>
        </p:nvSpPr>
        <p:spPr>
          <a:xfrm>
            <a:off x="7723601" y="5358882"/>
            <a:ext cx="1959429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 input: «uno»</a:t>
            </a:r>
          </a:p>
        </p:txBody>
      </p:sp>
    </p:spTree>
    <p:extLst>
      <p:ext uri="{BB962C8B-B14F-4D97-AF65-F5344CB8AC3E}">
        <p14:creationId xmlns:p14="http://schemas.microsoft.com/office/powerpoint/2010/main" val="42945773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98B842-C8C8-4BB0-B002-F93E84997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57200"/>
            <a:ext cx="10058400" cy="5495544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30AD40-E1A0-4CAD-8401-AE2F82B4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C7D66B-FBE3-489B-9642-1B14E53AE1C1}"/>
              </a:ext>
            </a:extLst>
          </p:cNvPr>
          <p:cNvSpPr txBox="1"/>
          <p:nvPr/>
        </p:nvSpPr>
        <p:spPr>
          <a:xfrm>
            <a:off x="7660433" y="2248677"/>
            <a:ext cx="3116424" cy="28931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...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car);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(car != '.’)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...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print_rev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("%c", car);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it-IT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9259B26C-2473-44B2-B397-65F115D61A06}"/>
              </a:ext>
            </a:extLst>
          </p:cNvPr>
          <p:cNvSpPr/>
          <p:nvPr/>
        </p:nvSpPr>
        <p:spPr>
          <a:xfrm>
            <a:off x="2659224" y="4441371"/>
            <a:ext cx="1959429" cy="70040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Main</a:t>
            </a:r>
            <a:r>
              <a:rPr lang="it-IT" dirty="0"/>
              <a:t>   RA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C08BA81-13E1-44FE-B942-D1261F00A0D0}"/>
              </a:ext>
            </a:extLst>
          </p:cNvPr>
          <p:cNvSpPr txBox="1"/>
          <p:nvPr/>
        </p:nvSpPr>
        <p:spPr>
          <a:xfrm>
            <a:off x="5629467" y="460690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SO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8875F8D-D886-42BA-8AB5-BA65E8379A56}"/>
              </a:ext>
            </a:extLst>
          </p:cNvPr>
          <p:cNvCxnSpPr/>
          <p:nvPr/>
        </p:nvCxnSpPr>
        <p:spPr>
          <a:xfrm>
            <a:off x="4771053" y="4943974"/>
            <a:ext cx="9797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EDC0508-488B-4E44-B47E-90C5B3BB864F}"/>
              </a:ext>
            </a:extLst>
          </p:cNvPr>
          <p:cNvSpPr txBox="1"/>
          <p:nvPr/>
        </p:nvSpPr>
        <p:spPr>
          <a:xfrm>
            <a:off x="2659223" y="5393094"/>
            <a:ext cx="1959429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 output: «</a:t>
            </a:r>
            <a:r>
              <a:rPr lang="it-IT" dirty="0" err="1"/>
              <a:t>onu</a:t>
            </a:r>
            <a:r>
              <a:rPr lang="it-IT" dirty="0"/>
              <a:t>»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BF0A2FC-D42B-4256-8F1C-9D5D81832DDE}"/>
              </a:ext>
            </a:extLst>
          </p:cNvPr>
          <p:cNvSpPr txBox="1"/>
          <p:nvPr/>
        </p:nvSpPr>
        <p:spPr>
          <a:xfrm>
            <a:off x="7723601" y="5358882"/>
            <a:ext cx="1959429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St input</a:t>
            </a:r>
            <a:r>
              <a:rPr lang="it-IT" dirty="0"/>
              <a:t>: «uno»</a:t>
            </a:r>
          </a:p>
        </p:txBody>
      </p:sp>
    </p:spTree>
    <p:extLst>
      <p:ext uri="{BB962C8B-B14F-4D97-AF65-F5344CB8AC3E}">
        <p14:creationId xmlns:p14="http://schemas.microsoft.com/office/powerpoint/2010/main" val="17936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7B80A-D9DB-4269-B512-3B2378E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Record di Attivazione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E09CB-ED88-437A-B0E8-966FA638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record di attivazione associato ad una chiamata di una funzione f:</a:t>
            </a:r>
          </a:p>
          <a:p>
            <a:pPr lvl="1"/>
            <a:r>
              <a:rPr lang="it-IT" dirty="0"/>
              <a:t>È creato al momento della invocazione di f</a:t>
            </a:r>
          </a:p>
          <a:p>
            <a:pPr lvl="1"/>
            <a:r>
              <a:rPr lang="it-IT" dirty="0"/>
              <a:t>Permane per tutto il tempo in cui la funzione f è in esecuzione</a:t>
            </a:r>
          </a:p>
          <a:p>
            <a:pPr lvl="1"/>
            <a:r>
              <a:rPr lang="it-IT" dirty="0"/>
              <a:t>È distrutto (deallocato) al termine dell’esecuzione della funzione stessa.</a:t>
            </a:r>
          </a:p>
          <a:p>
            <a:r>
              <a:rPr lang="it-IT" dirty="0"/>
              <a:t>Ad ogni chiamata di funzione viene creato un nuovo record, specifico per quella chiamata di quella funzione</a:t>
            </a:r>
          </a:p>
          <a:p>
            <a:r>
              <a:rPr lang="it-IT" dirty="0"/>
              <a:t>La dimensione del record di attivazione</a:t>
            </a:r>
          </a:p>
          <a:p>
            <a:pPr lvl="1"/>
            <a:r>
              <a:rPr lang="it-IT" dirty="0"/>
              <a:t>Varia da una funzione all’altra</a:t>
            </a:r>
          </a:p>
          <a:p>
            <a:pPr lvl="1"/>
            <a:r>
              <a:rPr lang="it-IT" dirty="0"/>
              <a:t>Per una data funzione, è fissa e calcolabile a priori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04BB0-3CE3-4991-8740-6DAC22E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9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295EAB-A0C4-4977-BB24-ECB37906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STACK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917CEB-43FD-41F3-8977-728BD032C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Funzioni che chiamano altre funzioni danno luogo a una sequenza di record di attivazione</a:t>
            </a:r>
          </a:p>
          <a:p>
            <a:pPr lvl="1"/>
            <a:r>
              <a:rPr lang="it-IT" dirty="0"/>
              <a:t>Allocati secondo l’ordine delle chiamate</a:t>
            </a:r>
          </a:p>
          <a:p>
            <a:pPr lvl="1"/>
            <a:r>
              <a:rPr lang="it-IT" dirty="0"/>
              <a:t>Deallocati in ordine inverso</a:t>
            </a:r>
          </a:p>
          <a:p>
            <a:r>
              <a:rPr lang="it-IT" dirty="0"/>
              <a:t>La sequenza dei link dinamici costituisce la cosiddetta catena dinamica, che rappresenta la storia delle attivazioni</a:t>
            </a:r>
          </a:p>
          <a:p>
            <a:r>
              <a:rPr lang="it-IT" dirty="0"/>
              <a:t>L’area di memoria in cui vengono allocati i record di attivazione (chi ha chiamato chi) viene gestita come una pila e si chiama STACK</a:t>
            </a:r>
          </a:p>
          <a:p>
            <a:r>
              <a:rPr lang="it-IT" dirty="0"/>
              <a:t>E’ UNA STRUTTURA DATI GESTITA A TEMPO DI ESECUZIONE CON POLITICA lifo (LAST IN FIRST OUT).</a:t>
            </a:r>
          </a:p>
          <a:p>
            <a:r>
              <a:rPr lang="it-IT" dirty="0"/>
              <a:t>La gestione dello stack avviene mediante due operazioni:</a:t>
            </a:r>
          </a:p>
          <a:p>
            <a:pPr lvl="1"/>
            <a:r>
              <a:rPr lang="it-IT" dirty="0" err="1"/>
              <a:t>Push</a:t>
            </a:r>
            <a:r>
              <a:rPr lang="it-IT" dirty="0"/>
              <a:t>: aggiunta di un elemento, in cima alla pila</a:t>
            </a:r>
          </a:p>
          <a:p>
            <a:pPr lvl="1"/>
            <a:r>
              <a:rPr lang="it-IT" dirty="0"/>
              <a:t>Pop: prelievo di un elemento, dalla cima della pila.</a:t>
            </a:r>
          </a:p>
          <a:p>
            <a:r>
              <a:rPr lang="it-IT" dirty="0"/>
              <a:t>L’ordine di collocazione dei record di attivazione nello stack indica la cronologia delle chiamate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8E6FB2-FA0B-4CCB-B413-56B5E1B8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48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518D01-5672-42ED-877F-381153914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Stack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CDF9C1-15D8-42E4-86C3-E25A4D173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6468EC-AAB4-403F-A546-E51CD7D1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DA3926E-D04F-4E49-81A9-2EED8BF4B673}"/>
              </a:ext>
            </a:extLst>
          </p:cNvPr>
          <p:cNvCxnSpPr/>
          <p:nvPr/>
        </p:nvCxnSpPr>
        <p:spPr>
          <a:xfrm>
            <a:off x="3433666" y="3278154"/>
            <a:ext cx="0" cy="225800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1C04A8E5-4F62-4685-8AFD-97F16D63D591}"/>
              </a:ext>
            </a:extLst>
          </p:cNvPr>
          <p:cNvCxnSpPr/>
          <p:nvPr/>
        </p:nvCxnSpPr>
        <p:spPr>
          <a:xfrm>
            <a:off x="5498842" y="3278154"/>
            <a:ext cx="0" cy="225800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88D45B2-3D28-4827-B1E2-59368368AE0D}"/>
              </a:ext>
            </a:extLst>
          </p:cNvPr>
          <p:cNvCxnSpPr>
            <a:cxnSpLocks/>
          </p:cNvCxnSpPr>
          <p:nvPr/>
        </p:nvCxnSpPr>
        <p:spPr>
          <a:xfrm flipH="1">
            <a:off x="3433666" y="5536162"/>
            <a:ext cx="20651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31854E3C-46F4-4A20-B9D6-E013B90D1851}"/>
              </a:ext>
            </a:extLst>
          </p:cNvPr>
          <p:cNvSpPr/>
          <p:nvPr/>
        </p:nvSpPr>
        <p:spPr>
          <a:xfrm>
            <a:off x="3502092" y="3946849"/>
            <a:ext cx="1928323" cy="597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Att</a:t>
            </a:r>
            <a:r>
              <a:rPr lang="it-IT" dirty="0"/>
              <a:t> 2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0E6EEBB-86FE-4B4F-96FA-567495DE5A6F}"/>
              </a:ext>
            </a:extLst>
          </p:cNvPr>
          <p:cNvSpPr/>
          <p:nvPr/>
        </p:nvSpPr>
        <p:spPr>
          <a:xfrm>
            <a:off x="3502091" y="4596133"/>
            <a:ext cx="1928323" cy="597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Att</a:t>
            </a:r>
            <a:r>
              <a:rPr lang="it-IT" dirty="0"/>
              <a:t> 1</a:t>
            </a:r>
          </a:p>
        </p:txBody>
      </p:sp>
      <p:sp>
        <p:nvSpPr>
          <p:cNvPr id="13" name="Freccia a inversione 12">
            <a:extLst>
              <a:ext uri="{FF2B5EF4-FFF2-40B4-BE49-F238E27FC236}">
                <a16:creationId xmlns:a16="http://schemas.microsoft.com/office/drawing/2014/main" id="{AA0D163C-4D39-4F18-AFDD-72CA69AC3FE2}"/>
              </a:ext>
            </a:extLst>
          </p:cNvPr>
          <p:cNvSpPr/>
          <p:nvPr/>
        </p:nvSpPr>
        <p:spPr>
          <a:xfrm>
            <a:off x="4851918" y="2808581"/>
            <a:ext cx="1511557" cy="469573"/>
          </a:xfrm>
          <a:prstGeom prst="utur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3E356FC-CE6D-417A-8BB6-6A85332FD9EC}"/>
              </a:ext>
            </a:extLst>
          </p:cNvPr>
          <p:cNvSpPr txBox="1"/>
          <p:nvPr/>
        </p:nvSpPr>
        <p:spPr>
          <a:xfrm>
            <a:off x="6279502" y="3278154"/>
            <a:ext cx="184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pop</a:t>
            </a:r>
          </a:p>
        </p:txBody>
      </p:sp>
      <p:sp>
        <p:nvSpPr>
          <p:cNvPr id="15" name="Freccia a inversione 14">
            <a:extLst>
              <a:ext uri="{FF2B5EF4-FFF2-40B4-BE49-F238E27FC236}">
                <a16:creationId xmlns:a16="http://schemas.microsoft.com/office/drawing/2014/main" id="{DCEE6198-4D3E-4AFD-9EA2-CE8762DE4365}"/>
              </a:ext>
            </a:extLst>
          </p:cNvPr>
          <p:cNvSpPr/>
          <p:nvPr/>
        </p:nvSpPr>
        <p:spPr>
          <a:xfrm>
            <a:off x="2346653" y="2809640"/>
            <a:ext cx="1511557" cy="469573"/>
          </a:xfrm>
          <a:prstGeom prst="utur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7AA3ABD-4913-44C9-A84A-4AEF325E34C3}"/>
              </a:ext>
            </a:extLst>
          </p:cNvPr>
          <p:cNvSpPr txBox="1"/>
          <p:nvPr/>
        </p:nvSpPr>
        <p:spPr>
          <a:xfrm>
            <a:off x="2164699" y="3252866"/>
            <a:ext cx="184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</a:rPr>
              <a:t>push</a:t>
            </a:r>
            <a:endParaRPr lang="it-I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78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518D01-5672-42ED-877F-381153914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Stack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CDF9C1-15D8-42E4-86C3-E25A4D173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                                                                  A chiama B e passa il controllo a B                 </a:t>
            </a:r>
            <a:r>
              <a:rPr lang="it-IT" dirty="0" err="1"/>
              <a:t>B</a:t>
            </a:r>
            <a:r>
              <a:rPr lang="it-IT" dirty="0"/>
              <a:t> finisce e restituisce il controllo ad 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6468EC-AAB4-403F-A546-E51CD7D1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DA3926E-D04F-4E49-81A9-2EED8BF4B673}"/>
              </a:ext>
            </a:extLst>
          </p:cNvPr>
          <p:cNvCxnSpPr/>
          <p:nvPr/>
        </p:nvCxnSpPr>
        <p:spPr>
          <a:xfrm>
            <a:off x="2034071" y="3259493"/>
            <a:ext cx="0" cy="225800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1C04A8E5-4F62-4685-8AFD-97F16D63D591}"/>
              </a:ext>
            </a:extLst>
          </p:cNvPr>
          <p:cNvCxnSpPr/>
          <p:nvPr/>
        </p:nvCxnSpPr>
        <p:spPr>
          <a:xfrm>
            <a:off x="4099247" y="3259493"/>
            <a:ext cx="0" cy="225800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88D45B2-3D28-4827-B1E2-59368368AE0D}"/>
              </a:ext>
            </a:extLst>
          </p:cNvPr>
          <p:cNvCxnSpPr>
            <a:cxnSpLocks/>
          </p:cNvCxnSpPr>
          <p:nvPr/>
        </p:nvCxnSpPr>
        <p:spPr>
          <a:xfrm flipH="1">
            <a:off x="2034071" y="5517501"/>
            <a:ext cx="20651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31854E3C-46F4-4A20-B9D6-E013B90D1851}"/>
              </a:ext>
            </a:extLst>
          </p:cNvPr>
          <p:cNvSpPr/>
          <p:nvPr/>
        </p:nvSpPr>
        <p:spPr>
          <a:xfrm>
            <a:off x="4848809" y="3894610"/>
            <a:ext cx="1928323" cy="597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Att</a:t>
            </a:r>
            <a:r>
              <a:rPr lang="it-IT" dirty="0"/>
              <a:t> B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0E6EEBB-86FE-4B4F-96FA-567495DE5A6F}"/>
              </a:ext>
            </a:extLst>
          </p:cNvPr>
          <p:cNvSpPr/>
          <p:nvPr/>
        </p:nvSpPr>
        <p:spPr>
          <a:xfrm>
            <a:off x="2102496" y="4577472"/>
            <a:ext cx="1928323" cy="597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Att</a:t>
            </a:r>
            <a:r>
              <a:rPr lang="it-IT" dirty="0"/>
              <a:t> a</a:t>
            </a:r>
          </a:p>
        </p:txBody>
      </p:sp>
      <p:sp>
        <p:nvSpPr>
          <p:cNvPr id="13" name="Freccia a inversione 12">
            <a:extLst>
              <a:ext uri="{FF2B5EF4-FFF2-40B4-BE49-F238E27FC236}">
                <a16:creationId xmlns:a16="http://schemas.microsoft.com/office/drawing/2014/main" id="{AA0D163C-4D39-4F18-AFDD-72CA69AC3FE2}"/>
              </a:ext>
            </a:extLst>
          </p:cNvPr>
          <p:cNvSpPr/>
          <p:nvPr/>
        </p:nvSpPr>
        <p:spPr>
          <a:xfrm>
            <a:off x="9613642" y="2909102"/>
            <a:ext cx="1511557" cy="469573"/>
          </a:xfrm>
          <a:prstGeom prst="utur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3E356FC-CE6D-417A-8BB6-6A85332FD9EC}"/>
              </a:ext>
            </a:extLst>
          </p:cNvPr>
          <p:cNvSpPr txBox="1"/>
          <p:nvPr/>
        </p:nvSpPr>
        <p:spPr>
          <a:xfrm>
            <a:off x="10622128" y="3177197"/>
            <a:ext cx="184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pop</a:t>
            </a:r>
          </a:p>
        </p:txBody>
      </p:sp>
      <p:sp>
        <p:nvSpPr>
          <p:cNvPr id="15" name="Freccia a inversione 14">
            <a:extLst>
              <a:ext uri="{FF2B5EF4-FFF2-40B4-BE49-F238E27FC236}">
                <a16:creationId xmlns:a16="http://schemas.microsoft.com/office/drawing/2014/main" id="{DCEE6198-4D3E-4AFD-9EA2-CE8762DE4365}"/>
              </a:ext>
            </a:extLst>
          </p:cNvPr>
          <p:cNvSpPr/>
          <p:nvPr/>
        </p:nvSpPr>
        <p:spPr>
          <a:xfrm>
            <a:off x="1208318" y="2568169"/>
            <a:ext cx="1511557" cy="469573"/>
          </a:xfrm>
          <a:prstGeom prst="utur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7AA3ABD-4913-44C9-A84A-4AEF325E34C3}"/>
              </a:ext>
            </a:extLst>
          </p:cNvPr>
          <p:cNvSpPr txBox="1"/>
          <p:nvPr/>
        </p:nvSpPr>
        <p:spPr>
          <a:xfrm>
            <a:off x="1040370" y="3034224"/>
            <a:ext cx="184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</a:rPr>
              <a:t>push</a:t>
            </a:r>
            <a:endParaRPr lang="it-IT" b="1" dirty="0">
              <a:solidFill>
                <a:schemeClr val="bg1"/>
              </a:solidFill>
            </a:endParaRP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E87C8A47-91D1-4351-882F-4CFDEC634322}"/>
              </a:ext>
            </a:extLst>
          </p:cNvPr>
          <p:cNvCxnSpPr/>
          <p:nvPr/>
        </p:nvCxnSpPr>
        <p:spPr>
          <a:xfrm>
            <a:off x="4780384" y="3262601"/>
            <a:ext cx="0" cy="225800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3023ED39-0D67-4C32-8C0A-93BA7521F947}"/>
              </a:ext>
            </a:extLst>
          </p:cNvPr>
          <p:cNvCxnSpPr/>
          <p:nvPr/>
        </p:nvCxnSpPr>
        <p:spPr>
          <a:xfrm>
            <a:off x="6845560" y="3262601"/>
            <a:ext cx="0" cy="225800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51EFED96-1FE5-4BAC-96F1-F49C4C7823C4}"/>
              </a:ext>
            </a:extLst>
          </p:cNvPr>
          <p:cNvCxnSpPr>
            <a:cxnSpLocks/>
          </p:cNvCxnSpPr>
          <p:nvPr/>
        </p:nvCxnSpPr>
        <p:spPr>
          <a:xfrm flipH="1">
            <a:off x="4780384" y="5520609"/>
            <a:ext cx="20651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>
            <a:extLst>
              <a:ext uri="{FF2B5EF4-FFF2-40B4-BE49-F238E27FC236}">
                <a16:creationId xmlns:a16="http://schemas.microsoft.com/office/drawing/2014/main" id="{9F5C9BEE-8553-4296-8EB2-39004CB68FBC}"/>
              </a:ext>
            </a:extLst>
          </p:cNvPr>
          <p:cNvSpPr/>
          <p:nvPr/>
        </p:nvSpPr>
        <p:spPr>
          <a:xfrm>
            <a:off x="4848809" y="4580580"/>
            <a:ext cx="1928323" cy="597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Att</a:t>
            </a:r>
            <a:r>
              <a:rPr lang="it-IT" dirty="0"/>
              <a:t> a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0A13929-5C6E-452C-AC9B-7862799866B4}"/>
              </a:ext>
            </a:extLst>
          </p:cNvPr>
          <p:cNvSpPr txBox="1"/>
          <p:nvPr/>
        </p:nvSpPr>
        <p:spPr>
          <a:xfrm>
            <a:off x="3965509" y="2992531"/>
            <a:ext cx="184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</a:rPr>
              <a:t>push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22" name="Freccia a inversione 21">
            <a:extLst>
              <a:ext uri="{FF2B5EF4-FFF2-40B4-BE49-F238E27FC236}">
                <a16:creationId xmlns:a16="http://schemas.microsoft.com/office/drawing/2014/main" id="{978BEFA9-831A-42DF-A7F8-870E6B72653B}"/>
              </a:ext>
            </a:extLst>
          </p:cNvPr>
          <p:cNvSpPr/>
          <p:nvPr/>
        </p:nvSpPr>
        <p:spPr>
          <a:xfrm>
            <a:off x="4172345" y="2582236"/>
            <a:ext cx="1511557" cy="469573"/>
          </a:xfrm>
          <a:prstGeom prst="utur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4573557D-4B20-4601-8CDF-93F11BD8ED5E}"/>
              </a:ext>
            </a:extLst>
          </p:cNvPr>
          <p:cNvCxnSpPr/>
          <p:nvPr/>
        </p:nvCxnSpPr>
        <p:spPr>
          <a:xfrm>
            <a:off x="8437978" y="3234612"/>
            <a:ext cx="0" cy="225800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2CF0AF06-0343-43EE-A824-40AF16DFE85F}"/>
              </a:ext>
            </a:extLst>
          </p:cNvPr>
          <p:cNvCxnSpPr/>
          <p:nvPr/>
        </p:nvCxnSpPr>
        <p:spPr>
          <a:xfrm>
            <a:off x="10503154" y="3234612"/>
            <a:ext cx="0" cy="225800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583648C4-E768-43A8-AE95-912BF09B9F48}"/>
              </a:ext>
            </a:extLst>
          </p:cNvPr>
          <p:cNvCxnSpPr>
            <a:cxnSpLocks/>
          </p:cNvCxnSpPr>
          <p:nvPr/>
        </p:nvCxnSpPr>
        <p:spPr>
          <a:xfrm flipH="1">
            <a:off x="8437978" y="5492620"/>
            <a:ext cx="20651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>
            <a:extLst>
              <a:ext uri="{FF2B5EF4-FFF2-40B4-BE49-F238E27FC236}">
                <a16:creationId xmlns:a16="http://schemas.microsoft.com/office/drawing/2014/main" id="{FA0445E0-ECAC-45E1-913D-12330756A947}"/>
              </a:ext>
            </a:extLst>
          </p:cNvPr>
          <p:cNvSpPr/>
          <p:nvPr/>
        </p:nvSpPr>
        <p:spPr>
          <a:xfrm>
            <a:off x="8506403" y="4552591"/>
            <a:ext cx="1928323" cy="597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Att</a:t>
            </a:r>
            <a:r>
              <a:rPr lang="it-IT" dirty="0"/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200457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30F7F1-5A81-4698-BAA8-EC34B8CD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Chiamate annidate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DF8642-6D41-4F6F-BDF1-45B22FAF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1800" b="1" i="0" u="none" strike="noStrike" baseline="0" dirty="0">
                <a:solidFill>
                  <a:schemeClr val="bg1"/>
                </a:solidFill>
                <a:latin typeface="Arial-BoldMT"/>
              </a:rPr>
              <a:t>Programma:</a:t>
            </a:r>
          </a:p>
          <a:p>
            <a:pPr marL="274320" lvl="1" indent="0">
              <a:buNone/>
            </a:pPr>
            <a:r>
              <a:rPr lang="it-IT" sz="16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600" b="1" i="0" u="none" strike="noStrike" baseline="0" dirty="0">
                <a:solidFill>
                  <a:schemeClr val="bg1"/>
                </a:solidFill>
                <a:latin typeface="CourierNewPS-BoldMT"/>
              </a:rPr>
              <a:t> R(</a:t>
            </a:r>
            <a:r>
              <a:rPr lang="it-IT" sz="16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600" b="1" i="0" u="none" strike="noStrike" baseline="0" dirty="0">
                <a:solidFill>
                  <a:schemeClr val="bg1"/>
                </a:solidFill>
                <a:latin typeface="CourierNewPS-BoldMT"/>
              </a:rPr>
              <a:t> A) { </a:t>
            </a:r>
            <a:r>
              <a:rPr lang="it-IT" sz="1600" b="1" i="0" u="none" strike="noStrike" baseline="0" dirty="0" err="1">
                <a:solidFill>
                  <a:schemeClr val="bg1"/>
                </a:solidFill>
                <a:latin typeface="CourierNewPS-BoldMT"/>
              </a:rPr>
              <a:t>return</a:t>
            </a:r>
            <a:r>
              <a:rPr lang="it-IT" sz="1600" b="1" i="0" u="none" strike="noStrike" baseline="0" dirty="0">
                <a:solidFill>
                  <a:schemeClr val="bg1"/>
                </a:solidFill>
                <a:latin typeface="CourierNewPS-BoldMT"/>
              </a:rPr>
              <a:t> A+1; }</a:t>
            </a:r>
          </a:p>
          <a:p>
            <a:pPr marL="274320" lvl="1" indent="0">
              <a:buNone/>
            </a:pPr>
            <a:r>
              <a:rPr lang="en-US" sz="1600" b="1" i="0" u="none" strike="noStrike" baseline="0" dirty="0">
                <a:solidFill>
                  <a:schemeClr val="bg1"/>
                </a:solidFill>
                <a:latin typeface="CourierNewPS-BoldMT"/>
              </a:rPr>
              <a:t>int Q(int x) { return R(x); }</a:t>
            </a:r>
          </a:p>
          <a:p>
            <a:pPr marL="274320" lvl="1" indent="0">
              <a:buNone/>
            </a:pPr>
            <a:r>
              <a:rPr lang="en-US" sz="1600" b="1" i="0" u="none" strike="noStrike" baseline="0" dirty="0">
                <a:solidFill>
                  <a:schemeClr val="bg1"/>
                </a:solidFill>
                <a:latin typeface="CourierNewPS-BoldMT"/>
              </a:rPr>
              <a:t>int P(void) { int a=10; return Q(a); }</a:t>
            </a:r>
          </a:p>
          <a:p>
            <a:pPr marL="274320" lvl="1" indent="0">
              <a:buNone/>
            </a:pPr>
            <a:r>
              <a:rPr lang="it-IT" sz="1600" b="1" i="0" u="none" strike="noStrike" baseline="0" dirty="0" err="1">
                <a:solidFill>
                  <a:schemeClr val="bg1"/>
                </a:solidFill>
                <a:latin typeface="CourierNewPS-BoldMT"/>
              </a:rPr>
              <a:t>main</a:t>
            </a:r>
            <a:r>
              <a:rPr lang="it-IT" sz="1600" b="1" i="0" u="none" strike="noStrike" baseline="0" dirty="0">
                <a:solidFill>
                  <a:schemeClr val="bg1"/>
                </a:solidFill>
                <a:latin typeface="CourierNewPS-BoldMT"/>
              </a:rPr>
              <a:t>() { </a:t>
            </a:r>
            <a:r>
              <a:rPr lang="it-IT" sz="16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600" b="1" i="0" u="none" strike="noStrike" baseline="0" dirty="0">
                <a:solidFill>
                  <a:schemeClr val="bg1"/>
                </a:solidFill>
                <a:latin typeface="CourierNewPS-BoldMT"/>
              </a:rPr>
              <a:t> x = P(); }</a:t>
            </a:r>
          </a:p>
          <a:p>
            <a:pPr algn="l"/>
            <a:r>
              <a:rPr lang="it-IT" sz="1800" b="1" i="0" u="none" strike="noStrike" baseline="0" dirty="0">
                <a:solidFill>
                  <a:schemeClr val="bg1"/>
                </a:solidFill>
                <a:latin typeface="Arial-BoldMT"/>
              </a:rPr>
              <a:t>Sequenza chiamate:</a:t>
            </a:r>
          </a:p>
          <a:p>
            <a:pPr marL="274320" lvl="1" indent="0">
              <a:buNone/>
            </a:pPr>
            <a:r>
              <a:rPr lang="it-IT" sz="1600" b="0" i="1" u="none" strike="noStrike" baseline="0" dirty="0">
                <a:solidFill>
                  <a:schemeClr val="bg1"/>
                </a:solidFill>
                <a:latin typeface="Arial-ItalicMT"/>
              </a:rPr>
              <a:t>S.O. </a:t>
            </a:r>
            <a:r>
              <a:rPr lang="it-IT" sz="1600" b="0" i="0" u="none" strike="noStrike" baseline="0" dirty="0">
                <a:solidFill>
                  <a:schemeClr val="bg1"/>
                </a:solidFill>
                <a:latin typeface="Symbol" panose="05050102010706020507" pitchFamily="18" charset="2"/>
              </a:rPr>
              <a:t>-&gt; </a:t>
            </a:r>
            <a:r>
              <a:rPr lang="it-IT" sz="1600" b="1" i="0" u="none" strike="noStrike" baseline="0" dirty="0" err="1">
                <a:solidFill>
                  <a:schemeClr val="bg1"/>
                </a:solidFill>
                <a:latin typeface="CourierNewPS-BoldMT"/>
              </a:rPr>
              <a:t>main</a:t>
            </a:r>
            <a:r>
              <a:rPr lang="it-IT" sz="1600" b="1" i="0" u="none" strike="noStrike" baseline="0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it-IT" sz="1600" b="0" i="0" u="none" strike="noStrike" baseline="0" dirty="0">
                <a:solidFill>
                  <a:schemeClr val="bg1"/>
                </a:solidFill>
                <a:latin typeface="Symbol" panose="05050102010706020507" pitchFamily="18" charset="2"/>
              </a:rPr>
              <a:t>-&gt; </a:t>
            </a:r>
            <a:r>
              <a:rPr lang="it-IT" sz="1600" b="1" i="0" u="none" strike="noStrike" baseline="0" dirty="0">
                <a:solidFill>
                  <a:schemeClr val="bg1"/>
                </a:solidFill>
                <a:latin typeface="CourierNewPS-BoldMT"/>
              </a:rPr>
              <a:t>P() </a:t>
            </a:r>
            <a:r>
              <a:rPr lang="it-IT" sz="1600" b="0" i="0" u="none" strike="noStrike" baseline="0" dirty="0">
                <a:solidFill>
                  <a:schemeClr val="bg1"/>
                </a:solidFill>
                <a:latin typeface="Symbol" panose="05050102010706020507" pitchFamily="18" charset="2"/>
              </a:rPr>
              <a:t>-&gt; </a:t>
            </a:r>
            <a:r>
              <a:rPr lang="it-IT" sz="1600" b="1" i="0" u="none" strike="noStrike" baseline="0" dirty="0">
                <a:solidFill>
                  <a:schemeClr val="bg1"/>
                </a:solidFill>
                <a:latin typeface="CourierNewPS-BoldMT"/>
              </a:rPr>
              <a:t>Q() </a:t>
            </a:r>
            <a:r>
              <a:rPr lang="it-IT" sz="1600" b="0" i="0" u="none" strike="noStrike" baseline="0" dirty="0">
                <a:solidFill>
                  <a:schemeClr val="bg1"/>
                </a:solidFill>
                <a:latin typeface="Symbol" panose="05050102010706020507" pitchFamily="18" charset="2"/>
              </a:rPr>
              <a:t>-&gt; </a:t>
            </a:r>
            <a:r>
              <a:rPr lang="it-IT" sz="1600" b="1" i="0" u="none" strike="noStrike" baseline="0" dirty="0">
                <a:solidFill>
                  <a:schemeClr val="bg1"/>
                </a:solidFill>
                <a:latin typeface="CourierNewPS-BoldMT"/>
              </a:rPr>
              <a:t>R()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49B9EF-3EB9-46ED-9BCD-CC9E1AF2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25/02/2021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43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57_TF56410444" id="{9E32E7D9-E4D4-4E34-9CBF-5EF99946F492}" vid="{4EB8DC7B-672E-465F-9749-D0C21D91E9B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{80D37069-4E25-4ABC-9768-CA0F1D6F4644}tf56410444_win32</Template>
  <TotalTime>581</TotalTime>
  <Words>3945</Words>
  <Application>Microsoft Office PowerPoint</Application>
  <PresentationFormat>Widescreen</PresentationFormat>
  <Paragraphs>702</Paragraphs>
  <Slides>49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49</vt:i4>
      </vt:variant>
    </vt:vector>
  </HeadingPairs>
  <TitlesOfParts>
    <vt:vector size="60" baseType="lpstr">
      <vt:lpstr>Arial-BoldMT</vt:lpstr>
      <vt:lpstr>Arial-ItalicMT</vt:lpstr>
      <vt:lpstr>Avenir Next LT Pro</vt:lpstr>
      <vt:lpstr>Avenir Next LT Pro Light</vt:lpstr>
      <vt:lpstr>Calibri</vt:lpstr>
      <vt:lpstr>ComicSansMS-Bold</vt:lpstr>
      <vt:lpstr>Courier New</vt:lpstr>
      <vt:lpstr>CourierNewPS-BoldMT</vt:lpstr>
      <vt:lpstr>Garamond</vt:lpstr>
      <vt:lpstr>Symbol</vt:lpstr>
      <vt:lpstr>SavonVTI</vt:lpstr>
      <vt:lpstr>La ricorsione</vt:lpstr>
      <vt:lpstr>Funzioni: il modello a run time </vt:lpstr>
      <vt:lpstr>Record di attivazione </vt:lpstr>
      <vt:lpstr>Record di Attivazione</vt:lpstr>
      <vt:lpstr>Record di Attivazione </vt:lpstr>
      <vt:lpstr>STACK</vt:lpstr>
      <vt:lpstr>Stack</vt:lpstr>
      <vt:lpstr>Stack</vt:lpstr>
      <vt:lpstr>Chiamate annidate</vt:lpstr>
      <vt:lpstr>Presentazione standard di PowerPoint</vt:lpstr>
      <vt:lpstr>Spazio di indirizzamento</vt:lpstr>
      <vt:lpstr>Variabili static</vt:lpstr>
      <vt:lpstr>Esempio</vt:lpstr>
      <vt:lpstr>La ricorsione</vt:lpstr>
      <vt:lpstr>Esempio di ricorsione</vt:lpstr>
      <vt:lpstr>Ricorsione in C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Cosa succede nello stack?</vt:lpstr>
      <vt:lpstr>Presentazione standard di PowerPoint</vt:lpstr>
      <vt:lpstr>Presentazione standard di PowerPoint</vt:lpstr>
      <vt:lpstr>Presentazione standard di PowerPoint</vt:lpstr>
      <vt:lpstr>Somma dei primi N naturali</vt:lpstr>
      <vt:lpstr>Presentazione standard di PowerPoint</vt:lpstr>
      <vt:lpstr>Presentazione standard di PowerPoint</vt:lpstr>
      <vt:lpstr>Calcolo iterativo del fattoriale</vt:lpstr>
      <vt:lpstr>Presentazione standard di PowerPoint</vt:lpstr>
      <vt:lpstr>Processo computazionale iterativo </vt:lpstr>
      <vt:lpstr>Presentazione standard di PowerPoint</vt:lpstr>
      <vt:lpstr>Presentazione standard di PowerPoint</vt:lpstr>
      <vt:lpstr>Soluzione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ricorsione</dc:title>
  <dc:creator>Aaron</dc:creator>
  <cp:lastModifiedBy>Aaron</cp:lastModifiedBy>
  <cp:revision>23</cp:revision>
  <dcterms:created xsi:type="dcterms:W3CDTF">2021-01-13T08:29:19Z</dcterms:created>
  <dcterms:modified xsi:type="dcterms:W3CDTF">2021-02-25T08:25:36Z</dcterms:modified>
</cp:coreProperties>
</file>