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0" r:id="rId44"/>
    <p:sldId id="299" r:id="rId45"/>
    <p:sldId id="281" r:id="rId4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EE24E82F-86AA-4C04-971D-F3C02B3344E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Sezione senza titolo" id="{366B3C01-2778-460D-B5A9-A0949736D080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Sezione senza titolo" id="{A7E98C29-51D7-4533-AE9A-5A182BF57F8D}">
          <p14:sldIdLst>
            <p14:sldId id="300"/>
            <p14:sldId id="299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C9D889-86A4-4646-A084-B44DDDEE5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D2864FE-84A2-41B9-B88B-48718BB42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97AFB2-6935-41E3-9CD6-84602DA9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E39D-2DBB-4DCB-AB51-0D09CF4BD69F}" type="datetimeFigureOut">
              <a:rPr lang="it-IT" smtClean="0"/>
              <a:t>09/05/2018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81959A-A6A5-4B74-8BC6-2EEF5C30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E4D330-03B3-4652-B23D-44507C64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FBDF-15F1-4E3E-96F9-CAFB2C401F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98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3B179C-653F-4B75-84E6-D2CDDC88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0B25043-22D9-406D-84DA-9F7A04F87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9876C1-2A0D-4491-B9EB-1923E51A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E39D-2DBB-4DCB-AB51-0D09CF4BD69F}" type="datetimeFigureOut">
              <a:rPr lang="it-IT" smtClean="0"/>
              <a:t>09/05/2018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36E5D6-2F49-4D66-B408-C3741744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B75F1A-C558-43D9-B295-6A354D36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FBDF-15F1-4E3E-96F9-CAFB2C401F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66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1E87D7-5DB7-44E6-9E5C-E1B1EEE24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6935140-FEE8-47C5-BD3A-21B7965AC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4AEA35-A4A6-4B9C-A197-8D4204F6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E39D-2DBB-4DCB-AB51-0D09CF4BD69F}" type="datetimeFigureOut">
              <a:rPr lang="it-IT" smtClean="0"/>
              <a:t>09/05/2018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553E4C-2000-4197-A092-33DD430C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1E3AEC-925B-4A2B-A54D-66D995AA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FBDF-15F1-4E3E-96F9-CAFB2C401F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583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03B4BA-4369-4AD6-9454-35F9E9B7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859069-A07D-43F0-9CC7-E61EA2F52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6744D0-B903-4494-AE13-DDFDEB98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E39D-2DBB-4DCB-AB51-0D09CF4BD69F}" type="datetimeFigureOut">
              <a:rPr lang="it-IT" smtClean="0"/>
              <a:t>09/05/2018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116C49-CFEC-4E0C-A016-5311C8DC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7666E7-827E-44FA-95D6-5DEDF5BC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FBDF-15F1-4E3E-96F9-CAFB2C401F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76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58637D-2B6E-426C-B006-4E58DD33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9D8D8C-979C-4BA5-9DAA-1458698FE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E7B834-0C3B-4B97-9FE9-68E8719C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E39D-2DBB-4DCB-AB51-0D09CF4BD69F}" type="datetimeFigureOut">
              <a:rPr lang="it-IT" smtClean="0"/>
              <a:t>09/05/2018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E6C1DA-BF77-473D-8AF2-998C82B0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807D1B-A90C-4D18-92B1-33F6785E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FBDF-15F1-4E3E-96F9-CAFB2C401F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999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D3367F-7F18-4FE6-991F-F3FD7642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0F55B9-E930-4E73-8D25-00266BC7A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97C1E8A-F636-447F-BCD7-91E404FD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357E8B7-0847-43FF-BB63-D25CB8EE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E39D-2DBB-4DCB-AB51-0D09CF4BD69F}" type="datetimeFigureOut">
              <a:rPr lang="it-IT" smtClean="0"/>
              <a:t>09/05/2018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63614E-9809-4CB8-9A3F-7B8D08AF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76705E-DF7E-4081-92FB-97E58ABE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FBDF-15F1-4E3E-96F9-CAFB2C401F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047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CA54C3-3BD8-4628-974D-CAE6E61F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F0D6BF-0D13-46C4-9F99-230281EC5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06FCB72-1A7F-47D0-9377-F80C5D9F0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B7A7267-4661-41BC-83A1-B96E783F4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FAB803-FE42-406B-99B5-8284CE185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CC4C74F-3342-4244-9181-729A02CE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E39D-2DBB-4DCB-AB51-0D09CF4BD69F}" type="datetimeFigureOut">
              <a:rPr lang="it-IT" smtClean="0"/>
              <a:t>09/05/2018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1902139-CE80-4ABF-A197-B45C3004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74B1246-8E94-4759-B0FE-5174C4DE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FBDF-15F1-4E3E-96F9-CAFB2C401F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021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9F9D05-9BDD-43EC-B8AE-2831EBC4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623EEDF-2A75-4ADF-BBDD-CD6FBC1C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E39D-2DBB-4DCB-AB51-0D09CF4BD69F}" type="datetimeFigureOut">
              <a:rPr lang="it-IT" smtClean="0"/>
              <a:t>09/05/2018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CF5C38-83BA-41C0-8742-5BE6E9B5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0E9291-774B-4C51-B03A-36F55DC5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FBDF-15F1-4E3E-96F9-CAFB2C401F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106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F92404C-E2EE-47B9-AFE3-7B48C52E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E39D-2DBB-4DCB-AB51-0D09CF4BD69F}" type="datetimeFigureOut">
              <a:rPr lang="it-IT" smtClean="0"/>
              <a:t>09/05/2018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86AEC7C-35B7-46D1-9B81-A40D5EC7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946910-01FB-4EB0-8914-7C4CA560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FBDF-15F1-4E3E-96F9-CAFB2C401F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03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1DCB3D-2E4B-4DCB-B29D-9226CE7E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06EF89-0106-4D8A-B680-0059B4A6B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87D0BC0-70AB-44C6-9A55-A250B267D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D90AE5-DC03-4F2D-885D-395649E4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E39D-2DBB-4DCB-AB51-0D09CF4BD69F}" type="datetimeFigureOut">
              <a:rPr lang="it-IT" smtClean="0"/>
              <a:t>09/05/2018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6ADBC0-3248-44F8-BC6C-F574C6D8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653CB2-0484-4BCD-A4FE-05B79773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FBDF-15F1-4E3E-96F9-CAFB2C401F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591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CE584D-F2FB-40A6-BDA0-7347CF59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C7E6D43-9D16-4686-85CC-5E2B3715F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DCE1A5D-B2F6-4B2B-BB09-118DD2723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A2E698-F021-4595-8BC6-A8D66E88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E39D-2DBB-4DCB-AB51-0D09CF4BD69F}" type="datetimeFigureOut">
              <a:rPr lang="it-IT" smtClean="0"/>
              <a:t>09/05/2018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AF7C1A-BCD8-487A-8492-F5F53337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73BB28D-623E-4D93-9CDD-23E7AE75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FBDF-15F1-4E3E-96F9-CAFB2C401F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36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031CD2F-C3AA-436A-ADBF-C12856E7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3E28A7-6CE1-43D7-BE78-DC54D7B82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A12E5E-D094-4564-8325-5A6E3BB2D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E39D-2DBB-4DCB-AB51-0D09CF4BD69F}" type="datetimeFigureOut">
              <a:rPr lang="it-IT" smtClean="0"/>
              <a:t>09/05/2018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53BB74-E2DC-4437-8B76-77F7FFE20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94DA42-4A02-44C5-AA10-F68CC7C12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4FBDF-15F1-4E3E-96F9-CAFB2C401F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146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5D7303-D404-4C03-94DB-9C3DF51AC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Sistemi Operativi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9AF12B-A7EE-45AD-AE84-E9341884D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3321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369B1B-B342-4D36-A869-4A29E1F9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Classificazione dei 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80BF3F-0968-4105-B3C0-228BF4A06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87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 sistemi operativi si classificano in base alla modalità di gestione dei processi/programmi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5E6DDE0-D00B-49B4-B9E2-2C3EEBAD0D6E}"/>
              </a:ext>
            </a:extLst>
          </p:cNvPr>
          <p:cNvSpPr txBox="1"/>
          <p:nvPr/>
        </p:nvSpPr>
        <p:spPr>
          <a:xfrm>
            <a:off x="971550" y="2857500"/>
            <a:ext cx="3076575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mono-programmato</a:t>
            </a:r>
          </a:p>
          <a:p>
            <a:r>
              <a:rPr lang="it-IT" b="1" dirty="0">
                <a:solidFill>
                  <a:schemeClr val="bg1"/>
                </a:solidFill>
              </a:rPr>
              <a:t>un solo </a:t>
            </a:r>
            <a:r>
              <a:rPr lang="it-IT" dirty="0">
                <a:solidFill>
                  <a:schemeClr val="bg1"/>
                </a:solidFill>
              </a:rPr>
              <a:t>programma alla</a:t>
            </a:r>
          </a:p>
          <a:p>
            <a:r>
              <a:rPr lang="it-IT" dirty="0">
                <a:solidFill>
                  <a:schemeClr val="bg1"/>
                </a:solidFill>
              </a:rPr>
              <a:t>volta può occupare la</a:t>
            </a:r>
          </a:p>
          <a:p>
            <a:r>
              <a:rPr lang="it-IT" dirty="0">
                <a:solidFill>
                  <a:schemeClr val="bg1"/>
                </a:solidFill>
              </a:rPr>
              <a:t>memoria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BF9512F-A937-4325-BE3D-5F3CBF5B9178}"/>
              </a:ext>
            </a:extLst>
          </p:cNvPr>
          <p:cNvSpPr txBox="1"/>
          <p:nvPr/>
        </p:nvSpPr>
        <p:spPr>
          <a:xfrm>
            <a:off x="971550" y="4457700"/>
            <a:ext cx="3152775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mono-</a:t>
            </a:r>
            <a:r>
              <a:rPr lang="it-IT" b="1" dirty="0" err="1">
                <a:solidFill>
                  <a:schemeClr val="bg1"/>
                </a:solidFill>
              </a:rPr>
              <a:t>tasking</a:t>
            </a:r>
            <a:endParaRPr lang="it-IT" b="1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supporta la esecuzione di</a:t>
            </a:r>
          </a:p>
          <a:p>
            <a:r>
              <a:rPr lang="it-IT" b="1" dirty="0">
                <a:solidFill>
                  <a:schemeClr val="bg1"/>
                </a:solidFill>
              </a:rPr>
              <a:t>un unico </a:t>
            </a:r>
            <a:r>
              <a:rPr lang="it-IT" dirty="0">
                <a:solidFill>
                  <a:schemeClr val="bg1"/>
                </a:solidFill>
              </a:rPr>
              <a:t>processo alla volta</a:t>
            </a:r>
          </a:p>
          <a:p>
            <a:r>
              <a:rPr lang="it-IT" dirty="0">
                <a:solidFill>
                  <a:schemeClr val="bg1"/>
                </a:solidFill>
              </a:rPr>
              <a:t>(processi sequenziali)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D3CAF5F-0733-4014-B3A0-C3CC82546F37}"/>
              </a:ext>
            </a:extLst>
          </p:cNvPr>
          <p:cNvSpPr txBox="1"/>
          <p:nvPr/>
        </p:nvSpPr>
        <p:spPr>
          <a:xfrm>
            <a:off x="6581775" y="2857500"/>
            <a:ext cx="4067175" cy="92333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multi-programmato</a:t>
            </a:r>
          </a:p>
          <a:p>
            <a:r>
              <a:rPr lang="it-IT" b="1" dirty="0">
                <a:solidFill>
                  <a:schemeClr val="bg1"/>
                </a:solidFill>
              </a:rPr>
              <a:t>più </a:t>
            </a:r>
            <a:r>
              <a:rPr lang="it-IT" dirty="0">
                <a:solidFill>
                  <a:schemeClr val="bg1"/>
                </a:solidFill>
              </a:rPr>
              <a:t>programmi possono esser</a:t>
            </a:r>
          </a:p>
          <a:p>
            <a:r>
              <a:rPr lang="it-IT" dirty="0">
                <a:solidFill>
                  <a:schemeClr val="bg1"/>
                </a:solidFill>
              </a:rPr>
              <a:t>presenti in memoria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A97BB7-72FF-4D15-A5CE-65DE35B349EF}"/>
              </a:ext>
            </a:extLst>
          </p:cNvPr>
          <p:cNvSpPr txBox="1"/>
          <p:nvPr/>
        </p:nvSpPr>
        <p:spPr>
          <a:xfrm>
            <a:off x="6581775" y="4057829"/>
            <a:ext cx="4981575" cy="20313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multi-</a:t>
            </a:r>
            <a:r>
              <a:rPr lang="it-IT" b="1" dirty="0" err="1">
                <a:solidFill>
                  <a:schemeClr val="bg1"/>
                </a:solidFill>
              </a:rPr>
              <a:t>tasking</a:t>
            </a:r>
            <a:endParaRPr lang="it-IT" b="1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supporta la esecuzione di </a:t>
            </a:r>
            <a:r>
              <a:rPr lang="it-IT" b="1" dirty="0">
                <a:solidFill>
                  <a:schemeClr val="bg1"/>
                </a:solidFill>
              </a:rPr>
              <a:t>più</a:t>
            </a:r>
          </a:p>
          <a:p>
            <a:r>
              <a:rPr lang="it-IT" dirty="0">
                <a:solidFill>
                  <a:schemeClr val="bg1"/>
                </a:solidFill>
              </a:rPr>
              <a:t>processi contemporaneamente</a:t>
            </a:r>
          </a:p>
          <a:p>
            <a:r>
              <a:rPr lang="it-IT" dirty="0">
                <a:solidFill>
                  <a:schemeClr val="bg1"/>
                </a:solidFill>
              </a:rPr>
              <a:t>(processi concorrenti)</a:t>
            </a:r>
          </a:p>
          <a:p>
            <a:r>
              <a:rPr lang="it-IT" dirty="0">
                <a:solidFill>
                  <a:schemeClr val="bg1"/>
                </a:solidFill>
              </a:rPr>
              <a:t>In questo caso il S.O. deve gestire la</a:t>
            </a:r>
          </a:p>
          <a:p>
            <a:r>
              <a:rPr lang="it-IT" dirty="0">
                <a:solidFill>
                  <a:schemeClr val="bg1"/>
                </a:solidFill>
              </a:rPr>
              <a:t>suddivisione del tempo della CPU fra</a:t>
            </a:r>
          </a:p>
          <a:p>
            <a:r>
              <a:rPr lang="it-IT" dirty="0">
                <a:solidFill>
                  <a:schemeClr val="bg1"/>
                </a:solidFill>
              </a:rPr>
              <a:t>i vari programmi (time-sharing)</a:t>
            </a:r>
          </a:p>
        </p:txBody>
      </p:sp>
    </p:spTree>
    <p:extLst>
      <p:ext uri="{BB962C8B-B14F-4D97-AF65-F5344CB8AC3E}">
        <p14:creationId xmlns:p14="http://schemas.microsoft.com/office/powerpoint/2010/main" val="2427021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2ECCE6-2F47-42B1-8793-BE348C81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Multi-</a:t>
            </a:r>
            <a:r>
              <a:rPr lang="it-IT" dirty="0" err="1"/>
              <a:t>tasking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B561B2-F24A-412F-A116-55CD34EA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CPU, molti processi</a:t>
            </a:r>
          </a:p>
          <a:p>
            <a:endParaRPr lang="it-IT" dirty="0"/>
          </a:p>
          <a:p>
            <a:r>
              <a:rPr lang="it-IT" dirty="0"/>
              <a:t>Il controllo della CPU viene, a turno, da un processo ad un altro: poiché questo avviene in modo rapido, gli utenti hanno una illusione di concorrenza</a:t>
            </a:r>
          </a:p>
          <a:p>
            <a:endParaRPr lang="it-IT" dirty="0"/>
          </a:p>
          <a:p>
            <a:r>
              <a:rPr lang="it-IT" dirty="0"/>
              <a:t>Il turno dipende dalla priorità assegnata al processo</a:t>
            </a:r>
          </a:p>
        </p:txBody>
      </p:sp>
    </p:spTree>
    <p:extLst>
      <p:ext uri="{BB962C8B-B14F-4D97-AF65-F5344CB8AC3E}">
        <p14:creationId xmlns:p14="http://schemas.microsoft.com/office/powerpoint/2010/main" val="334234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44D22-9B93-4E3B-B848-A5B2324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Multi-</a:t>
            </a:r>
            <a:r>
              <a:rPr lang="it-IT" dirty="0" err="1"/>
              <a:t>tasking</a:t>
            </a:r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05F6E586-61A5-45A5-AFD6-416BD2D06B12}"/>
              </a:ext>
            </a:extLst>
          </p:cNvPr>
          <p:cNvSpPr/>
          <p:nvPr/>
        </p:nvSpPr>
        <p:spPr>
          <a:xfrm>
            <a:off x="3467100" y="3505200"/>
            <a:ext cx="4276725" cy="11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scheduler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2CC2247F-CE55-4088-BF1F-1C6FF9B932DA}"/>
              </a:ext>
            </a:extLst>
          </p:cNvPr>
          <p:cNvSpPr/>
          <p:nvPr/>
        </p:nvSpPr>
        <p:spPr>
          <a:xfrm>
            <a:off x="3733800" y="2190750"/>
            <a:ext cx="723900" cy="5905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Pr1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2156C2A3-B75C-466E-963B-E0B667EF9EDF}"/>
              </a:ext>
            </a:extLst>
          </p:cNvPr>
          <p:cNvSpPr/>
          <p:nvPr/>
        </p:nvSpPr>
        <p:spPr>
          <a:xfrm>
            <a:off x="6477000" y="2119313"/>
            <a:ext cx="723900" cy="5905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Pr2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A7D74804-D745-40F2-8132-DE03EEC7C74C}"/>
              </a:ext>
            </a:extLst>
          </p:cNvPr>
          <p:cNvSpPr/>
          <p:nvPr/>
        </p:nvSpPr>
        <p:spPr>
          <a:xfrm>
            <a:off x="9401175" y="3762375"/>
            <a:ext cx="723900" cy="5905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Pr3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03797CE1-37EF-4D50-9E9E-54B54BA10FB0}"/>
              </a:ext>
            </a:extLst>
          </p:cNvPr>
          <p:cNvSpPr/>
          <p:nvPr/>
        </p:nvSpPr>
        <p:spPr>
          <a:xfrm>
            <a:off x="6581775" y="5281613"/>
            <a:ext cx="723900" cy="5905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Pr4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9EEF5229-CA90-4400-B99A-F3B42C644548}"/>
              </a:ext>
            </a:extLst>
          </p:cNvPr>
          <p:cNvSpPr/>
          <p:nvPr/>
        </p:nvSpPr>
        <p:spPr>
          <a:xfrm>
            <a:off x="3467100" y="5281613"/>
            <a:ext cx="723900" cy="5905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Pr5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012FBE25-54E7-4519-AD81-73C8CA9C5797}"/>
              </a:ext>
            </a:extLst>
          </p:cNvPr>
          <p:cNvSpPr/>
          <p:nvPr/>
        </p:nvSpPr>
        <p:spPr>
          <a:xfrm>
            <a:off x="838200" y="3690938"/>
            <a:ext cx="723900" cy="5905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Pr6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32C10D9-9622-4D35-8621-BADA85309737}"/>
              </a:ext>
            </a:extLst>
          </p:cNvPr>
          <p:cNvCxnSpPr>
            <a:stCxn id="4" idx="6"/>
            <a:endCxn id="7" idx="1"/>
          </p:cNvCxnSpPr>
          <p:nvPr/>
        </p:nvCxnSpPr>
        <p:spPr>
          <a:xfrm>
            <a:off x="7743825" y="4057650"/>
            <a:ext cx="1657350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341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D46C34-F22C-4925-8F23-A93CEDD9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99841D-008A-40FF-BE01-5ED4D980F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432050"/>
          </a:xfrm>
        </p:spPr>
        <p:txBody>
          <a:bodyPr>
            <a:normAutofit/>
          </a:bodyPr>
          <a:lstStyle/>
          <a:p>
            <a:r>
              <a:rPr lang="it-IT" sz="2400" dirty="0"/>
              <a:t>Diversi programmi, ognuno con un </a:t>
            </a:r>
            <a:r>
              <a:rPr lang="it-IT" sz="2400" dirty="0">
                <a:solidFill>
                  <a:srgbClr val="FF0000"/>
                </a:solidFill>
              </a:rPr>
              <a:t>proprio tempo di elaborazione </a:t>
            </a:r>
            <a:r>
              <a:rPr lang="it-IT" sz="2400" dirty="0"/>
              <a:t>e propri </a:t>
            </a:r>
            <a:r>
              <a:rPr lang="it-IT" sz="2400" dirty="0">
                <a:solidFill>
                  <a:schemeClr val="accent1"/>
                </a:solidFill>
              </a:rPr>
              <a:t>tempi di attesa </a:t>
            </a:r>
            <a:r>
              <a:rPr lang="it-IT" sz="2400" dirty="0"/>
              <a:t>per </a:t>
            </a:r>
            <a:r>
              <a:rPr lang="it-IT" sz="2400" b="1" dirty="0">
                <a:solidFill>
                  <a:srgbClr val="FF0000"/>
                </a:solidFill>
              </a:rPr>
              <a:t>operazioni di I/O </a:t>
            </a:r>
            <a:r>
              <a:rPr lang="it-IT" sz="2400" dirty="0"/>
              <a:t>(zone grigie)</a:t>
            </a:r>
          </a:p>
          <a:p>
            <a:r>
              <a:rPr lang="it-IT" sz="2400" dirty="0"/>
              <a:t>Al fine di evitare che la </a:t>
            </a:r>
            <a:r>
              <a:rPr lang="it-IT" sz="2400" dirty="0">
                <a:solidFill>
                  <a:srgbClr val="FF0000"/>
                </a:solidFill>
              </a:rPr>
              <a:t>CPU </a:t>
            </a:r>
            <a:r>
              <a:rPr lang="it-IT" sz="2400" dirty="0"/>
              <a:t>venga utilizzata in </a:t>
            </a:r>
            <a:r>
              <a:rPr lang="it-IT" sz="2400" b="1" dirty="0">
                <a:solidFill>
                  <a:srgbClr val="FF0000"/>
                </a:solidFill>
              </a:rPr>
              <a:t>modo esclusivo </a:t>
            </a:r>
            <a:r>
              <a:rPr lang="it-IT" sz="2400" dirty="0"/>
              <a:t>(o per troppo tempo) da parte di </a:t>
            </a:r>
            <a:r>
              <a:rPr lang="it-IT" sz="2400" b="1" dirty="0"/>
              <a:t>un solo programma</a:t>
            </a:r>
            <a:r>
              <a:rPr lang="it-IT" sz="2400" dirty="0"/>
              <a:t>, il tempo viene idealmente suddiviso in </a:t>
            </a:r>
            <a:r>
              <a:rPr lang="it-IT" sz="2400" dirty="0">
                <a:solidFill>
                  <a:schemeClr val="accent1"/>
                </a:solidFill>
              </a:rPr>
              <a:t>unità elementari </a:t>
            </a:r>
            <a:r>
              <a:rPr lang="it-IT" sz="2400" dirty="0"/>
              <a:t>detti </a:t>
            </a:r>
            <a:r>
              <a:rPr lang="it-IT" sz="2400" b="1" dirty="0">
                <a:solidFill>
                  <a:srgbClr val="FF0000"/>
                </a:solidFill>
              </a:rPr>
              <a:t>quanti</a:t>
            </a:r>
          </a:p>
          <a:p>
            <a:r>
              <a:rPr lang="it-IT" sz="2400" dirty="0">
                <a:solidFill>
                  <a:srgbClr val="FF0000"/>
                </a:solidFill>
              </a:rPr>
              <a:t>Round-Robin</a:t>
            </a:r>
            <a:r>
              <a:rPr lang="it-IT" sz="2400" dirty="0"/>
              <a:t>: assegna a rotazione la disponibilità di un quanto di tempo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4C55B6F-899B-4F06-A893-50F9D91794B9}"/>
              </a:ext>
            </a:extLst>
          </p:cNvPr>
          <p:cNvSpPr/>
          <p:nvPr/>
        </p:nvSpPr>
        <p:spPr>
          <a:xfrm>
            <a:off x="1219200" y="4505325"/>
            <a:ext cx="9972675" cy="25717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1A2D29F-79DF-49EF-80A9-522C87CCDF35}"/>
              </a:ext>
            </a:extLst>
          </p:cNvPr>
          <p:cNvSpPr/>
          <p:nvPr/>
        </p:nvSpPr>
        <p:spPr>
          <a:xfrm>
            <a:off x="1190625" y="5467350"/>
            <a:ext cx="9972675" cy="25717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BA5A8E1-71EB-4E07-A116-BF1170B0E7CA}"/>
              </a:ext>
            </a:extLst>
          </p:cNvPr>
          <p:cNvSpPr/>
          <p:nvPr/>
        </p:nvSpPr>
        <p:spPr>
          <a:xfrm>
            <a:off x="1219200" y="6334125"/>
            <a:ext cx="9972675" cy="25717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D0B163C-2D52-41A4-9728-20BA9D43F3FF}"/>
              </a:ext>
            </a:extLst>
          </p:cNvPr>
          <p:cNvSpPr txBox="1"/>
          <p:nvPr/>
        </p:nvSpPr>
        <p:spPr>
          <a:xfrm>
            <a:off x="514350" y="4393168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Pr1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3037B62-DC3B-432D-8375-06D313D6519E}"/>
              </a:ext>
            </a:extLst>
          </p:cNvPr>
          <p:cNvSpPr txBox="1"/>
          <p:nvPr/>
        </p:nvSpPr>
        <p:spPr>
          <a:xfrm>
            <a:off x="485775" y="5431393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1"/>
                </a:solidFill>
              </a:rPr>
              <a:t>Pr2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9671CD9-9B61-4F32-862C-CCAC900F06DF}"/>
              </a:ext>
            </a:extLst>
          </p:cNvPr>
          <p:cNvSpPr txBox="1"/>
          <p:nvPr/>
        </p:nvSpPr>
        <p:spPr>
          <a:xfrm>
            <a:off x="476250" y="6221968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Pr3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58F30B7-EA6D-46DB-9558-638B243CDEFC}"/>
              </a:ext>
            </a:extLst>
          </p:cNvPr>
          <p:cNvSpPr/>
          <p:nvPr/>
        </p:nvSpPr>
        <p:spPr>
          <a:xfrm>
            <a:off x="1219200" y="4505325"/>
            <a:ext cx="485775" cy="257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B6F4995-BBF9-4767-93A0-B90FF031D522}"/>
              </a:ext>
            </a:extLst>
          </p:cNvPr>
          <p:cNvSpPr/>
          <p:nvPr/>
        </p:nvSpPr>
        <p:spPr>
          <a:xfrm>
            <a:off x="3705225" y="4505325"/>
            <a:ext cx="904875" cy="257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867E026-CFCE-44AC-8337-6C08C2470BFD}"/>
              </a:ext>
            </a:extLst>
          </p:cNvPr>
          <p:cNvSpPr/>
          <p:nvPr/>
        </p:nvSpPr>
        <p:spPr>
          <a:xfrm>
            <a:off x="8420100" y="4515385"/>
            <a:ext cx="1552575" cy="257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19F407F-F3E3-4AA6-A8A5-4B8C75F115BB}"/>
              </a:ext>
            </a:extLst>
          </p:cNvPr>
          <p:cNvSpPr/>
          <p:nvPr/>
        </p:nvSpPr>
        <p:spPr>
          <a:xfrm>
            <a:off x="1704975" y="5487471"/>
            <a:ext cx="485775" cy="2571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E78B736-45AC-4F8E-BB03-8B917383E3EC}"/>
              </a:ext>
            </a:extLst>
          </p:cNvPr>
          <p:cNvSpPr/>
          <p:nvPr/>
        </p:nvSpPr>
        <p:spPr>
          <a:xfrm>
            <a:off x="6205537" y="5431394"/>
            <a:ext cx="1728788" cy="2762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73DA5B72-14FA-45C4-8060-A09E6332B49A}"/>
              </a:ext>
            </a:extLst>
          </p:cNvPr>
          <p:cNvSpPr/>
          <p:nvPr/>
        </p:nvSpPr>
        <p:spPr>
          <a:xfrm>
            <a:off x="9915525" y="5458897"/>
            <a:ext cx="485775" cy="2571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30CBA42-3A93-4B40-B76F-80D56B4A9A25}"/>
              </a:ext>
            </a:extLst>
          </p:cNvPr>
          <p:cNvSpPr/>
          <p:nvPr/>
        </p:nvSpPr>
        <p:spPr>
          <a:xfrm>
            <a:off x="2514600" y="6334124"/>
            <a:ext cx="485775" cy="2571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2C544A3-48DC-437E-B407-CCBA7F531316}"/>
              </a:ext>
            </a:extLst>
          </p:cNvPr>
          <p:cNvSpPr/>
          <p:nvPr/>
        </p:nvSpPr>
        <p:spPr>
          <a:xfrm>
            <a:off x="7934325" y="6334124"/>
            <a:ext cx="485775" cy="2571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921A3F2-D90C-4A6A-BF0F-17F581DEB853}"/>
              </a:ext>
            </a:extLst>
          </p:cNvPr>
          <p:cNvSpPr/>
          <p:nvPr/>
        </p:nvSpPr>
        <p:spPr>
          <a:xfrm>
            <a:off x="10563225" y="6334124"/>
            <a:ext cx="628650" cy="2571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6942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E2EA97-DEBA-456E-B14F-1C99B70B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Altre Classificazioni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CC0037-C0BE-4C8A-B73C-2B3AA48FE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 base al numero degli utenti</a:t>
            </a:r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Mono-utente</a:t>
            </a:r>
          </a:p>
          <a:p>
            <a:pPr marL="457200" lvl="1" indent="0">
              <a:buNone/>
            </a:pPr>
            <a:r>
              <a:rPr lang="it-IT" dirty="0"/>
              <a:t>un solo utente alla volta può usare il sistema</a:t>
            </a:r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Multi-utente</a:t>
            </a:r>
          </a:p>
          <a:p>
            <a:pPr marL="457200" lvl="1" indent="0">
              <a:buNone/>
            </a:pPr>
            <a:r>
              <a:rPr lang="it-IT" dirty="0"/>
              <a:t>più utenti contemporaneamente possono usare il sistema</a:t>
            </a:r>
          </a:p>
        </p:txBody>
      </p:sp>
    </p:spTree>
    <p:extLst>
      <p:ext uri="{BB962C8B-B14F-4D97-AF65-F5344CB8AC3E}">
        <p14:creationId xmlns:p14="http://schemas.microsoft.com/office/powerpoint/2010/main" val="220928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30DA64-D60B-4F27-BAA6-6AA31978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Multi-utente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603F87-2E7D-45BB-8577-976C059DA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In un sistema multi-utente, il SO nasconde ad ogni utente che lavora sul proprio terminale la presenza dei atri utenti, dando a ciascuno di essi l’impressione di poter disporre un sistema completamente dedicato alle proprie elaborazioni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SO: strumento software che </a:t>
            </a:r>
            <a:r>
              <a:rPr lang="it-IT" i="1" dirty="0">
                <a:solidFill>
                  <a:srgbClr val="FF0000"/>
                </a:solidFill>
              </a:rPr>
              <a:t>virtualizza</a:t>
            </a:r>
            <a:r>
              <a:rPr lang="it-IT" dirty="0"/>
              <a:t> le caratteristiche dell’</a:t>
            </a:r>
            <a:r>
              <a:rPr lang="it-IT" dirty="0" err="1"/>
              <a:t>hw</a:t>
            </a:r>
            <a:r>
              <a:rPr lang="it-IT" dirty="0"/>
              <a:t> sottostante, offrendo la visione di una macchina </a:t>
            </a:r>
            <a:r>
              <a:rPr lang="it-IT" i="1" dirty="0">
                <a:solidFill>
                  <a:srgbClr val="FF0000"/>
                </a:solidFill>
              </a:rPr>
              <a:t>astratta</a:t>
            </a:r>
          </a:p>
          <a:p>
            <a:pPr marL="0" indent="0">
              <a:buNone/>
            </a:pPr>
            <a:r>
              <a:rPr lang="it-IT" dirty="0"/>
              <a:t>(o </a:t>
            </a:r>
            <a:r>
              <a:rPr lang="it-IT" i="1" dirty="0">
                <a:solidFill>
                  <a:srgbClr val="FF0000"/>
                </a:solidFill>
              </a:rPr>
              <a:t>virtuale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8151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C3AA59-76C1-413C-A902-914FFA69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Stati di un processo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03E1E2-38F7-4B60-A484-0DE80C87D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in esecuzione</a:t>
            </a:r>
          </a:p>
          <a:p>
            <a:pPr marL="0" indent="0">
              <a:buNone/>
            </a:pPr>
            <a:r>
              <a:rPr lang="it-IT" dirty="0"/>
              <a:t>con il processore a disposizione per l’esecuzione del proprio codice. In calcolatori dotati di un solo processore, in ogni istante solamente un processo può trovarsi in questo stato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pronto</a:t>
            </a:r>
          </a:p>
          <a:p>
            <a:pPr marL="0" indent="0">
              <a:buNone/>
            </a:pPr>
            <a:r>
              <a:rPr lang="it-IT" dirty="0"/>
              <a:t>in grado e in attesa di essere eseguito, non appena il processore diviene disponibile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in attesa</a:t>
            </a:r>
          </a:p>
          <a:p>
            <a:pPr marL="0" indent="0">
              <a:buNone/>
            </a:pPr>
            <a:r>
              <a:rPr lang="it-IT" dirty="0"/>
              <a:t>non in grado di essere effettivamente eseguito dal processore, poiché in attesa del verificarsi di un evento esterno, per esempio la pressione di un tasto della tastiera</a:t>
            </a:r>
          </a:p>
        </p:txBody>
      </p:sp>
    </p:spTree>
    <p:extLst>
      <p:ext uri="{BB962C8B-B14F-4D97-AF65-F5344CB8AC3E}">
        <p14:creationId xmlns:p14="http://schemas.microsoft.com/office/powerpoint/2010/main" val="2898251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967ACA-76E9-4CC7-AADE-1A60D8914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Stati di un processo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6D73BD27-566E-4EE7-B2E6-332628B168A9}"/>
              </a:ext>
            </a:extLst>
          </p:cNvPr>
          <p:cNvSpPr/>
          <p:nvPr/>
        </p:nvSpPr>
        <p:spPr>
          <a:xfrm>
            <a:off x="2057400" y="3429000"/>
            <a:ext cx="1981200" cy="9715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Processi pronti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5EF597EA-BF4D-4ABB-8D74-34A3123E637E}"/>
              </a:ext>
            </a:extLst>
          </p:cNvPr>
          <p:cNvSpPr/>
          <p:nvPr/>
        </p:nvSpPr>
        <p:spPr>
          <a:xfrm>
            <a:off x="7762875" y="3429000"/>
            <a:ext cx="1981200" cy="97155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Processo in esecuzione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8FF5745C-E370-47CE-9F0B-7079652F748B}"/>
              </a:ext>
            </a:extLst>
          </p:cNvPr>
          <p:cNvSpPr/>
          <p:nvPr/>
        </p:nvSpPr>
        <p:spPr>
          <a:xfrm>
            <a:off x="5019675" y="5143500"/>
            <a:ext cx="1981200" cy="9715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Processi in attesa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8A52893-B574-4AB5-B06D-F361C9C8DD44}"/>
              </a:ext>
            </a:extLst>
          </p:cNvPr>
          <p:cNvSpPr txBox="1"/>
          <p:nvPr/>
        </p:nvSpPr>
        <p:spPr>
          <a:xfrm>
            <a:off x="438150" y="2028825"/>
            <a:ext cx="18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>
                    <a:lumMod val="50000"/>
                  </a:schemeClr>
                </a:solidFill>
              </a:rPr>
              <a:t>Inizio esecuzione (accodamento ai processi pronti)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3BCDB5E-4DCA-44B5-88D7-9BD4B9D75727}"/>
              </a:ext>
            </a:extLst>
          </p:cNvPr>
          <p:cNvSpPr txBox="1"/>
          <p:nvPr/>
        </p:nvSpPr>
        <p:spPr>
          <a:xfrm>
            <a:off x="4914900" y="1943100"/>
            <a:ext cx="18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Selezione primo processo pronto e sua esecuzione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CA141D-83AA-4A05-9B2D-049F4B0A8D28}"/>
              </a:ext>
            </a:extLst>
          </p:cNvPr>
          <p:cNvSpPr txBox="1"/>
          <p:nvPr/>
        </p:nvSpPr>
        <p:spPr>
          <a:xfrm>
            <a:off x="9629775" y="1943100"/>
            <a:ext cx="18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Termine elaborazione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DA25F1F-76CD-4E8F-AD11-7E3B1E1B3D2B}"/>
              </a:ext>
            </a:extLst>
          </p:cNvPr>
          <p:cNvSpPr txBox="1"/>
          <p:nvPr/>
        </p:nvSpPr>
        <p:spPr>
          <a:xfrm>
            <a:off x="5133975" y="3914775"/>
            <a:ext cx="18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Termine quanto di tempo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58BC9D2-010E-48B3-99CF-D59F70A3890E}"/>
              </a:ext>
            </a:extLst>
          </p:cNvPr>
          <p:cNvSpPr txBox="1"/>
          <p:nvPr/>
        </p:nvSpPr>
        <p:spPr>
          <a:xfrm>
            <a:off x="504825" y="5306109"/>
            <a:ext cx="18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Completamento operazione di I/O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872AD36-60C8-4693-BE14-CAD52E390EBE}"/>
              </a:ext>
            </a:extLst>
          </p:cNvPr>
          <p:cNvSpPr txBox="1"/>
          <p:nvPr/>
        </p:nvSpPr>
        <p:spPr>
          <a:xfrm>
            <a:off x="9629775" y="5199965"/>
            <a:ext cx="18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Richiesta operazione di I/O</a:t>
            </a:r>
          </a:p>
        </p:txBody>
      </p:sp>
      <p:sp>
        <p:nvSpPr>
          <p:cNvPr id="13" name="Arco 12">
            <a:extLst>
              <a:ext uri="{FF2B5EF4-FFF2-40B4-BE49-F238E27FC236}">
                <a16:creationId xmlns:a16="http://schemas.microsoft.com/office/drawing/2014/main" id="{0B9AD4B8-1DB0-450B-8671-430A1426A3E5}"/>
              </a:ext>
            </a:extLst>
          </p:cNvPr>
          <p:cNvSpPr/>
          <p:nvPr/>
        </p:nvSpPr>
        <p:spPr>
          <a:xfrm>
            <a:off x="2324100" y="2490490"/>
            <a:ext cx="666750" cy="1824335"/>
          </a:xfrm>
          <a:prstGeom prst="arc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E00EC5B6-10F2-4022-ADD6-FB637267EE09}"/>
              </a:ext>
            </a:extLst>
          </p:cNvPr>
          <p:cNvSpPr/>
          <p:nvPr/>
        </p:nvSpPr>
        <p:spPr>
          <a:xfrm>
            <a:off x="3829050" y="2941331"/>
            <a:ext cx="4495800" cy="668644"/>
          </a:xfrm>
          <a:custGeom>
            <a:avLst/>
            <a:gdLst>
              <a:gd name="connsiteX0" fmla="*/ 0 w 4495800"/>
              <a:gd name="connsiteY0" fmla="*/ 668644 h 668644"/>
              <a:gd name="connsiteX1" fmla="*/ 1562100 w 4495800"/>
              <a:gd name="connsiteY1" fmla="*/ 1894 h 668644"/>
              <a:gd name="connsiteX2" fmla="*/ 4495800 w 4495800"/>
              <a:gd name="connsiteY2" fmla="*/ 506719 h 66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5800" h="668644">
                <a:moveTo>
                  <a:pt x="0" y="668644"/>
                </a:moveTo>
                <a:cubicBezTo>
                  <a:pt x="406400" y="348762"/>
                  <a:pt x="812800" y="28881"/>
                  <a:pt x="1562100" y="1894"/>
                </a:cubicBezTo>
                <a:cubicBezTo>
                  <a:pt x="2311400" y="-25094"/>
                  <a:pt x="3403600" y="240812"/>
                  <a:pt x="4495800" y="506719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03FD1D7A-B6A6-406B-A9AD-EB65A0BE85C2}"/>
              </a:ext>
            </a:extLst>
          </p:cNvPr>
          <p:cNvSpPr/>
          <p:nvPr/>
        </p:nvSpPr>
        <p:spPr>
          <a:xfrm>
            <a:off x="3914775" y="4152900"/>
            <a:ext cx="4095750" cy="695797"/>
          </a:xfrm>
          <a:custGeom>
            <a:avLst/>
            <a:gdLst>
              <a:gd name="connsiteX0" fmla="*/ 4095750 w 4095750"/>
              <a:gd name="connsiteY0" fmla="*/ 85725 h 695797"/>
              <a:gd name="connsiteX1" fmla="*/ 2266950 w 4095750"/>
              <a:gd name="connsiteY1" fmla="*/ 695325 h 695797"/>
              <a:gd name="connsiteX2" fmla="*/ 0 w 4095750"/>
              <a:gd name="connsiteY2" fmla="*/ 0 h 695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5750" h="695797">
                <a:moveTo>
                  <a:pt x="4095750" y="85725"/>
                </a:moveTo>
                <a:cubicBezTo>
                  <a:pt x="3522662" y="397668"/>
                  <a:pt x="2949575" y="709612"/>
                  <a:pt x="2266950" y="695325"/>
                </a:cubicBezTo>
                <a:cubicBezTo>
                  <a:pt x="1584325" y="681038"/>
                  <a:pt x="792162" y="340519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4986A8F7-CB8C-45D5-9AD0-F61C05812EA8}"/>
              </a:ext>
            </a:extLst>
          </p:cNvPr>
          <p:cNvSpPr/>
          <p:nvPr/>
        </p:nvSpPr>
        <p:spPr>
          <a:xfrm rot="19925259">
            <a:off x="9283131" y="2767604"/>
            <a:ext cx="1686006" cy="797232"/>
          </a:xfrm>
          <a:prstGeom prst="arc">
            <a:avLst>
              <a:gd name="adj1" fmla="val 11055097"/>
              <a:gd name="adj2" fmla="val 19228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0FD661C6-BB83-4D5B-89F6-384CB4CF05A8}"/>
              </a:ext>
            </a:extLst>
          </p:cNvPr>
          <p:cNvSpPr/>
          <p:nvPr/>
        </p:nvSpPr>
        <p:spPr>
          <a:xfrm rot="4254536">
            <a:off x="7257256" y="3717173"/>
            <a:ext cx="1352893" cy="2457450"/>
          </a:xfrm>
          <a:prstGeom prst="arc">
            <a:avLst>
              <a:gd name="adj1" fmla="val 16200000"/>
              <a:gd name="adj2" fmla="val 431619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C480A397-63F0-4760-B796-15BBED060600}"/>
              </a:ext>
            </a:extLst>
          </p:cNvPr>
          <p:cNvSpPr/>
          <p:nvPr/>
        </p:nvSpPr>
        <p:spPr>
          <a:xfrm rot="8082118">
            <a:off x="3518994" y="3717172"/>
            <a:ext cx="1352893" cy="2457450"/>
          </a:xfrm>
          <a:prstGeom prst="arc">
            <a:avLst>
              <a:gd name="adj1" fmla="val 16200000"/>
              <a:gd name="adj2" fmla="val 4316195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5393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09EEDC-E629-4E17-A002-EB9D3F46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Pronto -&gt; Esecuzione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1F5C8-56A7-4B62-B588-39CB6938C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5325"/>
          </a:xfrm>
        </p:spPr>
        <p:txBody>
          <a:bodyPr/>
          <a:lstStyle/>
          <a:p>
            <a:r>
              <a:rPr lang="it-IT" dirty="0"/>
              <a:t>Il SO stabilisce quale dei processi pronti debba essere mandato in esecuzione</a:t>
            </a:r>
          </a:p>
          <a:p>
            <a:r>
              <a:rPr lang="it-IT" dirty="0"/>
              <a:t>La scelta viene fatta dall’algoritmo di </a:t>
            </a:r>
            <a:r>
              <a:rPr lang="it-IT" dirty="0" err="1"/>
              <a:t>scheduling</a:t>
            </a:r>
            <a:r>
              <a:rPr lang="it-IT" dirty="0"/>
              <a:t> che deve bilanciare efficienza e </a:t>
            </a:r>
            <a:r>
              <a:rPr lang="it-IT" dirty="0" err="1"/>
              <a:t>fairness</a:t>
            </a:r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9CA9AC5-4D65-4080-93CB-DB87C359DBC7}"/>
              </a:ext>
            </a:extLst>
          </p:cNvPr>
          <p:cNvSpPr/>
          <p:nvPr/>
        </p:nvSpPr>
        <p:spPr>
          <a:xfrm>
            <a:off x="4095750" y="4905375"/>
            <a:ext cx="857250" cy="7239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ABE99A00-AD97-47E7-8E7C-16A938230D35}"/>
              </a:ext>
            </a:extLst>
          </p:cNvPr>
          <p:cNvSpPr/>
          <p:nvPr/>
        </p:nvSpPr>
        <p:spPr>
          <a:xfrm>
            <a:off x="6810377" y="4905375"/>
            <a:ext cx="857250" cy="7239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2A6A8C32-B8C4-4FBE-8446-BB1D6D22E188}"/>
              </a:ext>
            </a:extLst>
          </p:cNvPr>
          <p:cNvSpPr/>
          <p:nvPr/>
        </p:nvSpPr>
        <p:spPr>
          <a:xfrm>
            <a:off x="5448300" y="5905500"/>
            <a:ext cx="857250" cy="7239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DB8173DF-5F1E-44A3-A756-29FB473107D5}"/>
              </a:ext>
            </a:extLst>
          </p:cNvPr>
          <p:cNvSpPr/>
          <p:nvPr/>
        </p:nvSpPr>
        <p:spPr>
          <a:xfrm rot="18856885">
            <a:off x="4180611" y="4570020"/>
            <a:ext cx="196644" cy="738336"/>
          </a:xfrm>
          <a:prstGeom prst="arc">
            <a:avLst>
              <a:gd name="adj1" fmla="val 16200000"/>
              <a:gd name="adj2" fmla="val 21796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BC20FB0C-189D-4103-9BEF-20B391D85CBA}"/>
              </a:ext>
            </a:extLst>
          </p:cNvPr>
          <p:cNvSpPr/>
          <p:nvPr/>
        </p:nvSpPr>
        <p:spPr>
          <a:xfrm>
            <a:off x="4748212" y="4688919"/>
            <a:ext cx="2257425" cy="500538"/>
          </a:xfrm>
          <a:prstGeom prst="arc">
            <a:avLst>
              <a:gd name="adj1" fmla="val 10613076"/>
              <a:gd name="adj2" fmla="val 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892D056D-8BE2-457C-A5A9-CCA60BBDCB3F}"/>
              </a:ext>
            </a:extLst>
          </p:cNvPr>
          <p:cNvSpPr/>
          <p:nvPr/>
        </p:nvSpPr>
        <p:spPr>
          <a:xfrm flipV="1">
            <a:off x="3028950" y="5106352"/>
            <a:ext cx="3781427" cy="408624"/>
          </a:xfrm>
          <a:prstGeom prst="arc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7F14A096-803D-40F9-AED7-0FD85C7677C7}"/>
              </a:ext>
            </a:extLst>
          </p:cNvPr>
          <p:cNvSpPr/>
          <p:nvPr/>
        </p:nvSpPr>
        <p:spPr>
          <a:xfrm>
            <a:off x="4244340" y="5572125"/>
            <a:ext cx="1194435" cy="790575"/>
          </a:xfrm>
          <a:custGeom>
            <a:avLst/>
            <a:gdLst>
              <a:gd name="connsiteX0" fmla="*/ 1194435 w 1194435"/>
              <a:gd name="connsiteY0" fmla="*/ 790575 h 790575"/>
              <a:gd name="connsiteX1" fmla="*/ 99060 w 1194435"/>
              <a:gd name="connsiteY1" fmla="*/ 600075 h 790575"/>
              <a:gd name="connsiteX2" fmla="*/ 51435 w 1194435"/>
              <a:gd name="connsiteY2" fmla="*/ 0 h 790575"/>
              <a:gd name="connsiteX3" fmla="*/ 51435 w 1194435"/>
              <a:gd name="connsiteY3" fmla="*/ 0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4435" h="790575">
                <a:moveTo>
                  <a:pt x="1194435" y="790575"/>
                </a:moveTo>
                <a:cubicBezTo>
                  <a:pt x="741997" y="761206"/>
                  <a:pt x="289560" y="731837"/>
                  <a:pt x="99060" y="600075"/>
                </a:cubicBezTo>
                <a:cubicBezTo>
                  <a:pt x="-91440" y="468312"/>
                  <a:pt x="51435" y="0"/>
                  <a:pt x="51435" y="0"/>
                </a:cubicBezTo>
                <a:lnTo>
                  <a:pt x="51435" y="0"/>
                </a:lnTo>
              </a:path>
            </a:pathLst>
          </a:custGeom>
          <a:noFill/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E2149633-0785-4282-847F-2ECF3D690218}"/>
              </a:ext>
            </a:extLst>
          </p:cNvPr>
          <p:cNvSpPr/>
          <p:nvPr/>
        </p:nvSpPr>
        <p:spPr>
          <a:xfrm>
            <a:off x="6334125" y="5467350"/>
            <a:ext cx="1285875" cy="1031369"/>
          </a:xfrm>
          <a:custGeom>
            <a:avLst/>
            <a:gdLst>
              <a:gd name="connsiteX0" fmla="*/ 1285875 w 1285875"/>
              <a:gd name="connsiteY0" fmla="*/ 0 h 1031369"/>
              <a:gd name="connsiteX1" fmla="*/ 876300 w 1285875"/>
              <a:gd name="connsiteY1" fmla="*/ 971550 h 1031369"/>
              <a:gd name="connsiteX2" fmla="*/ 0 w 1285875"/>
              <a:gd name="connsiteY2" fmla="*/ 885825 h 103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031369">
                <a:moveTo>
                  <a:pt x="1285875" y="0"/>
                </a:moveTo>
                <a:cubicBezTo>
                  <a:pt x="1188243" y="411956"/>
                  <a:pt x="1090612" y="823913"/>
                  <a:pt x="876300" y="971550"/>
                </a:cubicBezTo>
                <a:cubicBezTo>
                  <a:pt x="661988" y="1119187"/>
                  <a:pt x="106362" y="955675"/>
                  <a:pt x="0" y="885825"/>
                </a:cubicBezTo>
              </a:path>
            </a:pathLst>
          </a:custGeom>
          <a:noFill/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7CD69B28-8380-455C-B1EC-F4172D5D6A48}"/>
              </a:ext>
            </a:extLst>
          </p:cNvPr>
          <p:cNvSpPr/>
          <p:nvPr/>
        </p:nvSpPr>
        <p:spPr>
          <a:xfrm rot="18652459">
            <a:off x="7024689" y="4936094"/>
            <a:ext cx="1285875" cy="500538"/>
          </a:xfrm>
          <a:prstGeom prst="arc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142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09EEDC-E629-4E17-A002-EB9D3F46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Esecuzione -&gt; Attesa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1F5C8-56A7-4B62-B588-39CB6938C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5325"/>
          </a:xfrm>
        </p:spPr>
        <p:txBody>
          <a:bodyPr>
            <a:normAutofit/>
          </a:bodyPr>
          <a:lstStyle/>
          <a:p>
            <a:r>
              <a:rPr lang="it-IT" dirty="0"/>
              <a:t>Il processo chiede delle risorse che non sono disponibili o attende un evento</a:t>
            </a:r>
          </a:p>
          <a:p>
            <a:r>
              <a:rPr lang="it-IT" dirty="0"/>
              <a:t>Il SO salva tutte le informazioni necessarie a riprendere l’esecuzione e l’informazione relativa all’evento atteso nella tabella dei processi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9CA9AC5-4D65-4080-93CB-DB87C359DBC7}"/>
              </a:ext>
            </a:extLst>
          </p:cNvPr>
          <p:cNvSpPr/>
          <p:nvPr/>
        </p:nvSpPr>
        <p:spPr>
          <a:xfrm>
            <a:off x="4095750" y="4905375"/>
            <a:ext cx="857250" cy="7239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ABE99A00-AD97-47E7-8E7C-16A938230D35}"/>
              </a:ext>
            </a:extLst>
          </p:cNvPr>
          <p:cNvSpPr/>
          <p:nvPr/>
        </p:nvSpPr>
        <p:spPr>
          <a:xfrm>
            <a:off x="6810377" y="4905375"/>
            <a:ext cx="857250" cy="7239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2A6A8C32-B8C4-4FBE-8446-BB1D6D22E188}"/>
              </a:ext>
            </a:extLst>
          </p:cNvPr>
          <p:cNvSpPr/>
          <p:nvPr/>
        </p:nvSpPr>
        <p:spPr>
          <a:xfrm>
            <a:off x="5448300" y="5905500"/>
            <a:ext cx="857250" cy="7239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DB8173DF-5F1E-44A3-A756-29FB473107D5}"/>
              </a:ext>
            </a:extLst>
          </p:cNvPr>
          <p:cNvSpPr/>
          <p:nvPr/>
        </p:nvSpPr>
        <p:spPr>
          <a:xfrm rot="18856885">
            <a:off x="4180611" y="4570020"/>
            <a:ext cx="196644" cy="738336"/>
          </a:xfrm>
          <a:prstGeom prst="arc">
            <a:avLst>
              <a:gd name="adj1" fmla="val 16200000"/>
              <a:gd name="adj2" fmla="val 21796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BC20FB0C-189D-4103-9BEF-20B391D85CBA}"/>
              </a:ext>
            </a:extLst>
          </p:cNvPr>
          <p:cNvSpPr/>
          <p:nvPr/>
        </p:nvSpPr>
        <p:spPr>
          <a:xfrm>
            <a:off x="4748212" y="4688919"/>
            <a:ext cx="2257425" cy="500538"/>
          </a:xfrm>
          <a:prstGeom prst="arc">
            <a:avLst>
              <a:gd name="adj1" fmla="val 10613076"/>
              <a:gd name="adj2" fmla="val 0"/>
            </a:avLst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892D056D-8BE2-457C-A5A9-CCA60BBDCB3F}"/>
              </a:ext>
            </a:extLst>
          </p:cNvPr>
          <p:cNvSpPr/>
          <p:nvPr/>
        </p:nvSpPr>
        <p:spPr>
          <a:xfrm flipV="1">
            <a:off x="3028950" y="5106352"/>
            <a:ext cx="3781427" cy="408624"/>
          </a:xfrm>
          <a:prstGeom prst="arc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7F14A096-803D-40F9-AED7-0FD85C7677C7}"/>
              </a:ext>
            </a:extLst>
          </p:cNvPr>
          <p:cNvSpPr/>
          <p:nvPr/>
        </p:nvSpPr>
        <p:spPr>
          <a:xfrm>
            <a:off x="4244340" y="5572125"/>
            <a:ext cx="1194435" cy="790575"/>
          </a:xfrm>
          <a:custGeom>
            <a:avLst/>
            <a:gdLst>
              <a:gd name="connsiteX0" fmla="*/ 1194435 w 1194435"/>
              <a:gd name="connsiteY0" fmla="*/ 790575 h 790575"/>
              <a:gd name="connsiteX1" fmla="*/ 99060 w 1194435"/>
              <a:gd name="connsiteY1" fmla="*/ 600075 h 790575"/>
              <a:gd name="connsiteX2" fmla="*/ 51435 w 1194435"/>
              <a:gd name="connsiteY2" fmla="*/ 0 h 790575"/>
              <a:gd name="connsiteX3" fmla="*/ 51435 w 1194435"/>
              <a:gd name="connsiteY3" fmla="*/ 0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4435" h="790575">
                <a:moveTo>
                  <a:pt x="1194435" y="790575"/>
                </a:moveTo>
                <a:cubicBezTo>
                  <a:pt x="741997" y="761206"/>
                  <a:pt x="289560" y="731837"/>
                  <a:pt x="99060" y="600075"/>
                </a:cubicBezTo>
                <a:cubicBezTo>
                  <a:pt x="-91440" y="468312"/>
                  <a:pt x="51435" y="0"/>
                  <a:pt x="51435" y="0"/>
                </a:cubicBezTo>
                <a:lnTo>
                  <a:pt x="51435" y="0"/>
                </a:lnTo>
              </a:path>
            </a:pathLst>
          </a:custGeom>
          <a:noFill/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E2149633-0785-4282-847F-2ECF3D690218}"/>
              </a:ext>
            </a:extLst>
          </p:cNvPr>
          <p:cNvSpPr/>
          <p:nvPr/>
        </p:nvSpPr>
        <p:spPr>
          <a:xfrm>
            <a:off x="6334125" y="5467350"/>
            <a:ext cx="1285875" cy="1031369"/>
          </a:xfrm>
          <a:custGeom>
            <a:avLst/>
            <a:gdLst>
              <a:gd name="connsiteX0" fmla="*/ 1285875 w 1285875"/>
              <a:gd name="connsiteY0" fmla="*/ 0 h 1031369"/>
              <a:gd name="connsiteX1" fmla="*/ 876300 w 1285875"/>
              <a:gd name="connsiteY1" fmla="*/ 971550 h 1031369"/>
              <a:gd name="connsiteX2" fmla="*/ 0 w 1285875"/>
              <a:gd name="connsiteY2" fmla="*/ 885825 h 103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031369">
                <a:moveTo>
                  <a:pt x="1285875" y="0"/>
                </a:moveTo>
                <a:cubicBezTo>
                  <a:pt x="1188243" y="411956"/>
                  <a:pt x="1090612" y="823913"/>
                  <a:pt x="876300" y="971550"/>
                </a:cubicBezTo>
                <a:cubicBezTo>
                  <a:pt x="661988" y="1119187"/>
                  <a:pt x="106362" y="955675"/>
                  <a:pt x="0" y="885825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7CD69B28-8380-455C-B1EC-F4172D5D6A48}"/>
              </a:ext>
            </a:extLst>
          </p:cNvPr>
          <p:cNvSpPr/>
          <p:nvPr/>
        </p:nvSpPr>
        <p:spPr>
          <a:xfrm rot="18652459">
            <a:off x="7024689" y="4936094"/>
            <a:ext cx="1285875" cy="500538"/>
          </a:xfrm>
          <a:prstGeom prst="arc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122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7057E4-2F21-402C-8447-88E7EE2B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calcolatore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626A7093-6FCB-4879-A703-363D7FA4E4A6}"/>
              </a:ext>
            </a:extLst>
          </p:cNvPr>
          <p:cNvSpPr/>
          <p:nvPr/>
        </p:nvSpPr>
        <p:spPr>
          <a:xfrm>
            <a:off x="1688124" y="2409091"/>
            <a:ext cx="7060224" cy="3253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1D0ADDB-3787-4DBD-8FB7-571A49549679}"/>
              </a:ext>
            </a:extLst>
          </p:cNvPr>
          <p:cNvSpPr txBox="1"/>
          <p:nvPr/>
        </p:nvSpPr>
        <p:spPr>
          <a:xfrm>
            <a:off x="3858358" y="2732521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Programmi applicativi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035E7A69-5DB3-405D-899F-433B3937134B}"/>
              </a:ext>
            </a:extLst>
          </p:cNvPr>
          <p:cNvSpPr/>
          <p:nvPr/>
        </p:nvSpPr>
        <p:spPr>
          <a:xfrm>
            <a:off x="2532186" y="3235569"/>
            <a:ext cx="5565530" cy="216290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714D8F-BD87-4A50-85F5-BE8513868B6F}"/>
              </a:ext>
            </a:extLst>
          </p:cNvPr>
          <p:cNvSpPr txBox="1"/>
          <p:nvPr/>
        </p:nvSpPr>
        <p:spPr>
          <a:xfrm>
            <a:off x="3858358" y="3529195"/>
            <a:ext cx="261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programmazione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7F389886-F2F6-45F7-BB08-B2E3E57E5788}"/>
              </a:ext>
            </a:extLst>
          </p:cNvPr>
          <p:cNvSpPr/>
          <p:nvPr/>
        </p:nvSpPr>
        <p:spPr>
          <a:xfrm>
            <a:off x="3267808" y="3928332"/>
            <a:ext cx="3799742" cy="127438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476B35C-57F7-46EC-B6E9-58CB078B2E37}"/>
              </a:ext>
            </a:extLst>
          </p:cNvPr>
          <p:cNvSpPr txBox="1"/>
          <p:nvPr/>
        </p:nvSpPr>
        <p:spPr>
          <a:xfrm>
            <a:off x="3858358" y="4032243"/>
            <a:ext cx="241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Sistema operativo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7628A6C-42E4-4961-9D91-A2ADC6B3BF79}"/>
              </a:ext>
            </a:extLst>
          </p:cNvPr>
          <p:cNvSpPr/>
          <p:nvPr/>
        </p:nvSpPr>
        <p:spPr>
          <a:xfrm>
            <a:off x="4053986" y="4411056"/>
            <a:ext cx="1846385" cy="66821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889625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09EEDC-E629-4E17-A002-EB9D3F46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Attesa -&gt; Pronto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1F5C8-56A7-4B62-B588-39CB6938C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5325"/>
          </a:xfrm>
        </p:spPr>
        <p:txBody>
          <a:bodyPr>
            <a:normAutofit/>
          </a:bodyPr>
          <a:lstStyle/>
          <a:p>
            <a:r>
              <a:rPr lang="it-IT" dirty="0"/>
              <a:t>Si verifica l’evento atteso dal processo ed il SO sposta quel processo nella coda dei processi pronti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9CA9AC5-4D65-4080-93CB-DB87C359DBC7}"/>
              </a:ext>
            </a:extLst>
          </p:cNvPr>
          <p:cNvSpPr/>
          <p:nvPr/>
        </p:nvSpPr>
        <p:spPr>
          <a:xfrm>
            <a:off x="4095750" y="4905375"/>
            <a:ext cx="857250" cy="7239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ABE99A00-AD97-47E7-8E7C-16A938230D35}"/>
              </a:ext>
            </a:extLst>
          </p:cNvPr>
          <p:cNvSpPr/>
          <p:nvPr/>
        </p:nvSpPr>
        <p:spPr>
          <a:xfrm>
            <a:off x="6810377" y="4905375"/>
            <a:ext cx="857250" cy="7239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2A6A8C32-B8C4-4FBE-8446-BB1D6D22E188}"/>
              </a:ext>
            </a:extLst>
          </p:cNvPr>
          <p:cNvSpPr/>
          <p:nvPr/>
        </p:nvSpPr>
        <p:spPr>
          <a:xfrm>
            <a:off x="5448300" y="5905500"/>
            <a:ext cx="857250" cy="7239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DB8173DF-5F1E-44A3-A756-29FB473107D5}"/>
              </a:ext>
            </a:extLst>
          </p:cNvPr>
          <p:cNvSpPr/>
          <p:nvPr/>
        </p:nvSpPr>
        <p:spPr>
          <a:xfrm rot="18856885">
            <a:off x="4180611" y="4570020"/>
            <a:ext cx="196644" cy="738336"/>
          </a:xfrm>
          <a:prstGeom prst="arc">
            <a:avLst>
              <a:gd name="adj1" fmla="val 16200000"/>
              <a:gd name="adj2" fmla="val 21796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BC20FB0C-189D-4103-9BEF-20B391D85CBA}"/>
              </a:ext>
            </a:extLst>
          </p:cNvPr>
          <p:cNvSpPr/>
          <p:nvPr/>
        </p:nvSpPr>
        <p:spPr>
          <a:xfrm>
            <a:off x="4748212" y="4688919"/>
            <a:ext cx="2257425" cy="500538"/>
          </a:xfrm>
          <a:prstGeom prst="arc">
            <a:avLst>
              <a:gd name="adj1" fmla="val 10613076"/>
              <a:gd name="adj2" fmla="val 0"/>
            </a:avLst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892D056D-8BE2-457C-A5A9-CCA60BBDCB3F}"/>
              </a:ext>
            </a:extLst>
          </p:cNvPr>
          <p:cNvSpPr/>
          <p:nvPr/>
        </p:nvSpPr>
        <p:spPr>
          <a:xfrm flipV="1">
            <a:off x="3028950" y="5106352"/>
            <a:ext cx="3781427" cy="408624"/>
          </a:xfrm>
          <a:prstGeom prst="arc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7F14A096-803D-40F9-AED7-0FD85C7677C7}"/>
              </a:ext>
            </a:extLst>
          </p:cNvPr>
          <p:cNvSpPr/>
          <p:nvPr/>
        </p:nvSpPr>
        <p:spPr>
          <a:xfrm>
            <a:off x="4244340" y="5572125"/>
            <a:ext cx="1194435" cy="790575"/>
          </a:xfrm>
          <a:custGeom>
            <a:avLst/>
            <a:gdLst>
              <a:gd name="connsiteX0" fmla="*/ 1194435 w 1194435"/>
              <a:gd name="connsiteY0" fmla="*/ 790575 h 790575"/>
              <a:gd name="connsiteX1" fmla="*/ 99060 w 1194435"/>
              <a:gd name="connsiteY1" fmla="*/ 600075 h 790575"/>
              <a:gd name="connsiteX2" fmla="*/ 51435 w 1194435"/>
              <a:gd name="connsiteY2" fmla="*/ 0 h 790575"/>
              <a:gd name="connsiteX3" fmla="*/ 51435 w 1194435"/>
              <a:gd name="connsiteY3" fmla="*/ 0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4435" h="790575">
                <a:moveTo>
                  <a:pt x="1194435" y="790575"/>
                </a:moveTo>
                <a:cubicBezTo>
                  <a:pt x="741997" y="761206"/>
                  <a:pt x="289560" y="731837"/>
                  <a:pt x="99060" y="600075"/>
                </a:cubicBezTo>
                <a:cubicBezTo>
                  <a:pt x="-91440" y="468312"/>
                  <a:pt x="51435" y="0"/>
                  <a:pt x="51435" y="0"/>
                </a:cubicBezTo>
                <a:lnTo>
                  <a:pt x="51435" y="0"/>
                </a:lnTo>
              </a:path>
            </a:pathLst>
          </a:custGeom>
          <a:noFill/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E2149633-0785-4282-847F-2ECF3D690218}"/>
              </a:ext>
            </a:extLst>
          </p:cNvPr>
          <p:cNvSpPr/>
          <p:nvPr/>
        </p:nvSpPr>
        <p:spPr>
          <a:xfrm>
            <a:off x="6334125" y="5467350"/>
            <a:ext cx="1285875" cy="1031369"/>
          </a:xfrm>
          <a:custGeom>
            <a:avLst/>
            <a:gdLst>
              <a:gd name="connsiteX0" fmla="*/ 1285875 w 1285875"/>
              <a:gd name="connsiteY0" fmla="*/ 0 h 1031369"/>
              <a:gd name="connsiteX1" fmla="*/ 876300 w 1285875"/>
              <a:gd name="connsiteY1" fmla="*/ 971550 h 1031369"/>
              <a:gd name="connsiteX2" fmla="*/ 0 w 1285875"/>
              <a:gd name="connsiteY2" fmla="*/ 885825 h 103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031369">
                <a:moveTo>
                  <a:pt x="1285875" y="0"/>
                </a:moveTo>
                <a:cubicBezTo>
                  <a:pt x="1188243" y="411956"/>
                  <a:pt x="1090612" y="823913"/>
                  <a:pt x="876300" y="971550"/>
                </a:cubicBezTo>
                <a:cubicBezTo>
                  <a:pt x="661988" y="1119187"/>
                  <a:pt x="106362" y="955675"/>
                  <a:pt x="0" y="885825"/>
                </a:cubicBezTo>
              </a:path>
            </a:pathLst>
          </a:custGeom>
          <a:noFill/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7CD69B28-8380-455C-B1EC-F4172D5D6A48}"/>
              </a:ext>
            </a:extLst>
          </p:cNvPr>
          <p:cNvSpPr/>
          <p:nvPr/>
        </p:nvSpPr>
        <p:spPr>
          <a:xfrm rot="18652459">
            <a:off x="7024689" y="4936094"/>
            <a:ext cx="1285875" cy="500538"/>
          </a:xfrm>
          <a:prstGeom prst="arc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2160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09EEDC-E629-4E17-A002-EB9D3F46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Esecuzione -&gt; Pronto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1F5C8-56A7-4B62-B588-39CB6938C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5325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Termina il quanto di tempo ed il processo in esecuzione lascia spazio ad un altro processo pronto</a:t>
            </a:r>
          </a:p>
          <a:p>
            <a:r>
              <a:rPr lang="it-IT" dirty="0"/>
              <a:t>Il SO salva (nella tabella dei processi) tutte le informazioni per riprendere l’esecuzione del processo dal punto in cui viene interrotta</a:t>
            </a:r>
          </a:p>
          <a:p>
            <a:r>
              <a:rPr lang="it-IT" dirty="0"/>
              <a:t>Contemporaneamente un altro processo passa da pronto a esecuzione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9CA9AC5-4D65-4080-93CB-DB87C359DBC7}"/>
              </a:ext>
            </a:extLst>
          </p:cNvPr>
          <p:cNvSpPr/>
          <p:nvPr/>
        </p:nvSpPr>
        <p:spPr>
          <a:xfrm>
            <a:off x="4095750" y="4905375"/>
            <a:ext cx="857250" cy="7239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ABE99A00-AD97-47E7-8E7C-16A938230D35}"/>
              </a:ext>
            </a:extLst>
          </p:cNvPr>
          <p:cNvSpPr/>
          <p:nvPr/>
        </p:nvSpPr>
        <p:spPr>
          <a:xfrm>
            <a:off x="6810377" y="4905375"/>
            <a:ext cx="857250" cy="7239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2A6A8C32-B8C4-4FBE-8446-BB1D6D22E188}"/>
              </a:ext>
            </a:extLst>
          </p:cNvPr>
          <p:cNvSpPr/>
          <p:nvPr/>
        </p:nvSpPr>
        <p:spPr>
          <a:xfrm>
            <a:off x="5448300" y="5905500"/>
            <a:ext cx="857250" cy="7239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DB8173DF-5F1E-44A3-A756-29FB473107D5}"/>
              </a:ext>
            </a:extLst>
          </p:cNvPr>
          <p:cNvSpPr/>
          <p:nvPr/>
        </p:nvSpPr>
        <p:spPr>
          <a:xfrm rot="18856885">
            <a:off x="4180611" y="4570020"/>
            <a:ext cx="196644" cy="738336"/>
          </a:xfrm>
          <a:prstGeom prst="arc">
            <a:avLst>
              <a:gd name="adj1" fmla="val 16200000"/>
              <a:gd name="adj2" fmla="val 21796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BC20FB0C-189D-4103-9BEF-20B391D85CBA}"/>
              </a:ext>
            </a:extLst>
          </p:cNvPr>
          <p:cNvSpPr/>
          <p:nvPr/>
        </p:nvSpPr>
        <p:spPr>
          <a:xfrm>
            <a:off x="4748212" y="4688919"/>
            <a:ext cx="2257425" cy="500538"/>
          </a:xfrm>
          <a:prstGeom prst="arc">
            <a:avLst>
              <a:gd name="adj1" fmla="val 10613076"/>
              <a:gd name="adj2" fmla="val 0"/>
            </a:avLst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892D056D-8BE2-457C-A5A9-CCA60BBDCB3F}"/>
              </a:ext>
            </a:extLst>
          </p:cNvPr>
          <p:cNvSpPr/>
          <p:nvPr/>
        </p:nvSpPr>
        <p:spPr>
          <a:xfrm flipV="1">
            <a:off x="3028950" y="5106352"/>
            <a:ext cx="3781427" cy="408624"/>
          </a:xfrm>
          <a:prstGeom prst="arc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7F14A096-803D-40F9-AED7-0FD85C7677C7}"/>
              </a:ext>
            </a:extLst>
          </p:cNvPr>
          <p:cNvSpPr/>
          <p:nvPr/>
        </p:nvSpPr>
        <p:spPr>
          <a:xfrm>
            <a:off x="4244340" y="5572125"/>
            <a:ext cx="1194435" cy="790575"/>
          </a:xfrm>
          <a:custGeom>
            <a:avLst/>
            <a:gdLst>
              <a:gd name="connsiteX0" fmla="*/ 1194435 w 1194435"/>
              <a:gd name="connsiteY0" fmla="*/ 790575 h 790575"/>
              <a:gd name="connsiteX1" fmla="*/ 99060 w 1194435"/>
              <a:gd name="connsiteY1" fmla="*/ 600075 h 790575"/>
              <a:gd name="connsiteX2" fmla="*/ 51435 w 1194435"/>
              <a:gd name="connsiteY2" fmla="*/ 0 h 790575"/>
              <a:gd name="connsiteX3" fmla="*/ 51435 w 1194435"/>
              <a:gd name="connsiteY3" fmla="*/ 0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4435" h="790575">
                <a:moveTo>
                  <a:pt x="1194435" y="790575"/>
                </a:moveTo>
                <a:cubicBezTo>
                  <a:pt x="741997" y="761206"/>
                  <a:pt x="289560" y="731837"/>
                  <a:pt x="99060" y="600075"/>
                </a:cubicBezTo>
                <a:cubicBezTo>
                  <a:pt x="-91440" y="468312"/>
                  <a:pt x="51435" y="0"/>
                  <a:pt x="51435" y="0"/>
                </a:cubicBezTo>
                <a:lnTo>
                  <a:pt x="51435" y="0"/>
                </a:lnTo>
              </a:path>
            </a:pathLst>
          </a:custGeom>
          <a:noFill/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E2149633-0785-4282-847F-2ECF3D690218}"/>
              </a:ext>
            </a:extLst>
          </p:cNvPr>
          <p:cNvSpPr/>
          <p:nvPr/>
        </p:nvSpPr>
        <p:spPr>
          <a:xfrm>
            <a:off x="6334125" y="5467350"/>
            <a:ext cx="1285875" cy="1031369"/>
          </a:xfrm>
          <a:custGeom>
            <a:avLst/>
            <a:gdLst>
              <a:gd name="connsiteX0" fmla="*/ 1285875 w 1285875"/>
              <a:gd name="connsiteY0" fmla="*/ 0 h 1031369"/>
              <a:gd name="connsiteX1" fmla="*/ 876300 w 1285875"/>
              <a:gd name="connsiteY1" fmla="*/ 971550 h 1031369"/>
              <a:gd name="connsiteX2" fmla="*/ 0 w 1285875"/>
              <a:gd name="connsiteY2" fmla="*/ 885825 h 103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031369">
                <a:moveTo>
                  <a:pt x="1285875" y="0"/>
                </a:moveTo>
                <a:cubicBezTo>
                  <a:pt x="1188243" y="411956"/>
                  <a:pt x="1090612" y="823913"/>
                  <a:pt x="876300" y="971550"/>
                </a:cubicBezTo>
                <a:cubicBezTo>
                  <a:pt x="661988" y="1119187"/>
                  <a:pt x="106362" y="955675"/>
                  <a:pt x="0" y="885825"/>
                </a:cubicBezTo>
              </a:path>
            </a:pathLst>
          </a:custGeom>
          <a:noFill/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7CD69B28-8380-455C-B1EC-F4172D5D6A48}"/>
              </a:ext>
            </a:extLst>
          </p:cNvPr>
          <p:cNvSpPr/>
          <p:nvPr/>
        </p:nvSpPr>
        <p:spPr>
          <a:xfrm rot="18652459">
            <a:off x="7024689" y="4936094"/>
            <a:ext cx="1285875" cy="500538"/>
          </a:xfrm>
          <a:prstGeom prst="arc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7718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E06071-CB1E-44B2-9099-C4A03831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Una possibile evoluzione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B3F726-685B-4475-B17A-EEB45542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Il processo viene creato e viene posto nella coda dei processi pronti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Il primo processo tra i processi pronti viene posto in esecuzione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Il processo in esecuzione dispone delle risorse del sistema fino a: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Il termine del quanto di tempo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Richiesta di un’operazione di I/O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Il termine della propria esecuzione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in ogni caso il processo viene sostituito con il primo dei processi pronti</a:t>
            </a:r>
          </a:p>
        </p:txBody>
      </p:sp>
    </p:spTree>
    <p:extLst>
      <p:ext uri="{BB962C8B-B14F-4D97-AF65-F5344CB8AC3E}">
        <p14:creationId xmlns:p14="http://schemas.microsoft.com/office/powerpoint/2010/main" val="1311169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4528F-3673-4964-AE6B-23027A0F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Concorrenza fra processi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8B8DE6-58E3-4CD8-BB10-7E5F1E7D3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impiegare in maniera trasparente una o più CPU</a:t>
            </a:r>
          </a:p>
          <a:p>
            <a:r>
              <a:rPr lang="it-IT" dirty="0"/>
              <a:t>aumentare l’utilizzo della CPU</a:t>
            </a:r>
          </a:p>
          <a:p>
            <a:r>
              <a:rPr lang="it-IT" dirty="0"/>
              <a:t>condividere la stessa risorsa fisica tra diversi utenti</a:t>
            </a:r>
          </a:p>
        </p:txBody>
      </p:sp>
    </p:spTree>
    <p:extLst>
      <p:ext uri="{BB962C8B-B14F-4D97-AF65-F5344CB8AC3E}">
        <p14:creationId xmlns:p14="http://schemas.microsoft.com/office/powerpoint/2010/main" val="4150467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6E0CA-3B5C-4362-878E-BEAE4CEA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Concorrenza fra processi: </a:t>
            </a:r>
            <a:r>
              <a:rPr lang="it-IT" dirty="0" err="1"/>
              <a:t>starvation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E9CBAD-9B48-40F8-8AB4-03D9A2F73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err="1">
                <a:solidFill>
                  <a:srgbClr val="FF0000"/>
                </a:solidFill>
              </a:rPr>
              <a:t>Starvation</a:t>
            </a:r>
            <a:endParaRPr lang="it-I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dirty="0"/>
              <a:t>Un processo non riesce ad accedere ad una risorsa perché la trova sempre occupata da altri processi (che per esempio possono avere un livello di priorità maggiore)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 err="1">
                <a:solidFill>
                  <a:srgbClr val="FF0000"/>
                </a:solidFill>
              </a:rPr>
              <a:t>Deadlock</a:t>
            </a:r>
            <a:endParaRPr lang="it-I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dirty="0"/>
              <a:t>Un insieme di processi rimane bloccato perché ciascuno di essi aspetta delle risorse che sono occupate da un altro processo compreso in questo stesso insieme</a:t>
            </a:r>
          </a:p>
        </p:txBody>
      </p:sp>
    </p:spTree>
    <p:extLst>
      <p:ext uri="{BB962C8B-B14F-4D97-AF65-F5344CB8AC3E}">
        <p14:creationId xmlns:p14="http://schemas.microsoft.com/office/powerpoint/2010/main" val="1861931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F61F66-9709-4398-87BA-7855A4FB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F30292-1538-4A47-B908-46331538F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1978025"/>
            <a:ext cx="58197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Di tanto in tanto ad un filosofo viene fame e tenta di prendere la 2 bacchette (</a:t>
            </a:r>
            <a:r>
              <a:rPr lang="it-IT" sz="2400" dirty="0" err="1"/>
              <a:t>sx</a:t>
            </a:r>
            <a:r>
              <a:rPr lang="it-IT" sz="2400" dirty="0"/>
              <a:t> e dx).</a:t>
            </a:r>
          </a:p>
          <a:p>
            <a:pPr marL="0" indent="0">
              <a:buNone/>
            </a:pPr>
            <a:r>
              <a:rPr lang="it-IT" sz="2400" dirty="0"/>
              <a:t>Un filosofo può prendere una sola bacchetta per volta. Quando tiene in mano le due bacchette contemporaneamente, mangia senza lasciare le bacchette. Terminato il pasto, appoggia sul tavolo le bacchette e rincomincia a pensare.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9C56AF-8833-4BD7-A4A3-F75FE1987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8025"/>
            <a:ext cx="3384143" cy="281944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3F33C4FA-4089-4257-9AEF-45A7A8C45E87}"/>
              </a:ext>
            </a:extLst>
          </p:cNvPr>
          <p:cNvSpPr/>
          <p:nvPr/>
        </p:nvSpPr>
        <p:spPr>
          <a:xfrm>
            <a:off x="2918564" y="1978025"/>
            <a:ext cx="1303779" cy="564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2C24694-6B3A-4381-9466-254759C9EDA0}"/>
              </a:ext>
            </a:extLst>
          </p:cNvPr>
          <p:cNvSpPr/>
          <p:nvPr/>
        </p:nvSpPr>
        <p:spPr>
          <a:xfrm>
            <a:off x="3432914" y="3569494"/>
            <a:ext cx="1303779" cy="1107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443862A-9CBA-4246-AAE7-3F10CF653BFB}"/>
              </a:ext>
            </a:extLst>
          </p:cNvPr>
          <p:cNvSpPr txBox="1"/>
          <p:nvPr/>
        </p:nvSpPr>
        <p:spPr>
          <a:xfrm>
            <a:off x="5686425" y="5400675"/>
            <a:ext cx="5057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Deadlock</a:t>
            </a:r>
            <a:r>
              <a:rPr lang="it-IT" b="1" dirty="0"/>
              <a:t>: </a:t>
            </a:r>
            <a:r>
              <a:rPr lang="it-IT" dirty="0"/>
              <a:t>ogni filosofo prende la bacchetta di</a:t>
            </a:r>
          </a:p>
          <a:p>
            <a:r>
              <a:rPr lang="it-IT" dirty="0" err="1"/>
              <a:t>sx</a:t>
            </a:r>
            <a:r>
              <a:rPr lang="it-IT" dirty="0"/>
              <a:t>: nessuno riesce a mangiare</a:t>
            </a:r>
          </a:p>
          <a:p>
            <a:r>
              <a:rPr lang="it-IT" b="1" dirty="0" err="1"/>
              <a:t>Starvation</a:t>
            </a:r>
            <a:r>
              <a:rPr lang="it-IT" b="1" dirty="0"/>
              <a:t>: </a:t>
            </a:r>
            <a:r>
              <a:rPr lang="it-IT" dirty="0"/>
              <a:t>un filosofo muore di fame</a:t>
            </a:r>
          </a:p>
        </p:txBody>
      </p:sp>
    </p:spTree>
    <p:extLst>
      <p:ext uri="{BB962C8B-B14F-4D97-AF65-F5344CB8AC3E}">
        <p14:creationId xmlns:p14="http://schemas.microsoft.com/office/powerpoint/2010/main" val="2685291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A021-D8D5-4287-911F-F1AED767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di un 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39030C-B337-4216-8B99-315753802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Sistema di gestione dei processi</a:t>
            </a:r>
          </a:p>
          <a:p>
            <a:r>
              <a:rPr lang="it-IT" dirty="0"/>
              <a:t>Sistema di gestione della memoria</a:t>
            </a:r>
          </a:p>
          <a:p>
            <a:r>
              <a:rPr lang="it-IT" dirty="0"/>
              <a:t>Sistema di gestione delle periferiche</a:t>
            </a:r>
          </a:p>
          <a:p>
            <a:r>
              <a:rPr lang="it-IT" dirty="0"/>
              <a:t>Sistema di gestione dei file (file system)</a:t>
            </a:r>
          </a:p>
          <a:p>
            <a:r>
              <a:rPr lang="it-IT" dirty="0"/>
              <a:t>Sistema di gestione degli utenti e dei relativi comandi (interprete comandi)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6DCDCB2-6E90-4F21-BBA6-94CC5C54756E}"/>
              </a:ext>
            </a:extLst>
          </p:cNvPr>
          <p:cNvSpPr/>
          <p:nvPr/>
        </p:nvSpPr>
        <p:spPr>
          <a:xfrm>
            <a:off x="1121019" y="2347913"/>
            <a:ext cx="5155956" cy="630481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23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9FC05C-45F2-4060-899E-4379C111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della memoria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723DB0-4E91-420C-ADA2-9F9BEF26E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Un programma per essere eseguito deve risiedere in memoria centrale</a:t>
            </a:r>
          </a:p>
          <a:p>
            <a:r>
              <a:rPr lang="it-IT" dirty="0"/>
              <a:t>Programmi che gestiscono l’allocazione in memoria centrale del programma da eseguire</a:t>
            </a:r>
          </a:p>
          <a:p>
            <a:r>
              <a:rPr lang="it-IT" dirty="0"/>
              <a:t>Permettere ai programmi e agli utenti di vedere una memoria virtuale di dimensioni maggiori della memoria fisica</a:t>
            </a:r>
          </a:p>
          <a:p>
            <a:r>
              <a:rPr lang="it-IT" dirty="0"/>
              <a:t>Segmentazione &amp; Paginazione:</a:t>
            </a:r>
          </a:p>
          <a:p>
            <a:pPr marL="457200" lvl="1" indent="0">
              <a:buNone/>
            </a:pPr>
            <a:r>
              <a:rPr lang="it-IT" dirty="0"/>
              <a:t>memoria centrale e programmi suddivisi in pagine o segmenti.</a:t>
            </a:r>
          </a:p>
          <a:p>
            <a:pPr marL="457200" lvl="1" indent="0">
              <a:buNone/>
            </a:pPr>
            <a:r>
              <a:rPr lang="it-IT" dirty="0"/>
              <a:t>E’ in tal modo possibile:</a:t>
            </a:r>
          </a:p>
          <a:p>
            <a:pPr lvl="1"/>
            <a:r>
              <a:rPr lang="it-IT" dirty="0"/>
              <a:t>eseguire un programma di dimensioni maggiori della memoria centrale, partizionando il programma e caricandone in memoria una parte alla volta (quella correntemente in esecuzione)</a:t>
            </a:r>
          </a:p>
          <a:p>
            <a:pPr lvl="1"/>
            <a:r>
              <a:rPr lang="it-IT" dirty="0"/>
              <a:t>con lo stesso meccanismo, eseguire contemporaneamente più programmi, la somma delle cui dimensioni supera la dimensione della memoria centrale</a:t>
            </a:r>
          </a:p>
        </p:txBody>
      </p:sp>
    </p:spTree>
    <p:extLst>
      <p:ext uri="{BB962C8B-B14F-4D97-AF65-F5344CB8AC3E}">
        <p14:creationId xmlns:p14="http://schemas.microsoft.com/office/powerpoint/2010/main" val="2830617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A021-D8D5-4287-911F-F1AED767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di un 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39030C-B337-4216-8B99-315753802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Sistema di gestione dei processi</a:t>
            </a:r>
          </a:p>
          <a:p>
            <a:r>
              <a:rPr lang="it-IT" dirty="0"/>
              <a:t>Sistema di gestione della memoria</a:t>
            </a:r>
          </a:p>
          <a:p>
            <a:r>
              <a:rPr lang="it-IT" dirty="0"/>
              <a:t>Sistema di gestione delle periferiche</a:t>
            </a:r>
          </a:p>
          <a:p>
            <a:r>
              <a:rPr lang="it-IT" dirty="0"/>
              <a:t>Sistema di gestione dei file (file system)</a:t>
            </a:r>
          </a:p>
          <a:p>
            <a:r>
              <a:rPr lang="it-IT" dirty="0"/>
              <a:t>Sistema di gestione degli utenti e dei relativi comandi (interprete comandi)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6DCDCB2-6E90-4F21-BBA6-94CC5C54756E}"/>
              </a:ext>
            </a:extLst>
          </p:cNvPr>
          <p:cNvSpPr/>
          <p:nvPr/>
        </p:nvSpPr>
        <p:spPr>
          <a:xfrm>
            <a:off x="1140068" y="2798519"/>
            <a:ext cx="5336931" cy="630481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805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E20996-99F0-48B1-9D9D-F6FDFEEB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delle periferiche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3328DD-52F9-4C2E-884E-CA3E67723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Tali programmi permettono agli utenti del sistema di avere una visione ad alto livello dei dispositivi periferici e di poterli utilizzare in modo il più possibile indipendente dalle caratteristiche fisiche di tali dispositivi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Esempio</a:t>
            </a:r>
          </a:p>
          <a:p>
            <a:pPr marL="0" indent="0">
              <a:buNone/>
            </a:pPr>
            <a:r>
              <a:rPr lang="it-IT" dirty="0"/>
              <a:t>Effettuare una stampa del documento con modalità indipendenti dalla stampante usata</a:t>
            </a:r>
          </a:p>
        </p:txBody>
      </p:sp>
    </p:spTree>
    <p:extLst>
      <p:ext uri="{BB962C8B-B14F-4D97-AF65-F5344CB8AC3E}">
        <p14:creationId xmlns:p14="http://schemas.microsoft.com/office/powerpoint/2010/main" val="91378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E6398A-BAC5-47F8-861A-9E4DE9B5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00F95D-E44A-468B-8684-8F40F33A6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Software di base (sistema operativo)</a:t>
            </a:r>
          </a:p>
          <a:p>
            <a:pPr lvl="1"/>
            <a:r>
              <a:rPr lang="it-IT" dirty="0"/>
              <a:t>dedicato alla gestione del computer</a:t>
            </a:r>
          </a:p>
          <a:p>
            <a:pPr lvl="1"/>
            <a:r>
              <a:rPr lang="it-IT" dirty="0"/>
              <a:t>opera direttamente sopra l’hardware</a:t>
            </a:r>
          </a:p>
          <a:p>
            <a:r>
              <a:rPr lang="it-IT" dirty="0"/>
              <a:t>Software applicativo</a:t>
            </a:r>
          </a:p>
          <a:p>
            <a:pPr lvl="1"/>
            <a:r>
              <a:rPr lang="it-IT" dirty="0"/>
              <a:t>dedicato a specifiche esigenze</a:t>
            </a:r>
          </a:p>
          <a:p>
            <a:pPr lvl="1"/>
            <a:r>
              <a:rPr lang="it-IT" dirty="0"/>
              <a:t>opera sopra il software di base</a:t>
            </a:r>
          </a:p>
          <a:p>
            <a:pPr lvl="2"/>
            <a:r>
              <a:rPr lang="it-IT" b="1" dirty="0"/>
              <a:t>Strumenti di produttività</a:t>
            </a:r>
          </a:p>
          <a:p>
            <a:pPr lvl="3"/>
            <a:r>
              <a:rPr lang="it-IT" dirty="0"/>
              <a:t>fogli elettronici</a:t>
            </a:r>
          </a:p>
          <a:p>
            <a:pPr lvl="3"/>
            <a:r>
              <a:rPr lang="it-IT" dirty="0"/>
              <a:t>basi di dati</a:t>
            </a:r>
          </a:p>
          <a:p>
            <a:pPr lvl="2"/>
            <a:r>
              <a:rPr lang="it-IT" b="1" dirty="0"/>
              <a:t>Software personale</a:t>
            </a:r>
          </a:p>
          <a:p>
            <a:pPr lvl="3"/>
            <a:r>
              <a:rPr lang="it-IT" dirty="0"/>
              <a:t>video scrittura</a:t>
            </a:r>
          </a:p>
          <a:p>
            <a:pPr lvl="3"/>
            <a:r>
              <a:rPr lang="it-IT" dirty="0"/>
              <a:t>posta elettronica</a:t>
            </a:r>
          </a:p>
          <a:p>
            <a:pPr lvl="2"/>
            <a:r>
              <a:rPr lang="it-IT" b="1" dirty="0"/>
              <a:t>Ambiente di programmazione</a:t>
            </a:r>
          </a:p>
          <a:p>
            <a:pPr lvl="3"/>
            <a:r>
              <a:rPr lang="it-IT" dirty="0"/>
              <a:t>editor</a:t>
            </a:r>
          </a:p>
          <a:p>
            <a:pPr lvl="3"/>
            <a:r>
              <a:rPr lang="it-IT" dirty="0"/>
              <a:t>compilatori</a:t>
            </a:r>
          </a:p>
        </p:txBody>
      </p:sp>
    </p:spTree>
    <p:extLst>
      <p:ext uri="{BB962C8B-B14F-4D97-AF65-F5344CB8AC3E}">
        <p14:creationId xmlns:p14="http://schemas.microsoft.com/office/powerpoint/2010/main" val="3149598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A021-D8D5-4287-911F-F1AED767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di un 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39030C-B337-4216-8B99-315753802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Sistema di gestione dei processi</a:t>
            </a:r>
          </a:p>
          <a:p>
            <a:r>
              <a:rPr lang="it-IT" dirty="0"/>
              <a:t>Sistema di gestione della memoria</a:t>
            </a:r>
          </a:p>
          <a:p>
            <a:r>
              <a:rPr lang="it-IT" dirty="0"/>
              <a:t>Sistema di gestione delle periferiche</a:t>
            </a:r>
          </a:p>
          <a:p>
            <a:r>
              <a:rPr lang="it-IT" dirty="0"/>
              <a:t>Sistema di gestione dei file (file system)</a:t>
            </a:r>
          </a:p>
          <a:p>
            <a:r>
              <a:rPr lang="it-IT" dirty="0"/>
              <a:t>Sistema di gestione degli utenti e dei relativi comandi (interprete comandi)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6DCDCB2-6E90-4F21-BBA6-94CC5C54756E}"/>
              </a:ext>
            </a:extLst>
          </p:cNvPr>
          <p:cNvSpPr/>
          <p:nvPr/>
        </p:nvSpPr>
        <p:spPr>
          <a:xfrm>
            <a:off x="1140068" y="3265244"/>
            <a:ext cx="5879857" cy="630481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0375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8D8BA3-FE72-4A5E-A82E-F5E574585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File System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9ABB7E-703A-4A84-800E-273189483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Sistema di gestione della memoria di massa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Operazioni di base di un file system</a:t>
            </a:r>
          </a:p>
          <a:p>
            <a:pPr marL="457200" lvl="1" indent="0">
              <a:buNone/>
            </a:pPr>
            <a:r>
              <a:rPr lang="it-IT" dirty="0"/>
              <a:t>recupero dei dati precedentemente memorizzati;</a:t>
            </a:r>
          </a:p>
          <a:p>
            <a:pPr marL="457200" lvl="1" indent="0">
              <a:buNone/>
            </a:pPr>
            <a:r>
              <a:rPr lang="it-IT" dirty="0"/>
              <a:t>eliminazione (cancellazione) di dati obsoleti;</a:t>
            </a:r>
          </a:p>
          <a:p>
            <a:pPr marL="457200" lvl="1" indent="0">
              <a:buNone/>
            </a:pPr>
            <a:r>
              <a:rPr lang="it-IT" dirty="0"/>
              <a:t>modifica/aggiornamento dei dati preesistenti;</a:t>
            </a:r>
          </a:p>
          <a:p>
            <a:pPr marL="457200" lvl="1" indent="0">
              <a:buNone/>
            </a:pPr>
            <a:r>
              <a:rPr lang="it-IT" dirty="0"/>
              <a:t>copia di dati</a:t>
            </a:r>
          </a:p>
        </p:txBody>
      </p:sp>
    </p:spTree>
    <p:extLst>
      <p:ext uri="{BB962C8B-B14F-4D97-AF65-F5344CB8AC3E}">
        <p14:creationId xmlns:p14="http://schemas.microsoft.com/office/powerpoint/2010/main" val="3026945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C63DD0-FC04-4D23-8A90-274C3112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è un file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08CED8-D26F-420A-B036-DC4E550FC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contenitore logico di informazioni;</a:t>
            </a:r>
          </a:p>
          <a:p>
            <a:r>
              <a:rPr lang="it-IT" dirty="0"/>
              <a:t>oggetto a lunga vita, per conservare le informazioni</a:t>
            </a:r>
          </a:p>
          <a:p>
            <a:endParaRPr lang="it-IT" b="1" dirty="0"/>
          </a:p>
          <a:p>
            <a:pPr marL="0" indent="0">
              <a:buNone/>
            </a:pPr>
            <a:r>
              <a:rPr lang="it-IT" b="1" dirty="0"/>
              <a:t>Per ogni file</a:t>
            </a:r>
          </a:p>
          <a:p>
            <a:pPr marL="0" indent="0">
              <a:buNone/>
            </a:pPr>
            <a:r>
              <a:rPr lang="it-IT" dirty="0"/>
              <a:t>	identificatore (</a:t>
            </a:r>
            <a:r>
              <a:rPr lang="it-IT" dirty="0" err="1"/>
              <a:t>nomefile.estensione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	data di creazione</a:t>
            </a:r>
          </a:p>
          <a:p>
            <a:pPr marL="0" indent="0">
              <a:buNone/>
            </a:pPr>
            <a:r>
              <a:rPr lang="it-IT" dirty="0"/>
              <a:t>	dimensione</a:t>
            </a:r>
          </a:p>
          <a:p>
            <a:pPr marL="0" indent="0">
              <a:buNone/>
            </a:pPr>
            <a:r>
              <a:rPr lang="it-IT" dirty="0"/>
              <a:t>	posizione effettiva dei dati nella memoria di massa</a:t>
            </a:r>
          </a:p>
          <a:p>
            <a:pPr marL="0" indent="0">
              <a:buNone/>
            </a:pPr>
            <a:r>
              <a:rPr lang="it-IT" dirty="0"/>
              <a:t>	altre informazioni</a:t>
            </a:r>
          </a:p>
          <a:p>
            <a:pPr marL="0" indent="0">
              <a:buNone/>
            </a:pPr>
            <a:r>
              <a:rPr lang="it-IT" dirty="0"/>
              <a:t>	data ultima modifica</a:t>
            </a:r>
          </a:p>
          <a:p>
            <a:pPr marL="0" indent="0">
              <a:buNone/>
            </a:pPr>
            <a:r>
              <a:rPr lang="it-IT" dirty="0"/>
              <a:t>	diritti di accesso al contenuto del file</a:t>
            </a:r>
          </a:p>
        </p:txBody>
      </p:sp>
    </p:spTree>
    <p:extLst>
      <p:ext uri="{BB962C8B-B14F-4D97-AF65-F5344CB8AC3E}">
        <p14:creationId xmlns:p14="http://schemas.microsoft.com/office/powerpoint/2010/main" val="3855561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F2A7F5-877F-4348-8AAE-57EF54ED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Estensioni più comuni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8CA308-6987-4691-BEE1-5F215441A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 err="1"/>
              <a:t>exe</a:t>
            </a:r>
            <a:r>
              <a:rPr lang="it-IT" b="1" dirty="0"/>
              <a:t>: </a:t>
            </a:r>
            <a:r>
              <a:rPr lang="it-IT" dirty="0"/>
              <a:t>programma, abbreviazione della </a:t>
            </a:r>
            <a:r>
              <a:rPr lang="it-IT" dirty="0" err="1"/>
              <a:t>paraola</a:t>
            </a:r>
            <a:r>
              <a:rPr lang="it-IT" dirty="0"/>
              <a:t> </a:t>
            </a:r>
            <a:r>
              <a:rPr lang="it-IT" dirty="0" err="1"/>
              <a:t>exectable</a:t>
            </a:r>
            <a:r>
              <a:rPr lang="it-IT" dirty="0"/>
              <a:t> (eseguibile)</a:t>
            </a:r>
          </a:p>
          <a:p>
            <a:pPr marL="0" indent="0">
              <a:buNone/>
            </a:pPr>
            <a:r>
              <a:rPr lang="it-IT" b="1" dirty="0" err="1"/>
              <a:t>txt</a:t>
            </a:r>
            <a:r>
              <a:rPr lang="it-IT" b="1" dirty="0"/>
              <a:t>: </a:t>
            </a:r>
            <a:r>
              <a:rPr lang="it-IT" dirty="0"/>
              <a:t>file di tipo testuale</a:t>
            </a:r>
          </a:p>
          <a:p>
            <a:pPr marL="0" indent="0">
              <a:buNone/>
            </a:pPr>
            <a:r>
              <a:rPr lang="it-IT" b="1" dirty="0"/>
              <a:t>doc: </a:t>
            </a:r>
            <a:r>
              <a:rPr lang="it-IT" dirty="0"/>
              <a:t>file di tipo testuale generato con Word della Microsoft</a:t>
            </a:r>
          </a:p>
          <a:p>
            <a:pPr marL="0" indent="0">
              <a:buNone/>
            </a:pPr>
            <a:r>
              <a:rPr lang="it-IT" b="1" dirty="0" err="1"/>
              <a:t>jpg</a:t>
            </a:r>
            <a:r>
              <a:rPr lang="it-IT" b="1" dirty="0"/>
              <a:t>: </a:t>
            </a:r>
            <a:r>
              <a:rPr lang="it-IT" dirty="0"/>
              <a:t>file con immagini</a:t>
            </a:r>
          </a:p>
        </p:txBody>
      </p:sp>
    </p:spTree>
    <p:extLst>
      <p:ext uri="{BB962C8B-B14F-4D97-AF65-F5344CB8AC3E}">
        <p14:creationId xmlns:p14="http://schemas.microsoft.com/office/powerpoint/2010/main" val="32875214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F84CFD-66D3-490F-A3BC-C2840F3E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D4A4239-3602-4A0D-90AB-E6E85251E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230" y="2136040"/>
            <a:ext cx="5135614" cy="376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32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D1BF96-50AB-4433-843E-4BB6A956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A4EDEFC-3F60-4F35-AD73-51C799209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403" y="2103076"/>
            <a:ext cx="5706016" cy="339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07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B4A5ED-B49A-48C5-8EF7-08765ECA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Percorso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8BD173-F7C5-4472-B604-0718600AA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Il percorso individua le directory da percorrere per raggiungere la cartella che contiene il file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Il percorso può essere:</a:t>
            </a:r>
          </a:p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Assoluto</a:t>
            </a:r>
            <a:r>
              <a:rPr lang="it-IT" dirty="0"/>
              <a:t>: parte dalla radice</a:t>
            </a:r>
          </a:p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Relativo</a:t>
            </a:r>
            <a:r>
              <a:rPr lang="it-IT" dirty="0"/>
              <a:t>: parte dalla directory corrente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Percorso</a:t>
            </a:r>
          </a:p>
          <a:p>
            <a:pPr marL="0" indent="0">
              <a:buNone/>
            </a:pPr>
            <a:r>
              <a:rPr lang="it-IT" dirty="0"/>
              <a:t>le directory da attraversare lungo l’albero per raggiungere la collocazione del file</a:t>
            </a:r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\</a:t>
            </a:r>
            <a:r>
              <a:rPr lang="it-IT" b="1" dirty="0"/>
              <a:t> </a:t>
            </a:r>
            <a:r>
              <a:rPr lang="it-IT" dirty="0"/>
              <a:t>=&gt; separatore tra directory (</a:t>
            </a:r>
            <a:r>
              <a:rPr lang="it-IT" dirty="0">
                <a:solidFill>
                  <a:srgbClr val="FF0000"/>
                </a:solidFill>
              </a:rPr>
              <a:t>MS-DOS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</a:rPr>
              <a:t>/ </a:t>
            </a:r>
            <a:r>
              <a:rPr lang="it-IT" dirty="0"/>
              <a:t>=&gt; separatore tra directory (</a:t>
            </a:r>
            <a:r>
              <a:rPr lang="it-IT" dirty="0">
                <a:solidFill>
                  <a:schemeClr val="accent1"/>
                </a:solidFill>
              </a:rPr>
              <a:t>Unix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1423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0BBE8E-00D2-4000-AE29-8E00868D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Percorso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83943C-F45C-4D60-9634-8CA3EA63C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Esempio, in MS-DOS:</a:t>
            </a:r>
          </a:p>
          <a:p>
            <a:pPr marL="0" indent="0">
              <a:buNone/>
            </a:pPr>
            <a:r>
              <a:rPr lang="it-IT" dirty="0"/>
              <a:t>C:\Programmi\Microsoft Office\Office\Excel.exe</a:t>
            </a:r>
          </a:p>
          <a:p>
            <a:pPr marL="0" indent="0">
              <a:buNone/>
            </a:pPr>
            <a:r>
              <a:rPr lang="it-IT" dirty="0"/>
              <a:t>è un percorso assoluto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didattica\informatica\so.ppt</a:t>
            </a:r>
          </a:p>
          <a:p>
            <a:pPr marL="0" indent="0">
              <a:buNone/>
            </a:pPr>
            <a:r>
              <a:rPr lang="it-IT" dirty="0"/>
              <a:t>è un percorso relativo</a:t>
            </a:r>
          </a:p>
          <a:p>
            <a:pPr marL="0" indent="0">
              <a:buNone/>
            </a:pPr>
            <a:r>
              <a:rPr lang="it-IT" dirty="0"/>
              <a:t>Il simbolo </a:t>
            </a:r>
            <a:r>
              <a:rPr lang="it-IT" b="1" dirty="0"/>
              <a:t>.. </a:t>
            </a:r>
            <a:r>
              <a:rPr lang="it-IT" dirty="0"/>
              <a:t>indica la directory padre di quella corrente</a:t>
            </a:r>
          </a:p>
        </p:txBody>
      </p:sp>
    </p:spTree>
    <p:extLst>
      <p:ext uri="{BB962C8B-B14F-4D97-AF65-F5344CB8AC3E}">
        <p14:creationId xmlns:p14="http://schemas.microsoft.com/office/powerpoint/2010/main" val="4206985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FDC1A-62E4-4D06-96B9-25AB796E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80EB8EB-0A96-4056-B5CE-BEADD0B6F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258" y="2067052"/>
            <a:ext cx="5608426" cy="41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43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A021-D8D5-4287-911F-F1AED767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di un 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39030C-B337-4216-8B99-315753802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Sistema di gestione dei processi</a:t>
            </a:r>
          </a:p>
          <a:p>
            <a:r>
              <a:rPr lang="it-IT" dirty="0"/>
              <a:t>Sistema di gestione della memoria</a:t>
            </a:r>
          </a:p>
          <a:p>
            <a:r>
              <a:rPr lang="it-IT" dirty="0"/>
              <a:t>Sistema di gestione delle periferiche</a:t>
            </a:r>
          </a:p>
          <a:p>
            <a:r>
              <a:rPr lang="it-IT" dirty="0"/>
              <a:t>Sistema di gestione dei file (file system)</a:t>
            </a:r>
          </a:p>
          <a:p>
            <a:r>
              <a:rPr lang="it-IT" dirty="0"/>
              <a:t>Sistema di gestione degli utenti e dei relativi comandi (interprete comandi)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6DCDCB2-6E90-4F21-BBA6-94CC5C54756E}"/>
              </a:ext>
            </a:extLst>
          </p:cNvPr>
          <p:cNvSpPr/>
          <p:nvPr/>
        </p:nvSpPr>
        <p:spPr>
          <a:xfrm>
            <a:off x="1016243" y="3865319"/>
            <a:ext cx="9623182" cy="925756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140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8E0AFC-8A41-4244-9813-00EE6329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Sistema Operativo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2F0B4A-6687-48F7-BA04-E79BE7F1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8500"/>
          </a:xfrm>
        </p:spPr>
        <p:txBody>
          <a:bodyPr/>
          <a:lstStyle/>
          <a:p>
            <a:r>
              <a:rPr lang="it-IT" dirty="0"/>
              <a:t>L’utente vede il calcolatore tramite il Sistema Operativo</a:t>
            </a:r>
          </a:p>
        </p:txBody>
      </p:sp>
      <p:pic>
        <p:nvPicPr>
          <p:cNvPr id="1026" name="Picture 2" descr="Image result for sheldon">
            <a:extLst>
              <a:ext uri="{FF2B5EF4-FFF2-40B4-BE49-F238E27FC236}">
                <a16:creationId xmlns:a16="http://schemas.microsoft.com/office/drawing/2014/main" id="{D7B8FB17-B08E-4F29-ADB3-1CFBDA58A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5276" y="3429000"/>
            <a:ext cx="1895607" cy="153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5C9E0EB9-00EC-46EE-8967-0A7D9E4B0A7F}"/>
              </a:ext>
            </a:extLst>
          </p:cNvPr>
          <p:cNvSpPr/>
          <p:nvPr/>
        </p:nvSpPr>
        <p:spPr>
          <a:xfrm>
            <a:off x="5123145" y="3429000"/>
            <a:ext cx="2091847" cy="1537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SO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11E81321-25A9-4A57-AE5A-370F7127B0D6}"/>
              </a:ext>
            </a:extLst>
          </p:cNvPr>
          <p:cNvCxnSpPr/>
          <p:nvPr/>
        </p:nvCxnSpPr>
        <p:spPr>
          <a:xfrm>
            <a:off x="2830883" y="3562350"/>
            <a:ext cx="2292262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B9FEFEF5-49A3-4BDC-8736-413B5F642B3D}"/>
              </a:ext>
            </a:extLst>
          </p:cNvPr>
          <p:cNvSpPr/>
          <p:nvPr/>
        </p:nvSpPr>
        <p:spPr>
          <a:xfrm>
            <a:off x="9507255" y="3352800"/>
            <a:ext cx="2418178" cy="16137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HARDWARE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0C0CDE73-A32F-411C-85F8-CAC9F269C975}"/>
              </a:ext>
            </a:extLst>
          </p:cNvPr>
          <p:cNvCxnSpPr/>
          <p:nvPr/>
        </p:nvCxnSpPr>
        <p:spPr>
          <a:xfrm>
            <a:off x="7214992" y="3524250"/>
            <a:ext cx="2292262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92E79BB-ED4E-4E9E-A6AF-1B327CE2D9E9}"/>
              </a:ext>
            </a:extLst>
          </p:cNvPr>
          <p:cNvCxnSpPr/>
          <p:nvPr/>
        </p:nvCxnSpPr>
        <p:spPr>
          <a:xfrm flipH="1">
            <a:off x="7214992" y="4857750"/>
            <a:ext cx="2292262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53A8F51-5F33-463D-A2BA-17F38318F825}"/>
              </a:ext>
            </a:extLst>
          </p:cNvPr>
          <p:cNvCxnSpPr/>
          <p:nvPr/>
        </p:nvCxnSpPr>
        <p:spPr>
          <a:xfrm flipH="1">
            <a:off x="2830883" y="4829175"/>
            <a:ext cx="2292262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9316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EEAD00-03DA-40BA-9DA8-04E04E64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Shell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7E8C41-3A8C-49B3-900C-A383628B7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Una </a:t>
            </a:r>
            <a:r>
              <a:rPr lang="it-IT" dirty="0" err="1"/>
              <a:t>shell</a:t>
            </a:r>
            <a:r>
              <a:rPr lang="it-IT" dirty="0"/>
              <a:t> è un interprete di comandi che serve come interfaccia tra l’utente ed il S.O.</a:t>
            </a:r>
          </a:p>
          <a:p>
            <a:pPr marL="0" indent="0">
              <a:buNone/>
            </a:pPr>
            <a:r>
              <a:rPr lang="en-US" dirty="0"/>
              <a:t>Unix: </a:t>
            </a:r>
            <a:r>
              <a:rPr lang="en-US" dirty="0" err="1"/>
              <a:t>sh</a:t>
            </a:r>
            <a:r>
              <a:rPr lang="en-US" dirty="0"/>
              <a:t>, </a:t>
            </a:r>
            <a:r>
              <a:rPr lang="en-US" dirty="0" err="1"/>
              <a:t>csh</a:t>
            </a:r>
            <a:r>
              <a:rPr lang="en-US" dirty="0"/>
              <a:t>, bash, </a:t>
            </a:r>
            <a:r>
              <a:rPr lang="en-US" dirty="0" err="1"/>
              <a:t>tcsh</a:t>
            </a:r>
            <a:r>
              <a:rPr lang="en-US" dirty="0"/>
              <a:t>, etc..</a:t>
            </a:r>
          </a:p>
          <a:p>
            <a:pPr marL="0" indent="0">
              <a:buNone/>
            </a:pPr>
            <a:r>
              <a:rPr lang="it-IT" dirty="0"/>
              <a:t>MS-DOS: </a:t>
            </a:r>
            <a:r>
              <a:rPr lang="it-IT" dirty="0" err="1"/>
              <a:t>command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Windows: </a:t>
            </a:r>
            <a:r>
              <a:rPr lang="it-IT" dirty="0" err="1"/>
              <a:t>prompt</a:t>
            </a:r>
            <a:r>
              <a:rPr lang="it-IT" dirty="0"/>
              <a:t> dei comandi</a:t>
            </a:r>
          </a:p>
        </p:txBody>
      </p:sp>
    </p:spTree>
    <p:extLst>
      <p:ext uri="{BB962C8B-B14F-4D97-AF65-F5344CB8AC3E}">
        <p14:creationId xmlns:p14="http://schemas.microsoft.com/office/powerpoint/2010/main" val="14868998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AD7A45-AD69-490E-AA33-13483B65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Confronto tra i comandi MS-DOS e Unix più usati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9765ABA-1AA2-4087-92EF-7CD0FC551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704" y="2653989"/>
            <a:ext cx="5454000" cy="292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45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C040EC-E3BE-4DF5-BC47-3BA02142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Confronto tra i comandi MS-DOS e Unix più usati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3300DE-49A4-433D-879C-BE090F530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85CE045-0199-430C-9810-B69D2983E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2766166"/>
            <a:ext cx="4966050" cy="263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831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33777-4D41-4B16-940B-4A63E6F4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Confronto tra i comandi MS-DOS e Unix più usati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DFC28F-6FD1-476F-A4BF-5CDEEF75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52B17A8-0135-487E-9D76-225645A1D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2766166"/>
            <a:ext cx="4841625" cy="264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12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B4B9B8-9A69-4A98-BDF1-D4A2506A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Confronto tra i comandi MS-DOS e Unix più usati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41593CA-1D20-4118-A3AF-F1AC3C9B8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2678866"/>
            <a:ext cx="5003550" cy="30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70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21C83E-F1A5-4392-9D58-87918DAA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55282A-851B-4453-952D-FAB2ED12C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02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3D2FAE-E7CB-443E-9927-FFFFB769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Sistema Operativo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1629DA-3141-4D59-A5C2-B060447EF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Un programma che agisce come un intermediario tra un utente di un computer e l’hardware del computer</a:t>
            </a:r>
          </a:p>
          <a:p>
            <a:endParaRPr lang="it-IT" dirty="0"/>
          </a:p>
          <a:p>
            <a:r>
              <a:rPr lang="it-IT" dirty="0"/>
              <a:t>Scopi di un sistema operativo:</a:t>
            </a:r>
          </a:p>
          <a:p>
            <a:pPr lvl="1"/>
            <a:r>
              <a:rPr lang="it-IT" b="1" dirty="0">
                <a:solidFill>
                  <a:srgbClr val="FF0000"/>
                </a:solidFill>
              </a:rPr>
              <a:t>Interpreta</a:t>
            </a:r>
            <a:r>
              <a:rPr lang="it-IT" b="1" dirty="0"/>
              <a:t> </a:t>
            </a:r>
            <a:r>
              <a:rPr lang="it-IT" dirty="0"/>
              <a:t>ed esegue i comandi di utente</a:t>
            </a:r>
          </a:p>
          <a:p>
            <a:pPr lvl="1"/>
            <a:r>
              <a:rPr lang="it-IT" b="1" dirty="0">
                <a:solidFill>
                  <a:srgbClr val="FF0000"/>
                </a:solidFill>
              </a:rPr>
              <a:t>Coordina</a:t>
            </a:r>
            <a:r>
              <a:rPr lang="it-IT" b="1" dirty="0"/>
              <a:t> </a:t>
            </a:r>
            <a:r>
              <a:rPr lang="it-IT" dirty="0"/>
              <a:t>la esecuzione delle elaborazioni richieste dagli utenti</a:t>
            </a:r>
          </a:p>
          <a:p>
            <a:pPr lvl="1"/>
            <a:r>
              <a:rPr lang="it-IT" b="1" dirty="0">
                <a:solidFill>
                  <a:srgbClr val="FF0000"/>
                </a:solidFill>
              </a:rPr>
              <a:t>Attribuisce</a:t>
            </a:r>
            <a:r>
              <a:rPr lang="it-IT" b="1" dirty="0"/>
              <a:t> </a:t>
            </a:r>
            <a:r>
              <a:rPr lang="it-IT" dirty="0"/>
              <a:t>le risorse (processore centrale, unità periferiche, memoria)</a:t>
            </a:r>
          </a:p>
        </p:txBody>
      </p:sp>
    </p:spTree>
    <p:extLst>
      <p:ext uri="{BB962C8B-B14F-4D97-AF65-F5344CB8AC3E}">
        <p14:creationId xmlns:p14="http://schemas.microsoft.com/office/powerpoint/2010/main" val="297391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4B88-EBB4-4BC7-A701-09120D39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di un Sistema Operativo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70CD68-0D03-43E2-AB94-0F29AE649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Sistema di gestione dei processi</a:t>
            </a:r>
          </a:p>
          <a:p>
            <a:pPr marL="457200" lvl="1" indent="0">
              <a:buNone/>
            </a:pPr>
            <a:r>
              <a:rPr lang="it-IT" dirty="0">
                <a:solidFill>
                  <a:schemeClr val="accent1"/>
                </a:solidFill>
              </a:rPr>
              <a:t>controllare la CPU</a:t>
            </a:r>
          </a:p>
          <a:p>
            <a:r>
              <a:rPr lang="it-IT" dirty="0"/>
              <a:t>Sistema di gestione della memoria</a:t>
            </a:r>
          </a:p>
          <a:p>
            <a:pPr marL="457200" lvl="1" indent="0">
              <a:buNone/>
            </a:pPr>
            <a:r>
              <a:rPr lang="it-IT" sz="2500" dirty="0">
                <a:solidFill>
                  <a:schemeClr val="accent1"/>
                </a:solidFill>
              </a:rPr>
              <a:t>controllare l’allocazione della memoria di lavoro a diversi programmi</a:t>
            </a:r>
          </a:p>
          <a:p>
            <a:r>
              <a:rPr lang="it-IT" dirty="0"/>
              <a:t>Sistema di gestione delle periferiche</a:t>
            </a:r>
          </a:p>
          <a:p>
            <a:pPr marL="457200" lvl="1" indent="0">
              <a:buNone/>
            </a:pPr>
            <a:r>
              <a:rPr lang="it-IT" sz="2500" dirty="0">
                <a:solidFill>
                  <a:schemeClr val="accent1"/>
                </a:solidFill>
              </a:rPr>
              <a:t>garantire l’accesso ai dispostivi di I/O mascherando i dettagli di basso livello</a:t>
            </a:r>
          </a:p>
          <a:p>
            <a:r>
              <a:rPr lang="it-IT" dirty="0"/>
              <a:t>Sistema di gestione dei file (file system)</a:t>
            </a:r>
          </a:p>
          <a:p>
            <a:pPr marL="457200" lvl="1" indent="0">
              <a:buNone/>
            </a:pPr>
            <a:r>
              <a:rPr lang="it-IT" sz="2500" dirty="0">
                <a:solidFill>
                  <a:schemeClr val="accent1"/>
                </a:solidFill>
              </a:rPr>
              <a:t>consentire l’archiviazione ed il reperimento dei dati</a:t>
            </a:r>
          </a:p>
          <a:p>
            <a:r>
              <a:rPr lang="it-IT" dirty="0"/>
              <a:t>Sistema di gestione degli utenti e dei relativi comandi (interprete comandi)</a:t>
            </a:r>
          </a:p>
          <a:p>
            <a:pPr marL="457200" lvl="1" indent="0">
              <a:buNone/>
            </a:pPr>
            <a:r>
              <a:rPr lang="it-IT" sz="2100" dirty="0">
                <a:solidFill>
                  <a:schemeClr val="accent1"/>
                </a:solidFill>
              </a:rPr>
              <a:t>interfaccia diretta con gli utenti</a:t>
            </a:r>
          </a:p>
        </p:txBody>
      </p:sp>
    </p:spTree>
    <p:extLst>
      <p:ext uri="{BB962C8B-B14F-4D97-AF65-F5344CB8AC3E}">
        <p14:creationId xmlns:p14="http://schemas.microsoft.com/office/powerpoint/2010/main" val="233887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FAEB0B-E735-45F1-A742-79935DF2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445C5D3-9252-4739-AED5-F1A992F3A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507" y="2201605"/>
            <a:ext cx="5533270" cy="41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6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A021-D8D5-4287-911F-F1AED767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di un 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39030C-B337-4216-8B99-315753802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Sistema di gestione dei processi</a:t>
            </a:r>
          </a:p>
          <a:p>
            <a:r>
              <a:rPr lang="it-IT" dirty="0"/>
              <a:t>Sistema di gestione della memoria</a:t>
            </a:r>
          </a:p>
          <a:p>
            <a:r>
              <a:rPr lang="it-IT" dirty="0"/>
              <a:t>Sistema di gestione delle periferiche</a:t>
            </a:r>
          </a:p>
          <a:p>
            <a:r>
              <a:rPr lang="it-IT" dirty="0"/>
              <a:t>Sistema di gestione dei file (file system)</a:t>
            </a:r>
          </a:p>
          <a:p>
            <a:r>
              <a:rPr lang="it-IT" dirty="0"/>
              <a:t>Sistema di gestione degli utenti e dei relativi comandi (interprete comandi)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6DCDCB2-6E90-4F21-BBA6-94CC5C54756E}"/>
              </a:ext>
            </a:extLst>
          </p:cNvPr>
          <p:cNvSpPr/>
          <p:nvPr/>
        </p:nvSpPr>
        <p:spPr>
          <a:xfrm>
            <a:off x="1116623" y="1690688"/>
            <a:ext cx="4765431" cy="630481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32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2AB1F7-8043-48E3-9CF4-F02F927E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dei processi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85AB8B-60A3-41FD-BD73-51EB783FB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</a:rPr>
              <a:t>Processo</a:t>
            </a:r>
            <a:r>
              <a:rPr lang="it-IT" b="1" dirty="0"/>
              <a:t> </a:t>
            </a:r>
            <a:r>
              <a:rPr lang="it-IT" dirty="0"/>
              <a:t>= programma in esecuzione; oggetto dinamico nel senso che è dotato di uno stato interno che cambia nel tempo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</a:rPr>
              <a:t>Programma</a:t>
            </a:r>
            <a:r>
              <a:rPr lang="it-IT" b="1" dirty="0"/>
              <a:t> </a:t>
            </a:r>
            <a:r>
              <a:rPr lang="it-IT" dirty="0"/>
              <a:t>= oggetto statico (una sequenza di istruzioni)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Parte del SO che si occupa dell’esecuzione</a:t>
            </a:r>
          </a:p>
          <a:p>
            <a:pPr marL="0" indent="0">
              <a:buNone/>
            </a:pPr>
            <a:r>
              <a:rPr lang="it-IT" dirty="0"/>
              <a:t>dei programmi</a:t>
            </a:r>
          </a:p>
        </p:txBody>
      </p:sp>
    </p:spTree>
    <p:extLst>
      <p:ext uri="{BB962C8B-B14F-4D97-AF65-F5344CB8AC3E}">
        <p14:creationId xmlns:p14="http://schemas.microsoft.com/office/powerpoint/2010/main" val="1796144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1696</Words>
  <Application>Microsoft Office PowerPoint</Application>
  <PresentationFormat>Widescreen</PresentationFormat>
  <Paragraphs>269</Paragraphs>
  <Slides>45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Tema di Office</vt:lpstr>
      <vt:lpstr>Sistemi Operativi</vt:lpstr>
      <vt:lpstr>Il calcolatore</vt:lpstr>
      <vt:lpstr>Software</vt:lpstr>
      <vt:lpstr>Sistema Operativo</vt:lpstr>
      <vt:lpstr>Sistema Operativo</vt:lpstr>
      <vt:lpstr>Funzionalità di un Sistema Operativo</vt:lpstr>
      <vt:lpstr>Presentazione standard di PowerPoint</vt:lpstr>
      <vt:lpstr>Funzionalità di un SO</vt:lpstr>
      <vt:lpstr>Gestione dei processi</vt:lpstr>
      <vt:lpstr>Classificazione dei SO</vt:lpstr>
      <vt:lpstr>Multi-tasking</vt:lpstr>
      <vt:lpstr>Multi-tasking</vt:lpstr>
      <vt:lpstr>Esempio</vt:lpstr>
      <vt:lpstr>Altre Classificazioni</vt:lpstr>
      <vt:lpstr>Multi-utente</vt:lpstr>
      <vt:lpstr>Stati di un processo</vt:lpstr>
      <vt:lpstr>Stati di un processo</vt:lpstr>
      <vt:lpstr>Pronto -&gt; Esecuzione</vt:lpstr>
      <vt:lpstr>Esecuzione -&gt; Attesa</vt:lpstr>
      <vt:lpstr>Attesa -&gt; Pronto</vt:lpstr>
      <vt:lpstr>Esecuzione -&gt; Pronto</vt:lpstr>
      <vt:lpstr>Una possibile evoluzione</vt:lpstr>
      <vt:lpstr>Concorrenza fra processi</vt:lpstr>
      <vt:lpstr>Concorrenza fra processi: starvation</vt:lpstr>
      <vt:lpstr>Presentazione standard di PowerPoint</vt:lpstr>
      <vt:lpstr>Funzionalità di un SO</vt:lpstr>
      <vt:lpstr>Gestione della memoria</vt:lpstr>
      <vt:lpstr>Funzionalità di un SO</vt:lpstr>
      <vt:lpstr>Gestione delle periferiche</vt:lpstr>
      <vt:lpstr>Funzionalità di un SO</vt:lpstr>
      <vt:lpstr>File System</vt:lpstr>
      <vt:lpstr>Cosa è un file</vt:lpstr>
      <vt:lpstr>Estensioni più comuni</vt:lpstr>
      <vt:lpstr>Esempio</vt:lpstr>
      <vt:lpstr>Strutture</vt:lpstr>
      <vt:lpstr>Percorso</vt:lpstr>
      <vt:lpstr>Percorso</vt:lpstr>
      <vt:lpstr>Presentazione standard di PowerPoint</vt:lpstr>
      <vt:lpstr>Funzionalità di un SO</vt:lpstr>
      <vt:lpstr>Shell</vt:lpstr>
      <vt:lpstr>Confronto tra i comandi MS-DOS e Unix più usati</vt:lpstr>
      <vt:lpstr>Confronto tra i comandi MS-DOS e Unix più usati</vt:lpstr>
      <vt:lpstr>Confronto tra i comandi MS-DOS e Unix più usati</vt:lpstr>
      <vt:lpstr>Confronto tra i comandi MS-DOS e Unix più usati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Operativi</dc:title>
  <dc:creator>corrado aaron visaggio</dc:creator>
  <cp:lastModifiedBy>corrado aaron visaggio</cp:lastModifiedBy>
  <cp:revision>12</cp:revision>
  <dcterms:created xsi:type="dcterms:W3CDTF">2018-05-09T08:08:00Z</dcterms:created>
  <dcterms:modified xsi:type="dcterms:W3CDTF">2018-05-09T10:08:11Z</dcterms:modified>
</cp:coreProperties>
</file>