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1" r:id="rId4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19C44-D503-436D-A8D5-6B4D6A98E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7FFA1C-5A33-42AF-BAF9-27C693122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A5F837-57DE-489B-AE58-E35206A0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B374BB-5864-445F-8A1F-FC88A817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0FCAD5-A9C4-43F4-9FE7-3C101BF8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5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F7775-A2C4-4AA0-83E6-CF8A3C09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A6678E-317B-4C4A-9290-BBFD9447B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79241-E2AD-4664-A396-C0355B5B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3925F4-553E-4C29-8745-726A829D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FB5F4E-77C2-4012-915F-A8E15437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0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08EA68C-ED55-454C-BECB-00B43DB2D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6DF28F-8D5E-4C34-8F79-2E209C86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3012C-6CB8-49B7-A7D1-34C0F0B5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374B52-6C88-4F98-862E-558D6C5B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5F071-F2A0-406A-800E-2A9E13F4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4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E6B1C-F570-43B9-A24B-2539FC8A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6EBEF5-5F59-4643-8002-80379399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8E0C5C-38C5-4BD4-8895-B7BED205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2D32BD-3562-478A-8E61-C53DD42F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532CBC-8BFF-4572-96A7-DEE631EF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53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26B24-F664-489A-821D-DAB13879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0A06CC-CA3F-4149-8B6D-23A91E34E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AF835B-20EB-47D5-92C7-E9D1FCF6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022B05-7768-4138-9BF9-CAFD7419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91E380-CAAC-481F-977F-91F20212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0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CDE7B-8BAA-4FA3-AB7C-DCD48C2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3DECB1-E931-4017-A2E5-3CFFACF5D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69BC1A-6DF6-4411-9B92-D2A4649F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F83046-A47B-4600-8848-832E96CD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200CCA-8B45-4FAC-8D54-831DD57D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778DDC-698F-4218-B82B-7F4B108E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8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D059A-A7A2-46A3-9AE7-9C6B901B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A83B75-DAF1-45D0-9663-55A2270CF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674850-A393-46E6-850E-0C4078728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37E65B-4953-4AF7-8691-921EDABD1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351E21-96DA-4B63-9F0C-F7C23D153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709D3F3-8B41-4AF8-BDF6-6F32DE17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C95EA3D-749C-432E-ACE3-06DC86D5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D75FDD-8B22-4A39-A3F7-59314D75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13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1E473-6180-44DD-8E4B-F6B98FA1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E816E-973C-442F-B913-F8EBF1E5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D9BADD-AA0F-4FE1-A8CC-A7CA9E1B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D0B448-839F-4CC2-9A2A-82D28F35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31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9D6ECC-939D-4E0A-B182-FD254641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22268D-A0D8-405D-A559-0B575C34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A757C0-408C-4DD8-B1FD-82F895C0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7EB90-F9C1-49CD-9CA4-76AFC570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70E73-3909-4EA3-A452-8CFC4ADE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E47206-E221-45FC-A21E-C87F7FA7C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427184-AB6E-4EA3-B067-77A4EB2F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13D7E9-A463-4601-AB53-DC2FFB35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45C4E3-8094-4EB0-B866-05005BE9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38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6B961-3E36-47EC-97F9-25F58458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42DB0DF-9F2E-425B-AFE3-72F7C8DA1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9A6728-E7D6-41E1-9D90-DD5AF76E3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D4EFEF-1850-486D-9E99-A8A98B2B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64DD3B-1FC0-4771-A5D2-B44739B3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251B7-C0B6-45C4-8DE0-41C88595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7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B43A16-D3A2-48C5-A21D-161AB0D4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F4C6A7-6701-4D7F-92F2-E95B89061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439C53-1321-4A90-A608-31D3C0F96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4585-D92B-4AFE-929E-0F7152253968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36C4B7-EAE3-4BD3-9327-1E4B1D557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FA9BF1-BCDC-488E-B81B-DA25C9EBF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45026-FF74-412D-AAA6-9A3A1BBE5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8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7ABC9-F24A-4B85-B03A-82227C977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Strutture di Controllo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93AAD6-5797-47E8-986C-F4F54661C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68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9597ED-028C-4664-83DB-43055119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Istruzioni Decisionali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72D67D-68F2-45AB-8FC9-524BFEBD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8EEEF39-DC1F-4114-9337-72B911D32021}"/>
              </a:ext>
            </a:extLst>
          </p:cNvPr>
          <p:cNvSpPr/>
          <p:nvPr/>
        </p:nvSpPr>
        <p:spPr>
          <a:xfrm>
            <a:off x="685800" y="1690688"/>
            <a:ext cx="2705100" cy="681037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69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1EC77-479C-4507-9494-8E11102A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614301-1AC6-4764-85FD-1102876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/>
              <a:t>Sintassi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(espressione)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istruzione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Semantica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Valuta </a:t>
            </a:r>
            <a:r>
              <a:rPr lang="it-IT" b="1" dirty="0"/>
              <a:t>espressione</a:t>
            </a:r>
          </a:p>
          <a:p>
            <a:pPr marL="0" indent="0">
              <a:buNone/>
            </a:pPr>
            <a:r>
              <a:rPr lang="it-IT" dirty="0"/>
              <a:t>Se l’espressione è vera (cioè assume valore diverso da zero) viene eseguita </a:t>
            </a:r>
            <a:r>
              <a:rPr lang="it-IT" b="1" dirty="0"/>
              <a:t>istruzione</a:t>
            </a:r>
          </a:p>
          <a:p>
            <a:pPr marL="0" indent="0">
              <a:buNone/>
            </a:pPr>
            <a:r>
              <a:rPr lang="it-IT" dirty="0"/>
              <a:t>In ogni caso continua eseguendo la prima istruzione successiva alla struttura di controllo</a:t>
            </a:r>
          </a:p>
        </p:txBody>
      </p:sp>
    </p:spTree>
    <p:extLst>
      <p:ext uri="{BB962C8B-B14F-4D97-AF65-F5344CB8AC3E}">
        <p14:creationId xmlns:p14="http://schemas.microsoft.com/office/powerpoint/2010/main" val="256123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9C8E9-7532-49E1-B173-2E3D67F6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 diagramma di flusso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1D89A1-8FF6-4700-9713-D5FF52440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74" y="1825625"/>
            <a:ext cx="6257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I0;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(E) I1;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I2;</a:t>
            </a:r>
          </a:p>
          <a:p>
            <a:pPr marL="0" indent="0">
              <a:buNone/>
            </a:pPr>
            <a:r>
              <a:rPr lang="it-IT" b="1" dirty="0"/>
              <a:t>la struttura introduce due</a:t>
            </a:r>
          </a:p>
          <a:p>
            <a:pPr marL="0" indent="0">
              <a:buNone/>
            </a:pPr>
            <a:r>
              <a:rPr lang="it-IT" b="1" dirty="0"/>
              <a:t>possibili sequenze: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/>
              <a:t>la sequenza (</a:t>
            </a:r>
            <a:r>
              <a:rPr lang="it-IT" b="1" i="1" dirty="0">
                <a:solidFill>
                  <a:srgbClr val="FF0000"/>
                </a:solidFill>
              </a:rPr>
              <a:t>se E è vera</a:t>
            </a:r>
            <a:r>
              <a:rPr lang="it-IT" b="1" dirty="0"/>
              <a:t>):</a:t>
            </a:r>
          </a:p>
          <a:p>
            <a:pPr marL="457200" lvl="1" indent="0" algn="ctr">
              <a:buNone/>
            </a:pPr>
            <a:r>
              <a:rPr lang="it-IT" b="1" dirty="0"/>
              <a:t>I0 I1 I2</a:t>
            </a:r>
          </a:p>
          <a:p>
            <a:pPr marL="457200" lvl="1" indent="0">
              <a:buNone/>
            </a:pPr>
            <a:r>
              <a:rPr lang="it-IT" b="1" dirty="0"/>
              <a:t>2.    la sequenza (</a:t>
            </a:r>
            <a:r>
              <a:rPr lang="it-IT" b="1" i="1" dirty="0">
                <a:solidFill>
                  <a:srgbClr val="FF0000"/>
                </a:solidFill>
              </a:rPr>
              <a:t>se E è falsa</a:t>
            </a:r>
            <a:r>
              <a:rPr lang="it-IT" b="1" dirty="0"/>
              <a:t>):</a:t>
            </a:r>
          </a:p>
          <a:p>
            <a:pPr marL="457200" lvl="1" indent="0" algn="ctr">
              <a:buNone/>
            </a:pPr>
            <a:r>
              <a:rPr lang="it-IT" b="1" dirty="0"/>
              <a:t>I0 I2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1AB092-BBD6-49CD-A1B9-AD13EBB0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44" y="1825625"/>
            <a:ext cx="2834872" cy="4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6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CB082-9D42-4792-92C4-2AF3FF75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5C629-166B-42A6-A434-A68EDB86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6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intero: 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&amp;i);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(i&lt;100)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("Minore di 100\n");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70DE7B-E329-4526-A494-884D1FC05C0A}"/>
              </a:ext>
            </a:extLst>
          </p:cNvPr>
          <p:cNvSpPr txBox="1"/>
          <p:nvPr/>
        </p:nvSpPr>
        <p:spPr>
          <a:xfrm>
            <a:off x="7886700" y="2124075"/>
            <a:ext cx="3752850" cy="64633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Stampa «minore di 100» se il numero letto è minore di 100</a:t>
            </a:r>
          </a:p>
        </p:txBody>
      </p:sp>
    </p:spTree>
    <p:extLst>
      <p:ext uri="{BB962C8B-B14F-4D97-AF65-F5344CB8AC3E}">
        <p14:creationId xmlns:p14="http://schemas.microsoft.com/office/powerpoint/2010/main" val="324717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7AACA-5884-4CD8-8A62-FAB498D0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171241-6393-4EF6-920B-2C90A255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Sintassi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(espressione)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istruzione</a:t>
            </a:r>
            <a:endParaRPr lang="it-IT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2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1629B-29C6-4B70-8029-30A59171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+ istruzione composta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51C64-6CF1-4656-B821-8D5B1C1C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min_100=0;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intero: 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&amp;i);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(i&lt;100) </a:t>
            </a:r>
          </a:p>
          <a:p>
            <a:pPr marL="457200" lvl="1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("Minore di 100\n");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min_100=1;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453C0CB-E232-4011-ABAF-EB8518135589}"/>
              </a:ext>
            </a:extLst>
          </p:cNvPr>
          <p:cNvSpPr/>
          <p:nvPr/>
        </p:nvSpPr>
        <p:spPr>
          <a:xfrm>
            <a:off x="1104900" y="4267200"/>
            <a:ext cx="4429125" cy="1533525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FFD971-CB8D-456B-836C-327435E91DD4}"/>
              </a:ext>
            </a:extLst>
          </p:cNvPr>
          <p:cNvSpPr txBox="1"/>
          <p:nvPr/>
        </p:nvSpPr>
        <p:spPr>
          <a:xfrm>
            <a:off x="6772275" y="4438650"/>
            <a:ext cx="1095375" cy="369332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blocco</a:t>
            </a:r>
          </a:p>
        </p:txBody>
      </p:sp>
    </p:spTree>
    <p:extLst>
      <p:ext uri="{BB962C8B-B14F-4D97-AF65-F5344CB8AC3E}">
        <p14:creationId xmlns:p14="http://schemas.microsoft.com/office/powerpoint/2010/main" val="31138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90DCA-76EE-4F27-AAFF-2104DF26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06EF3-C377-4611-80DF-7775DE70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Scrivere un programma che richieda in ingresso un valore intero e stampa il suo valore assoluto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Valore assoluto di un numero </a:t>
            </a:r>
            <a:r>
              <a:rPr lang="it-IT" b="1" dirty="0"/>
              <a:t>n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Se </a:t>
            </a:r>
            <a:r>
              <a:rPr lang="it-IT" b="1" dirty="0"/>
              <a:t>n &lt; 0</a:t>
            </a:r>
            <a:r>
              <a:rPr lang="it-IT" dirty="0"/>
              <a:t>: </a:t>
            </a:r>
            <a:r>
              <a:rPr lang="it-IT" b="1" dirty="0"/>
              <a:t>-n</a:t>
            </a:r>
          </a:p>
          <a:p>
            <a:pPr marL="0" indent="0">
              <a:buNone/>
            </a:pPr>
            <a:r>
              <a:rPr lang="it-IT" dirty="0"/>
              <a:t>Se </a:t>
            </a:r>
            <a:r>
              <a:rPr lang="it-IT" b="1" dirty="0"/>
              <a:t>n &gt;= 0</a:t>
            </a:r>
            <a:r>
              <a:rPr lang="it-IT" dirty="0"/>
              <a:t>: </a:t>
            </a:r>
            <a:r>
              <a:rPr lang="it-IT" b="1" dirty="0"/>
              <a:t>n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b="1" dirty="0"/>
              <a:t>9 </a:t>
            </a:r>
            <a:r>
              <a:rPr lang="it-IT" dirty="0"/>
              <a:t>! </a:t>
            </a:r>
            <a:r>
              <a:rPr lang="it-IT" b="1" dirty="0"/>
              <a:t>9</a:t>
            </a:r>
          </a:p>
          <a:p>
            <a:pPr marL="0" indent="0">
              <a:buNone/>
            </a:pPr>
            <a:r>
              <a:rPr lang="it-IT" b="1" dirty="0"/>
              <a:t>-27 </a:t>
            </a:r>
            <a:r>
              <a:rPr lang="it-IT" dirty="0"/>
              <a:t>! </a:t>
            </a:r>
            <a:r>
              <a:rPr lang="it-IT" b="1" dirty="0"/>
              <a:t>27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99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834E7-FF5F-4AE7-8D32-E92E290F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678549-3DFB-49E1-984C-EE859E9A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intero: 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(n&lt;0)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n=-n;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("Risultato: %d", n);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9597ED-028C-4664-83DB-43055119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Istruzioni Decisionali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72D67D-68F2-45AB-8FC9-524BFEBD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8EEEF39-DC1F-4114-9337-72B911D32021}"/>
              </a:ext>
            </a:extLst>
          </p:cNvPr>
          <p:cNvSpPr/>
          <p:nvPr/>
        </p:nvSpPr>
        <p:spPr>
          <a:xfrm>
            <a:off x="723900" y="2214563"/>
            <a:ext cx="2705100" cy="681037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84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13272-A81D-4A52-835A-8ADB4DD8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3F23FB-A830-46E2-89AA-72977810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Sintassi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(espressione)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istruzione_1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istruzione_2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6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45D3F-27A2-4626-B62C-FCC40B89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5B26E6-0C07-4CFF-A9A6-B4A1E284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Alzarsi dal letto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Togliersi il pigiama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Fare la doccia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Vestirsi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Fare colazione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Prendere il bus per andare a scuola</a:t>
            </a:r>
          </a:p>
          <a:p>
            <a:endParaRPr lang="it-IT" b="1" dirty="0"/>
          </a:p>
          <a:p>
            <a:pPr marL="0" indent="0">
              <a:buNone/>
            </a:pPr>
            <a:r>
              <a:rPr lang="it-IT" b="1" dirty="0"/>
              <a:t>NOTA</a:t>
            </a:r>
          </a:p>
          <a:p>
            <a:pPr marL="0" indent="0">
              <a:buNone/>
            </a:pPr>
            <a:r>
              <a:rPr lang="it-IT" dirty="0"/>
              <a:t>I passi sono eseguiti in sequenza e l’ordine delle istruzioni è essenziale per la correttezza dell’algoritmo</a:t>
            </a:r>
          </a:p>
        </p:txBody>
      </p:sp>
    </p:spTree>
    <p:extLst>
      <p:ext uri="{BB962C8B-B14F-4D97-AF65-F5344CB8AC3E}">
        <p14:creationId xmlns:p14="http://schemas.microsoft.com/office/powerpoint/2010/main" val="394417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9F8B3-501E-48E0-B290-B071004F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-else: semantica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458E2F-E919-488C-BD40-58F8BEC0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Viene valutata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espressione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Se l’espressione è </a:t>
            </a:r>
            <a:r>
              <a:rPr lang="it-IT" dirty="0">
                <a:solidFill>
                  <a:srgbClr val="FF0000"/>
                </a:solidFill>
              </a:rPr>
              <a:t>vera </a:t>
            </a:r>
            <a:r>
              <a:rPr lang="it-IT" dirty="0"/>
              <a:t>(cioè assume valore diverso da zero) viene eseguita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istruzione_1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Se l’ espressione è </a:t>
            </a:r>
            <a:r>
              <a:rPr lang="it-IT" dirty="0">
                <a:solidFill>
                  <a:srgbClr val="FF0000"/>
                </a:solidFill>
              </a:rPr>
              <a:t>falsa</a:t>
            </a:r>
            <a:r>
              <a:rPr lang="it-IT" dirty="0"/>
              <a:t> (cioè assume valore nullo) viene eseguita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istruzione_2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7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29CC3-7E48-4166-9911-9DB7744A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-else: diagramma di flusso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EEE78E-3F9C-4C4B-9CE6-00C14AAFC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0" y="1825625"/>
            <a:ext cx="59055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I0;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(E) I1;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I2;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I3;</a:t>
            </a:r>
          </a:p>
          <a:p>
            <a:pPr marL="0" indent="0">
              <a:buNone/>
            </a:pPr>
            <a:r>
              <a:rPr lang="it-IT" b="1" dirty="0"/>
              <a:t>la struttura introduce due possibili sequenze:</a:t>
            </a:r>
          </a:p>
          <a:p>
            <a:pPr marL="0" indent="0">
              <a:buNone/>
            </a:pPr>
            <a:r>
              <a:rPr lang="it-IT" b="1" dirty="0"/>
              <a:t>1. la sequenza (se E è vera):</a:t>
            </a:r>
          </a:p>
          <a:p>
            <a:pPr marL="0" indent="0">
              <a:buNone/>
            </a:pPr>
            <a:r>
              <a:rPr lang="it-IT" b="1" dirty="0"/>
              <a:t>	I0 I1 I3</a:t>
            </a:r>
          </a:p>
          <a:p>
            <a:pPr marL="0" indent="0">
              <a:buNone/>
            </a:pPr>
            <a:r>
              <a:rPr lang="it-IT" b="1" dirty="0"/>
              <a:t>2. la sequenza (se E è falsa):</a:t>
            </a:r>
          </a:p>
          <a:p>
            <a:pPr marL="0" indent="0">
              <a:buNone/>
            </a:pPr>
            <a:r>
              <a:rPr lang="it-IT" b="1" dirty="0"/>
              <a:t>	I0 I2 I3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6FFE29-4912-4BCF-94F4-4BA10FDC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00" y="1825625"/>
            <a:ext cx="2938072" cy="389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FBE21-917D-4F9A-994C-6785E10F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00D329-F8F9-4AFB-98C5-4A7958D4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/* Utilizzo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-else */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intero: 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&amp;i);</a:t>
            </a:r>
          </a:p>
          <a:p>
            <a:pPr marL="457200" lvl="1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(i&lt;100)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("Minore di 100\n");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("Maggiore o uguale a 100\n");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7B7FDA-95E2-4621-8501-96F6F412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879" y="230188"/>
            <a:ext cx="4854921" cy="12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03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9D5E9-47C7-48AA-9D53-5F5BF772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-else + istruzione composta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226346-489F-4D0F-ABF9-FCCAC900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mag_100=0;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min_100=0;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intero: 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&amp;i);</a:t>
            </a:r>
          </a:p>
          <a:p>
            <a:pPr marL="457200" lvl="1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(i&lt;100) 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("Minore di 100\n");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min_100=1;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("Maggiore o uguale a 100\n");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mag_100=1;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DE4787D-F69E-4873-8AE1-25F337C1C657}"/>
              </a:ext>
            </a:extLst>
          </p:cNvPr>
          <p:cNvSpPr/>
          <p:nvPr/>
        </p:nvSpPr>
        <p:spPr>
          <a:xfrm>
            <a:off x="1352550" y="3819525"/>
            <a:ext cx="3095625" cy="733425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BF0227-F886-4B37-BB05-29DCCF8CBDEB}"/>
              </a:ext>
            </a:extLst>
          </p:cNvPr>
          <p:cNvSpPr/>
          <p:nvPr/>
        </p:nvSpPr>
        <p:spPr>
          <a:xfrm>
            <a:off x="1352550" y="4687887"/>
            <a:ext cx="4133850" cy="1046163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4367EB8-8AFD-42D9-9BE3-1FE176430FD6}"/>
              </a:ext>
            </a:extLst>
          </p:cNvPr>
          <p:cNvSpPr/>
          <p:nvPr/>
        </p:nvSpPr>
        <p:spPr>
          <a:xfrm>
            <a:off x="6496050" y="3895725"/>
            <a:ext cx="1323975" cy="495300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blocco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D73D75-EBAF-42EF-968C-850B54B9BC29}"/>
              </a:ext>
            </a:extLst>
          </p:cNvPr>
          <p:cNvSpPr/>
          <p:nvPr/>
        </p:nvSpPr>
        <p:spPr>
          <a:xfrm>
            <a:off x="6496050" y="4943475"/>
            <a:ext cx="1323975" cy="495300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blocco</a:t>
            </a:r>
          </a:p>
        </p:txBody>
      </p:sp>
    </p:spTree>
    <p:extLst>
      <p:ext uri="{BB962C8B-B14F-4D97-AF65-F5344CB8AC3E}">
        <p14:creationId xmlns:p14="http://schemas.microsoft.com/office/powerpoint/2010/main" val="85285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16A6D8-5DA5-48AE-B43A-43AE3C3B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566746-B69D-42B1-90C1-2C029C53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&amp;x);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(x==0) 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("pippo ");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pluto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");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minnie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E496B6-D6CD-4A6C-8057-7B87A10CCF6A}"/>
              </a:ext>
            </a:extLst>
          </p:cNvPr>
          <p:cNvSpPr/>
          <p:nvPr/>
        </p:nvSpPr>
        <p:spPr>
          <a:xfrm>
            <a:off x="1047750" y="4714875"/>
            <a:ext cx="285750" cy="32385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16CF33-00A7-4A72-B2E3-9B5C5E831E61}"/>
              </a:ext>
            </a:extLst>
          </p:cNvPr>
          <p:cNvSpPr txBox="1"/>
          <p:nvPr/>
        </p:nvSpPr>
        <p:spPr>
          <a:xfrm>
            <a:off x="1885950" y="4714875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ERRORE</a:t>
            </a:r>
          </a:p>
        </p:txBody>
      </p:sp>
    </p:spTree>
    <p:extLst>
      <p:ext uri="{BB962C8B-B14F-4D97-AF65-F5344CB8AC3E}">
        <p14:creationId xmlns:p14="http://schemas.microsoft.com/office/powerpoint/2010/main" val="7402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5CBC4-D5C4-491B-A78C-EF05B811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9F0DCA-0C81-4A35-9A72-DF6079AF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(x!=0)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(x)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("pippo");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9CBCA0-F3F2-4050-B2F4-7615A2D533EF}"/>
              </a:ext>
            </a:extLst>
          </p:cNvPr>
          <p:cNvSpPr txBox="1"/>
          <p:nvPr/>
        </p:nvSpPr>
        <p:spPr>
          <a:xfrm>
            <a:off x="3419474" y="280404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equivalenti</a:t>
            </a:r>
          </a:p>
        </p:txBody>
      </p:sp>
      <p:sp>
        <p:nvSpPr>
          <p:cNvPr id="5" name="Freccia bidirezionale verticale 4">
            <a:extLst>
              <a:ext uri="{FF2B5EF4-FFF2-40B4-BE49-F238E27FC236}">
                <a16:creationId xmlns:a16="http://schemas.microsoft.com/office/drawing/2014/main" id="{E0085F29-C6C3-4165-AFB6-0247EE98B03F}"/>
              </a:ext>
            </a:extLst>
          </p:cNvPr>
          <p:cNvSpPr/>
          <p:nvPr/>
        </p:nvSpPr>
        <p:spPr>
          <a:xfrm>
            <a:off x="2752725" y="2619375"/>
            <a:ext cx="285750" cy="8096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8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9D2EB-08D3-4068-90A7-DEE629E8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/>
              <a:t> annidati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10A9AE-E872-42AD-BC06-26FA9466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istruzioni che compaiono nell’</a:t>
            </a:r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dirty="0"/>
              <a:t>non sono soggette ad alcuna restrizione, per cui possono essere anch’esse </a:t>
            </a:r>
            <a:r>
              <a:rPr lang="it-IT" b="1" dirty="0" err="1"/>
              <a:t>if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b="1" dirty="0"/>
          </a:p>
          <a:p>
            <a:pPr marL="0" indent="0" algn="ctr">
              <a:buNone/>
            </a:pPr>
            <a:r>
              <a:rPr lang="it-IT" b="1" dirty="0" err="1">
                <a:solidFill>
                  <a:srgbClr val="FF0000"/>
                </a:solidFill>
              </a:rPr>
              <a:t>if</a:t>
            </a:r>
            <a:r>
              <a:rPr lang="it-IT" b="1" dirty="0">
                <a:solidFill>
                  <a:srgbClr val="FF0000"/>
                </a:solidFill>
              </a:rPr>
              <a:t> annidati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13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41F3A-4F43-4572-BB0E-7393D6D9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Ambiguità in caso di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/>
              <a:t> annidati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AB5E48-CF6A-4D1D-BF67-37E214E1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350"/>
          </a:xfrm>
        </p:spPr>
        <p:txBody>
          <a:bodyPr/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dirty="0"/>
              <a:t>è relativa al più vicino degli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/>
              <a:t> </a:t>
            </a:r>
            <a:r>
              <a:rPr lang="it-IT" dirty="0"/>
              <a:t>che lo precedono che manchi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dell’else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1D6362-E0CD-45E9-A67D-EC6C8534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83" y="3325433"/>
            <a:ext cx="5062327" cy="23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7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C3C2D-763B-44E7-83D5-92833941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Ambiguità: 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E75BB5-3726-4985-944A-6516E350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582308"/>
            <a:ext cx="6051300" cy="32270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F74CC72-B631-4923-8FCE-F785BFA5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474" y="546325"/>
            <a:ext cx="1652626" cy="9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6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35994-52A9-4553-A8CE-53F397DC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644F16-F168-421D-8948-D6AAAE99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Cosa stampa?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i=7, j=7;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(i==1)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(j==2)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printf("%d\n", i+j);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i-j);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4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45D3F-27A2-4626-B62C-FCC40B89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basta organizzare i passi in sequenza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5B26E6-0C07-4CFF-A9A6-B4A1E284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Alzarsi dal letto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Togliersi il pigiama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Fare la doccia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Vestirsi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Fare colazione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solidFill>
                  <a:schemeClr val="accent1"/>
                </a:solidFill>
              </a:rPr>
              <a:t>Se piove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FF0000"/>
                </a:solidFill>
              </a:rPr>
              <a:t>Prendere ombrello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Prendere il bus per andare a scuola</a:t>
            </a:r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31907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BE66FE-34DC-4D2F-8F6E-CA0EEC8B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EEC970-73AD-4BD0-B62D-5E73FBBD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167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i=7, j=7;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(i==1)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(j==2)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printf("%d\n", i+j);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i-j);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8C51AC-46F4-4D86-9A80-EEEBC2AD8291}"/>
              </a:ext>
            </a:extLst>
          </p:cNvPr>
          <p:cNvSpPr txBox="1"/>
          <p:nvPr/>
        </p:nvSpPr>
        <p:spPr>
          <a:xfrm>
            <a:off x="6619874" y="2590800"/>
            <a:ext cx="5076825" cy="31393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i=7, j=7;</a:t>
            </a:r>
          </a:p>
          <a:p>
            <a:pPr lvl="1"/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(i==1)</a:t>
            </a:r>
          </a:p>
          <a:p>
            <a:pPr lvl="1"/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(j==2)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printf("%d\n", i+j);</a:t>
            </a:r>
          </a:p>
          <a:p>
            <a:pPr lvl="1"/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lvl="1"/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i-j);</a:t>
            </a:r>
          </a:p>
          <a:p>
            <a:pPr lvl="1"/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178843-845D-481A-84A2-A15CE549FED9}"/>
              </a:ext>
            </a:extLst>
          </p:cNvPr>
          <p:cNvSpPr txBox="1"/>
          <p:nvPr/>
        </p:nvSpPr>
        <p:spPr>
          <a:xfrm>
            <a:off x="6619874" y="1690688"/>
            <a:ext cx="457201" cy="37623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021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0A821-24DF-4036-8879-FA81EE31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CCE873-BA67-4E99-9962-C6F9CE06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Determinare l’output di ognuna delle seguenti istruzioni quando</a:t>
            </a:r>
          </a:p>
          <a:p>
            <a:pPr marL="0" indent="0">
              <a:buNone/>
            </a:pPr>
            <a:r>
              <a:rPr lang="es-ES" b="1" dirty="0"/>
              <a:t>x </a:t>
            </a:r>
            <a:r>
              <a:rPr lang="es-ES" dirty="0"/>
              <a:t>vale </a:t>
            </a:r>
            <a:r>
              <a:rPr lang="es-ES" b="1" dirty="0"/>
              <a:t>9 </a:t>
            </a:r>
            <a:r>
              <a:rPr lang="es-ES" dirty="0"/>
              <a:t>e </a:t>
            </a:r>
            <a:r>
              <a:rPr lang="es-ES" b="1" dirty="0"/>
              <a:t>y </a:t>
            </a:r>
            <a:r>
              <a:rPr lang="es-ES" dirty="0"/>
              <a:t>vale </a:t>
            </a:r>
            <a:r>
              <a:rPr lang="es-ES" b="1" dirty="0"/>
              <a:t>11</a:t>
            </a:r>
          </a:p>
          <a:p>
            <a:pPr marL="0" indent="0">
              <a:buNone/>
            </a:pPr>
            <a:r>
              <a:rPr lang="es-ES" b="1" dirty="0"/>
              <a:t>x </a:t>
            </a:r>
            <a:r>
              <a:rPr lang="es-ES" dirty="0"/>
              <a:t>vale </a:t>
            </a:r>
            <a:r>
              <a:rPr lang="es-ES" b="1" dirty="0"/>
              <a:t>11 </a:t>
            </a:r>
            <a:r>
              <a:rPr lang="es-ES" dirty="0"/>
              <a:t>e </a:t>
            </a:r>
            <a:r>
              <a:rPr lang="es-ES" b="1" dirty="0"/>
              <a:t>y </a:t>
            </a:r>
            <a:r>
              <a:rPr lang="es-ES" dirty="0"/>
              <a:t>vale </a:t>
            </a:r>
            <a:r>
              <a:rPr lang="es-ES" b="1" dirty="0"/>
              <a:t>9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E730E9-33E4-497E-AB3B-58D85645FAFA}"/>
              </a:ext>
            </a:extLst>
          </p:cNvPr>
          <p:cNvSpPr txBox="1"/>
          <p:nvPr/>
        </p:nvSpPr>
        <p:spPr>
          <a:xfrm>
            <a:off x="4648200" y="4231412"/>
            <a:ext cx="4171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if</a:t>
            </a:r>
            <a:r>
              <a:rPr lang="it-IT" b="1" dirty="0"/>
              <a:t> (x&lt;10)</a:t>
            </a:r>
          </a:p>
          <a:p>
            <a:r>
              <a:rPr lang="it-IT" b="1" dirty="0" err="1"/>
              <a:t>if</a:t>
            </a:r>
            <a:r>
              <a:rPr lang="it-IT" b="1" dirty="0"/>
              <a:t> (y&gt;10)</a:t>
            </a:r>
          </a:p>
          <a:p>
            <a:r>
              <a:rPr lang="it-IT" b="1" dirty="0"/>
              <a:t>	</a:t>
            </a:r>
            <a:r>
              <a:rPr lang="it-IT" b="1" dirty="0" err="1"/>
              <a:t>printf</a:t>
            </a:r>
            <a:r>
              <a:rPr lang="it-IT" b="1" dirty="0"/>
              <a:t>("*****\n");</a:t>
            </a:r>
          </a:p>
          <a:p>
            <a:r>
              <a:rPr lang="it-IT" b="1" dirty="0"/>
              <a:t>else</a:t>
            </a:r>
          </a:p>
          <a:p>
            <a:r>
              <a:rPr lang="it-IT" b="1" dirty="0"/>
              <a:t>	</a:t>
            </a:r>
            <a:r>
              <a:rPr lang="it-IT" b="1" dirty="0" err="1"/>
              <a:t>printf</a:t>
            </a:r>
            <a:r>
              <a:rPr lang="it-IT" b="1" dirty="0"/>
              <a:t>("#####\n");</a:t>
            </a:r>
          </a:p>
          <a:p>
            <a:r>
              <a:rPr lang="it-IT" b="1" dirty="0" err="1"/>
              <a:t>printf</a:t>
            </a:r>
            <a:r>
              <a:rPr lang="it-IT" b="1" dirty="0"/>
              <a:t>("$$$$$\n");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235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BE005-CA00-427B-8EDB-A9B9D4B0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D85E-588F-4342-AC2E-DB4B83A1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3550" cy="4351338"/>
          </a:xfrm>
        </p:spPr>
        <p:txBody>
          <a:bodyPr/>
          <a:lstStyle/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vale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vale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$$$$$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vale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vale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$$$$$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A6E389-64DE-4A43-8C60-A7DE3D6895E6}"/>
              </a:ext>
            </a:extLst>
          </p:cNvPr>
          <p:cNvSpPr txBox="1"/>
          <p:nvPr/>
        </p:nvSpPr>
        <p:spPr>
          <a:xfrm>
            <a:off x="6734175" y="2709863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(x&lt;10)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(y&gt;10)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("*****\n");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("#####\n");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("$$$$$\n");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03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FFC0D-7834-44A9-B992-43B096DC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DF871-1E0D-42A0-A39E-A6A7F83D0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che richiede in ingresso 2 valori interi e stampa il maggiore </a:t>
            </a:r>
          </a:p>
        </p:txBody>
      </p:sp>
    </p:spTree>
    <p:extLst>
      <p:ext uri="{BB962C8B-B14F-4D97-AF65-F5344CB8AC3E}">
        <p14:creationId xmlns:p14="http://schemas.microsoft.com/office/powerpoint/2010/main" val="1421457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D75E74-C813-4D73-967D-431BFE48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flusso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BEFF68-F6FB-4CFB-A03C-5020E3C7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77" y="2876532"/>
            <a:ext cx="4972723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16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95794-6DE9-455A-99AF-E18BE0BA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817163-2BAB-4F14-B1B4-CD6D157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82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n1, n2;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2 interi separati dallo spazio: 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&amp;n1);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&amp;n2);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(n1&gt;n2)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maggiore è: %d", n1);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maggiore è: %d", n2);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03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ABC8E-B6D9-4949-BBEC-F0ABC9CA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FE08D-095E-46D2-A6B3-29F55E61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che richieda in ingresso un valore intero e stampa "pari" se il numero è pari, "dispari" altrimenti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b="1" dirty="0"/>
              <a:t>7 -&gt;</a:t>
            </a:r>
            <a:r>
              <a:rPr lang="it-IT" dirty="0"/>
              <a:t> </a:t>
            </a:r>
            <a:r>
              <a:rPr lang="it-IT" b="1" dirty="0"/>
              <a:t>Il numero è dispari</a:t>
            </a:r>
          </a:p>
          <a:p>
            <a:pPr marL="0" indent="0">
              <a:buNone/>
            </a:pPr>
            <a:r>
              <a:rPr lang="it-IT" b="1" dirty="0"/>
              <a:t>90 -&gt;</a:t>
            </a:r>
            <a:r>
              <a:rPr lang="it-IT" dirty="0"/>
              <a:t> </a:t>
            </a:r>
            <a:r>
              <a:rPr lang="it-IT" b="1" dirty="0"/>
              <a:t>Il numero è pari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31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925FC5-22FC-4E5F-887F-D4FE4C20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A9C799-25D6-4FBF-905B-D597E68A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intero: 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(n%2==0)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numero è pari");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numero è dispari");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79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2D08E-0D56-4410-93AB-894CA941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Crittografia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CC603B-1756-4E69-ADE7-B6F0E7D7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Una azienda vuole trasmettere dei dati sulla linea telefonica, ma i suoi</a:t>
            </a:r>
          </a:p>
          <a:p>
            <a:pPr marL="0" indent="0">
              <a:buNone/>
            </a:pPr>
            <a:r>
              <a:rPr lang="it-IT" dirty="0"/>
              <a:t>responsabili sono preoccupati dal fatto che i propri telefoni potrebbero</a:t>
            </a:r>
          </a:p>
          <a:p>
            <a:pPr marL="0" indent="0">
              <a:buNone/>
            </a:pPr>
            <a:r>
              <a:rPr lang="it-IT" dirty="0"/>
              <a:t>essere spiati. Tutti i loro dati sono trasmessi come interi di quattro</a:t>
            </a:r>
          </a:p>
          <a:p>
            <a:pPr marL="0" indent="0">
              <a:buNone/>
            </a:pPr>
            <a:r>
              <a:rPr lang="it-IT" dirty="0"/>
              <a:t>cifre. Vi hanno quindi chiesto di scrivere un programma che crittografi i</a:t>
            </a:r>
          </a:p>
          <a:p>
            <a:pPr marL="0" indent="0">
              <a:buNone/>
            </a:pPr>
            <a:r>
              <a:rPr lang="it-IT" dirty="0"/>
              <a:t>loro dati in modo che possano essere trasmessi con maggior sicurezza.</a:t>
            </a:r>
          </a:p>
          <a:p>
            <a:pPr marL="0" indent="0">
              <a:buNone/>
            </a:pPr>
            <a:r>
              <a:rPr lang="it-IT" dirty="0"/>
              <a:t>Il vostro programma dovrà leggere un intero di 4 cifre e crittografarlo</a:t>
            </a:r>
          </a:p>
          <a:p>
            <a:pPr marL="0" indent="0">
              <a:buNone/>
            </a:pPr>
            <a:r>
              <a:rPr lang="it-IT" dirty="0"/>
              <a:t>nel modo seguente: sostituite ogni cifra con la somma di quella cifra + 7</a:t>
            </a:r>
          </a:p>
          <a:p>
            <a:pPr marL="0" indent="0">
              <a:buNone/>
            </a:pPr>
            <a:r>
              <a:rPr lang="it-IT" dirty="0"/>
              <a:t>modulo 10. In seguito, scambiare la prima cifra con la terza e la seconda</a:t>
            </a:r>
          </a:p>
          <a:p>
            <a:pPr marL="0" indent="0">
              <a:buNone/>
            </a:pPr>
            <a:r>
              <a:rPr lang="it-IT" dirty="0"/>
              <a:t>cifra con la quarta. Visualizzate quindi l'intero crittografato. Scrivere</a:t>
            </a:r>
          </a:p>
          <a:p>
            <a:pPr marL="0" indent="0">
              <a:buNone/>
            </a:pPr>
            <a:r>
              <a:rPr lang="it-IT" dirty="0"/>
              <a:t>in programma a parte che prende in input un intero crittografato di 4</a:t>
            </a:r>
          </a:p>
          <a:p>
            <a:pPr marL="0" indent="0">
              <a:buNone/>
            </a:pPr>
            <a:r>
              <a:rPr lang="it-IT" dirty="0"/>
              <a:t>cifre e lo decifri, in modo fa formare il numero originale.</a:t>
            </a:r>
          </a:p>
          <a:p>
            <a:pPr marL="0" indent="0">
              <a:buNone/>
            </a:pPr>
            <a:endParaRPr lang="it-IT" b="1"/>
          </a:p>
          <a:p>
            <a:pPr marL="0" indent="0">
              <a:buNone/>
            </a:pPr>
            <a:r>
              <a:rPr lang="it-IT" b="1"/>
              <a:t>Esempio</a:t>
            </a:r>
            <a:r>
              <a:rPr lang="it-IT" b="1" dirty="0"/>
              <a:t>:</a:t>
            </a:r>
          </a:p>
          <a:p>
            <a:pPr marL="0" indent="0">
              <a:buNone/>
            </a:pPr>
            <a:r>
              <a:rPr lang="it-IT" dirty="0"/>
              <a:t>originale = 3219 e crittografato = 8609</a:t>
            </a:r>
          </a:p>
        </p:txBody>
      </p:sp>
    </p:spTree>
    <p:extLst>
      <p:ext uri="{BB962C8B-B14F-4D97-AF65-F5344CB8AC3E}">
        <p14:creationId xmlns:p14="http://schemas.microsoft.com/office/powerpoint/2010/main" val="3514763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E3B3F-6235-4696-9191-E03681CB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46F267-6D83-4FA4-B0CE-4DC67743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31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00728-58EC-4377-9EAB-08590163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Ulteriore forma di flusso: se…altrimenti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9ECAF-25F8-4A6D-A045-74078554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Alzarsi dal letto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Togliersi il pigiama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Fare la doccia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Vestirsi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Fare colazione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solidFill>
                  <a:schemeClr val="accent1"/>
                </a:solidFill>
              </a:rPr>
              <a:t>Se sciopero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FF0000"/>
                </a:solidFill>
              </a:rPr>
              <a:t>Prendere macchina</a:t>
            </a:r>
          </a:p>
          <a:p>
            <a:pPr marL="457200" lvl="1" indent="0">
              <a:buNone/>
            </a:pPr>
            <a:r>
              <a:rPr lang="it-IT" i="1" dirty="0">
                <a:solidFill>
                  <a:schemeClr val="accent1"/>
                </a:solidFill>
              </a:rPr>
              <a:t>Altrimenti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FF0000"/>
                </a:solidFill>
              </a:rPr>
              <a:t>Prendere il bus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Prendere il bus per andare a scuola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768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7C0A2-DAC6-4366-8315-3C9500EF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Ulteriore forma di controllo: ciclo «mentre»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436B2A-434D-4BF6-AB30-060E923E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Alzarsi dal letto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Togliersi il pigiama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Fare la doccia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Vestirsi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Fare colazione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solidFill>
                  <a:schemeClr val="accent1"/>
                </a:solidFill>
              </a:rPr>
              <a:t>Mentre piove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FF0000"/>
                </a:solidFill>
              </a:rPr>
              <a:t>Restare in casa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Prendere il bus per andare a scuola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621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BC83B-4BD7-451C-95EB-7CE3F79D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Linguaggio naturale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FBFA69-9260-42C3-9E71-0D65C8DF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se...allora...altrimenti....</a:t>
            </a:r>
          </a:p>
          <a:p>
            <a:pPr marL="0" indent="0">
              <a:buNone/>
            </a:pPr>
            <a:r>
              <a:rPr lang="it-IT" dirty="0"/>
              <a:t>qualora.....ma ......nel caso in cui...</a:t>
            </a:r>
          </a:p>
          <a:p>
            <a:pPr marL="0" indent="0">
              <a:buNone/>
            </a:pPr>
            <a:r>
              <a:rPr lang="it-IT" dirty="0"/>
              <a:t>ripeti ...... fino a quando...</a:t>
            </a:r>
          </a:p>
          <a:p>
            <a:pPr marL="0" indent="0">
              <a:buNone/>
            </a:pPr>
            <a:r>
              <a:rPr lang="it-IT" dirty="0"/>
              <a:t>mentre.....</a:t>
            </a:r>
          </a:p>
          <a:p>
            <a:pPr marL="0" indent="0">
              <a:buNone/>
            </a:pPr>
            <a:r>
              <a:rPr lang="it-IT" dirty="0"/>
              <a:t>nel primo caso...., nel secondo caso...,..... nell’ennesimo caso.....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nei linguaggi di programmazione questi costrutti sintattici vengono chiamati </a:t>
            </a:r>
            <a:r>
              <a:rPr lang="it-IT" b="1" dirty="0">
                <a:solidFill>
                  <a:srgbClr val="FF0000"/>
                </a:solidFill>
              </a:rPr>
              <a:t>strutture di controllo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2F7674-2D7C-49A2-9379-1E49E3F6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di controllo del flusso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CCC804-8984-479D-8D75-27BFD15A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strutture di controllo del flusso specificano l’ordine secondo il quale le operazioni devono essere effettuate</a:t>
            </a:r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istruzione composta</a:t>
            </a:r>
          </a:p>
          <a:p>
            <a:r>
              <a:rPr lang="it-IT" dirty="0">
                <a:solidFill>
                  <a:srgbClr val="FF0000"/>
                </a:solidFill>
              </a:rPr>
              <a:t>istruzioni decisionali</a:t>
            </a:r>
          </a:p>
          <a:p>
            <a:r>
              <a:rPr lang="it-IT" dirty="0">
                <a:solidFill>
                  <a:srgbClr val="FF0000"/>
                </a:solidFill>
              </a:rPr>
              <a:t>istruzioni cicliche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3FF338E-5B91-4DC7-8D21-BF7A836C1797}"/>
              </a:ext>
            </a:extLst>
          </p:cNvPr>
          <p:cNvSpPr/>
          <p:nvPr/>
        </p:nvSpPr>
        <p:spPr>
          <a:xfrm>
            <a:off x="838200" y="3015762"/>
            <a:ext cx="3408485" cy="826476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5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328D7F-2CD5-449C-BCBD-30256939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Istruzione composta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B06C64-1B67-4A91-A8A8-67380FC3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Le parentesi graffe </a:t>
            </a:r>
            <a:r>
              <a:rPr lang="it-IT" b="1" dirty="0">
                <a:solidFill>
                  <a:srgbClr val="FF0000"/>
                </a:solidFill>
              </a:rPr>
              <a:t>{}</a:t>
            </a:r>
            <a:r>
              <a:rPr lang="it-IT" b="1" dirty="0"/>
              <a:t> </a:t>
            </a:r>
            <a:r>
              <a:rPr lang="it-IT" dirty="0"/>
              <a:t>vengono usate per raggruppare in un'unica istruzione composta, detta </a:t>
            </a:r>
            <a:r>
              <a:rPr lang="it-IT" b="1" dirty="0">
                <a:solidFill>
                  <a:srgbClr val="FF0000"/>
                </a:solidFill>
              </a:rPr>
              <a:t>blocco</a:t>
            </a:r>
            <a:r>
              <a:rPr lang="it-IT" dirty="0"/>
              <a:t>, dichiarazioni ed istruzioni, in modo che, dal punto di vista sintattico, esse formino un’entità equivalente ad una sola istruzione</a:t>
            </a:r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 + 19;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c * 23;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c + 1;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Dopo la parentesi graffa di chiusura di un blocco non esiste punto e virgola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2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2F7674-2D7C-49A2-9379-1E49E3F6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di controllo del flusso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CCC804-8984-479D-8D75-27BFD15A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strutture di controllo del flusso specificano l’ordine secondo il quale le operazioni devono essere effettuate</a:t>
            </a:r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istruzione composta</a:t>
            </a:r>
          </a:p>
          <a:p>
            <a:r>
              <a:rPr lang="it-IT" dirty="0">
                <a:solidFill>
                  <a:srgbClr val="FF0000"/>
                </a:solidFill>
              </a:rPr>
              <a:t>istruzioni decisionali</a:t>
            </a:r>
          </a:p>
          <a:p>
            <a:r>
              <a:rPr lang="it-IT" dirty="0">
                <a:solidFill>
                  <a:srgbClr val="FF0000"/>
                </a:solidFill>
              </a:rPr>
              <a:t>istruzioni cicliche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3FF338E-5B91-4DC7-8D21-BF7A836C1797}"/>
              </a:ext>
            </a:extLst>
          </p:cNvPr>
          <p:cNvSpPr/>
          <p:nvPr/>
        </p:nvSpPr>
        <p:spPr>
          <a:xfrm>
            <a:off x="838200" y="3588056"/>
            <a:ext cx="3408485" cy="826476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430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1342</Words>
  <Application>Microsoft Office PowerPoint</Application>
  <PresentationFormat>Widescreen</PresentationFormat>
  <Paragraphs>351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Tema di Office</vt:lpstr>
      <vt:lpstr>Strutture di Controllo</vt:lpstr>
      <vt:lpstr>Esempio</vt:lpstr>
      <vt:lpstr>Non basta organizzare i passi in sequenza</vt:lpstr>
      <vt:lpstr>Ulteriore forma di flusso: se…altrimenti</vt:lpstr>
      <vt:lpstr>Ulteriore forma di controllo: ciclo «mentre»</vt:lpstr>
      <vt:lpstr>Linguaggio naturale</vt:lpstr>
      <vt:lpstr>Strutture di controllo del flusso</vt:lpstr>
      <vt:lpstr>Istruzione composta</vt:lpstr>
      <vt:lpstr>Strutture di controllo del flusso</vt:lpstr>
      <vt:lpstr>Istruzioni Decisionali</vt:lpstr>
      <vt:lpstr>if</vt:lpstr>
      <vt:lpstr>If: diagramma di flusso</vt:lpstr>
      <vt:lpstr>Esempio</vt:lpstr>
      <vt:lpstr>if</vt:lpstr>
      <vt:lpstr>If + istruzione composta</vt:lpstr>
      <vt:lpstr>Esercizio</vt:lpstr>
      <vt:lpstr>Soluzione</vt:lpstr>
      <vt:lpstr>Istruzioni Decisionali</vt:lpstr>
      <vt:lpstr>If-else</vt:lpstr>
      <vt:lpstr>If-else: semantica</vt:lpstr>
      <vt:lpstr>If-else: diagramma di flusso</vt:lpstr>
      <vt:lpstr>Esempio</vt:lpstr>
      <vt:lpstr>If-else + istruzione composta</vt:lpstr>
      <vt:lpstr>Osservazione</vt:lpstr>
      <vt:lpstr>osservazione</vt:lpstr>
      <vt:lpstr>if annidati</vt:lpstr>
      <vt:lpstr>Ambiguità in caso di if annidati</vt:lpstr>
      <vt:lpstr>Ambiguità: esempio</vt:lpstr>
      <vt:lpstr>Esercizi</vt:lpstr>
      <vt:lpstr>Soluzione</vt:lpstr>
      <vt:lpstr>Esercizio</vt:lpstr>
      <vt:lpstr>Soluzione</vt:lpstr>
      <vt:lpstr>Esercizio</vt:lpstr>
      <vt:lpstr>Diagramma di flusso</vt:lpstr>
      <vt:lpstr>Soluzione</vt:lpstr>
      <vt:lpstr>Esercizio</vt:lpstr>
      <vt:lpstr>Soluzione</vt:lpstr>
      <vt:lpstr>Crittografia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Strutture di Controllo</dc:title>
  <dc:creator>corrado aaron visaggio</dc:creator>
  <cp:lastModifiedBy>corrado aaron visaggio</cp:lastModifiedBy>
  <cp:revision>9</cp:revision>
  <dcterms:created xsi:type="dcterms:W3CDTF">2018-05-09T14:11:14Z</dcterms:created>
  <dcterms:modified xsi:type="dcterms:W3CDTF">2018-05-23T16:32:38Z</dcterms:modified>
</cp:coreProperties>
</file>