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20" r:id="rId45"/>
    <p:sldId id="321" r:id="rId46"/>
    <p:sldId id="319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62" r:id="rId71"/>
    <p:sldId id="345" r:id="rId72"/>
    <p:sldId id="346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295" r:id="rId88"/>
    <p:sldId id="296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05" r:id="rId98"/>
    <p:sldId id="306" r:id="rId99"/>
    <p:sldId id="307" r:id="rId100"/>
    <p:sldId id="308" r:id="rId101"/>
    <p:sldId id="309" r:id="rId102"/>
    <p:sldId id="310" r:id="rId103"/>
    <p:sldId id="263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264" r:id="rId117"/>
    <p:sldId id="265" r:id="rId118"/>
    <p:sldId id="266" r:id="rId1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67880-9C4D-4F87-A2D1-FE8D28202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7421B8-E216-424C-A7C8-C17DF949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FA6476-791E-485A-8B9A-00AF5463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F2DBA0-36CA-45BB-867B-3E914A3E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069B02-E3EF-461F-8ADE-3997B8C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6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081EE-0FC4-4450-8CA8-9228F31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D2D6D7-ECB9-49BA-A0D2-5FF2327C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D4F5BB-8B0F-46EF-9196-408148AC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93621D-BCE7-4F77-A66A-2586DD26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698D26-726E-465A-A054-D458DB94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9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FD71A3-E543-44FC-BFCF-3F3B99372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22B0DF-DB58-42FE-9AC2-0154043F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4E5D04-6873-4A4F-B055-808A643D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1502AB-E9B1-4C3E-ABCD-D769001B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AEAD20-879D-4B40-A91E-8573128C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7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E82B4-2626-42F2-869A-2D81C89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1E6D6-8E4C-4432-ADB1-69A882A0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977103-4DA0-4423-AFFF-0AE5EE30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AA24-CE4B-4F97-942D-64CD950B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B234FF-2AE1-4949-A3C0-69FE990A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7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F990E-5403-487A-84DA-BC566475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F09C30-4E2C-4382-AAF0-B83D2323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168D3B-4455-4D8A-ABB7-71FD3A28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52856-55A2-4A5C-9B4A-02B1B59C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F598F0-8F04-449B-8BA5-F31F7C65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9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AE6FE-21E3-4824-81B2-904FC610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67639-64B2-4C5D-A2E2-6746C39C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05806C-53A4-4F3C-9504-CAF91E78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5E2A9E-0C13-4D86-B616-AF87EA7A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E6B572-6B79-4E2B-A213-F2EC1677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37E433-9E50-46C0-A05C-6A59E155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2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4456E-B915-495B-BC13-D85F57B3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6BA680-23BE-4D96-A91B-EAC5FB4E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51AFC6-9FC5-4C75-A72F-20D4E58FC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810CA1-385C-4A88-BE99-4164C2B14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C27FC5-0F36-48C6-8079-A993B2840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A6B700-1C6B-4C5A-9920-0C2137AE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DF903D-CA0C-4F5F-977B-DDF7DBF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519A2D-017B-4925-AFA4-1C685469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58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49199-7D11-4D9C-BB4C-F0652A26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B54A35F-542A-46D2-ADA6-258AA47B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AB7EF-678A-4E8E-8A9A-9381C177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E4EBA0-58DF-4F17-B374-A486E9C6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5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ABAD7A-B781-4B1A-98F3-4B87E6FB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08A7CE-7391-4B52-811A-D4637281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220A9-73B9-441F-B020-D20000D5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6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5C746-DC2B-4E09-BFA1-C83F5CD0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3CC72-7B4B-45FB-8802-1D954F39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177653-8937-49FB-90C2-0489B876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962080-A597-4925-A2FC-D54004CF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7DC046-C62D-4F7B-9EDE-6F52A6E4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EEB7F-D709-4D3F-8869-7AFB4092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4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54840-6923-442E-8B05-68603E5B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A5CF639-77EA-4201-8E7E-BC71DCCD2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487A06-4412-43BE-8A5C-D853EDFA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0070D6-2048-4860-8594-9F46B9F5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2CB621-ED16-45EE-9641-73ACC74C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FE41C2-DF46-4823-BFD8-B8F2DF0B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8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14B49D-E6EC-4E47-8F04-6ABE9735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F68CCA-5883-4E6C-B463-83A96CAE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BB666A-9016-4587-AC0B-9D35AEF60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8876-479C-4184-928D-4AA6C435F684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CFD2C-096C-4680-B2EF-61108BAA8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C0BE5F-5809-4CF5-8CAA-C4043C2C2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52BF-D771-4BF0-937A-7DF444A2D9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80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DD791-5464-4861-BD7E-8D95E9C8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Operatore condizionale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3CD4F1-0087-454A-99E8-6104EAAE6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0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55060-1A69-45A2-8027-11102F82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49CD5-641A-43E1-A77E-EC60056E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legge numeri finché non viene inserito lo zero e conta quanti numeri pari e dispari sono stati inseriti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/>
              <a:t>input</a:t>
            </a:r>
          </a:p>
          <a:p>
            <a:pPr marL="0" indent="0">
              <a:buNone/>
            </a:pPr>
            <a:r>
              <a:rPr lang="it-IT" b="1" dirty="0"/>
              <a:t>1 16 23 2 7 5 0 -&gt;</a:t>
            </a:r>
            <a:r>
              <a:rPr lang="it-IT" dirty="0"/>
              <a:t> 	</a:t>
            </a:r>
            <a:r>
              <a:rPr lang="it-IT" b="1" dirty="0"/>
              <a:t>dispari=4</a:t>
            </a:r>
          </a:p>
          <a:p>
            <a:pPr marL="0" indent="0">
              <a:buNone/>
            </a:pPr>
            <a:r>
              <a:rPr lang="it-IT" b="1" dirty="0"/>
              <a:t>			pari=2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28808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56702-E6CD-4089-8686-377AE9C3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FDDB37-34A8-4FF0-BDA8-002B4060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riceve in ingresso un mese (numero intero) e stampa quanti giorni ha quel mese</a:t>
            </a:r>
          </a:p>
          <a:p>
            <a:pPr marL="0" indent="0">
              <a:buNone/>
            </a:pPr>
            <a:r>
              <a:rPr lang="it-IT" b="1" dirty="0"/>
              <a:t>4,6,9,11 		</a:t>
            </a:r>
            <a:r>
              <a:rPr lang="it-IT" dirty="0"/>
              <a:t>-&gt; 	</a:t>
            </a:r>
            <a:r>
              <a:rPr lang="it-IT" b="1" dirty="0"/>
              <a:t>30</a:t>
            </a:r>
          </a:p>
          <a:p>
            <a:pPr marL="0" indent="0">
              <a:buNone/>
            </a:pPr>
            <a:r>
              <a:rPr lang="it-IT" b="1" dirty="0"/>
              <a:t>1,3,5,7,8,10,12 -	&gt;</a:t>
            </a:r>
            <a:r>
              <a:rPr lang="it-IT" dirty="0"/>
              <a:t> 	</a:t>
            </a:r>
            <a:r>
              <a:rPr lang="it-IT" b="1" dirty="0"/>
              <a:t>31</a:t>
            </a:r>
          </a:p>
          <a:p>
            <a:pPr marL="0" indent="0">
              <a:buNone/>
            </a:pPr>
            <a:r>
              <a:rPr lang="it-IT" b="1" dirty="0"/>
              <a:t>2 			-&gt;</a:t>
            </a:r>
            <a:r>
              <a:rPr lang="it-IT" dirty="0"/>
              <a:t> 	</a:t>
            </a:r>
            <a:r>
              <a:rPr lang="it-IT" b="1" dirty="0"/>
              <a:t>28</a:t>
            </a:r>
          </a:p>
          <a:p>
            <a:pPr marL="0" indent="0">
              <a:buNone/>
            </a:pPr>
            <a:r>
              <a:rPr lang="it-IT" b="1" dirty="0"/>
              <a:t>m</a:t>
            </a:r>
            <a:r>
              <a:rPr lang="it-IT" dirty="0"/>
              <a:t>∉</a:t>
            </a:r>
            <a:r>
              <a:rPr lang="it-IT" b="1" dirty="0"/>
              <a:t>[1..12] 		</a:t>
            </a:r>
            <a:r>
              <a:rPr lang="it-IT" dirty="0"/>
              <a:t>-&gt; 	</a:t>
            </a:r>
            <a:r>
              <a:rPr lang="it-IT" b="1" dirty="0"/>
              <a:t>non esistente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80236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7CCBC-4DC4-4475-8DE4-F57350A8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0F76F6-0ED0-4254-91DE-55FF34D3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mese (numero):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("28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3: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4: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("30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5: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6: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("30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7: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8: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9: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("30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10: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11: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("30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12: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("Mese inesistente"); break;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47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49B40-FD26-48C1-9D83-B46EAE53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…oppure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870F05-7D27-4EA6-B682-F458B6A1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mese (numero):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4: case 6: case 9: case 11: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("30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");break;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 case 3: case 5: case 7: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8: case 10: case 12: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("31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giorni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("28 giorni");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("Mese inesistente"); break;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766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B953E-AB20-4B6A-BD46-695816F7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16A9C-8E6C-40D2-9470-86D0F5C2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it-IT" dirty="0"/>
              <a:t>consente l’uscita immediata da una istruzione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; i++){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(i==4) break;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("dopo il break");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2CBCD12-F6BF-4E04-A68D-DCAE6E8AE8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4050" y="4467225"/>
            <a:ext cx="3371850" cy="781050"/>
          </a:xfrm>
          <a:prstGeom prst="bentConnector3">
            <a:avLst>
              <a:gd name="adj1" fmla="val -23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39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52165-10C4-49B6-9156-9A7750E7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AE1744-EF63-4081-9432-5362DF8D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Richiedere all’utente di inserire un numero fino a che non sia multiplo di tre.</a:t>
            </a:r>
          </a:p>
        </p:txBody>
      </p:sp>
    </p:spTree>
    <p:extLst>
      <p:ext uri="{BB962C8B-B14F-4D97-AF65-F5344CB8AC3E}">
        <p14:creationId xmlns:p14="http://schemas.microsoft.com/office/powerpoint/2010/main" val="22666313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49AFD-5C8F-4220-905F-C90CD29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9903A-EBB7-4724-9301-2354143C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numero;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("\n");</a:t>
            </a:r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 (numero%3!=0){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 ("il numero %d non è un multiplo di 3\n", numero);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 ("il numero %d è un multiplo di 3", numero);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04596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55938-0B07-4C16-ACB8-A74F781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C931E-28BB-4F3B-B178-EC3B4F79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dei numeri fino a che la loro somma non raggiunge il valore 100</a:t>
            </a:r>
          </a:p>
        </p:txBody>
      </p:sp>
    </p:spTree>
    <p:extLst>
      <p:ext uri="{BB962C8B-B14F-4D97-AF65-F5344CB8AC3E}">
        <p14:creationId xmlns:p14="http://schemas.microsoft.com/office/powerpoint/2010/main" val="16982357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7907A-F3DC-4258-92D1-01A5DCA8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7B8788-42C3-4088-BEB3-B5F16A25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() {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numero, somma;</a:t>
            </a:r>
          </a:p>
          <a:p>
            <a:pPr marL="0" indent="0">
              <a:buNone/>
            </a:pPr>
            <a:r>
              <a:rPr lang="it-IT" dirty="0"/>
              <a:t>somma=0;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("\n");</a:t>
            </a:r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 (somma&lt;100){</a:t>
            </a:r>
          </a:p>
          <a:p>
            <a:pPr marL="0" indent="0">
              <a:buNone/>
            </a:pPr>
            <a:r>
              <a:rPr lang="it-IT" dirty="0"/>
              <a:t>    somma+=numero;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 ("la somma è minore di 100\n");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 ("la somma è maggiore di zero");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305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55938-0B07-4C16-ACB8-A74F781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C931E-28BB-4F3B-B178-EC3B4F79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dei numeri fino a che la somma di quelli pari non raggiunga il valore 100. </a:t>
            </a:r>
          </a:p>
        </p:txBody>
      </p:sp>
    </p:spTree>
    <p:extLst>
      <p:ext uri="{BB962C8B-B14F-4D97-AF65-F5344CB8AC3E}">
        <p14:creationId xmlns:p14="http://schemas.microsoft.com/office/powerpoint/2010/main" val="18457804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9303B-E5E6-4168-8702-CF1361A8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230310-B252-4225-8E97-78BD1246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() {</a:t>
            </a:r>
          </a:p>
          <a:p>
            <a:pPr marL="0" indent="0">
              <a:buNone/>
            </a:pPr>
            <a:r>
              <a:rPr lang="it-IT" dirty="0"/>
              <a:t>  </a:t>
            </a:r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numero, somma;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("\n");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(numero%2==0) </a:t>
            </a:r>
          </a:p>
          <a:p>
            <a:pPr marL="0" indent="0">
              <a:buNone/>
            </a:pPr>
            <a:r>
              <a:rPr lang="it-IT" dirty="0"/>
              <a:t>        somma=numero;</a:t>
            </a:r>
          </a:p>
          <a:p>
            <a:pPr marL="0" indent="0">
              <a:buNone/>
            </a:pPr>
            <a:r>
              <a:rPr lang="it-IT" dirty="0"/>
              <a:t>else somma=0;</a:t>
            </a:r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 (somma&lt;100){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 ("la somma dei numeri pari è %d ed è minore di 100\n", somma);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if</a:t>
            </a:r>
            <a:r>
              <a:rPr lang="it-IT" dirty="0"/>
              <a:t> (numero%2==0) </a:t>
            </a:r>
          </a:p>
          <a:p>
            <a:pPr marL="0" indent="0">
              <a:buNone/>
            </a:pPr>
            <a:r>
              <a:rPr lang="it-IT" dirty="0"/>
              <a:t>        somma+=numero;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 ("la somma dei numeri pari è %d ed è maggiore di zero", somma);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2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92C49-B096-4E55-8974-2A9A1E9D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Scomponiamo 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BFADE-10CB-43DE-AD6F-E86C4E99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Leggere un numero </a:t>
            </a:r>
            <a:r>
              <a:rPr lang="it-IT" b="1" dirty="0" err="1"/>
              <a:t>num</a:t>
            </a:r>
            <a:endParaRPr lang="it-IT" b="1" dirty="0"/>
          </a:p>
          <a:p>
            <a:r>
              <a:rPr lang="it-IT" dirty="0"/>
              <a:t>Incrementare </a:t>
            </a:r>
            <a:r>
              <a:rPr lang="it-IT" b="1" dirty="0"/>
              <a:t>pari </a:t>
            </a:r>
            <a:r>
              <a:rPr lang="it-IT" dirty="0"/>
              <a:t>o </a:t>
            </a:r>
            <a:r>
              <a:rPr lang="it-IT" b="1" dirty="0"/>
              <a:t>dispari </a:t>
            </a:r>
            <a:r>
              <a:rPr lang="it-IT" dirty="0"/>
              <a:t>in base al valore di </a:t>
            </a:r>
            <a:r>
              <a:rPr lang="it-IT" b="1" dirty="0" err="1"/>
              <a:t>num</a:t>
            </a:r>
            <a:endParaRPr lang="it-IT" b="1" dirty="0"/>
          </a:p>
          <a:p>
            <a:r>
              <a:rPr lang="it-IT" dirty="0"/>
              <a:t>Ripetere finché non leggo zero</a:t>
            </a:r>
          </a:p>
        </p:txBody>
      </p:sp>
    </p:spTree>
    <p:extLst>
      <p:ext uri="{BB962C8B-B14F-4D97-AF65-F5344CB8AC3E}">
        <p14:creationId xmlns:p14="http://schemas.microsoft.com/office/powerpoint/2010/main" val="19063485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1B266-D218-4FD9-8DF6-AFE87859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9F74F-FC67-4289-BF11-144FDB2C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dei numeri fintanto che la somma sia minore o uguale a 100 e produrre la somma dei numeri pari e la somma dei numeri dispari.</a:t>
            </a:r>
          </a:p>
        </p:txBody>
      </p:sp>
    </p:spTree>
    <p:extLst>
      <p:ext uri="{BB962C8B-B14F-4D97-AF65-F5344CB8AC3E}">
        <p14:creationId xmlns:p14="http://schemas.microsoft.com/office/powerpoint/2010/main" val="121118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33EC47-9FC8-430E-89E5-1EAD092E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E536B-93EC-49A6-B7FE-943BF6D1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() {</a:t>
            </a:r>
          </a:p>
          <a:p>
            <a:pPr marL="0" indent="0">
              <a:buNone/>
            </a:pPr>
            <a:r>
              <a:rPr lang="it-IT" dirty="0"/>
              <a:t>  </a:t>
            </a:r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numero, somma, </a:t>
            </a:r>
            <a:r>
              <a:rPr lang="it-IT" dirty="0" err="1"/>
              <a:t>sommapari</a:t>
            </a:r>
            <a:r>
              <a:rPr lang="it-IT" dirty="0"/>
              <a:t>, </a:t>
            </a:r>
            <a:r>
              <a:rPr lang="it-IT" dirty="0" err="1"/>
              <a:t>sommadispari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("\n");</a:t>
            </a:r>
          </a:p>
          <a:p>
            <a:pPr marL="0" indent="0">
              <a:buNone/>
            </a:pPr>
            <a:r>
              <a:rPr lang="it-IT" dirty="0"/>
              <a:t>somma=numero;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(numero%2==0) 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sommapari</a:t>
            </a:r>
            <a:r>
              <a:rPr lang="it-IT" dirty="0"/>
              <a:t>=numero;</a:t>
            </a:r>
          </a:p>
          <a:p>
            <a:pPr marL="0" indent="0">
              <a:buNone/>
            </a:pPr>
            <a:r>
              <a:rPr lang="it-IT" dirty="0"/>
              <a:t>else </a:t>
            </a:r>
            <a:r>
              <a:rPr lang="it-IT" dirty="0" err="1"/>
              <a:t>sommadispari</a:t>
            </a:r>
            <a:r>
              <a:rPr lang="it-IT" dirty="0"/>
              <a:t>=numero;</a:t>
            </a:r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 (somma&lt;100){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 ("la somma dei numeri è %d ed è minore di 100\n", somma);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scanf</a:t>
            </a:r>
            <a:r>
              <a:rPr lang="it-IT" dirty="0"/>
              <a:t>("%d", &amp;numero);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if</a:t>
            </a:r>
            <a:r>
              <a:rPr lang="it-IT" dirty="0"/>
              <a:t> (numero%2==0) 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/>
              <a:t>sommapari</a:t>
            </a:r>
            <a:r>
              <a:rPr lang="it-IT" dirty="0"/>
              <a:t>+=numero;</a:t>
            </a:r>
          </a:p>
          <a:p>
            <a:pPr marL="0" indent="0">
              <a:buNone/>
            </a:pPr>
            <a:r>
              <a:rPr lang="it-IT" dirty="0"/>
              <a:t>    else </a:t>
            </a:r>
            <a:r>
              <a:rPr lang="it-IT" dirty="0" err="1"/>
              <a:t>sommadispari</a:t>
            </a:r>
            <a:r>
              <a:rPr lang="it-IT" dirty="0"/>
              <a:t>+=numero;</a:t>
            </a:r>
          </a:p>
          <a:p>
            <a:pPr marL="0" indent="0">
              <a:buNone/>
            </a:pPr>
            <a:r>
              <a:rPr lang="it-IT" dirty="0"/>
              <a:t>    somma+=numero;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 ("la somma dei numeri pari è %d \n", </a:t>
            </a:r>
            <a:r>
              <a:rPr lang="it-IT" dirty="0" err="1"/>
              <a:t>sommapari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 ("la somma dei numeri dispari è %d \n", </a:t>
            </a:r>
            <a:r>
              <a:rPr lang="it-IT" dirty="0" err="1"/>
              <a:t>sommadispari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5476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C1704-837E-424C-83AD-551FEE5D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790F1C-7005-44BD-9304-A8744845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due numeri fino a che non si inseriscono due numeri uguali consecutivi</a:t>
            </a:r>
          </a:p>
        </p:txBody>
      </p:sp>
    </p:spTree>
    <p:extLst>
      <p:ext uri="{BB962C8B-B14F-4D97-AF65-F5344CB8AC3E}">
        <p14:creationId xmlns:p14="http://schemas.microsoft.com/office/powerpoint/2010/main" val="37428166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BCB77-D6D8-4123-B695-CE5E920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AD1013-E301-457E-B301-FEE7C837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i1,i2;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("inserisci due numeri: ");</a:t>
            </a:r>
          </a:p>
          <a:p>
            <a:pPr marL="0" indent="0">
              <a:buNone/>
            </a:pPr>
            <a:r>
              <a:rPr lang="it-IT" dirty="0" err="1"/>
              <a:t>scanf</a:t>
            </a:r>
            <a:r>
              <a:rPr lang="it-IT" dirty="0"/>
              <a:t>("%</a:t>
            </a:r>
            <a:r>
              <a:rPr lang="it-IT" dirty="0" err="1"/>
              <a:t>d%d</a:t>
            </a:r>
            <a:r>
              <a:rPr lang="it-IT" dirty="0"/>
              <a:t>", &amp;i1,&amp;i2);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("\n");</a:t>
            </a:r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i=1;</a:t>
            </a:r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 (i1!=i2){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("%d\</a:t>
            </a:r>
            <a:r>
              <a:rPr lang="it-IT" dirty="0" err="1"/>
              <a:t>n",i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("i1:%d\n", i1);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("i2:%d", i2);</a:t>
            </a:r>
          </a:p>
          <a:p>
            <a:pPr marL="0" indent="0">
              <a:buNone/>
            </a:pPr>
            <a:r>
              <a:rPr lang="it-IT" dirty="0"/>
              <a:t>    i1=i2;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("\</a:t>
            </a:r>
            <a:r>
              <a:rPr lang="it-IT" dirty="0" err="1"/>
              <a:t>ninserisci</a:t>
            </a:r>
            <a:r>
              <a:rPr lang="it-IT" dirty="0"/>
              <a:t> un numero: ");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scanf</a:t>
            </a:r>
            <a:r>
              <a:rPr lang="it-IT" dirty="0"/>
              <a:t>("%d", &amp;i2);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("\ni2:%d", i2);</a:t>
            </a:r>
          </a:p>
          <a:p>
            <a:pPr marL="0" indent="0">
              <a:buNone/>
            </a:pPr>
            <a:r>
              <a:rPr lang="it-IT" dirty="0"/>
              <a:t>    i++;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 ("hai inserito due volte il numero: %d", i1);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4354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797D9-2C46-41F4-863A-EFF23D75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85828-7AEF-4F44-A755-D318489A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Richiedere numeri fino a quando non si inserisce un numero a tre cifre.</a:t>
            </a:r>
          </a:p>
        </p:txBody>
      </p:sp>
    </p:spTree>
    <p:extLst>
      <p:ext uri="{BB962C8B-B14F-4D97-AF65-F5344CB8AC3E}">
        <p14:creationId xmlns:p14="http://schemas.microsoft.com/office/powerpoint/2010/main" val="29448598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05B43-C0DD-4D67-A7A2-473934E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B94A8E-4EA1-4807-BF2A-66081777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i;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("inserisci un numero: ");</a:t>
            </a:r>
          </a:p>
          <a:p>
            <a:pPr marL="0" indent="0">
              <a:buNone/>
            </a:pPr>
            <a:r>
              <a:rPr lang="it-IT" dirty="0" err="1"/>
              <a:t>scanf</a:t>
            </a:r>
            <a:r>
              <a:rPr lang="it-IT" dirty="0"/>
              <a:t>("%d", &amp;i);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("\n");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 ((i/100)==0){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printf</a:t>
            </a:r>
            <a:r>
              <a:rPr lang="it-IT" dirty="0"/>
              <a:t>("\</a:t>
            </a:r>
            <a:r>
              <a:rPr lang="it-IT" dirty="0" err="1"/>
              <a:t>ninserisci</a:t>
            </a:r>
            <a:r>
              <a:rPr lang="it-IT" dirty="0"/>
              <a:t> un numero: ");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scanf</a:t>
            </a:r>
            <a:r>
              <a:rPr lang="it-IT" dirty="0"/>
              <a:t>("%d", &amp;i);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 err="1"/>
              <a:t>printf</a:t>
            </a:r>
            <a:r>
              <a:rPr lang="it-IT" dirty="0"/>
              <a:t> ("hai inserito un numero a tre cifre decimali: %d", i);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5420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5845E-7EF8-46CC-B2CD-5D135090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550C4C-7C99-484D-9DA8-E6DF2521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it-IT" b="1" dirty="0"/>
              <a:t>, </a:t>
            </a:r>
            <a:r>
              <a:rPr lang="it-IT" dirty="0"/>
              <a:t>a differenza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b="1" dirty="0"/>
              <a:t> </a:t>
            </a:r>
            <a:r>
              <a:rPr lang="it-IT" dirty="0"/>
              <a:t>si applica ai cicli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b="1" dirty="0"/>
              <a:t> </a:t>
            </a:r>
            <a:r>
              <a:rPr lang="it-IT" dirty="0"/>
              <a:t>), ma non allo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dirty="0"/>
              <a:t>Interrompe l’esecuzione di un ciclo, ma anziché uscire dal ciclo definitivamente fa eseguire la successiva iterazione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Non è molto usata</a:t>
            </a:r>
          </a:p>
        </p:txBody>
      </p:sp>
    </p:spTree>
    <p:extLst>
      <p:ext uri="{BB962C8B-B14F-4D97-AF65-F5344CB8AC3E}">
        <p14:creationId xmlns:p14="http://schemas.microsoft.com/office/powerpoint/2010/main" val="38568553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021B1-B39B-47E6-905C-75E7D21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A6D5F-351C-4AFA-B592-B40BF0D9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(i&lt;=3)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i=i+1;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("ciao\n");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(i&lt;=3) continue;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("istr1 dopo continue\n");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("istr2 dopo continue\n");</a:t>
            </a:r>
          </a:p>
          <a:p>
            <a:pPr marL="0" indent="0">
              <a:buNone/>
            </a:pPr>
            <a:r>
              <a:rPr lang="it-IT" b="1" dirty="0"/>
              <a:t>}</a:t>
            </a:r>
            <a:endParaRPr lang="it-IT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E94D8780-5E31-48CE-A402-A07449991B30}"/>
              </a:ext>
            </a:extLst>
          </p:cNvPr>
          <p:cNvCxnSpPr/>
          <p:nvPr/>
        </p:nvCxnSpPr>
        <p:spPr>
          <a:xfrm rot="10800000" flipV="1">
            <a:off x="1400175" y="4229099"/>
            <a:ext cx="3657600" cy="1133475"/>
          </a:xfrm>
          <a:prstGeom prst="bentConnector3">
            <a:avLst>
              <a:gd name="adj1" fmla="val -88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271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6734F-284F-4F44-BB59-196F0DCB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240038-BD8B-403C-AF9F-937C238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it-IT" b="1" dirty="0"/>
              <a:t> </a:t>
            </a:r>
            <a:r>
              <a:rPr lang="it-IT" dirty="0">
                <a:solidFill>
                  <a:srgbClr val="FF0000"/>
                </a:solidFill>
              </a:rPr>
              <a:t>violano </a:t>
            </a:r>
            <a:r>
              <a:rPr lang="it-IT" dirty="0"/>
              <a:t>le norme della </a:t>
            </a:r>
            <a:r>
              <a:rPr lang="it-IT" b="1" dirty="0">
                <a:solidFill>
                  <a:srgbClr val="FF0000"/>
                </a:solidFill>
              </a:rPr>
              <a:t>programmazione strutturata</a:t>
            </a:r>
            <a:r>
              <a:rPr lang="it-IT" dirty="0"/>
              <a:t>. Dato che l’effetto di queste istruzioni può essere ottenuto da tecniche di programmazione strutturata, </a:t>
            </a:r>
            <a:r>
              <a:rPr lang="it-IT" b="1" dirty="0">
                <a:solidFill>
                  <a:srgbClr val="FF0000"/>
                </a:solidFill>
              </a:rPr>
              <a:t>evitiamo</a:t>
            </a:r>
            <a:r>
              <a:rPr lang="it-IT" dirty="0"/>
              <a:t> di usare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26337-FE34-4FAC-B5FD-F20F4FD6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Leggere un numero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DA1184-68F5-4371-AC6C-8569076B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38"/>
            <a:ext cx="10515600" cy="1842355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numero: ");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1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175EF-2004-4A92-9822-69FA542F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Incrementare pari o dispari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06588F-3CC5-42F4-8069-62FD061D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(num%2==0) pari = pari+1;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dispari = dispari+1;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3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45018-619A-4663-9525-26FE3A6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34AF0-DEF7-4E2B-9F4B-5AA889F3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numero: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(num%2==0) pari=pari+1;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dispari=dispari+1;</a:t>
            </a:r>
          </a:p>
          <a:p>
            <a:pPr marL="0" indent="0">
              <a:buNone/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}while ( n u m ! = 0 );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9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16847-B10C-4179-AB67-200ED3D9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completo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4F5D74-96AF-458C-905C-CD4EE0B4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dispari=0, pari=-1;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numero: ");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(num%2==0) pari=pari+1;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dispari=dispari+1;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!=0);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("Pari=%d e Dispari=%d", pari, dispari);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66FD-ECC5-494E-A2EC-F573D69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0D1ED-022E-4E0B-AC93-0A2D24A5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Scrivere un programma che riceve in input un naturale </a:t>
            </a:r>
            <a:r>
              <a:rPr lang="it-IT" b="1" dirty="0"/>
              <a:t>n </a:t>
            </a:r>
            <a:r>
              <a:rPr lang="it-IT" dirty="0"/>
              <a:t>ed un carattere </a:t>
            </a:r>
            <a:r>
              <a:rPr lang="it-IT" b="1" dirty="0"/>
              <a:t>car </a:t>
            </a:r>
            <a:r>
              <a:rPr lang="it-IT" dirty="0"/>
              <a:t>e stampa un triangolo rettangolo di altezza e base </a:t>
            </a:r>
            <a:r>
              <a:rPr lang="it-IT" b="1" dirty="0"/>
              <a:t>n</a:t>
            </a:r>
            <a:r>
              <a:rPr lang="it-IT" dirty="0"/>
              <a:t>, utilizzando il simbolo </a:t>
            </a:r>
            <a:r>
              <a:rPr lang="it-IT" b="1" dirty="0"/>
              <a:t>car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Esempio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25EB1A0-9112-4848-AAB8-F468654C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3438"/>
              </p:ext>
            </p:extLst>
          </p:nvPr>
        </p:nvGraphicFramePr>
        <p:xfrm>
          <a:off x="838200" y="4034366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36229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179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5 e car = &amp; 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&amp;&amp;&amp;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&amp;&amp;&amp;&amp;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&amp;&amp;&amp;&amp;&amp;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3 e car = $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pt-BR" sz="1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$$$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2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11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6B517-E6FC-49E0-8880-DB28A322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Scomponiamo il problema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6C295A-EC3D-4A19-BA78-22A7BEFA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740299"/>
            <a:ext cx="5956050" cy="33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77B25-72F7-44DF-81F8-09B690A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…ora dobbiamo stampare le righe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F245F1-F199-4487-9F15-D4A9847A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6A4695-D444-4C20-B5FF-58CBE97B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37" y="2800774"/>
            <a:ext cx="4926525" cy="26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5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714BB-25B9-4CF6-86A0-A7D0DA24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completo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D16B6-D2E2-4519-98C5-00EF0E31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n,i,j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un numero ed un carattere: ");</a:t>
            </a:r>
          </a:p>
          <a:p>
            <a:pPr marL="457200" lvl="1" indent="0">
              <a:buNone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%c", &amp;n, &amp;car);</a:t>
            </a:r>
          </a:p>
          <a:p>
            <a:pPr marL="457200" lvl="1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i&lt;=n; i++)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(j=1; j&lt;=i;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("%c", car);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F7875-C8A8-4892-9182-65D0724F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ternario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9B87F-DB56-4705-811F-D8035399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L’operatore ternario è una forma compressa di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Sintassi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espressione ?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epressione1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espressione2;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Semantica</a:t>
            </a:r>
          </a:p>
          <a:p>
            <a:pPr marL="0" indent="0">
              <a:buNone/>
            </a:pPr>
            <a:r>
              <a:rPr lang="it-IT" dirty="0"/>
              <a:t>Se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espressione</a:t>
            </a:r>
            <a:r>
              <a:rPr lang="it-IT" b="1" dirty="0"/>
              <a:t> </a:t>
            </a:r>
            <a:r>
              <a:rPr lang="it-IT" dirty="0"/>
              <a:t>è vera viene valutata solo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espressione1</a:t>
            </a:r>
            <a:r>
              <a:rPr lang="it-IT" b="1" dirty="0"/>
              <a:t> </a:t>
            </a:r>
            <a:r>
              <a:rPr lang="it-IT" dirty="0"/>
              <a:t>altrimenti viene valutata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espressione2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4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4F8BE-E11C-434B-B210-0F033974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Fibonacci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42503-9AEF-423A-996F-F7911D4E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problema di Fibonacci, o problema dei conigli, consiste nel determinare quante coppie di conigli ci saranno dopo </a:t>
            </a:r>
            <a:r>
              <a:rPr lang="it-IT" b="1" dirty="0"/>
              <a:t>N </a:t>
            </a:r>
            <a:r>
              <a:rPr lang="it-IT" dirty="0"/>
              <a:t>mesi, nelle seguenti ipotesi:</a:t>
            </a:r>
          </a:p>
          <a:p>
            <a:pPr marL="0" indent="0">
              <a:buNone/>
            </a:pPr>
            <a:r>
              <a:rPr lang="it-IT" dirty="0"/>
              <a:t>1. al mese </a:t>
            </a:r>
            <a:r>
              <a:rPr lang="it-IT" b="1" dirty="0"/>
              <a:t>0 </a:t>
            </a:r>
            <a:r>
              <a:rPr lang="it-IT" dirty="0"/>
              <a:t>c'è una coppia di conigli neonati,</a:t>
            </a:r>
          </a:p>
          <a:p>
            <a:pPr marL="0" indent="0">
              <a:buNone/>
            </a:pPr>
            <a:r>
              <a:rPr lang="it-IT" dirty="0"/>
              <a:t>2. un coniglio diventa fertile dopo un mese dalla nascita,</a:t>
            </a:r>
          </a:p>
          <a:p>
            <a:pPr marL="0" indent="0">
              <a:buNone/>
            </a:pPr>
            <a:r>
              <a:rPr lang="it-IT" dirty="0"/>
              <a:t>3. ogni coppia di conigli fertile genera ogni mese una nuova</a:t>
            </a:r>
          </a:p>
          <a:p>
            <a:pPr marL="0" indent="0">
              <a:buNone/>
            </a:pPr>
            <a:r>
              <a:rPr lang="it-IT" dirty="0"/>
              <a:t>coppia di conigli</a:t>
            </a:r>
          </a:p>
          <a:p>
            <a:pPr marL="0" indent="0">
              <a:buNone/>
            </a:pPr>
            <a:r>
              <a:rPr lang="it-IT" dirty="0"/>
              <a:t>4. non c'è mortalità di conigli</a:t>
            </a:r>
          </a:p>
          <a:p>
            <a:pPr marL="0" indent="0">
              <a:buNone/>
            </a:pPr>
            <a:r>
              <a:rPr lang="it-IT" dirty="0"/>
              <a:t>Sviluppare un programma che risolve il problema di Fibonacci</a:t>
            </a:r>
          </a:p>
        </p:txBody>
      </p:sp>
    </p:spTree>
    <p:extLst>
      <p:ext uri="{BB962C8B-B14F-4D97-AF65-F5344CB8AC3E}">
        <p14:creationId xmlns:p14="http://schemas.microsoft.com/office/powerpoint/2010/main" val="195959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3062E-8445-4FF0-A6A6-A53C0E8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25A836-E679-4956-BF30-125AE47E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0299"/>
            <a:ext cx="5477400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6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FB9AC-C905-4AF2-9CBA-6AD7DB82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E216B-B610-4115-924A-311FAC05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Sequenza</a:t>
            </a:r>
          </a:p>
          <a:p>
            <a:pPr marL="0" indent="0">
              <a:buNone/>
            </a:pPr>
            <a:r>
              <a:rPr lang="it-IT" b="1" dirty="0"/>
              <a:t>1, 1, 2, 3 ,5, 8, 13, 21, 34, 55, 89, 144,…</a:t>
            </a:r>
          </a:p>
          <a:p>
            <a:pPr marL="0" indent="0">
              <a:buNone/>
            </a:pPr>
            <a:r>
              <a:rPr lang="it-IT" dirty="0"/>
              <a:t>Ogni nuovo numero rappresenta la somma dei due numeri che lo</a:t>
            </a:r>
          </a:p>
          <a:p>
            <a:pPr marL="0" indent="0">
              <a:buNone/>
            </a:pPr>
            <a:r>
              <a:rPr lang="it-IT" dirty="0"/>
              <a:t>precedono.</a:t>
            </a:r>
          </a:p>
          <a:p>
            <a:pPr marL="0" indent="0">
              <a:buNone/>
            </a:pPr>
            <a:r>
              <a:rPr lang="it-IT" b="1" dirty="0" err="1"/>
              <a:t>fib</a:t>
            </a:r>
            <a:r>
              <a:rPr lang="it-IT" b="1" dirty="0"/>
              <a:t>(0) = 1</a:t>
            </a:r>
          </a:p>
          <a:p>
            <a:pPr marL="0" indent="0">
              <a:buNone/>
            </a:pPr>
            <a:r>
              <a:rPr lang="it-IT" b="1" dirty="0" err="1"/>
              <a:t>fib</a:t>
            </a:r>
            <a:r>
              <a:rPr lang="it-IT" b="1" dirty="0"/>
              <a:t>(1) = 1</a:t>
            </a:r>
          </a:p>
          <a:p>
            <a:pPr marL="0" indent="0">
              <a:buNone/>
            </a:pPr>
            <a:r>
              <a:rPr lang="pt-BR" b="1" dirty="0"/>
              <a:t>fib(n) = fib(n-1) + fib(n-2)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91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7D685-F5DC-4C97-B137-1FAFA40D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304BF-BF59-4EF1-A1C3-4459EBCA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BFE74B-E458-42AD-815A-A98C98D5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12" y="1918678"/>
            <a:ext cx="6303375" cy="41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1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77FB4-B76A-457C-BA3F-0BE59ED3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0B2E9C-DA1F-45F3-956D-6B077B6B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398091"/>
            <a:ext cx="7028100" cy="3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6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3532F-7976-46FD-8831-E6C17567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EFE439-6432-492A-9439-5A95069A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per il calcolo delle radici di un'equazione di secondo grado con coefficienti reali: </a:t>
            </a:r>
            <a:r>
              <a:rPr lang="it-IT" b="1" dirty="0"/>
              <a:t>a</a:t>
            </a:r>
            <a:r>
              <a:rPr lang="it-IT" dirty="0"/>
              <a:t>, </a:t>
            </a:r>
            <a:r>
              <a:rPr lang="it-IT" b="1" dirty="0"/>
              <a:t>b</a:t>
            </a:r>
            <a:r>
              <a:rPr lang="it-IT" dirty="0"/>
              <a:t>, </a:t>
            </a:r>
            <a:r>
              <a:rPr lang="it-IT" b="1" dirty="0"/>
              <a:t>c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r>
              <a:rPr lang="it-IT" b="1" dirty="0"/>
              <a:t>ax</a:t>
            </a:r>
            <a:r>
              <a:rPr lang="it-IT" b="1" baseline="30000" dirty="0"/>
              <a:t>2</a:t>
            </a:r>
            <a:r>
              <a:rPr lang="it-IT" b="1" dirty="0"/>
              <a:t> + </a:t>
            </a:r>
            <a:r>
              <a:rPr lang="it-IT" b="1" dirty="0" err="1"/>
              <a:t>bx</a:t>
            </a:r>
            <a:r>
              <a:rPr lang="it-IT" b="1" dirty="0"/>
              <a:t> + c = 0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a e b sono 0 </a:t>
            </a:r>
            <a:r>
              <a:rPr lang="it-IT" dirty="0"/>
              <a:t>-&gt; 	degenere</a:t>
            </a:r>
          </a:p>
          <a:p>
            <a:pPr marL="0" indent="0">
              <a:buNone/>
            </a:pPr>
            <a:r>
              <a:rPr lang="it-IT" b="1" dirty="0"/>
              <a:t>a==0 </a:t>
            </a:r>
            <a:r>
              <a:rPr lang="it-IT" dirty="0"/>
              <a:t>-&gt; 		I grado</a:t>
            </a:r>
          </a:p>
          <a:p>
            <a:pPr marL="0" indent="0">
              <a:buNone/>
            </a:pPr>
            <a:r>
              <a:rPr lang="it-IT" b="1" dirty="0"/>
              <a:t>delta &lt; 0 -&gt;</a:t>
            </a:r>
            <a:r>
              <a:rPr lang="it-IT" dirty="0"/>
              <a:t> 		determinante negativo</a:t>
            </a:r>
          </a:p>
        </p:txBody>
      </p:sp>
    </p:spTree>
    <p:extLst>
      <p:ext uri="{BB962C8B-B14F-4D97-AF65-F5344CB8AC3E}">
        <p14:creationId xmlns:p14="http://schemas.microsoft.com/office/powerpoint/2010/main" val="327123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4CC1A-A120-4C2F-A95F-4ED0AA64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C72EBD-DE3E-4509-ABA1-AD6D4458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a, b, c, r1, r2, delta;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("Questo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risolve un'equazione di II grado: \n");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printf("ax^2 + bx + c: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il coefficiente a: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&amp;a);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il coefficiente b: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&amp;b);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il coefficiente c: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&amp;c);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20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C1EFA-E8E9-4261-9D17-ED6692CB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C7CD2-369C-4076-845B-80D13224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(a==0 &amp;&amp; b==0)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("equazione degenere\n");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(a==0) 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r1=-c/b;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("equazione di I grado \n");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printf("radice = %f \n", r1);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delta = b*b - 4*a*c;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(delta&lt;0)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("determinante negativo\n");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delta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(delta);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r1 = (-b + delta) / (2*a);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r2 = (-b - delta) / (2*a);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("equazione di II grado\n");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printf("radici = %f e %f \n", r1, r2);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 chiude il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82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88A28-30EA-488B-8EEC-64CA5FA5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C0E60-AAEA-403A-A548-EAA39BE9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 accordo alle regole del Calendario Gregoriano un anno è bisestile se è un multiplo di 4 e non è un secolo, oppure un secolo multiplo di 400.</a:t>
            </a:r>
          </a:p>
          <a:p>
            <a:pPr marL="0" indent="0">
              <a:buNone/>
            </a:pPr>
            <a:r>
              <a:rPr lang="it-IT" dirty="0"/>
              <a:t>Scrivere un programma che verifichi se l’anno inserito da tastiera è bisestile.</a:t>
            </a:r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dirty="0"/>
              <a:t>1992 		bisestile (multiplo di 4)</a:t>
            </a:r>
          </a:p>
          <a:p>
            <a:pPr marL="0" indent="0">
              <a:buNone/>
            </a:pPr>
            <a:r>
              <a:rPr lang="it-IT" dirty="0"/>
              <a:t>1800 		no (multiplo di 4, secolo non multiplo di 400)</a:t>
            </a:r>
          </a:p>
          <a:p>
            <a:pPr marL="0" indent="0">
              <a:buNone/>
            </a:pPr>
            <a:r>
              <a:rPr lang="it-IT" dirty="0"/>
              <a:t>2000 		bisestile (secolo multiplo di 400)</a:t>
            </a:r>
          </a:p>
        </p:txBody>
      </p:sp>
    </p:spTree>
    <p:extLst>
      <p:ext uri="{BB962C8B-B14F-4D97-AF65-F5344CB8AC3E}">
        <p14:creationId xmlns:p14="http://schemas.microsoft.com/office/powerpoint/2010/main" val="1572477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6DB4A-5258-4828-805D-17E7CF88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DDABEB-FF2C-4337-AAB3-A9685C80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5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anno;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l'anno: ");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&amp;anno);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((anno %4 ==0) &amp;&amp; (anno % 100 !=0)) || (anno %400 == 0);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("Anno bisestile");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("Anno NON bisestile");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2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2FE39-816B-4DB3-871C-ED5F2B63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43A04C-D051-46F2-B0DA-5ECFA0AF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Assegnare il minimo tra i valori di </a:t>
            </a:r>
            <a:r>
              <a:rPr lang="it-IT" b="1" dirty="0"/>
              <a:t>y </a:t>
            </a:r>
            <a:r>
              <a:rPr lang="it-IT" dirty="0"/>
              <a:t>e </a:t>
            </a:r>
            <a:r>
              <a:rPr lang="it-IT" b="1" dirty="0"/>
              <a:t>z </a:t>
            </a:r>
            <a:r>
              <a:rPr lang="it-IT" dirty="0"/>
              <a:t>a </a:t>
            </a:r>
            <a:r>
              <a:rPr lang="it-IT" b="1" dirty="0"/>
              <a:t>x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 y &lt; z)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z;</a:t>
            </a:r>
          </a:p>
          <a:p>
            <a:pPr marL="0" indent="0">
              <a:buNone/>
            </a:pPr>
            <a:r>
              <a:rPr lang="it-IT" dirty="0"/>
              <a:t>è equivalente a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( y &lt; z) ? y : z;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87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E76C7-9EAA-4C04-99AA-D7390FE9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43C17-B8AE-40B0-838F-AA810AE1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richiede in ingresso tre valori interi e stampa il maggiore (o quello uguale)</a:t>
            </a:r>
          </a:p>
        </p:txBody>
      </p:sp>
    </p:spTree>
    <p:extLst>
      <p:ext uri="{BB962C8B-B14F-4D97-AF65-F5344CB8AC3E}">
        <p14:creationId xmlns:p14="http://schemas.microsoft.com/office/powerpoint/2010/main" val="1245951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EF777-215A-4E6F-8476-B2EA7AF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DB1579-48E4-4D6E-A76B-CCCA93E4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032200"/>
            <a:ext cx="6065475" cy="44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76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2987C-5ADD-42EA-BC52-E975603F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370A7-C444-4596-B560-A46269EA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n1, n2, n3;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3 interi separati dallo spazio: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&amp;n1);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&amp;n2);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&amp;n3);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(n1&gt;n2)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(n1&gt;n3)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n1);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n3);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(n2&gt;n3)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n2);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n3);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BE010-2C7B-46AE-A5AC-62EDD8B9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oppure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3C772-5E9C-4B51-A466-3A5A6BB7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#include &lt;</a:t>
            </a:r>
            <a:r>
              <a:rPr lang="it-IT" b="1" dirty="0" err="1"/>
              <a:t>stdio.h</a:t>
            </a:r>
            <a:r>
              <a:rPr lang="it-IT" b="1" dirty="0"/>
              <a:t>&gt;</a:t>
            </a:r>
          </a:p>
          <a:p>
            <a:pPr marL="0" indent="0">
              <a:buNone/>
            </a:pPr>
            <a:r>
              <a:rPr lang="it-IT" b="1" dirty="0" err="1"/>
              <a:t>main</a:t>
            </a:r>
            <a:r>
              <a:rPr lang="it-IT" b="1" dirty="0"/>
              <a:t>()</a:t>
            </a:r>
          </a:p>
          <a:p>
            <a:pPr marL="0" indent="0">
              <a:buNone/>
            </a:pPr>
            <a:r>
              <a:rPr lang="it-IT" b="1" dirty="0"/>
              <a:t>{</a:t>
            </a:r>
          </a:p>
          <a:p>
            <a:pPr marL="457200" lvl="1" indent="0">
              <a:buNone/>
            </a:pPr>
            <a:r>
              <a:rPr lang="pt-BR" b="1" dirty="0"/>
              <a:t>int n1, n2, n3, max;</a:t>
            </a:r>
          </a:p>
          <a:p>
            <a:pPr marL="457200" lvl="1" indent="0">
              <a:buNone/>
            </a:pPr>
            <a:r>
              <a:rPr lang="it-IT" b="1" dirty="0" err="1"/>
              <a:t>printf</a:t>
            </a:r>
            <a:r>
              <a:rPr lang="it-IT" b="1" dirty="0"/>
              <a:t>("Dammi 3 interi separati dallo spazio: \n");</a:t>
            </a:r>
          </a:p>
          <a:p>
            <a:pPr marL="457200" lvl="1" indent="0">
              <a:buNone/>
            </a:pPr>
            <a:r>
              <a:rPr lang="it-IT" b="1" dirty="0" err="1"/>
              <a:t>scanf</a:t>
            </a:r>
            <a:r>
              <a:rPr lang="it-IT" b="1" dirty="0"/>
              <a:t>("%d", &amp;n1);</a:t>
            </a:r>
          </a:p>
          <a:p>
            <a:pPr marL="457200" lvl="1" indent="0">
              <a:buNone/>
            </a:pPr>
            <a:r>
              <a:rPr lang="it-IT" b="1" dirty="0" err="1"/>
              <a:t>scanf</a:t>
            </a:r>
            <a:r>
              <a:rPr lang="it-IT" b="1" dirty="0"/>
              <a:t>("%d", &amp;n2);</a:t>
            </a:r>
          </a:p>
          <a:p>
            <a:pPr marL="457200" lvl="1" indent="0">
              <a:buNone/>
            </a:pPr>
            <a:r>
              <a:rPr lang="it-IT" b="1" dirty="0" err="1"/>
              <a:t>scanf</a:t>
            </a:r>
            <a:r>
              <a:rPr lang="it-IT" b="1" dirty="0"/>
              <a:t>("%d", &amp;n3);</a:t>
            </a:r>
          </a:p>
          <a:p>
            <a:pPr marL="457200" lvl="1" indent="0">
              <a:buNone/>
            </a:pPr>
            <a:r>
              <a:rPr lang="it-IT" b="1" dirty="0" err="1"/>
              <a:t>max</a:t>
            </a:r>
            <a:r>
              <a:rPr lang="it-IT" b="1" dirty="0"/>
              <a:t>=n1;</a:t>
            </a:r>
          </a:p>
          <a:p>
            <a:pPr marL="457200" lvl="1" indent="0">
              <a:buNone/>
            </a:pPr>
            <a:r>
              <a:rPr lang="pt-BR" b="1" dirty="0"/>
              <a:t>if (n2 &gt; max) max=n2;</a:t>
            </a:r>
          </a:p>
          <a:p>
            <a:pPr marL="457200" lvl="1" indent="0">
              <a:buNone/>
            </a:pPr>
            <a:r>
              <a:rPr lang="pt-BR" b="1" dirty="0"/>
              <a:t>if (n3 &gt; max) max=n3;</a:t>
            </a:r>
          </a:p>
          <a:p>
            <a:pPr marL="457200" lvl="1" indent="0">
              <a:buNone/>
            </a:pPr>
            <a:r>
              <a:rPr lang="it-IT" b="1" dirty="0" err="1"/>
              <a:t>printf</a:t>
            </a:r>
            <a:r>
              <a:rPr lang="it-IT" b="1" dirty="0"/>
              <a:t>("Il maggiore è: %d", </a:t>
            </a:r>
            <a:r>
              <a:rPr lang="it-IT" b="1" dirty="0" err="1"/>
              <a:t>max</a:t>
            </a:r>
            <a:r>
              <a:rPr lang="it-IT" b="1" dirty="0"/>
              <a:t>);</a:t>
            </a:r>
          </a:p>
          <a:p>
            <a:pPr marL="0" indent="0">
              <a:buNone/>
            </a:pPr>
            <a:r>
              <a:rPr lang="it-IT" b="1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782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8B4BB-11C1-4EBD-9147-519CA8A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Oppure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8021F-940F-478B-807C-6542EE04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n1, n2, n3;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("Dammi 3 interi separati dallo spazio: 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&amp;n1);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&amp;n2);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&amp;n3);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((n1&gt;n2) &amp;&amp; (n1&gt;n3))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n1);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(n2&gt;n3)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n2);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 maggiore è: %d", n3);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29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08931-C301-416C-8D32-3A6499D5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6372F2-9A1C-4A1B-B0FF-89DF84AC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richiede in input due date nel formato </a:t>
            </a:r>
            <a:r>
              <a:rPr lang="it-IT" b="1" dirty="0" err="1"/>
              <a:t>g,m,a</a:t>
            </a:r>
            <a:r>
              <a:rPr lang="it-IT" b="1" dirty="0"/>
              <a:t> </a:t>
            </a:r>
            <a:r>
              <a:rPr lang="it-IT" dirty="0"/>
              <a:t>e determina la più recente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Esempio</a:t>
            </a:r>
          </a:p>
          <a:p>
            <a:pPr marL="0" indent="0">
              <a:buNone/>
            </a:pPr>
            <a:r>
              <a:rPr lang="it-IT" dirty="0"/>
              <a:t>1 	12 	1998</a:t>
            </a:r>
          </a:p>
          <a:p>
            <a:pPr marL="0" indent="0">
              <a:buNone/>
            </a:pPr>
            <a:r>
              <a:rPr lang="it-IT" dirty="0"/>
              <a:t>10 	12 	1998 		</a:t>
            </a:r>
            <a:r>
              <a:rPr lang="it-IT" dirty="0">
                <a:sym typeface="Wingdings" panose="05000000000000000000" pitchFamily="2" charset="2"/>
              </a:rPr>
              <a:t>	</a:t>
            </a:r>
            <a:r>
              <a:rPr lang="it-IT" b="1" dirty="0"/>
              <a:t>più recente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3763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517A1-7312-4FF3-AFDF-41A6D5D5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di controllo del flusso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7B28DA-CDE2-4FA0-A02F-B835A569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strutture di controllo del flusso specificano l’ordine secondo il quale le operazioni devono essere effettuate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istruzione composta</a:t>
            </a:r>
          </a:p>
          <a:p>
            <a:r>
              <a:rPr lang="it-IT" dirty="0"/>
              <a:t>istruzioni decisionali</a:t>
            </a:r>
          </a:p>
          <a:p>
            <a:r>
              <a:rPr lang="it-IT" dirty="0"/>
              <a:t>istruzioni cicliche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5B61B27-B7B8-4C39-B467-670A132637E7}"/>
              </a:ext>
            </a:extLst>
          </p:cNvPr>
          <p:cNvSpPr/>
          <p:nvPr/>
        </p:nvSpPr>
        <p:spPr>
          <a:xfrm>
            <a:off x="838200" y="4143375"/>
            <a:ext cx="3448050" cy="781050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108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03A14-D5D7-42FB-B91F-B6443C2E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Istruzione Cicliche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8E350E-6FDA-47B5-A468-1388603C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AF618A-64C3-4773-8E3E-ED1ADA81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1" y="2436366"/>
            <a:ext cx="5850349" cy="3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0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5F482-8874-4D0F-BBDF-1368C839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5AACB-7FBE-439F-8CED-98C79715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calcolare le paghe dei dipendenti di una azienda noto il numero </a:t>
            </a:r>
            <a:r>
              <a:rPr lang="it-IT" b="1" dirty="0"/>
              <a:t>N </a:t>
            </a:r>
            <a:r>
              <a:rPr lang="it-IT" dirty="0"/>
              <a:t>dei dipendenti</a:t>
            </a:r>
          </a:p>
          <a:p>
            <a:pPr marL="457200" lvl="1" indent="0">
              <a:buNone/>
            </a:pPr>
            <a:r>
              <a:rPr lang="it-IT" dirty="0"/>
              <a:t>ripetere </a:t>
            </a:r>
            <a:r>
              <a:rPr lang="it-IT" b="1" dirty="0"/>
              <a:t>N </a:t>
            </a:r>
            <a:r>
              <a:rPr lang="it-IT" dirty="0"/>
              <a:t>volte la sequenza di </a:t>
            </a:r>
            <a:r>
              <a:rPr lang="it-IT" b="1" dirty="0"/>
              <a:t>calcolo della paga</a:t>
            </a:r>
          </a:p>
          <a:p>
            <a:r>
              <a:rPr lang="it-IT" dirty="0"/>
              <a:t>superare l’esame di Elementi di Informatica</a:t>
            </a:r>
          </a:p>
          <a:p>
            <a:pPr marL="457200" lvl="1" indent="0">
              <a:buNone/>
            </a:pPr>
            <a:r>
              <a:rPr lang="it-IT" dirty="0"/>
              <a:t>la sequenza </a:t>
            </a:r>
            <a:r>
              <a:rPr lang="it-IT" b="1" dirty="0"/>
              <a:t>sostenere l’esame </a:t>
            </a:r>
            <a:r>
              <a:rPr lang="it-IT" dirty="0"/>
              <a:t>va eseguita e rieseguita fino a quando non si viene promosso (</a:t>
            </a:r>
            <a:r>
              <a:rPr lang="it-IT" b="1" dirty="0"/>
              <a:t>voto&gt;=18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5731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27C63-08BA-4CB3-8497-0F975282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 cicliche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0656B-CADF-4113-B5D5-B3B9B90E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D227CED-BB84-4EA3-A073-A2432B9A3456}"/>
              </a:ext>
            </a:extLst>
          </p:cNvPr>
          <p:cNvSpPr/>
          <p:nvPr/>
        </p:nvSpPr>
        <p:spPr>
          <a:xfrm>
            <a:off x="838200" y="1690688"/>
            <a:ext cx="1447800" cy="97338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3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3C99A-DCB5-4DF3-8559-8D718FFA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Stile di programmazione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9E423-93DD-4954-9A50-93295F8D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Evitare programmi prolissi</a:t>
            </a:r>
          </a:p>
          <a:p>
            <a:r>
              <a:rPr lang="it-IT" dirty="0"/>
              <a:t>Non usare variabili più del necessario</a:t>
            </a:r>
          </a:p>
          <a:p>
            <a:r>
              <a:rPr lang="it-IT" dirty="0"/>
              <a:t>Memorizzare i risultati di computazioni intermedie quando tali risultati sono riusati</a:t>
            </a:r>
          </a:p>
        </p:txBody>
      </p:sp>
    </p:spTree>
    <p:extLst>
      <p:ext uri="{BB962C8B-B14F-4D97-AF65-F5344CB8AC3E}">
        <p14:creationId xmlns:p14="http://schemas.microsoft.com/office/powerpoint/2010/main" val="317138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16616-7A56-4DF1-A129-29BAFDB3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786E37-B3D7-4C5D-9611-F774D968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Vogliamo visualizzare tre volte la scritta</a:t>
            </a:r>
          </a:p>
          <a:p>
            <a:pPr marL="0" indent="0">
              <a:buNone/>
            </a:pPr>
            <a:r>
              <a:rPr lang="it-IT" b="1" dirty="0"/>
              <a:t>Ciao, mondo.</a:t>
            </a:r>
          </a:p>
          <a:p>
            <a:pPr marL="0" indent="0">
              <a:buNone/>
            </a:pPr>
            <a:r>
              <a:rPr lang="it-IT" b="1" dirty="0"/>
              <a:t>…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6886F-EB17-4EAB-A229-DC39F4EC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Usando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96AD13-0465-44DD-8349-A6D37904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2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457200" lvl="1" indent="0"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i&lt;=3; i++)</a:t>
            </a:r>
          </a:p>
          <a:p>
            <a:pPr marL="457200" lvl="1" indent="0">
              <a:buNone/>
            </a:pP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("Ciao, mondo.\n");</a:t>
            </a:r>
          </a:p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D2F65BD-94D5-4B95-BE9D-7CA5C3AB4C48}"/>
              </a:ext>
            </a:extLst>
          </p:cNvPr>
          <p:cNvSpPr/>
          <p:nvPr/>
        </p:nvSpPr>
        <p:spPr>
          <a:xfrm>
            <a:off x="1924050" y="3086100"/>
            <a:ext cx="390525" cy="3429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6ADC6D-C9CB-4C72-9E9B-8D6BCBC644A5}"/>
              </a:ext>
            </a:extLst>
          </p:cNvPr>
          <p:cNvSpPr txBox="1"/>
          <p:nvPr/>
        </p:nvSpPr>
        <p:spPr>
          <a:xfrm>
            <a:off x="5019675" y="2943225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CONTATORE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1806AA-3BAB-4994-B54D-E718B884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69" y="1273300"/>
            <a:ext cx="2978905" cy="3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BE40B-E831-4492-8B2E-CBB550F4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del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5D9AD-4B98-4FDD-8F9D-59F3D35E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(inizializzazione; condizione; incremento)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istruzione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162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BBD50-B529-408C-9F10-9B0A587C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Semantica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B8774-1AA7-4DCA-876E-2B21D1A8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inizializzazione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condizione; incremento)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istruzione</a:t>
            </a:r>
            <a:endParaRPr lang="it-IT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inizializzazione</a:t>
            </a:r>
          </a:p>
          <a:p>
            <a:r>
              <a:rPr lang="it-IT" dirty="0"/>
              <a:t>Viene eseguita una volta sola</a:t>
            </a:r>
          </a:p>
          <a:p>
            <a:r>
              <a:rPr lang="it-IT" dirty="0"/>
              <a:t>Serve per impostare le variabili</a:t>
            </a:r>
          </a:p>
          <a:p>
            <a:r>
              <a:rPr lang="it-IT" dirty="0"/>
              <a:t>Può anche non essere presente, ed allora dopo la parentesi tonda aperta viene subito il punto e virgola</a:t>
            </a:r>
          </a:p>
        </p:txBody>
      </p:sp>
    </p:spTree>
    <p:extLst>
      <p:ext uri="{BB962C8B-B14F-4D97-AF65-F5344CB8AC3E}">
        <p14:creationId xmlns:p14="http://schemas.microsoft.com/office/powerpoint/2010/main" val="3474880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BBD50-B529-408C-9F10-9B0A587C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Semantica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B8774-1AA7-4DCA-876E-2B21D1A8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(inizializzazione;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condizione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incremento)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istruzione</a:t>
            </a:r>
            <a:endParaRPr lang="it-IT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condizione</a:t>
            </a:r>
          </a:p>
          <a:p>
            <a:r>
              <a:rPr lang="it-IT" dirty="0"/>
              <a:t>Viene valutata ogni volta prima di eseguire le istruzioni del ciclo</a:t>
            </a:r>
          </a:p>
          <a:p>
            <a:endParaRPr lang="it-IT" dirty="0"/>
          </a:p>
          <a:p>
            <a:r>
              <a:rPr lang="it-IT" dirty="0"/>
              <a:t>Se </a:t>
            </a:r>
            <a:r>
              <a:rPr lang="it-IT" b="1" dirty="0">
                <a:solidFill>
                  <a:srgbClr val="FF0000"/>
                </a:solidFill>
              </a:rPr>
              <a:t>condizione</a:t>
            </a:r>
            <a:r>
              <a:rPr lang="it-IT" b="1" dirty="0"/>
              <a:t> </a:t>
            </a:r>
            <a:r>
              <a:rPr lang="it-IT" dirty="0"/>
              <a:t>è </a:t>
            </a:r>
            <a:r>
              <a:rPr lang="it-IT" b="1" u="sng" dirty="0">
                <a:solidFill>
                  <a:schemeClr val="accent1"/>
                </a:solidFill>
              </a:rPr>
              <a:t>vera </a:t>
            </a:r>
            <a:r>
              <a:rPr lang="it-IT" dirty="0"/>
              <a:t>si esegue ancora </a:t>
            </a:r>
            <a:r>
              <a:rPr lang="it-IT" b="1" dirty="0"/>
              <a:t>istruzione</a:t>
            </a:r>
          </a:p>
          <a:p>
            <a:r>
              <a:rPr lang="it-IT" dirty="0"/>
              <a:t>Se </a:t>
            </a:r>
            <a:r>
              <a:rPr lang="it-IT" b="1" dirty="0">
                <a:solidFill>
                  <a:srgbClr val="FF0000"/>
                </a:solidFill>
              </a:rPr>
              <a:t>condizione</a:t>
            </a:r>
            <a:r>
              <a:rPr lang="it-IT" b="1" dirty="0"/>
              <a:t> </a:t>
            </a:r>
            <a:r>
              <a:rPr lang="it-IT" dirty="0"/>
              <a:t>è </a:t>
            </a:r>
            <a:r>
              <a:rPr lang="it-IT" b="1" u="sng" dirty="0">
                <a:solidFill>
                  <a:schemeClr val="accent1"/>
                </a:solidFill>
              </a:rPr>
              <a:t>falsa</a:t>
            </a:r>
            <a:r>
              <a:rPr lang="it-IT" dirty="0"/>
              <a:t> si esce dal ciclo </a:t>
            </a:r>
            <a:r>
              <a:rPr lang="it-IT" b="1" dirty="0"/>
              <a:t>for </a:t>
            </a:r>
            <a:r>
              <a:rPr lang="it-IT" dirty="0"/>
              <a:t>passando all’istruzione successiva del programma</a:t>
            </a:r>
          </a:p>
          <a:p>
            <a:r>
              <a:rPr lang="it-IT" dirty="0"/>
              <a:t>Può anche non essere presente, ed allora lo spazio tra i due punti e virgola rimane vuoto. Il compilatore valuta vera la condizione assente, quindi continua ad eseguire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istruzione</a:t>
            </a:r>
            <a:r>
              <a:rPr lang="it-IT" b="1" dirty="0"/>
              <a:t> </a:t>
            </a:r>
            <a:r>
              <a:rPr lang="it-IT" dirty="0"/>
              <a:t>-&gt; realizza un loop infinito</a:t>
            </a:r>
          </a:p>
        </p:txBody>
      </p:sp>
    </p:spTree>
    <p:extLst>
      <p:ext uri="{BB962C8B-B14F-4D97-AF65-F5344CB8AC3E}">
        <p14:creationId xmlns:p14="http://schemas.microsoft.com/office/powerpoint/2010/main" val="2226146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BBD50-B529-408C-9F10-9B0A587C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Semantica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B8774-1AA7-4DCA-876E-2B21D1A8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(inizializzazione; condizione;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istruzione</a:t>
            </a:r>
            <a:endParaRPr lang="it-IT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incremento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Viene eseguita alla fine di ogni ciclo</a:t>
            </a:r>
          </a:p>
          <a:p>
            <a:r>
              <a:rPr lang="it-IT" dirty="0"/>
              <a:t>Modificano ad esempio le variabili contatore (incremento o decremento)</a:t>
            </a:r>
          </a:p>
          <a:p>
            <a:pPr marL="457200" lvl="1" indent="0">
              <a:buNone/>
            </a:pPr>
            <a:r>
              <a:rPr lang="it-IT" dirty="0"/>
              <a:t>in </a:t>
            </a:r>
            <a:r>
              <a:rPr lang="it-IT" dirty="0">
                <a:solidFill>
                  <a:schemeClr val="accent1"/>
                </a:solidFill>
              </a:rPr>
              <a:t>generale: espressione</a:t>
            </a:r>
          </a:p>
          <a:p>
            <a:r>
              <a:rPr lang="it-IT" dirty="0"/>
              <a:t>Può anche non essere presente, ed allora dopo il secondo punto e virgola viene subito la parentesi tonda chiusa</a:t>
            </a:r>
          </a:p>
        </p:txBody>
      </p:sp>
    </p:spTree>
    <p:extLst>
      <p:ext uri="{BB962C8B-B14F-4D97-AF65-F5344CB8AC3E}">
        <p14:creationId xmlns:p14="http://schemas.microsoft.com/office/powerpoint/2010/main" val="2902344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ACE19-8AC9-4713-A1A2-79D490E7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6FE88-0E41-46F2-9824-C1C0C7AB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(inizializzazione; condizione; incremento) 	istruzione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inizializzazione</a:t>
            </a:r>
            <a:r>
              <a:rPr lang="it-IT" b="1" dirty="0"/>
              <a:t>: 		</a:t>
            </a:r>
            <a:r>
              <a:rPr lang="it-IT" dirty="0"/>
              <a:t>eseguita una volta sola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condizione</a:t>
            </a:r>
            <a:r>
              <a:rPr lang="it-IT" b="1" dirty="0"/>
              <a:t>: 			</a:t>
            </a:r>
            <a:r>
              <a:rPr lang="it-IT" dirty="0"/>
              <a:t>valutata ogni volta prima di eseguire le 					istruzioni del ciclo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it-IT" b="1" dirty="0"/>
              <a:t>: 			</a:t>
            </a:r>
            <a:r>
              <a:rPr lang="it-IT" dirty="0"/>
              <a:t>eseguita alla fine di ogni ciclo più in 						generale è un’espressione</a:t>
            </a:r>
          </a:p>
        </p:txBody>
      </p:sp>
    </p:spTree>
    <p:extLst>
      <p:ext uri="{BB962C8B-B14F-4D97-AF65-F5344CB8AC3E}">
        <p14:creationId xmlns:p14="http://schemas.microsoft.com/office/powerpoint/2010/main" val="3948402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C3C51-E9EC-4782-AEA0-3AF67B00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8475" cy="1325563"/>
          </a:xfrm>
        </p:spPr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E0720C-92EE-4055-864F-501065FF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B582B5-E772-4FFA-AFEA-FEB543FD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52300"/>
            <a:ext cx="6473850" cy="37786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3BA5EA2-BE3A-450A-AC99-A0425DC8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75" y="485691"/>
            <a:ext cx="3992550" cy="9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5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87612-C763-472E-A1ED-7652825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54A3D9-F8FD-42AD-9113-2D4CB95C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436366"/>
            <a:ext cx="6958425" cy="39083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974F3DE-4ED3-4728-A520-3531C13A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00" y="1690688"/>
            <a:ext cx="4730814" cy="11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747D3-B6F5-40CC-B389-5B30DB5B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loop infinito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158F5F-9D28-419F-8D48-EFB7E3D9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313499"/>
            <a:ext cx="7072350" cy="40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7CAC3-6B31-4033-B378-EA3FBC7C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7DF06-3ADD-4B8A-9609-DFA00782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979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Programma che calcola il rapporto tra la somma e la differenza di due varabili e lo memorizza in </a:t>
            </a:r>
            <a:r>
              <a:rPr lang="it-IT" b="1" dirty="0"/>
              <a:t>r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872542E-E1AC-4DFB-8135-3D4D1D284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59462"/>
              </p:ext>
            </p:extLst>
          </p:nvPr>
        </p:nvGraphicFramePr>
        <p:xfrm>
          <a:off x="1689100" y="3544278"/>
          <a:ext cx="8128000" cy="1280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61610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12988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Prolisso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Semplice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2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somma =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m+n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diff = m-n;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 = somma/diff;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 = (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m+n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)/(m-n);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8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35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16783-FAEB-444A-A870-91CC08EB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8C78B1-EDBD-46EE-B2BC-2710DE2D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Iterazione infinita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(i=5; i&gt;=5; i++) 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i="1" u="sng" dirty="0">
                <a:solidFill>
                  <a:schemeClr val="accent1"/>
                </a:solidFill>
              </a:rPr>
              <a:t>Compilatore non segnala errore</a:t>
            </a:r>
          </a:p>
        </p:txBody>
      </p:sp>
    </p:spTree>
    <p:extLst>
      <p:ext uri="{BB962C8B-B14F-4D97-AF65-F5344CB8AC3E}">
        <p14:creationId xmlns:p14="http://schemas.microsoft.com/office/powerpoint/2010/main" val="634986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1DF64-DDBE-40E9-81B9-50A15DE6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29F19C-4FC5-4C42-ABFE-7C1F37B6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Poiché la condizione viene valutata prima di ogni ciclo, il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b="1" dirty="0"/>
              <a:t> </a:t>
            </a:r>
            <a:r>
              <a:rPr lang="it-IT" dirty="0"/>
              <a:t>permette anche di </a:t>
            </a:r>
            <a:r>
              <a:rPr lang="it-IT" i="1" u="sng" dirty="0">
                <a:solidFill>
                  <a:schemeClr val="accent1"/>
                </a:solidFill>
              </a:rPr>
              <a:t>non eseguire nemmeno una volta il ciclo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Esempio</a:t>
            </a:r>
          </a:p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(x=9; x&lt;6; x++)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x);</a:t>
            </a:r>
          </a:p>
          <a:p>
            <a:pPr marL="0" indent="0">
              <a:buNone/>
            </a:pP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081346-C3E7-42C0-B20F-00E7BCD7A439}"/>
              </a:ext>
            </a:extLst>
          </p:cNvPr>
          <p:cNvSpPr txBox="1"/>
          <p:nvPr/>
        </p:nvSpPr>
        <p:spPr>
          <a:xfrm>
            <a:off x="7728438" y="4299438"/>
            <a:ext cx="27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NON STAMPA NULLA</a:t>
            </a:r>
          </a:p>
        </p:txBody>
      </p:sp>
    </p:spTree>
    <p:extLst>
      <p:ext uri="{BB962C8B-B14F-4D97-AF65-F5344CB8AC3E}">
        <p14:creationId xmlns:p14="http://schemas.microsoft.com/office/powerpoint/2010/main" val="41370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E866A-8BC7-4FA9-A567-F07D245F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102FAB-C78C-4862-994F-4E180CE4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Inizializzazione</a:t>
            </a:r>
            <a:r>
              <a:rPr lang="it-IT" b="1" dirty="0"/>
              <a:t> </a:t>
            </a:r>
            <a:r>
              <a:rPr lang="it-IT" dirty="0"/>
              <a:t>ed 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it-IT" dirty="0"/>
              <a:t>, nella sintassi del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/>
              <a:t>, possono contenere più istruzioni, che dovranno essere separate da virgola.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457200" lvl="1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(x=0, y=0; x+y&lt;10; x++, y+=3)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4ABB432-62DF-47FC-AB76-9FBE2894653B}"/>
              </a:ext>
            </a:extLst>
          </p:cNvPr>
          <p:cNvSpPr/>
          <p:nvPr/>
        </p:nvSpPr>
        <p:spPr>
          <a:xfrm>
            <a:off x="2242038" y="4739054"/>
            <a:ext cx="1688124" cy="29893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A79202-EDA1-4323-AD4E-52764117422E}"/>
              </a:ext>
            </a:extLst>
          </p:cNvPr>
          <p:cNvSpPr txBox="1"/>
          <p:nvPr/>
        </p:nvSpPr>
        <p:spPr>
          <a:xfrm>
            <a:off x="8991600" y="3705225"/>
            <a:ext cx="1838325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INIZIALIZZAZIONE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E7643BE-4B49-4BD5-9835-902AA3ED997C}"/>
              </a:ext>
            </a:extLst>
          </p:cNvPr>
          <p:cNvSpPr/>
          <p:nvPr/>
        </p:nvSpPr>
        <p:spPr>
          <a:xfrm>
            <a:off x="4124325" y="4739054"/>
            <a:ext cx="1209675" cy="298938"/>
          </a:xfrm>
          <a:prstGeom prst="rect">
            <a:avLst/>
          </a:prstGeom>
          <a:solidFill>
            <a:schemeClr val="accent3">
              <a:lumMod val="7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7C4508-9FBA-4442-A437-A444DE69FC4B}"/>
              </a:ext>
            </a:extLst>
          </p:cNvPr>
          <p:cNvSpPr txBox="1"/>
          <p:nvPr/>
        </p:nvSpPr>
        <p:spPr>
          <a:xfrm>
            <a:off x="8991600" y="4295775"/>
            <a:ext cx="1838325" cy="369332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CONDIZIONE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24F192-5F20-475B-A102-D48FD6CB70D0}"/>
              </a:ext>
            </a:extLst>
          </p:cNvPr>
          <p:cNvSpPr txBox="1"/>
          <p:nvPr/>
        </p:nvSpPr>
        <p:spPr>
          <a:xfrm>
            <a:off x="8991599" y="4933156"/>
            <a:ext cx="183832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INCREMENTO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AB4DDD-0FB2-4264-A73C-837665E33864}"/>
              </a:ext>
            </a:extLst>
          </p:cNvPr>
          <p:cNvSpPr/>
          <p:nvPr/>
        </p:nvSpPr>
        <p:spPr>
          <a:xfrm>
            <a:off x="5491162" y="4739054"/>
            <a:ext cx="1838325" cy="298938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0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EB06C-5D34-4634-9776-838AC9A4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B6197D-6964-4C35-A45B-37649F18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92" y="2459167"/>
            <a:ext cx="4779790" cy="22953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CFCEFC0-C176-4845-9E58-56743DC7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2373"/>
            <a:ext cx="5168519" cy="24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23B26-B512-4697-98DD-C434C19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uso del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D7076-5479-41CB-9512-4059CE84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Calcolare la somma di </a:t>
            </a:r>
            <a:r>
              <a:rPr lang="it-IT" b="1" dirty="0"/>
              <a:t>5 </a:t>
            </a:r>
            <a:r>
              <a:rPr lang="it-IT" dirty="0"/>
              <a:t>numeri interi immessi dall’utente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i, somma, numero;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somma=0;</a:t>
            </a:r>
          </a:p>
          <a:p>
            <a:pPr marL="457200" lvl="1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i&lt;=5; i++)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("Dammi il numero: ");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&amp;numero);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somma=somma + numero;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printf("Somma = %d\n", somma);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02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D1FCAB-7F7C-4AF3-BF9D-59ACA43E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699DC-2571-4588-ADE0-A3087D74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Utile far apparire il numero d’ordine d’inserimento: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i, somma, numero;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somma=0;</a:t>
            </a:r>
          </a:p>
          <a:p>
            <a:pPr marL="457200" lvl="1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i&lt;=5; i++)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("Dammi il numero %d: ", i);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&amp;numero);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somma=somma + numero;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printf("Somma = %d\n", somma);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B3A91-53FB-439F-B69C-0B438911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801FD1-5A3C-45F6-BA1C-F640C0A6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i, n=3;</a:t>
            </a:r>
          </a:p>
          <a:p>
            <a:pPr marL="457200" lvl="1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i++)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457200" lvl="1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i++)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("!");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89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BA5C4-9E29-4BB9-851C-C9339764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E0738-CF5F-45B3-BCF7-8B84E593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(x=1; x&lt;=3; x++)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x);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x=x+2;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28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1074C-9FF7-4FEB-BF6D-51B61EB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B03A5-2E08-49B4-8D7F-621344CD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for(a = 5; a &lt;= 7; a++)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for(b = 1; b &lt;= 3; b++)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", b);</a:t>
            </a:r>
          </a:p>
          <a:p>
            <a:pPr marL="1371600" lvl="3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 ", a);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6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03284-3EC8-4473-B540-FD95D10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8FE8B9-0127-4430-A6F1-86DA5E96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9" y="2224158"/>
            <a:ext cx="7167000" cy="412681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75F692-B72D-489B-8D20-5E826D63DCAA}"/>
              </a:ext>
            </a:extLst>
          </p:cNvPr>
          <p:cNvSpPr txBox="1"/>
          <p:nvPr/>
        </p:nvSpPr>
        <p:spPr>
          <a:xfrm>
            <a:off x="5092944" y="1449998"/>
            <a:ext cx="451924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for(a = 5; a &lt;= 7; a++)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for(b = 1; b &lt;= 3; b++)</a:t>
            </a:r>
          </a:p>
          <a:p>
            <a:pPr lvl="2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", b);</a:t>
            </a:r>
          </a:p>
          <a:p>
            <a:pPr lvl="2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 ", a);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4573B92-AFFA-489B-BBB8-0FDC5602BA96}"/>
              </a:ext>
            </a:extLst>
          </p:cNvPr>
          <p:cNvSpPr/>
          <p:nvPr/>
        </p:nvSpPr>
        <p:spPr>
          <a:xfrm>
            <a:off x="8591550" y="5915025"/>
            <a:ext cx="942975" cy="435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3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23429-DC45-4706-A9BB-C3C2D7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279A90-291B-4070-BCEB-15DA6501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859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Se un’espressione compare in più punti è meglio memorizzarla in una variabile piuttosto che ricalcolarla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09FD27-DBED-4A4A-85B3-9BB2241FDF46}"/>
              </a:ext>
            </a:extLst>
          </p:cNvPr>
          <p:cNvSpPr txBox="1"/>
          <p:nvPr/>
        </p:nvSpPr>
        <p:spPr>
          <a:xfrm>
            <a:off x="1028700" y="3525715"/>
            <a:ext cx="4141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(m+n)+5*(m+n)*(m+n);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m+n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)/(m-n);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u = 3*(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m+n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7D74E2-C947-4464-B869-7E124CC550B6}"/>
              </a:ext>
            </a:extLst>
          </p:cNvPr>
          <p:cNvSpPr txBox="1"/>
          <p:nvPr/>
        </p:nvSpPr>
        <p:spPr>
          <a:xfrm>
            <a:off x="7195039" y="3387215"/>
            <a:ext cx="3349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m+n;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sum+5*sum*sum;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sum/(m-n);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u = 3*sum;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A371E9B-2EBB-47BB-9CCF-3C5A24AA2CD4}"/>
              </a:ext>
            </a:extLst>
          </p:cNvPr>
          <p:cNvSpPr/>
          <p:nvPr/>
        </p:nvSpPr>
        <p:spPr>
          <a:xfrm>
            <a:off x="5169877" y="3903786"/>
            <a:ext cx="1090246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851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045C0-6B9A-4292-A6D3-EEFFB091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 questo programma?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EE58AB-40FB-405F-B840-A3AF9B66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for(a = 5; a &lt;= 7; a++)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0" lvl="4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for(b = 1; b &lt;= 3; b++)</a:t>
            </a:r>
          </a:p>
          <a:p>
            <a:pPr marL="2286000" lvl="5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0" lvl="6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", b);</a:t>
            </a:r>
          </a:p>
          <a:p>
            <a:pPr marL="2743200" lvl="6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 ", a);</a:t>
            </a:r>
          </a:p>
          <a:p>
            <a:pPr marL="2286000" lvl="5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923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DD4C7-E6B7-46D1-9B5E-2B21CA1F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924E39-2952-4FAD-8616-92BA899B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52" y="2741909"/>
            <a:ext cx="7014896" cy="27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07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A8729F-0CA7-4D3E-98E3-CC97F2DA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Riassumendo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B18493-A4FB-4762-9D85-B843BAC5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L’indice del ciclo interno scorre più velocemente dell’indice del ciclo esterno:</a:t>
            </a:r>
          </a:p>
          <a:p>
            <a:pPr marL="0" indent="0">
              <a:buNone/>
            </a:pP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 = 1; i &lt;= n; i++)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</a:t>
            </a:r>
          </a:p>
          <a:p>
            <a:pPr marL="914400" lvl="2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for(j = 1; j &lt;= m;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371600" lvl="3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371600" lvl="3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L’indice </a:t>
            </a:r>
            <a:r>
              <a:rPr lang="it-IT" b="1" dirty="0">
                <a:solidFill>
                  <a:srgbClr val="FF0000"/>
                </a:solidFill>
              </a:rPr>
              <a:t>j</a:t>
            </a:r>
            <a:r>
              <a:rPr lang="it-IT" b="1" dirty="0"/>
              <a:t> </a:t>
            </a:r>
            <a:r>
              <a:rPr lang="it-IT" dirty="0"/>
              <a:t>conta da </a:t>
            </a:r>
            <a:r>
              <a:rPr lang="it-IT" b="1" dirty="0">
                <a:solidFill>
                  <a:srgbClr val="FF0000"/>
                </a:solidFill>
              </a:rPr>
              <a:t>1</a:t>
            </a:r>
            <a:r>
              <a:rPr lang="it-IT" b="1" dirty="0"/>
              <a:t> </a:t>
            </a:r>
            <a:r>
              <a:rPr lang="it-IT" dirty="0"/>
              <a:t>a </a:t>
            </a:r>
            <a:r>
              <a:rPr lang="it-IT" b="1" dirty="0">
                <a:solidFill>
                  <a:srgbClr val="FF0000"/>
                </a:solidFill>
              </a:rPr>
              <a:t>m</a:t>
            </a:r>
            <a:r>
              <a:rPr lang="it-IT" b="1" dirty="0"/>
              <a:t> </a:t>
            </a:r>
            <a:r>
              <a:rPr lang="it-IT" dirty="0"/>
              <a:t>per ogni diverso valore dell’indice </a:t>
            </a:r>
            <a:r>
              <a:rPr lang="it-IT" b="1" dirty="0">
                <a:solidFill>
                  <a:srgbClr val="FF0000"/>
                </a:solidFill>
              </a:rPr>
              <a:t>i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93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9BFAC-6DF1-453F-97CE-5A4A9A7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553F4-9674-4BBE-8BB7-C2DD7F16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Determinare il valore delle variabili </a:t>
            </a:r>
            <a:r>
              <a:rPr lang="it-IT" b="1" dirty="0"/>
              <a:t>w </a:t>
            </a:r>
            <a:r>
              <a:rPr lang="it-IT" dirty="0"/>
              <a:t>e </a:t>
            </a:r>
            <a:r>
              <a:rPr lang="it-IT" b="1" dirty="0"/>
              <a:t>z </a:t>
            </a:r>
            <a:r>
              <a:rPr lang="it-IT" dirty="0"/>
              <a:t>dopo l’esecuzione del seguente frammento: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i,j,w,z;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w=0;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z=0;</a:t>
            </a:r>
          </a:p>
          <a:p>
            <a:pPr marL="914400" lvl="2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i&lt;=3; i++)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(j=1; j&lt;=3; j++) w=w+1;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z=z+1;</a:t>
            </a:r>
          </a:p>
          <a:p>
            <a:pPr marL="914400" lvl="2" indent="0">
              <a:buNone/>
            </a:pPr>
            <a:r>
              <a:rPr lang="it-IT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845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1C03F-3B9A-4656-B743-1BA0ACCB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9C19CE-FACB-425C-BB74-93F460C8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w 	</a:t>
            </a:r>
            <a:r>
              <a:rPr lang="it-IT" dirty="0"/>
              <a:t>vale 	</a:t>
            </a:r>
            <a:r>
              <a:rPr lang="it-IT" b="1" dirty="0"/>
              <a:t>9</a:t>
            </a:r>
          </a:p>
          <a:p>
            <a:pPr marL="0" indent="0">
              <a:buNone/>
            </a:pPr>
            <a:r>
              <a:rPr lang="it-IT" b="1" dirty="0"/>
              <a:t>z </a:t>
            </a:r>
            <a:r>
              <a:rPr lang="it-IT" dirty="0"/>
              <a:t>	vale 	</a:t>
            </a:r>
            <a:r>
              <a:rPr lang="it-IT" b="1" dirty="0"/>
              <a:t>3</a:t>
            </a:r>
          </a:p>
          <a:p>
            <a:pPr marL="0" indent="0">
              <a:buNone/>
            </a:pPr>
            <a:r>
              <a:rPr lang="it-IT" b="1" dirty="0"/>
              <a:t>i 	</a:t>
            </a:r>
            <a:r>
              <a:rPr lang="it-IT" dirty="0"/>
              <a:t>vale 	</a:t>
            </a:r>
            <a:r>
              <a:rPr lang="it-IT" b="1" dirty="0"/>
              <a:t>4</a:t>
            </a:r>
          </a:p>
          <a:p>
            <a:pPr marL="0" indent="0">
              <a:buNone/>
            </a:pPr>
            <a:r>
              <a:rPr lang="it-IT" b="1" dirty="0"/>
              <a:t>j 	</a:t>
            </a:r>
            <a:r>
              <a:rPr lang="it-IT" dirty="0"/>
              <a:t>vale 	</a:t>
            </a:r>
            <a:r>
              <a:rPr lang="it-IT" b="1" dirty="0"/>
              <a:t>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9353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1E9A9-3AAE-4FB7-92C7-7327F7FA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altro esempio di uso del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1C02D1-9E82-4787-8DC1-63CC37E0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Scrivere una matrice di asterischi formata da </a:t>
            </a:r>
            <a:r>
              <a:rPr lang="it-IT" b="1" dirty="0"/>
              <a:t>r </a:t>
            </a:r>
            <a:r>
              <a:rPr lang="it-IT" dirty="0"/>
              <a:t>righe e </a:t>
            </a:r>
            <a:r>
              <a:rPr lang="it-IT" b="1" dirty="0"/>
              <a:t>c </a:t>
            </a:r>
            <a:r>
              <a:rPr lang="it-IT" dirty="0"/>
              <a:t>colonne, con </a:t>
            </a:r>
            <a:r>
              <a:rPr lang="it-IT" b="1" dirty="0"/>
              <a:t>r </a:t>
            </a:r>
            <a:r>
              <a:rPr lang="it-IT" dirty="0"/>
              <a:t>e </a:t>
            </a:r>
            <a:r>
              <a:rPr lang="it-IT" b="1" dirty="0"/>
              <a:t>c </a:t>
            </a:r>
            <a:r>
              <a:rPr lang="it-IT" dirty="0"/>
              <a:t>letti dall’esterno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r=3 c=2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0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DB12E-6332-41EF-B8C1-2B916811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Scomponiamo 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C96F50-11DE-4495-A39C-B7C80A96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64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Stampare una riga con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 *</a:t>
            </a:r>
          </a:p>
          <a:p>
            <a:pPr marL="0" indent="0">
              <a:buNone/>
            </a:pPr>
            <a:r>
              <a:rPr lang="it-IT" dirty="0"/>
              <a:t>e andare a capo</a:t>
            </a:r>
          </a:p>
          <a:p>
            <a:pPr marL="3200400" lvl="7" indent="0">
              <a:buNone/>
            </a:pP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marL="3200400" lvl="7" indent="0">
              <a:buNone/>
            </a:pP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marL="3200400" lvl="7" indent="0">
              <a:buNone/>
            </a:pP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D590B9-E7EF-4937-8199-2984846491D9}"/>
              </a:ext>
            </a:extLst>
          </p:cNvPr>
          <p:cNvSpPr txBox="1"/>
          <p:nvPr/>
        </p:nvSpPr>
        <p:spPr>
          <a:xfrm>
            <a:off x="3332285" y="4703885"/>
            <a:ext cx="3355406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c;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4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FFCB5-4C54-49D5-940B-40C18ECF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Ora stampiamo tutte le r righe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F76BCB-63D0-4420-A2FE-C57F3462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r; i++)</a:t>
            </a:r>
          </a:p>
          <a:p>
            <a:pPr marL="0" indent="0">
              <a:buNone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c;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371600" lvl="3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2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79925-2A00-4A81-AFC9-D4262591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completo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E606C-FE3F-4D4C-BB1B-7122424D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r, c, i ,j ;</a:t>
            </a:r>
          </a:p>
          <a:p>
            <a:pPr marL="914400" lvl="2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scanf("%d %d", &amp;r, &amp;c);</a:t>
            </a:r>
          </a:p>
          <a:p>
            <a:pPr marL="1371600" lvl="3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r; i++)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0" lvl="4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(j = 0; j &lt; c;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28800" lvl="4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1828800" lvl="4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1371600" lvl="3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986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ED417-F134-4F0E-9F68-97789F15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usare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9C300B-9785-4FB8-8D4D-466FBA80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Realizzare cicli basati su una variabile che si incrementa e diminuisce di una certa quantità ogni volta che il ciclo viene eseguito.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Quando la variabile raggiunge un determinato valore, l’esecuzione del ciclo viene interrotta</a:t>
            </a:r>
          </a:p>
        </p:txBody>
      </p:sp>
    </p:spTree>
    <p:extLst>
      <p:ext uri="{BB962C8B-B14F-4D97-AF65-F5344CB8AC3E}">
        <p14:creationId xmlns:p14="http://schemas.microsoft.com/office/powerpoint/2010/main" val="254555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D9439-1695-4483-9E7D-74E82068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3F8E1-74CC-4BEE-84DB-472695AB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5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&lt;m-n+1) &amp;&amp;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&lt;max))</a:t>
            </a:r>
          </a:p>
          <a:p>
            <a:pPr marL="0" indent="0">
              <a:buNone/>
            </a:pP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*i;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 vengono alterati nel corpo del ciclo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57C7F7-7E22-4903-85D5-49AFC14DFE65}"/>
              </a:ext>
            </a:extLst>
          </p:cNvPr>
          <p:cNvSpPr txBox="1"/>
          <p:nvPr/>
        </p:nvSpPr>
        <p:spPr>
          <a:xfrm>
            <a:off x="958362" y="4730262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m-n+1;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&lt;sup) &amp;&amp;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&lt;max))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*i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E6DFAD-D848-4B5B-9DE3-7592C5ED28C9}"/>
              </a:ext>
            </a:extLst>
          </p:cNvPr>
          <p:cNvSpPr txBox="1"/>
          <p:nvPr/>
        </p:nvSpPr>
        <p:spPr>
          <a:xfrm>
            <a:off x="7376746" y="3807069"/>
            <a:ext cx="318281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Evita di ricalcolare</a:t>
            </a:r>
          </a:p>
          <a:p>
            <a:r>
              <a:rPr lang="it-IT" dirty="0">
                <a:solidFill>
                  <a:schemeClr val="bg1"/>
                </a:solidFill>
              </a:rPr>
              <a:t>sempre l’espressione</a:t>
            </a:r>
          </a:p>
          <a:p>
            <a:r>
              <a:rPr lang="it-IT" b="1" dirty="0">
                <a:solidFill>
                  <a:schemeClr val="bg1"/>
                </a:solidFill>
              </a:rPr>
              <a:t>m-n+1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386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27C63-08BA-4CB3-8497-0F975282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 cicliche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0656B-CADF-4113-B5D5-B3B9B90E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D227CED-BB84-4EA3-A073-A2432B9A3456}"/>
              </a:ext>
            </a:extLst>
          </p:cNvPr>
          <p:cNvSpPr/>
          <p:nvPr/>
        </p:nvSpPr>
        <p:spPr>
          <a:xfrm>
            <a:off x="855785" y="2587503"/>
            <a:ext cx="1447800" cy="97338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371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C4967EB-B8EB-4DA7-BAC5-5F898AAE6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err="1"/>
              <a:t>Struttura</a:t>
            </a:r>
            <a:r>
              <a:rPr lang="en-US" altLang="it-IT" dirty="0"/>
              <a:t> del while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42FDF2DE-4399-48AD-96DB-5A2DB48F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0"/>
            <a:ext cx="822960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sz="2800" dirty="0"/>
              <a:t>while ( </a:t>
            </a:r>
            <a:r>
              <a:rPr lang="en-US" altLang="it-IT" sz="2800" i="1" dirty="0" err="1"/>
              <a:t>condizione</a:t>
            </a:r>
            <a:r>
              <a:rPr lang="en-US" altLang="it-IT" sz="2800" dirty="0"/>
              <a:t> )</a:t>
            </a:r>
          </a:p>
          <a:p>
            <a:r>
              <a:rPr lang="en-US" altLang="it-IT" sz="2800" dirty="0"/>
              <a:t>{</a:t>
            </a:r>
          </a:p>
          <a:p>
            <a:r>
              <a:rPr lang="en-US" altLang="it-IT" sz="2800" dirty="0"/>
              <a:t>    </a:t>
            </a:r>
            <a:r>
              <a:rPr lang="en-US" altLang="it-IT" sz="2800" i="1" dirty="0" err="1"/>
              <a:t>istruzioni</a:t>
            </a:r>
            <a:endParaRPr lang="en-US" altLang="it-IT" sz="2800" dirty="0"/>
          </a:p>
          <a:p>
            <a:r>
              <a:rPr lang="en-US" altLang="it-IT" sz="2800" dirty="0"/>
              <a:t>}</a:t>
            </a:r>
          </a:p>
          <a:p>
            <a:endParaRPr lang="en-US" altLang="it-IT" sz="2800" dirty="0"/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it-IT" sz="2800" dirty="0"/>
              <a:t>Le </a:t>
            </a:r>
            <a:r>
              <a:rPr lang="en-US" altLang="it-IT" sz="2800" dirty="0" err="1"/>
              <a:t>parentesi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sono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inutili</a:t>
            </a:r>
            <a:r>
              <a:rPr lang="en-US" altLang="it-IT" sz="2800" dirty="0"/>
              <a:t> se </a:t>
            </a:r>
            <a:r>
              <a:rPr lang="en-US" altLang="it-IT" sz="2800" dirty="0" err="1"/>
              <a:t>l’istruzione</a:t>
            </a:r>
            <a:r>
              <a:rPr lang="en-US" altLang="it-IT" sz="2800" dirty="0"/>
              <a:t> da </a:t>
            </a:r>
            <a:r>
              <a:rPr lang="en-US" altLang="it-IT" sz="2800" dirty="0" err="1"/>
              <a:t>ripetere</a:t>
            </a:r>
            <a:r>
              <a:rPr lang="en-US" altLang="it-IT" sz="2800" dirty="0"/>
              <a:t> è una sola.</a:t>
            </a:r>
          </a:p>
        </p:txBody>
      </p:sp>
    </p:spTree>
    <p:extLst>
      <p:ext uri="{BB962C8B-B14F-4D97-AF65-F5344CB8AC3E}">
        <p14:creationId xmlns:p14="http://schemas.microsoft.com/office/powerpoint/2010/main" val="17830952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2BED18-D07D-43B7-935C-A6C1B5890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/>
              <a:t>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2A563BE-638B-4F57-B2F6-EEB82F14D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altLang="it-IT"/>
              <a:t>while ( children &gt; 0 )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/>
              <a:t>{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/>
              <a:t> 	children = children - 1 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/>
              <a:t> 	cookies = cookies * 2 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41595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7D9F15-2085-4061-A604-11AF0F01A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/>
              <a:t>Another while Loop 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CD63B7-8236-4FE8-AFD9-D28C4B2F7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it-IT" u="sng" dirty="0"/>
              <a:t>Problem</a:t>
            </a:r>
            <a:r>
              <a:rPr lang="en-US" altLang="it-IT" dirty="0"/>
              <a:t>:  </a:t>
            </a:r>
            <a:r>
              <a:rPr lang="en-US" altLang="it-IT" dirty="0" err="1"/>
              <a:t>Scrivere</a:t>
            </a:r>
            <a:r>
              <a:rPr lang="en-US" altLang="it-IT" dirty="0"/>
              <a:t> un </a:t>
            </a:r>
            <a:r>
              <a:rPr lang="en-US" altLang="it-IT" dirty="0" err="1"/>
              <a:t>programma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calcola</a:t>
            </a:r>
            <a:r>
              <a:rPr lang="en-US" altLang="it-IT" dirty="0"/>
              <a:t> la media </a:t>
            </a:r>
            <a:r>
              <a:rPr lang="en-US" altLang="it-IT" dirty="0" err="1"/>
              <a:t>dei</a:t>
            </a:r>
            <a:r>
              <a:rPr lang="en-US" altLang="it-IT" dirty="0"/>
              <a:t> </a:t>
            </a:r>
            <a:r>
              <a:rPr lang="en-US" altLang="it-IT" dirty="0" err="1"/>
              <a:t>voti</a:t>
            </a:r>
            <a:r>
              <a:rPr lang="en-US" altLang="it-IT" dirty="0"/>
              <a:t> per una </a:t>
            </a:r>
            <a:r>
              <a:rPr lang="en-US" altLang="it-IT" dirty="0" err="1"/>
              <a:t>classe</a:t>
            </a:r>
            <a:r>
              <a:rPr lang="en-US" altLang="it-IT" dirty="0"/>
              <a:t> di 10 </a:t>
            </a:r>
            <a:r>
              <a:rPr lang="en-US" altLang="it-IT" dirty="0" err="1"/>
              <a:t>studenti</a:t>
            </a:r>
            <a:r>
              <a:rPr lang="en-US" altLang="it-IT" dirty="0"/>
              <a:t>.</a:t>
            </a:r>
          </a:p>
          <a:p>
            <a:r>
              <a:rPr lang="en-US" altLang="it-IT" dirty="0" err="1"/>
              <a:t>Quali</a:t>
            </a:r>
            <a:r>
              <a:rPr lang="en-US" altLang="it-IT" dirty="0"/>
              <a:t> </a:t>
            </a:r>
            <a:r>
              <a:rPr lang="en-US" altLang="it-IT" dirty="0" err="1"/>
              <a:t>sono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input del </a:t>
            </a:r>
            <a:r>
              <a:rPr lang="en-US" altLang="it-IT" dirty="0" err="1"/>
              <a:t>programma</a:t>
            </a:r>
            <a:r>
              <a:rPr lang="en-US" altLang="it-IT" dirty="0"/>
              <a:t>?</a:t>
            </a:r>
          </a:p>
          <a:p>
            <a:pPr lvl="1"/>
            <a:r>
              <a:rPr lang="en-US" altLang="it-IT" dirty="0"/>
              <a:t>I </a:t>
            </a:r>
            <a:r>
              <a:rPr lang="en-US" altLang="it-IT" dirty="0" err="1"/>
              <a:t>voti</a:t>
            </a:r>
            <a:r>
              <a:rPr lang="en-US" altLang="it-IT" dirty="0"/>
              <a:t> </a:t>
            </a:r>
            <a:r>
              <a:rPr lang="en-US" altLang="it-IT" dirty="0" err="1"/>
              <a:t>degli</a:t>
            </a:r>
            <a:r>
              <a:rPr lang="en-US" altLang="it-IT" dirty="0"/>
              <a:t> </a:t>
            </a:r>
            <a:r>
              <a:rPr lang="en-US" altLang="it-IT" dirty="0" err="1"/>
              <a:t>esami</a:t>
            </a:r>
            <a:endParaRPr lang="en-US" altLang="it-IT" dirty="0"/>
          </a:p>
          <a:p>
            <a:r>
              <a:rPr lang="en-US" altLang="it-IT" dirty="0" err="1"/>
              <a:t>Quali</a:t>
            </a:r>
            <a:r>
              <a:rPr lang="en-US" altLang="it-IT" dirty="0"/>
              <a:t> </a:t>
            </a:r>
            <a:r>
              <a:rPr lang="en-US" altLang="it-IT" dirty="0" err="1"/>
              <a:t>sono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output?</a:t>
            </a:r>
          </a:p>
          <a:p>
            <a:pPr lvl="1"/>
            <a:r>
              <a:rPr lang="en-US" altLang="it-IT" dirty="0"/>
              <a:t>La media </a:t>
            </a:r>
            <a:r>
              <a:rPr lang="en-US" altLang="it-IT" dirty="0" err="1"/>
              <a:t>dei</a:t>
            </a:r>
            <a:r>
              <a:rPr lang="en-US" altLang="it-IT" dirty="0"/>
              <a:t> </a:t>
            </a:r>
            <a:r>
              <a:rPr lang="en-US" altLang="it-IT" dirty="0" err="1"/>
              <a:t>voti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5326327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ECBA3FE-EA50-47D2-A3BB-9A1054837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/>
              <a:t>The Pseudocode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61D63F0-EEFB-4DE4-9B01-DD425FBD5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4876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altLang="it-IT" sz="2400"/>
              <a:t>&lt;total&gt; = 0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400"/>
              <a:t>&lt;grade_counter&gt; = 1</a:t>
            </a:r>
          </a:p>
          <a:p>
            <a:pPr>
              <a:buFont typeface="Monotype Sorts" pitchFamily="2" charset="2"/>
              <a:buChar char=" "/>
            </a:pPr>
            <a:endParaRPr lang="en-US" altLang="it-IT" sz="1000"/>
          </a:p>
          <a:p>
            <a:pPr>
              <a:buFont typeface="Monotype Sorts" pitchFamily="2" charset="2"/>
              <a:buChar char=" "/>
            </a:pPr>
            <a:r>
              <a:rPr lang="en-US" altLang="it-IT" sz="2400"/>
              <a:t>While  (&lt;grade_counter&gt; &lt;= 10)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400"/>
              <a:t> 	Display “Enter a grade: ”</a:t>
            </a:r>
            <a:br>
              <a:rPr lang="en-US" altLang="it-IT" sz="2400"/>
            </a:br>
            <a:r>
              <a:rPr lang="en-US" altLang="it-IT" sz="2400"/>
              <a:t>	Read &lt;grade&gt;</a:t>
            </a:r>
            <a:endParaRPr lang="en-US" altLang="it-IT"/>
          </a:p>
          <a:p>
            <a:pPr>
              <a:buFont typeface="Monotype Sorts" pitchFamily="2" charset="2"/>
              <a:buChar char=" "/>
            </a:pPr>
            <a:r>
              <a:rPr lang="en-US" altLang="it-IT" sz="2400"/>
              <a:t> 	&lt;total&gt; = &lt;total&gt; + &lt;grade&gt;</a:t>
            </a:r>
          </a:p>
          <a:p>
            <a:pPr lvl="1">
              <a:buFont typeface="Monotype Sorts" pitchFamily="2" charset="2"/>
              <a:buChar char=" "/>
            </a:pPr>
            <a:r>
              <a:rPr lang="en-US" altLang="it-IT" sz="2000"/>
              <a:t>  </a:t>
            </a:r>
            <a:r>
              <a:rPr lang="en-US" altLang="it-IT"/>
              <a:t>&lt;grade_counter&gt; = &lt;grade_counter&gt; + 1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400"/>
              <a:t>End_while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400"/>
              <a:t>&lt;average&gt; = &lt;total&gt; / 10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400"/>
              <a:t>Display “Class average is: “, &lt;average&gt;</a:t>
            </a:r>
          </a:p>
        </p:txBody>
      </p:sp>
    </p:spTree>
    <p:extLst>
      <p:ext uri="{BB962C8B-B14F-4D97-AF65-F5344CB8AC3E}">
        <p14:creationId xmlns:p14="http://schemas.microsoft.com/office/powerpoint/2010/main" val="3228226342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2246E9C-EC74-4F0A-A892-3F3FCF6DF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772400" cy="50292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Char char=" "/>
            </a:pPr>
            <a:r>
              <a:rPr lang="en-US" altLang="it-IT" sz="2000"/>
              <a:t>#include &lt;stdio.h&gt;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int main ( )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en-US" altLang="it-IT" sz="2000"/>
              <a:t> 	int  counter, grade, total, average ;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/>
              <a:t> 	total = 0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	counter = 1 ;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/>
              <a:t> 	while ( counter &lt;= 10 )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	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en-US" altLang="it-IT" sz="2000"/>
              <a:t> 	     printf (“Enter a grade : “)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	     scanf (“%d”, &amp;grade) ;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/>
              <a:t> 	     total = total + grade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	     counter = counter + 1 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en-US" altLang="it-IT" sz="2000"/>
              <a:t> 	}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/>
              <a:t> 	average = total / 10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	printf (“Class average is: %d\n”, average)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       return 0 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en-US" altLang="it-IT" sz="2000"/>
              <a:t>}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 	    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B38BFF-F6B9-4830-9E5E-9A1DE7B5D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/>
              <a:t>The C Code</a:t>
            </a:r>
          </a:p>
        </p:txBody>
      </p:sp>
    </p:spTree>
    <p:extLst>
      <p:ext uri="{BB962C8B-B14F-4D97-AF65-F5344CB8AC3E}">
        <p14:creationId xmlns:p14="http://schemas.microsoft.com/office/powerpoint/2010/main" val="425795405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B176057-D85A-4F65-B0AF-C2E8A4B09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/>
              <a:t>Versatile?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900B181-7624-44CB-84A1-D6E617B24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4114800"/>
          </a:xfrm>
          <a:noFill/>
          <a:ln/>
        </p:spPr>
        <p:txBody>
          <a:bodyPr/>
          <a:lstStyle/>
          <a:p>
            <a:r>
              <a:rPr lang="en-US" altLang="it-IT" dirty="0" err="1"/>
              <a:t>Quanto</a:t>
            </a:r>
            <a:r>
              <a:rPr lang="en-US" altLang="it-IT" dirty="0"/>
              <a:t> è versatile </a:t>
            </a:r>
            <a:r>
              <a:rPr lang="en-US" altLang="it-IT" dirty="0" err="1"/>
              <a:t>questo</a:t>
            </a:r>
            <a:r>
              <a:rPr lang="en-US" altLang="it-IT" dirty="0"/>
              <a:t> </a:t>
            </a:r>
            <a:r>
              <a:rPr lang="en-US" altLang="it-IT" dirty="0" err="1"/>
              <a:t>programma</a:t>
            </a:r>
            <a:r>
              <a:rPr lang="en-US" altLang="it-IT" dirty="0"/>
              <a:t>?</a:t>
            </a:r>
          </a:p>
          <a:p>
            <a:r>
              <a:rPr lang="en-US" altLang="it-IT" dirty="0" err="1"/>
              <a:t>Funziona</a:t>
            </a:r>
            <a:r>
              <a:rPr lang="en-US" altLang="it-IT" dirty="0"/>
              <a:t> solo con </a:t>
            </a:r>
            <a:r>
              <a:rPr lang="en-US" altLang="it-IT" dirty="0" err="1"/>
              <a:t>classi</a:t>
            </a:r>
            <a:r>
              <a:rPr lang="en-US" altLang="it-IT" dirty="0"/>
              <a:t> di 10 </a:t>
            </a:r>
            <a:r>
              <a:rPr lang="en-US" altLang="it-IT" dirty="0" err="1"/>
              <a:t>studenti</a:t>
            </a:r>
            <a:r>
              <a:rPr lang="en-US" altLang="it-IT" dirty="0"/>
              <a:t>.</a:t>
            </a:r>
          </a:p>
          <a:p>
            <a:r>
              <a:rPr lang="en-US" altLang="it-IT" dirty="0"/>
              <a:t>Ci </a:t>
            </a:r>
            <a:r>
              <a:rPr lang="en-US" altLang="it-IT" dirty="0" err="1"/>
              <a:t>piacerebbe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funzionasse</a:t>
            </a:r>
            <a:r>
              <a:rPr lang="en-US" altLang="it-IT" dirty="0"/>
              <a:t> con </a:t>
            </a:r>
            <a:r>
              <a:rPr lang="en-US" altLang="it-IT" dirty="0" err="1"/>
              <a:t>classi</a:t>
            </a:r>
            <a:r>
              <a:rPr lang="en-US" altLang="it-IT" dirty="0"/>
              <a:t> di n </a:t>
            </a:r>
            <a:r>
              <a:rPr lang="en-US" altLang="it-IT" dirty="0" err="1"/>
              <a:t>studenti</a:t>
            </a:r>
            <a:r>
              <a:rPr lang="en-US" altLang="it-IT" dirty="0"/>
              <a:t>.</a:t>
            </a:r>
          </a:p>
          <a:p>
            <a:r>
              <a:rPr lang="en-US" altLang="it-IT" dirty="0"/>
              <a:t>Un modo </a:t>
            </a:r>
            <a:r>
              <a:rPr lang="en-US" altLang="it-IT" dirty="0" err="1"/>
              <a:t>migliore</a:t>
            </a:r>
            <a:r>
              <a:rPr lang="en-US" altLang="it-IT" dirty="0"/>
              <a:t>:</a:t>
            </a:r>
          </a:p>
          <a:p>
            <a:pPr lvl="1"/>
            <a:r>
              <a:rPr lang="en-US" altLang="it-IT" dirty="0" err="1"/>
              <a:t>Chiedere</a:t>
            </a:r>
            <a:r>
              <a:rPr lang="en-US" altLang="it-IT" dirty="0"/>
              <a:t> </a:t>
            </a:r>
            <a:r>
              <a:rPr lang="en-US" altLang="it-IT" dirty="0" err="1"/>
              <a:t>all’utente</a:t>
            </a:r>
            <a:r>
              <a:rPr lang="en-US" altLang="it-IT" dirty="0"/>
              <a:t> </a:t>
            </a:r>
            <a:r>
              <a:rPr lang="en-US" altLang="it-IT" dirty="0" err="1"/>
              <a:t>quanti</a:t>
            </a:r>
            <a:r>
              <a:rPr lang="en-US" altLang="it-IT" dirty="0"/>
              <a:t> student ci </a:t>
            </a:r>
            <a:r>
              <a:rPr lang="en-US" altLang="it-IT" dirty="0" err="1"/>
              <a:t>sono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11399386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FB49EC8E-976A-467B-8FD0-FCBC20D12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New Pseudocode</a:t>
            </a:r>
            <a:endParaRPr lang="en-US" altLang="it-IT" sz="2000"/>
          </a:p>
        </p:txBody>
      </p:sp>
      <p:sp>
        <p:nvSpPr>
          <p:cNvPr id="25603" name="Text Box 1027">
            <a:extLst>
              <a:ext uri="{FF2B5EF4-FFF2-40B4-BE49-F238E27FC236}">
                <a16:creationId xmlns:a16="http://schemas.microsoft.com/office/drawing/2014/main" id="{AF069650-B9BD-41EB-A115-C16930FA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069" y="2126396"/>
            <a:ext cx="80010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it-IT" dirty="0"/>
              <a:t>&lt;total&gt; = 0</a:t>
            </a:r>
          </a:p>
          <a:p>
            <a:pPr>
              <a:buFont typeface="Monotype Sorts" pitchFamily="2" charset="2"/>
              <a:buNone/>
            </a:pPr>
            <a:r>
              <a:rPr lang="en-US" altLang="it-IT" dirty="0"/>
              <a:t>&lt;</a:t>
            </a:r>
            <a:r>
              <a:rPr lang="en-US" altLang="it-IT" dirty="0" err="1"/>
              <a:t>grade_counter</a:t>
            </a:r>
            <a:r>
              <a:rPr lang="en-US" altLang="it-IT" dirty="0"/>
              <a:t>&gt; = 1</a:t>
            </a:r>
          </a:p>
          <a:p>
            <a:pPr>
              <a:buFont typeface="Monotype Sorts" pitchFamily="2" charset="2"/>
              <a:buNone/>
            </a:pPr>
            <a:endParaRPr lang="en-US" altLang="it-IT" sz="1000" dirty="0"/>
          </a:p>
          <a:p>
            <a:pPr>
              <a:buFont typeface="Monotype Sorts" pitchFamily="2" charset="2"/>
              <a:buNone/>
            </a:pPr>
            <a:r>
              <a:rPr lang="en-US" altLang="it-IT" b="1" dirty="0"/>
              <a:t>Display “Enter the number of students: “</a:t>
            </a:r>
          </a:p>
          <a:p>
            <a:pPr>
              <a:buFont typeface="Monotype Sorts" pitchFamily="2" charset="2"/>
              <a:buNone/>
            </a:pPr>
            <a:r>
              <a:rPr lang="en-US" altLang="it-IT" b="1" dirty="0"/>
              <a:t>Read &lt;</a:t>
            </a:r>
            <a:r>
              <a:rPr lang="en-US" altLang="it-IT" b="1" dirty="0" err="1"/>
              <a:t>num_students</a:t>
            </a:r>
            <a:r>
              <a:rPr lang="en-US" altLang="it-IT" b="1" dirty="0"/>
              <a:t>&gt;</a:t>
            </a:r>
            <a:endParaRPr lang="en-US" altLang="it-IT" dirty="0"/>
          </a:p>
          <a:p>
            <a:pPr>
              <a:buFont typeface="Monotype Sorts" pitchFamily="2" charset="2"/>
              <a:buNone/>
            </a:pPr>
            <a:r>
              <a:rPr lang="en-US" altLang="it-IT" dirty="0"/>
              <a:t>While  (&lt;</a:t>
            </a:r>
            <a:r>
              <a:rPr lang="en-US" altLang="it-IT" dirty="0" err="1"/>
              <a:t>grade_counter</a:t>
            </a:r>
            <a:r>
              <a:rPr lang="en-US" altLang="it-IT" dirty="0"/>
              <a:t>&gt;  &lt;=  </a:t>
            </a:r>
            <a:r>
              <a:rPr lang="en-US" altLang="it-IT" b="1" dirty="0"/>
              <a:t>&lt;</a:t>
            </a:r>
            <a:r>
              <a:rPr lang="en-US" altLang="it-IT" b="1" dirty="0" err="1"/>
              <a:t>num_students</a:t>
            </a:r>
            <a:r>
              <a:rPr lang="en-US" altLang="it-IT" b="1" dirty="0"/>
              <a:t>&gt;</a:t>
            </a:r>
            <a:r>
              <a:rPr lang="en-US" altLang="it-IT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it-IT" dirty="0"/>
              <a:t>     Display “Enter a grade: ”</a:t>
            </a:r>
            <a:br>
              <a:rPr lang="en-US" altLang="it-IT" dirty="0"/>
            </a:br>
            <a:r>
              <a:rPr lang="en-US" altLang="it-IT" dirty="0"/>
              <a:t>     Read &lt;grade&gt;</a:t>
            </a:r>
          </a:p>
          <a:p>
            <a:pPr>
              <a:buFont typeface="Monotype Sorts" pitchFamily="2" charset="2"/>
              <a:buNone/>
            </a:pPr>
            <a:r>
              <a:rPr lang="en-US" altLang="it-IT" dirty="0"/>
              <a:t>     &lt;total&gt; = &lt;total&gt; + &lt;grade&gt;</a:t>
            </a:r>
          </a:p>
          <a:p>
            <a:pPr lvl="1">
              <a:buFont typeface="Monotype Sorts" pitchFamily="2" charset="2"/>
              <a:buNone/>
            </a:pPr>
            <a:r>
              <a:rPr lang="en-US" altLang="it-IT" dirty="0"/>
              <a:t>&lt;</a:t>
            </a:r>
            <a:r>
              <a:rPr lang="en-US" altLang="it-IT" dirty="0" err="1"/>
              <a:t>grade_counter</a:t>
            </a:r>
            <a:r>
              <a:rPr lang="en-US" altLang="it-IT" dirty="0"/>
              <a:t>&gt; = &lt;</a:t>
            </a:r>
            <a:r>
              <a:rPr lang="en-US" altLang="it-IT" dirty="0" err="1"/>
              <a:t>grade_counter</a:t>
            </a:r>
            <a:r>
              <a:rPr lang="en-US" altLang="it-IT" dirty="0"/>
              <a:t>&gt; + 1</a:t>
            </a:r>
          </a:p>
          <a:p>
            <a:pPr>
              <a:buFont typeface="Monotype Sorts" pitchFamily="2" charset="2"/>
              <a:buNone/>
            </a:pPr>
            <a:r>
              <a:rPr lang="en-US" altLang="it-IT" dirty="0" err="1"/>
              <a:t>End_while</a:t>
            </a:r>
            <a:endParaRPr lang="en-US" altLang="it-IT" dirty="0"/>
          </a:p>
          <a:p>
            <a:pPr>
              <a:buFont typeface="Monotype Sorts" pitchFamily="2" charset="2"/>
              <a:buNone/>
            </a:pPr>
            <a:r>
              <a:rPr lang="en-US" altLang="it-IT" dirty="0"/>
              <a:t>&lt;average&gt; = &lt;total&gt; / </a:t>
            </a:r>
            <a:r>
              <a:rPr lang="en-US" altLang="it-IT" b="1" dirty="0"/>
              <a:t>&lt;</a:t>
            </a:r>
            <a:r>
              <a:rPr lang="en-US" altLang="it-IT" b="1" dirty="0" err="1"/>
              <a:t>num_students</a:t>
            </a:r>
            <a:r>
              <a:rPr lang="en-US" altLang="it-IT" b="1" dirty="0"/>
              <a:t>&gt;</a:t>
            </a:r>
            <a:endParaRPr lang="en-US" altLang="it-IT" dirty="0"/>
          </a:p>
          <a:p>
            <a:pPr>
              <a:buFont typeface="Monotype Sorts" pitchFamily="2" charset="2"/>
              <a:buNone/>
            </a:pPr>
            <a:r>
              <a:rPr lang="en-US" altLang="it-IT" dirty="0"/>
              <a:t>Display “Class average is: “, &lt;average&gt;</a:t>
            </a:r>
          </a:p>
        </p:txBody>
      </p:sp>
    </p:spTree>
    <p:extLst>
      <p:ext uri="{BB962C8B-B14F-4D97-AF65-F5344CB8AC3E}">
        <p14:creationId xmlns:p14="http://schemas.microsoft.com/office/powerpoint/2010/main" val="27175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89E034-01B0-4F0B-A2DC-F47E5FF20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/>
              <a:t>New C Code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8D83963-E2C2-4E6C-BB1D-8B7FB786F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7416" y="1690688"/>
            <a:ext cx="7772400" cy="5257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Char char=" "/>
            </a:pPr>
            <a:r>
              <a:rPr lang="en-US" altLang="it-IT" sz="2000" dirty="0"/>
              <a:t>#include &lt;</a:t>
            </a:r>
            <a:r>
              <a:rPr lang="en-US" altLang="it-IT" sz="2000" dirty="0" err="1"/>
              <a:t>stdio.h</a:t>
            </a:r>
            <a:r>
              <a:rPr lang="en-US" altLang="it-IT" sz="2000" dirty="0"/>
              <a:t>&gt;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 dirty="0"/>
              <a:t>int main ( )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en-US" altLang="it-IT" sz="2000" dirty="0"/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en-US" altLang="it-IT" sz="2000" dirty="0"/>
              <a:t> 	int  </a:t>
            </a:r>
            <a:r>
              <a:rPr lang="en-US" altLang="it-IT" sz="2000" b="1" dirty="0" err="1"/>
              <a:t>numStudents</a:t>
            </a:r>
            <a:r>
              <a:rPr lang="en-US" altLang="it-IT" sz="2000" dirty="0"/>
              <a:t>, counter, grade, total, average ;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 dirty="0"/>
              <a:t> 	total = 0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	counter = 1 ; 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 dirty="0"/>
              <a:t>        </a:t>
            </a:r>
            <a:r>
              <a:rPr lang="en-US" altLang="it-IT" sz="2000" b="1" dirty="0" err="1"/>
              <a:t>printf</a:t>
            </a:r>
            <a:r>
              <a:rPr lang="en-US" altLang="it-IT" sz="2000" b="1" dirty="0"/>
              <a:t> (“</a:t>
            </a:r>
            <a:r>
              <a:rPr lang="en-US" altLang="it-IT" sz="2000" b="1" dirty="0" err="1"/>
              <a:t>Inserisci</a:t>
            </a:r>
            <a:r>
              <a:rPr lang="en-US" altLang="it-IT" sz="2000" b="1" dirty="0"/>
              <a:t> </a:t>
            </a:r>
            <a:r>
              <a:rPr lang="en-US" altLang="it-IT" sz="2000" b="1" dirty="0" err="1"/>
              <a:t>il</a:t>
            </a:r>
            <a:r>
              <a:rPr lang="en-US" altLang="it-IT" sz="2000" b="1" dirty="0"/>
              <a:t> </a:t>
            </a:r>
            <a:r>
              <a:rPr lang="en-US" altLang="it-IT" sz="2000" b="1" dirty="0" err="1"/>
              <a:t>numero</a:t>
            </a:r>
            <a:r>
              <a:rPr lang="en-US" altLang="it-IT" sz="2000" b="1" dirty="0"/>
              <a:t> di </a:t>
            </a:r>
            <a:r>
              <a:rPr lang="en-US" altLang="it-IT" sz="2000" b="1" dirty="0" err="1"/>
              <a:t>studenti</a:t>
            </a:r>
            <a:r>
              <a:rPr lang="en-US" altLang="it-IT" sz="2000" b="1" dirty="0"/>
              <a:t>: “)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b="1" dirty="0"/>
              <a:t>        </a:t>
            </a:r>
            <a:r>
              <a:rPr lang="en-US" altLang="it-IT" sz="2000" b="1" dirty="0" err="1"/>
              <a:t>scanf</a:t>
            </a:r>
            <a:r>
              <a:rPr lang="en-US" altLang="it-IT" sz="2000" b="1" dirty="0"/>
              <a:t> (“%d”, &amp;</a:t>
            </a:r>
            <a:r>
              <a:rPr lang="en-US" altLang="it-IT" sz="2000" b="1" dirty="0" err="1"/>
              <a:t>numStudents</a:t>
            </a:r>
            <a:r>
              <a:rPr lang="en-US" altLang="it-IT" sz="2000" b="1" dirty="0"/>
              <a:t>) ;</a:t>
            </a:r>
            <a:endParaRPr lang="en-US" altLang="it-IT" b="1" dirty="0"/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	while ( counter &lt;= </a:t>
            </a:r>
            <a:r>
              <a:rPr lang="en-US" altLang="it-IT" sz="2000" b="1" dirty="0" err="1"/>
              <a:t>numStudents</a:t>
            </a:r>
            <a:r>
              <a:rPr lang="en-US" altLang="it-IT" sz="2000" dirty="0"/>
              <a:t>) {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	     </a:t>
            </a:r>
            <a:r>
              <a:rPr lang="en-US" altLang="it-IT" sz="2000" dirty="0" err="1"/>
              <a:t>printf</a:t>
            </a:r>
            <a:r>
              <a:rPr lang="en-US" altLang="it-IT" sz="2000" dirty="0"/>
              <a:t> (“Enter a grade : “)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	     </a:t>
            </a:r>
            <a:r>
              <a:rPr lang="en-US" altLang="it-IT" sz="2000" dirty="0" err="1"/>
              <a:t>scanf</a:t>
            </a:r>
            <a:r>
              <a:rPr lang="en-US" altLang="it-IT" sz="2000" dirty="0"/>
              <a:t> (“%d”, &amp;grade) ;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 dirty="0"/>
              <a:t> 	     total = total + grade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	     counter = counter + 1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	}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altLang="it-IT" sz="2000" dirty="0"/>
              <a:t> 	average = total / </a:t>
            </a:r>
            <a:r>
              <a:rPr lang="en-US" altLang="it-IT" sz="2000" b="1" dirty="0" err="1"/>
              <a:t>numStudents</a:t>
            </a:r>
            <a:r>
              <a:rPr lang="en-US" altLang="it-IT" sz="2000" dirty="0"/>
              <a:t>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	</a:t>
            </a:r>
            <a:r>
              <a:rPr lang="en-US" altLang="it-IT" sz="2000" dirty="0" err="1"/>
              <a:t>printf</a:t>
            </a:r>
            <a:r>
              <a:rPr lang="en-US" altLang="it-IT" sz="2000" dirty="0"/>
              <a:t> (“Class average is: %d\n”, average)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 dirty="0"/>
              <a:t>        return 0 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en-US" altLang="it-IT" sz="2000" dirty="0"/>
              <a:t>}</a:t>
            </a:r>
          </a:p>
          <a:p>
            <a:endParaRPr lang="en-US" altLang="it-IT" sz="2000" dirty="0"/>
          </a:p>
        </p:txBody>
      </p:sp>
    </p:spTree>
    <p:extLst>
      <p:ext uri="{BB962C8B-B14F-4D97-AF65-F5344CB8AC3E}">
        <p14:creationId xmlns:p14="http://schemas.microsoft.com/office/powerpoint/2010/main" val="748898483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D5E107-EB82-4347-9793-8F34CCE82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 dirty="0" err="1"/>
              <a:t>Perchè</a:t>
            </a:r>
            <a:r>
              <a:rPr lang="en-US" altLang="it-IT" dirty="0"/>
              <a:t> </a:t>
            </a:r>
            <a:r>
              <a:rPr lang="en-US" altLang="it-IT" dirty="0" err="1"/>
              <a:t>sforzarsi</a:t>
            </a:r>
            <a:r>
              <a:rPr lang="en-US" altLang="it-IT" dirty="0"/>
              <a:t>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082ABD4-96EA-4C5F-8FD5-BEE24021D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7254" y="1690688"/>
            <a:ext cx="8839200" cy="5105400"/>
          </a:xfrm>
          <a:noFill/>
          <a:ln/>
        </p:spPr>
        <p:txBody>
          <a:bodyPr/>
          <a:lstStyle/>
          <a:p>
            <a:r>
              <a:rPr lang="en-US" altLang="it-IT" dirty="0" err="1"/>
              <a:t>Perchè</a:t>
            </a:r>
            <a:r>
              <a:rPr lang="en-US" altLang="it-IT" dirty="0"/>
              <a:t> </a:t>
            </a:r>
            <a:r>
              <a:rPr lang="en-US" altLang="it-IT" dirty="0" err="1"/>
              <a:t>scrivere</a:t>
            </a:r>
            <a:r>
              <a:rPr lang="en-US" altLang="it-IT" dirty="0"/>
              <a:t> </a:t>
            </a:r>
            <a:r>
              <a:rPr lang="en-US" altLang="it-IT" dirty="0" err="1"/>
              <a:t>programmi</a:t>
            </a:r>
            <a:r>
              <a:rPr lang="en-US" altLang="it-IT" dirty="0"/>
              <a:t>?</a:t>
            </a:r>
          </a:p>
          <a:p>
            <a:pPr lvl="1"/>
            <a:r>
              <a:rPr lang="en-US" altLang="it-IT" dirty="0"/>
              <a:t> </a:t>
            </a:r>
            <a:r>
              <a:rPr lang="en-US" altLang="it-IT" dirty="0" err="1"/>
              <a:t>così</a:t>
            </a:r>
            <a:r>
              <a:rPr lang="en-US" altLang="it-IT" dirty="0"/>
              <a:t> </a:t>
            </a:r>
            <a:r>
              <a:rPr lang="en-US" altLang="it-IT" dirty="0" err="1"/>
              <a:t>l’utente</a:t>
            </a:r>
            <a:r>
              <a:rPr lang="en-US" altLang="it-IT" dirty="0"/>
              <a:t> </a:t>
            </a:r>
            <a:r>
              <a:rPr lang="en-US" altLang="it-IT" dirty="0" err="1"/>
              <a:t>può</a:t>
            </a:r>
            <a:r>
              <a:rPr lang="en-US" altLang="it-IT" dirty="0"/>
              <a:t> </a:t>
            </a:r>
            <a:r>
              <a:rPr lang="en-US" altLang="it-IT" dirty="0" err="1"/>
              <a:t>realizzare</a:t>
            </a:r>
            <a:r>
              <a:rPr lang="en-US" altLang="it-IT" dirty="0"/>
              <a:t> </a:t>
            </a:r>
            <a:r>
              <a:rPr lang="en-US" altLang="it-IT" dirty="0" err="1"/>
              <a:t>dei</a:t>
            </a:r>
            <a:r>
              <a:rPr lang="en-US" altLang="it-IT" dirty="0"/>
              <a:t> task</a:t>
            </a:r>
          </a:p>
          <a:p>
            <a:r>
              <a:rPr lang="en-US" altLang="it-IT" dirty="0" err="1"/>
              <a:t>Più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programma</a:t>
            </a:r>
            <a:r>
              <a:rPr lang="en-US" altLang="it-IT" dirty="0"/>
              <a:t> è versatile, </a:t>
            </a:r>
            <a:r>
              <a:rPr lang="en-US" altLang="it-IT" dirty="0" err="1"/>
              <a:t>più</a:t>
            </a:r>
            <a:r>
              <a:rPr lang="en-US" altLang="it-IT" dirty="0"/>
              <a:t> è difficile </a:t>
            </a:r>
            <a:r>
              <a:rPr lang="en-US" altLang="it-IT" dirty="0" err="1"/>
              <a:t>scriverlo</a:t>
            </a:r>
            <a:r>
              <a:rPr lang="en-US" altLang="it-IT" dirty="0"/>
              <a:t>. Ma è </a:t>
            </a:r>
            <a:r>
              <a:rPr lang="en-US" altLang="it-IT" dirty="0" err="1"/>
              <a:t>più</a:t>
            </a:r>
            <a:r>
              <a:rPr lang="en-US" altLang="it-IT" dirty="0"/>
              <a:t> </a:t>
            </a:r>
            <a:r>
              <a:rPr lang="en-US" altLang="it-IT" dirty="0" err="1"/>
              <a:t>usabile</a:t>
            </a:r>
            <a:endParaRPr lang="en-US" altLang="it-IT" dirty="0"/>
          </a:p>
          <a:p>
            <a:r>
              <a:rPr lang="en-US" altLang="it-IT" dirty="0" err="1"/>
              <a:t>Più</a:t>
            </a:r>
            <a:r>
              <a:rPr lang="en-US" altLang="it-IT" dirty="0"/>
              <a:t> è </a:t>
            </a:r>
            <a:r>
              <a:rPr lang="en-US" altLang="it-IT" dirty="0" err="1"/>
              <a:t>complesso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task </a:t>
            </a:r>
            <a:r>
              <a:rPr lang="en-US" altLang="it-IT" dirty="0" err="1"/>
              <a:t>più</a:t>
            </a:r>
            <a:r>
              <a:rPr lang="en-US" altLang="it-IT" dirty="0"/>
              <a:t> è difficile </a:t>
            </a:r>
            <a:r>
              <a:rPr lang="en-US" altLang="it-IT" dirty="0" err="1"/>
              <a:t>scriverlo</a:t>
            </a:r>
            <a:r>
              <a:rPr lang="en-US" altLang="it-IT" dirty="0"/>
              <a:t>, ma è </a:t>
            </a:r>
            <a:r>
              <a:rPr lang="en-US" altLang="it-IT" dirty="0" err="1"/>
              <a:t>ciò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vuole</a:t>
            </a:r>
            <a:r>
              <a:rPr lang="en-US" altLang="it-IT" dirty="0"/>
              <a:t> </a:t>
            </a:r>
            <a:r>
              <a:rPr lang="en-US" altLang="it-IT" dirty="0" err="1"/>
              <a:t>l’utente</a:t>
            </a:r>
            <a:r>
              <a:rPr lang="en-US" altLang="it-IT" dirty="0"/>
              <a:t>. </a:t>
            </a:r>
          </a:p>
          <a:p>
            <a:r>
              <a:rPr lang="en-US" altLang="it-IT" dirty="0" err="1"/>
              <a:t>Bisogna</a:t>
            </a:r>
            <a:r>
              <a:rPr lang="en-US" altLang="it-IT" dirty="0"/>
              <a:t> </a:t>
            </a:r>
            <a:r>
              <a:rPr lang="en-US" altLang="it-IT" dirty="0" err="1"/>
              <a:t>sempre</a:t>
            </a:r>
            <a:r>
              <a:rPr lang="en-US" altLang="it-IT" dirty="0"/>
              <a:t> </a:t>
            </a:r>
            <a:r>
              <a:rPr lang="en-US" altLang="it-IT" dirty="0" err="1"/>
              <a:t>considerare</a:t>
            </a:r>
            <a:r>
              <a:rPr lang="en-US" altLang="it-IT" dirty="0"/>
              <a:t> </a:t>
            </a:r>
            <a:r>
              <a:rPr lang="en-US" altLang="it-IT" dirty="0" err="1"/>
              <a:t>l’utente</a:t>
            </a:r>
            <a:r>
              <a:rPr lang="en-US" altLang="it-IT" dirty="0"/>
              <a:t> prima.</a:t>
            </a:r>
          </a:p>
        </p:txBody>
      </p:sp>
    </p:spTree>
    <p:extLst>
      <p:ext uri="{BB962C8B-B14F-4D97-AF65-F5344CB8AC3E}">
        <p14:creationId xmlns:p14="http://schemas.microsoft.com/office/powerpoint/2010/main" val="11939805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06510-3D41-4EDD-9B6E-8313BF51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 il seguente programma?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54496-3C16-4B7E-8584-377E65F9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i, j, k;</a:t>
            </a:r>
          </a:p>
          <a:p>
            <a:pPr marL="457200" lvl="1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i&lt;=5; i++){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(j=1; j&lt;=3;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(k=1; k&lt;=4; k++)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1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1241B5-5ADD-482C-A19F-EE89E5460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 dirty="0" err="1"/>
              <a:t>Usare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sentinella</a:t>
            </a:r>
            <a:endParaRPr lang="en-US" altLang="it-IT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3EFD061-873A-4AFC-A68A-E0536A8E3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592" y="1676400"/>
            <a:ext cx="8382000" cy="5181600"/>
          </a:xfrm>
          <a:noFill/>
          <a:ln/>
        </p:spPr>
        <p:txBody>
          <a:bodyPr/>
          <a:lstStyle/>
          <a:p>
            <a:r>
              <a:rPr lang="en-US" altLang="it-IT" dirty="0"/>
              <a:t>Ci serve un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ci </a:t>
            </a:r>
            <a:r>
              <a:rPr lang="en-US" altLang="it-IT" dirty="0" err="1"/>
              <a:t>informi</a:t>
            </a:r>
            <a:r>
              <a:rPr lang="en-US" altLang="it-IT" dirty="0"/>
              <a:t> come </a:t>
            </a:r>
            <a:r>
              <a:rPr lang="en-US" altLang="it-IT" dirty="0" err="1"/>
              <a:t>prosegue</a:t>
            </a:r>
            <a:r>
              <a:rPr lang="en-US" altLang="it-IT" dirty="0"/>
              <a:t> la </a:t>
            </a:r>
            <a:r>
              <a:rPr lang="en-US" altLang="it-IT" dirty="0" err="1"/>
              <a:t>computazione</a:t>
            </a:r>
            <a:r>
              <a:rPr lang="en-US" altLang="it-IT" dirty="0"/>
              <a:t>. </a:t>
            </a:r>
            <a:r>
              <a:rPr lang="en-US" altLang="it-IT" dirty="0" err="1"/>
              <a:t>Questo</a:t>
            </a:r>
            <a:r>
              <a:rPr lang="en-US" altLang="it-IT" dirty="0"/>
              <a:t>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speciale</a:t>
            </a:r>
            <a:r>
              <a:rPr lang="en-US" altLang="it-IT" dirty="0"/>
              <a:t> è </a:t>
            </a:r>
            <a:r>
              <a:rPr lang="en-US" altLang="it-IT" dirty="0" err="1"/>
              <a:t>chiamato</a:t>
            </a:r>
            <a:r>
              <a:rPr lang="en-US" altLang="it-IT" dirty="0"/>
              <a:t> </a:t>
            </a:r>
            <a:r>
              <a:rPr lang="en-US" altLang="it-IT" b="1" dirty="0"/>
              <a:t>sentinel</a:t>
            </a:r>
            <a:r>
              <a:rPr lang="en-US" altLang="it-IT" dirty="0"/>
              <a:t> </a:t>
            </a:r>
            <a:r>
              <a:rPr lang="en-US" altLang="it-IT" b="1" dirty="0"/>
              <a:t>value</a:t>
            </a:r>
            <a:r>
              <a:rPr lang="en-US" altLang="it-IT" dirty="0"/>
              <a:t>.</a:t>
            </a:r>
          </a:p>
          <a:p>
            <a:r>
              <a:rPr lang="en-US" altLang="it-IT" dirty="0" err="1"/>
              <a:t>Dobbiamo</a:t>
            </a:r>
            <a:r>
              <a:rPr lang="en-US" altLang="it-IT" dirty="0"/>
              <a:t> </a:t>
            </a:r>
            <a:r>
              <a:rPr lang="en-US" altLang="it-IT" dirty="0" err="1"/>
              <a:t>essere</a:t>
            </a:r>
            <a:r>
              <a:rPr lang="en-US" altLang="it-IT" dirty="0"/>
              <a:t> </a:t>
            </a:r>
            <a:r>
              <a:rPr lang="en-US" altLang="it-IT" dirty="0" err="1"/>
              <a:t>sicuri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scegliamo</a:t>
            </a:r>
            <a:r>
              <a:rPr lang="en-US" altLang="it-IT" dirty="0"/>
              <a:t> come </a:t>
            </a:r>
            <a:r>
              <a:rPr lang="en-US" altLang="it-IT" dirty="0" err="1"/>
              <a:t>sentinella</a:t>
            </a:r>
            <a:r>
              <a:rPr lang="en-US" altLang="it-IT" dirty="0"/>
              <a:t> non </a:t>
            </a:r>
            <a:r>
              <a:rPr lang="en-US" altLang="it-IT" dirty="0" err="1"/>
              <a:t>sia</a:t>
            </a:r>
            <a:r>
              <a:rPr lang="en-US" altLang="it-IT" dirty="0"/>
              <a:t> un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lecito</a:t>
            </a:r>
            <a:r>
              <a:rPr lang="en-US" altLang="it-IT" dirty="0"/>
              <a:t>. Per </a:t>
            </a:r>
            <a:r>
              <a:rPr lang="en-US" altLang="it-IT" dirty="0" err="1"/>
              <a:t>esempio</a:t>
            </a:r>
            <a:r>
              <a:rPr lang="en-US" altLang="it-IT" dirty="0"/>
              <a:t> </a:t>
            </a:r>
            <a:r>
              <a:rPr lang="en-US" altLang="it-IT" dirty="0" err="1"/>
              <a:t>possiamo</a:t>
            </a:r>
            <a:r>
              <a:rPr lang="en-US" altLang="it-IT" dirty="0"/>
              <a:t> </a:t>
            </a:r>
            <a:r>
              <a:rPr lang="en-US" altLang="it-IT" dirty="0" err="1"/>
              <a:t>usare</a:t>
            </a:r>
            <a:r>
              <a:rPr lang="en-US" altLang="it-IT" dirty="0"/>
              <a:t> lo 0 </a:t>
            </a:r>
            <a:r>
              <a:rPr lang="en-US" altLang="it-IT" dirty="0" err="1"/>
              <a:t>che</a:t>
            </a:r>
            <a:r>
              <a:rPr lang="en-US" altLang="it-IT" dirty="0"/>
              <a:t> non è un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ammesso</a:t>
            </a:r>
            <a:r>
              <a:rPr lang="en-US" altLang="it-IT" dirty="0"/>
              <a:t> come </a:t>
            </a:r>
            <a:r>
              <a:rPr lang="en-US" altLang="it-IT" dirty="0" err="1"/>
              <a:t>voto</a:t>
            </a:r>
            <a:r>
              <a:rPr lang="en-US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071401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C433C40-51E5-41C8-8B2E-DD1E99059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it-IT"/>
              <a:t>The Priming Read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16D8981-7513-4A50-A97B-990750E61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3292" y="1477108"/>
            <a:ext cx="8229600" cy="5181600"/>
          </a:xfrm>
          <a:noFill/>
          <a:ln/>
        </p:spPr>
        <p:txBody>
          <a:bodyPr/>
          <a:lstStyle/>
          <a:p>
            <a:r>
              <a:rPr lang="en-US" altLang="it-IT" dirty="0" err="1"/>
              <a:t>Quando</a:t>
            </a:r>
            <a:r>
              <a:rPr lang="en-US" altLang="it-IT" dirty="0"/>
              <a:t> </a:t>
            </a:r>
            <a:r>
              <a:rPr lang="en-US" altLang="it-IT" dirty="0" err="1"/>
              <a:t>usiamo</a:t>
            </a:r>
            <a:r>
              <a:rPr lang="en-US" altLang="it-IT" dirty="0"/>
              <a:t> un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sentinella</a:t>
            </a:r>
            <a:r>
              <a:rPr lang="en-US" altLang="it-IT" dirty="0"/>
              <a:t> per </a:t>
            </a:r>
            <a:r>
              <a:rPr lang="en-US" altLang="it-IT" dirty="0" err="1"/>
              <a:t>controllare</a:t>
            </a:r>
            <a:r>
              <a:rPr lang="en-US" altLang="it-IT" dirty="0"/>
              <a:t> un </a:t>
            </a:r>
            <a:r>
              <a:rPr lang="en-US" altLang="it-IT" dirty="0" err="1"/>
              <a:t>ciclo</a:t>
            </a:r>
            <a:r>
              <a:rPr lang="en-US" altLang="it-IT" dirty="0"/>
              <a:t> while, </a:t>
            </a:r>
            <a:r>
              <a:rPr lang="en-US" altLang="it-IT" dirty="0" err="1"/>
              <a:t>dobbiamo</a:t>
            </a:r>
            <a:r>
              <a:rPr lang="en-US" altLang="it-IT" dirty="0"/>
              <a:t> </a:t>
            </a:r>
            <a:r>
              <a:rPr lang="en-US" altLang="it-IT" dirty="0" err="1"/>
              <a:t>prendere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primo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dall’utente</a:t>
            </a:r>
            <a:r>
              <a:rPr lang="en-US" altLang="it-IT" dirty="0"/>
              <a:t> prima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inizi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cilco</a:t>
            </a:r>
            <a:r>
              <a:rPr lang="en-US" altLang="it-IT" dirty="0"/>
              <a:t> </a:t>
            </a:r>
            <a:r>
              <a:rPr lang="en-US" altLang="it-IT" dirty="0" err="1"/>
              <a:t>così</a:t>
            </a:r>
            <a:r>
              <a:rPr lang="en-US" altLang="it-IT" dirty="0"/>
              <a:t> da </a:t>
            </a:r>
            <a:r>
              <a:rPr lang="en-US" altLang="it-IT" dirty="0" err="1"/>
              <a:t>testarlo</a:t>
            </a:r>
            <a:r>
              <a:rPr lang="en-US" altLang="it-IT" dirty="0"/>
              <a:t> e da </a:t>
            </a:r>
            <a:r>
              <a:rPr lang="en-US" altLang="it-IT" dirty="0" err="1"/>
              <a:t>iniziare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ciclo</a:t>
            </a:r>
            <a:r>
              <a:rPr lang="en-US" altLang="it-IT" dirty="0"/>
              <a:t>. </a:t>
            </a:r>
          </a:p>
          <a:p>
            <a:r>
              <a:rPr lang="en-US" altLang="it-IT" dirty="0"/>
              <a:t>Questa </a:t>
            </a:r>
            <a:r>
              <a:rPr lang="en-US" altLang="it-IT" dirty="0" err="1"/>
              <a:t>operazione</a:t>
            </a:r>
            <a:r>
              <a:rPr lang="en-US" altLang="it-IT" dirty="0"/>
              <a:t> è nota come una </a:t>
            </a:r>
            <a:r>
              <a:rPr lang="en-US" altLang="it-IT" b="1" dirty="0"/>
              <a:t>priming read</a:t>
            </a:r>
            <a:r>
              <a:rPr lang="en-US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96358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93C8562-3E0B-41AD-B03D-07A79D5F5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New Pseudocode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2EE1FEDE-D88D-4213-A024-5B7BAAFD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80772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it-IT"/>
              <a:t>&lt;total&gt; = 0</a:t>
            </a:r>
          </a:p>
          <a:p>
            <a:pPr>
              <a:buFont typeface="Monotype Sorts" pitchFamily="2" charset="2"/>
              <a:buNone/>
            </a:pPr>
            <a:r>
              <a:rPr lang="en-US" altLang="it-IT"/>
              <a:t>&lt;grade_counter&gt; = 1</a:t>
            </a:r>
          </a:p>
          <a:p>
            <a:pPr>
              <a:buFont typeface="Monotype Sorts" pitchFamily="2" charset="2"/>
              <a:buNone/>
            </a:pPr>
            <a:endParaRPr lang="en-US" altLang="it-IT" sz="1000"/>
          </a:p>
          <a:p>
            <a:pPr>
              <a:buFont typeface="Monotype Sorts" pitchFamily="2" charset="2"/>
              <a:buNone/>
            </a:pPr>
            <a:r>
              <a:rPr lang="en-US" altLang="it-IT" b="1"/>
              <a:t>Display “Enter a grade: “</a:t>
            </a:r>
          </a:p>
          <a:p>
            <a:pPr>
              <a:buFont typeface="Monotype Sorts" pitchFamily="2" charset="2"/>
              <a:buNone/>
            </a:pPr>
            <a:r>
              <a:rPr lang="en-US" altLang="it-IT" b="1"/>
              <a:t>Read &lt;grade&gt;</a:t>
            </a:r>
            <a:endParaRPr lang="en-US" altLang="it-IT"/>
          </a:p>
          <a:p>
            <a:pPr>
              <a:buFont typeface="Monotype Sorts" pitchFamily="2" charset="2"/>
              <a:buNone/>
            </a:pPr>
            <a:r>
              <a:rPr lang="en-US" altLang="it-IT"/>
              <a:t>While  ( </a:t>
            </a:r>
            <a:r>
              <a:rPr lang="en-US" altLang="it-IT" b="1"/>
              <a:t>&lt;grade&gt;  !=  -1</a:t>
            </a:r>
            <a:r>
              <a:rPr lang="en-US" altLang="it-IT"/>
              <a:t> )</a:t>
            </a:r>
          </a:p>
          <a:p>
            <a:pPr>
              <a:buFont typeface="Monotype Sorts" pitchFamily="2" charset="2"/>
              <a:buNone/>
            </a:pPr>
            <a:r>
              <a:rPr lang="en-US" altLang="it-IT"/>
              <a:t>     </a:t>
            </a:r>
            <a:r>
              <a:rPr lang="en-US" altLang="it-IT" b="1"/>
              <a:t>&lt;total&gt; = &lt;total&gt; + &lt;grade&gt;</a:t>
            </a:r>
          </a:p>
          <a:p>
            <a:pPr lvl="1">
              <a:buFont typeface="Monotype Sorts" pitchFamily="2" charset="2"/>
              <a:buNone/>
            </a:pPr>
            <a:r>
              <a:rPr lang="en-US" altLang="it-IT" b="1"/>
              <a:t>&lt;grade_counter&gt; = &lt;grade_counter&gt; + 1</a:t>
            </a:r>
          </a:p>
          <a:p>
            <a:pPr>
              <a:buFont typeface="Monotype Sorts" pitchFamily="2" charset="2"/>
              <a:buNone/>
            </a:pPr>
            <a:r>
              <a:rPr lang="en-US" altLang="it-IT" b="1"/>
              <a:t>     Display “Enter another grade: ”</a:t>
            </a:r>
            <a:br>
              <a:rPr lang="en-US" altLang="it-IT" b="1"/>
            </a:br>
            <a:r>
              <a:rPr lang="en-US" altLang="it-IT" b="1"/>
              <a:t>     Read &lt;grade&gt;</a:t>
            </a:r>
            <a:endParaRPr lang="en-US" altLang="it-IT"/>
          </a:p>
          <a:p>
            <a:pPr>
              <a:buFont typeface="Monotype Sorts" pitchFamily="2" charset="2"/>
              <a:buNone/>
            </a:pPr>
            <a:r>
              <a:rPr lang="en-US" altLang="it-IT"/>
              <a:t>End_while</a:t>
            </a:r>
          </a:p>
          <a:p>
            <a:pPr>
              <a:buFont typeface="Monotype Sorts" pitchFamily="2" charset="2"/>
              <a:buNone/>
            </a:pPr>
            <a:r>
              <a:rPr lang="en-US" altLang="it-IT"/>
              <a:t>&lt;average&gt; = &lt;total&gt; / </a:t>
            </a:r>
            <a:r>
              <a:rPr lang="en-US" altLang="it-IT" b="1"/>
              <a:t>&lt;grade_counter&gt;</a:t>
            </a:r>
            <a:endParaRPr lang="en-US" altLang="it-IT"/>
          </a:p>
          <a:p>
            <a:pPr>
              <a:buFont typeface="Monotype Sorts" pitchFamily="2" charset="2"/>
              <a:buNone/>
            </a:pPr>
            <a:r>
              <a:rPr lang="en-US" altLang="it-IT"/>
              <a:t>Display “Class average is: “, &lt;average&gt;</a:t>
            </a:r>
          </a:p>
        </p:txBody>
      </p:sp>
    </p:spTree>
    <p:extLst>
      <p:ext uri="{BB962C8B-B14F-4D97-AF65-F5344CB8AC3E}">
        <p14:creationId xmlns:p14="http://schemas.microsoft.com/office/powerpoint/2010/main" val="23857160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728AC6-7F48-4ED9-BE7A-E255BDBE1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New C Code</a:t>
            </a:r>
            <a:endParaRPr lang="en-US" altLang="it-IT" sz="20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5BA89AF-ADDF-44F2-8F10-69CABF00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0"/>
            <a:ext cx="853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it-IT" sz="2000" dirty="0"/>
              <a:t>#include &lt;</a:t>
            </a:r>
            <a:r>
              <a:rPr lang="en-US" altLang="it-IT" sz="2000" dirty="0" err="1"/>
              <a:t>stdio.h</a:t>
            </a:r>
            <a:r>
              <a:rPr lang="en-US" altLang="it-IT" sz="2000" dirty="0"/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int main ( )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int counter, grade, total, average 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it-IT" sz="2000" dirty="0"/>
              <a:t>     total = 0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counter = 1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</a:t>
            </a:r>
            <a:r>
              <a:rPr lang="en-US" altLang="it-IT" sz="2000" b="1" dirty="0" err="1"/>
              <a:t>printf</a:t>
            </a:r>
            <a:r>
              <a:rPr lang="en-US" altLang="it-IT" sz="2000" b="1" dirty="0"/>
              <a:t>(“Enter a grade: “)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b="1" dirty="0"/>
              <a:t>     </a:t>
            </a:r>
            <a:r>
              <a:rPr lang="en-US" altLang="it-IT" sz="2000" b="1" dirty="0" err="1"/>
              <a:t>scanf</a:t>
            </a:r>
            <a:r>
              <a:rPr lang="en-US" altLang="it-IT" sz="2000" b="1" dirty="0"/>
              <a:t>(“%d”, &amp;grade)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while (</a:t>
            </a:r>
            <a:r>
              <a:rPr lang="en-US" altLang="it-IT" sz="2000" b="1" dirty="0"/>
              <a:t>grade != -1</a:t>
            </a:r>
            <a:r>
              <a:rPr lang="en-US" altLang="it-IT" sz="20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     </a:t>
            </a:r>
            <a:r>
              <a:rPr lang="en-US" altLang="it-IT" sz="2000" b="1" dirty="0"/>
              <a:t>total = total + grade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b="1" dirty="0"/>
              <a:t>          counter = counter + 1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b="1" dirty="0"/>
              <a:t>          </a:t>
            </a:r>
            <a:r>
              <a:rPr lang="en-US" altLang="it-IT" sz="2000" b="1" dirty="0" err="1"/>
              <a:t>printf</a:t>
            </a:r>
            <a:r>
              <a:rPr lang="en-US" altLang="it-IT" sz="2000" b="1" dirty="0"/>
              <a:t>(“Enter another grade: “)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b="1" dirty="0"/>
              <a:t>          </a:t>
            </a:r>
            <a:r>
              <a:rPr lang="en-US" altLang="it-IT" sz="2000" b="1" dirty="0" err="1"/>
              <a:t>scanf</a:t>
            </a:r>
            <a:r>
              <a:rPr lang="en-US" altLang="it-IT" sz="2000" b="1" dirty="0"/>
              <a:t>(“%d”, &amp;grade) ;</a:t>
            </a:r>
            <a:endParaRPr lang="en-US" altLang="it-IT" sz="2000" dirty="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it-IT" sz="2000" dirty="0"/>
              <a:t>     }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it-IT" sz="2000" dirty="0"/>
              <a:t>     average = total / </a:t>
            </a:r>
            <a:r>
              <a:rPr lang="en-US" altLang="it-IT" sz="2000" b="1" dirty="0"/>
              <a:t>counter</a:t>
            </a:r>
            <a:r>
              <a:rPr lang="en-US" altLang="it-IT" sz="2000" dirty="0"/>
              <a:t>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</a:t>
            </a:r>
            <a:r>
              <a:rPr lang="en-US" altLang="it-IT" sz="2000" dirty="0" err="1"/>
              <a:t>printf</a:t>
            </a:r>
            <a:r>
              <a:rPr lang="en-US" altLang="it-IT" sz="2000" dirty="0"/>
              <a:t> (“Class average is: %d\n”, average)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return 0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4072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46BF7569-6ADB-4690-99F4-F383F6FA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Final “Clean” C Code</a:t>
            </a:r>
            <a:endParaRPr lang="en-US" altLang="it-IT" sz="2000"/>
          </a:p>
        </p:txBody>
      </p:sp>
      <p:sp>
        <p:nvSpPr>
          <p:cNvPr id="30723" name="Text Box 1027">
            <a:extLst>
              <a:ext uri="{FF2B5EF4-FFF2-40B4-BE49-F238E27FC236}">
                <a16:creationId xmlns:a16="http://schemas.microsoft.com/office/drawing/2014/main" id="{36125B46-D50A-43D9-BE80-4D746687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4" y="1906711"/>
            <a:ext cx="85344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it-IT" sz="2000" dirty="0"/>
              <a:t>#include &lt;</a:t>
            </a:r>
            <a:r>
              <a:rPr lang="en-US" altLang="it-IT" sz="2000" dirty="0" err="1"/>
              <a:t>stdio.h</a:t>
            </a:r>
            <a:r>
              <a:rPr lang="en-US" altLang="it-IT" sz="2000" dirty="0"/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int main ( )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int counter ;     /* counts number of grades entered */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int grade ;        /* individual grade                            */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int total;           /* total of all grades                          */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int average ;    /* average grade                              */</a:t>
            </a:r>
          </a:p>
          <a:p>
            <a:pPr>
              <a:buFont typeface="Monotype Sorts" pitchFamily="2" charset="2"/>
              <a:buNone/>
            </a:pPr>
            <a:endParaRPr lang="en-US" altLang="it-IT" sz="2000" dirty="0"/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/* Initializations */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it-IT" sz="2000" dirty="0"/>
              <a:t>     total = 0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counter = 1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32719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181C93D-D148-46FC-8612-670FF5109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Final “Clean” C Code (con’t)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95BEF949-9566-4F21-8B4D-3C4458D4B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623" y="1491762"/>
            <a:ext cx="891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it-IT" sz="2000" b="1" dirty="0"/>
              <a:t>    /* </a:t>
            </a:r>
            <a:r>
              <a:rPr lang="en-US" altLang="it-IT" sz="2000" dirty="0"/>
              <a:t>Get grades from user                                    */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/* Compute grade total and number of grades */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b="1" dirty="0"/>
              <a:t> </a:t>
            </a:r>
            <a:endParaRPr lang="en-US" altLang="it-IT" sz="1000" b="1" dirty="0"/>
          </a:p>
          <a:p>
            <a:pPr>
              <a:buFont typeface="Monotype Sorts" pitchFamily="2" charset="2"/>
              <a:buNone/>
            </a:pPr>
            <a:r>
              <a:rPr lang="en-US" altLang="it-IT" sz="2000" b="1" dirty="0"/>
              <a:t>    </a:t>
            </a:r>
            <a:r>
              <a:rPr lang="en-US" altLang="it-IT" sz="2000" dirty="0" err="1"/>
              <a:t>printf</a:t>
            </a:r>
            <a:r>
              <a:rPr lang="en-US" altLang="it-IT" sz="2000" dirty="0"/>
              <a:t>(“Enter a grade: “)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</a:t>
            </a:r>
            <a:r>
              <a:rPr lang="en-US" altLang="it-IT" sz="2000" dirty="0" err="1"/>
              <a:t>scanf</a:t>
            </a:r>
            <a:r>
              <a:rPr lang="en-US" altLang="it-IT" sz="2000" dirty="0"/>
              <a:t>(“%d”, &amp;grade)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while (grade != -1) {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     total = total + grade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     counter = counter + 1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     </a:t>
            </a:r>
            <a:r>
              <a:rPr lang="en-US" altLang="it-IT" sz="2000" dirty="0" err="1"/>
              <a:t>printf</a:t>
            </a:r>
            <a:r>
              <a:rPr lang="en-US" altLang="it-IT" sz="2000" dirty="0"/>
              <a:t>(“Enter another grade: “)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     </a:t>
            </a:r>
            <a:r>
              <a:rPr lang="en-US" altLang="it-IT" sz="2000" dirty="0" err="1"/>
              <a:t>scanf</a:t>
            </a:r>
            <a:r>
              <a:rPr lang="en-US" altLang="it-IT" sz="2000" dirty="0"/>
              <a:t>(“%d”, &amp;grade) 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it-IT" sz="2000" dirty="0"/>
              <a:t>     }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endParaRPr lang="en-US" altLang="it-IT" sz="2000" dirty="0"/>
          </a:p>
          <a:p>
            <a:pPr>
              <a:lnSpc>
                <a:spcPct val="6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it-IT" sz="2000" dirty="0"/>
              <a:t>     /* Compute and display the average grade */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altLang="it-IT" sz="1000" dirty="0"/>
          </a:p>
          <a:p>
            <a:pPr>
              <a:lnSpc>
                <a:spcPct val="6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it-IT" sz="2000" dirty="0"/>
              <a:t>     average = total / counter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 </a:t>
            </a:r>
            <a:r>
              <a:rPr lang="en-US" altLang="it-IT" sz="2000" dirty="0" err="1"/>
              <a:t>printf</a:t>
            </a:r>
            <a:r>
              <a:rPr lang="en-US" altLang="it-IT" sz="2000" dirty="0"/>
              <a:t> (“Class average is: %d\n”, average)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    return 0 ;</a:t>
            </a:r>
          </a:p>
          <a:p>
            <a:pPr>
              <a:buFont typeface="Monotype Sorts" pitchFamily="2" charset="2"/>
              <a:buNone/>
            </a:pPr>
            <a:r>
              <a:rPr lang="en-US" altLang="it-IT" sz="2000" dirty="0"/>
              <a:t>}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3215354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BD6C76-D62B-4C14-8496-6DF5AFDA5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534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it-IT"/>
              <a:t>Using  a while Loop to Check User Input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2E0F3F7-861B-4667-8386-44411DF17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7772400" cy="5257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Char char=" "/>
            </a:pPr>
            <a:r>
              <a:rPr lang="en-US" altLang="it-IT" sz="2000"/>
              <a:t>#include &lt;stdio.h&gt;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int main ( )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{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     int number 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    printf (“Enter a positive integer :  “)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   scanf (“%d”, &amp;number) ;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</a:pPr>
            <a:r>
              <a:rPr lang="en-US" altLang="it-IT" sz="2000"/>
              <a:t>     while ( number &lt;= 0 )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    {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	   printf (“\nThat’s incorrect.  Try again.\n”) ;  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	   printf (“Enter a positive integer:  “)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          scanf (“%d”, &amp;number)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it-IT" sz="2000"/>
              <a:t>     }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     printf (“You entered: %d\n”, number) 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     return 0 ;</a:t>
            </a:r>
          </a:p>
          <a:p>
            <a:pPr>
              <a:buFont typeface="Monotype Sorts" pitchFamily="2" charset="2"/>
              <a:buChar char=" "/>
            </a:pPr>
            <a:r>
              <a:rPr lang="en-US" altLang="it-IT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991829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597ED-028C-4664-83DB-4305511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 Decisionali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2D67D-68F2-45AB-8FC9-524BFEBD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8EEEF39-DC1F-4114-9337-72B911D32021}"/>
              </a:ext>
            </a:extLst>
          </p:cNvPr>
          <p:cNvSpPr/>
          <p:nvPr/>
        </p:nvSpPr>
        <p:spPr>
          <a:xfrm>
            <a:off x="659423" y="2747963"/>
            <a:ext cx="2705100" cy="68103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2167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33360-469F-48F8-9DF1-296BF7B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BA7A2D-4CD9-4BEA-915F-F8793D28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Struttura di scelta plurima che controlla se una espressione assume un valore all’interno di un certo insieme di </a:t>
            </a:r>
            <a:r>
              <a:rPr lang="it-IT" b="1" dirty="0"/>
              <a:t>costanti </a:t>
            </a:r>
            <a:r>
              <a:rPr lang="it-IT" dirty="0"/>
              <a:t>e si comporta di conseguenza</a:t>
            </a:r>
          </a:p>
        </p:txBody>
      </p:sp>
    </p:spTree>
    <p:extLst>
      <p:ext uri="{BB962C8B-B14F-4D97-AF65-F5344CB8AC3E}">
        <p14:creationId xmlns:p14="http://schemas.microsoft.com/office/powerpoint/2010/main" val="38590196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B74AC-30E8-445F-AEA3-7018FF6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1B1823-103C-4EAB-98FB-FCCF4118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329666"/>
            <a:ext cx="7205700" cy="4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2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5B32B-6CC9-45ED-AD2F-FA82EDDB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E2534D-2587-4912-819F-4D983CA1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32" y="2526159"/>
            <a:ext cx="5249408" cy="27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854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79493-DD1E-4635-9FE9-DB30C01E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Switch: sintassi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2CE43D-81E2-4E89-99C4-D6922406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C94A6C-86B7-487B-8F1A-BBFF5981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7" y="2585450"/>
            <a:ext cx="6999525" cy="29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53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DDB7C-DA4A-4FCA-97A8-3D1BE2DD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Switch: semantica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325CC-EDCF-4B89-A334-FC454F02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Valuta </a:t>
            </a:r>
            <a:r>
              <a:rPr lang="it-IT" b="1" dirty="0"/>
              <a:t>espressione</a:t>
            </a:r>
          </a:p>
          <a:p>
            <a:r>
              <a:rPr lang="it-IT" dirty="0"/>
              <a:t>se ha valore </a:t>
            </a:r>
            <a:r>
              <a:rPr lang="it-IT" b="1" dirty="0"/>
              <a:t>costante1 </a:t>
            </a:r>
            <a:r>
              <a:rPr lang="it-IT" dirty="0"/>
              <a:t>esegui </a:t>
            </a:r>
            <a:r>
              <a:rPr lang="it-IT" b="1" dirty="0"/>
              <a:t>sequenza_di_istruzione1</a:t>
            </a:r>
            <a:r>
              <a:rPr lang="it-IT" dirty="0"/>
              <a:t>; break</a:t>
            </a:r>
          </a:p>
          <a:p>
            <a:r>
              <a:rPr lang="it-IT" dirty="0"/>
              <a:t>se ha valore </a:t>
            </a:r>
            <a:r>
              <a:rPr lang="it-IT" b="1" dirty="0"/>
              <a:t>costante2 </a:t>
            </a:r>
            <a:r>
              <a:rPr lang="it-IT" dirty="0"/>
              <a:t>esegui </a:t>
            </a:r>
            <a:r>
              <a:rPr lang="it-IT" b="1" dirty="0"/>
              <a:t>sequenza_di_istruzione2</a:t>
            </a:r>
            <a:r>
              <a:rPr lang="it-IT" dirty="0"/>
              <a:t>; break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se ha valore </a:t>
            </a:r>
            <a:r>
              <a:rPr lang="it-IT" b="1" dirty="0" err="1"/>
              <a:t>costanteN</a:t>
            </a:r>
            <a:r>
              <a:rPr lang="it-IT" b="1" dirty="0"/>
              <a:t> </a:t>
            </a:r>
            <a:r>
              <a:rPr lang="it-IT" dirty="0"/>
              <a:t>esegui </a:t>
            </a:r>
            <a:r>
              <a:rPr lang="it-IT" b="1" dirty="0" err="1"/>
              <a:t>sequenza_di_istruzioneN;</a:t>
            </a:r>
            <a:r>
              <a:rPr lang="it-IT" dirty="0" err="1"/>
              <a:t>break</a:t>
            </a:r>
            <a:endParaRPr lang="it-IT" dirty="0"/>
          </a:p>
          <a:p>
            <a:r>
              <a:rPr lang="it-IT" dirty="0"/>
              <a:t>altrimenti (se il valore di </a:t>
            </a:r>
            <a:r>
              <a:rPr lang="it-IT" b="1" dirty="0"/>
              <a:t>espressione </a:t>
            </a:r>
            <a:r>
              <a:rPr lang="it-IT" dirty="0"/>
              <a:t>è</a:t>
            </a:r>
          </a:p>
          <a:p>
            <a:r>
              <a:rPr lang="it-IT" dirty="0"/>
              <a:t>diverso da </a:t>
            </a:r>
            <a:r>
              <a:rPr lang="it-IT" b="1" dirty="0"/>
              <a:t>costante1 ,..., </a:t>
            </a:r>
            <a:r>
              <a:rPr lang="it-IT" b="1" dirty="0" err="1"/>
              <a:t>costanteN</a:t>
            </a:r>
            <a:r>
              <a:rPr lang="it-IT" b="1" dirty="0"/>
              <a:t> </a:t>
            </a:r>
            <a:r>
              <a:rPr lang="it-IT" dirty="0"/>
              <a:t>) esegui</a:t>
            </a:r>
          </a:p>
          <a:p>
            <a:r>
              <a:rPr lang="it-IT" b="1" dirty="0" err="1"/>
              <a:t>sequenza_di_istruzioneDefault;break</a:t>
            </a:r>
            <a:r>
              <a:rPr lang="it-IT" b="1" dirty="0"/>
              <a:t> </a:t>
            </a:r>
            <a:r>
              <a:rPr lang="it-IT" dirty="0"/>
              <a:t>(opzionale)</a:t>
            </a:r>
          </a:p>
        </p:txBody>
      </p:sp>
    </p:spTree>
    <p:extLst>
      <p:ext uri="{BB962C8B-B14F-4D97-AF65-F5344CB8AC3E}">
        <p14:creationId xmlns:p14="http://schemas.microsoft.com/office/powerpoint/2010/main" val="11717560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BDE14-DEE1-4B4B-BB98-003F7231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9431E6-D706-41E1-B067-49F7EBFA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("*\n"); break;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("**\n"); break;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3: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("***\n");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("!\n"); break;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448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8190D-636A-421C-B576-8E6C90E7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3EB9E-3B76-4393-83CB-3183632E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Valori ammessi come possibili scelte devono essere costanti</a:t>
            </a:r>
          </a:p>
        </p:txBody>
      </p:sp>
    </p:spTree>
    <p:extLst>
      <p:ext uri="{BB962C8B-B14F-4D97-AF65-F5344CB8AC3E}">
        <p14:creationId xmlns:p14="http://schemas.microsoft.com/office/powerpoint/2010/main" val="23389967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29B9A-92E3-4F3E-8F6D-CA31E12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C78F0-B291-4872-B36B-34450E4D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#include&lt;</a:t>
            </a:r>
            <a:r>
              <a:rPr lang="it-IT" b="1" dirty="0" err="1"/>
              <a:t>stdio.h</a:t>
            </a:r>
            <a:r>
              <a:rPr lang="it-IT" b="1" dirty="0"/>
              <a:t>&gt;</a:t>
            </a:r>
          </a:p>
          <a:p>
            <a:pPr marL="0" indent="0">
              <a:buNone/>
            </a:pPr>
            <a:r>
              <a:rPr lang="it-IT" b="1" dirty="0" err="1"/>
              <a:t>main</a:t>
            </a:r>
            <a:r>
              <a:rPr lang="it-IT" b="1" dirty="0"/>
              <a:t>()</a:t>
            </a:r>
          </a:p>
          <a:p>
            <a:pPr marL="0" indent="0">
              <a:buNone/>
            </a:pPr>
            <a:r>
              <a:rPr lang="it-IT" b="1" dirty="0"/>
              <a:t>{</a:t>
            </a:r>
          </a:p>
          <a:p>
            <a:pPr marL="457200" lvl="1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num</a:t>
            </a:r>
            <a:r>
              <a:rPr lang="it-IT" b="1" dirty="0"/>
              <a:t>;</a:t>
            </a:r>
          </a:p>
          <a:p>
            <a:pPr marL="457200" lvl="1" indent="0">
              <a:buNone/>
            </a:pPr>
            <a:r>
              <a:rPr lang="it-IT" b="1" dirty="0" err="1"/>
              <a:t>int</a:t>
            </a:r>
            <a:r>
              <a:rPr lang="it-IT" b="1" dirty="0"/>
              <a:t> uno=1;</a:t>
            </a:r>
          </a:p>
          <a:p>
            <a:pPr marL="457200" lvl="1" indent="0">
              <a:buNone/>
            </a:pPr>
            <a:r>
              <a:rPr lang="it-IT" b="1" dirty="0" err="1"/>
              <a:t>int</a:t>
            </a:r>
            <a:r>
              <a:rPr lang="it-IT" b="1" dirty="0"/>
              <a:t> due=2;</a:t>
            </a:r>
          </a:p>
          <a:p>
            <a:pPr marL="457200" lvl="1" indent="0">
              <a:buNone/>
            </a:pPr>
            <a:r>
              <a:rPr lang="it-IT" b="1" dirty="0" err="1"/>
              <a:t>scanf</a:t>
            </a:r>
            <a:r>
              <a:rPr lang="it-IT" b="1" dirty="0"/>
              <a:t>("%d", &amp;</a:t>
            </a:r>
            <a:r>
              <a:rPr lang="it-IT" b="1" dirty="0" err="1"/>
              <a:t>num</a:t>
            </a:r>
            <a:r>
              <a:rPr lang="it-IT" b="1" dirty="0"/>
              <a:t>);</a:t>
            </a:r>
          </a:p>
          <a:p>
            <a:pPr marL="457200" lvl="1" indent="0">
              <a:buNone/>
            </a:pPr>
            <a:r>
              <a:rPr lang="it-IT" b="1" dirty="0"/>
              <a:t>switch (</a:t>
            </a:r>
            <a:r>
              <a:rPr lang="it-IT" b="1" dirty="0" err="1"/>
              <a:t>num</a:t>
            </a:r>
            <a:r>
              <a:rPr lang="it-IT" b="1" dirty="0"/>
              <a:t>) {</a:t>
            </a:r>
          </a:p>
          <a:p>
            <a:pPr marL="914400" lvl="2" indent="0">
              <a:buNone/>
            </a:pPr>
            <a:r>
              <a:rPr lang="it-IT" b="1" dirty="0"/>
              <a:t>case uno: </a:t>
            </a:r>
            <a:r>
              <a:rPr lang="it-IT" b="1" dirty="0" err="1"/>
              <a:t>printf</a:t>
            </a:r>
            <a:r>
              <a:rPr lang="it-IT" b="1" dirty="0"/>
              <a:t>("pippo1\n"); break;</a:t>
            </a:r>
          </a:p>
          <a:p>
            <a:pPr marL="914400" lvl="2" indent="0">
              <a:buNone/>
            </a:pPr>
            <a:r>
              <a:rPr lang="en-US" b="1" dirty="0"/>
              <a:t>case due: </a:t>
            </a:r>
            <a:r>
              <a:rPr lang="en-US" b="1" dirty="0" err="1"/>
              <a:t>printf</a:t>
            </a:r>
            <a:r>
              <a:rPr lang="en-US" b="1" dirty="0"/>
              <a:t>("pippo2\n"); break;</a:t>
            </a:r>
          </a:p>
          <a:p>
            <a:pPr marL="914400" lvl="2" indent="0">
              <a:buNone/>
            </a:pPr>
            <a:r>
              <a:rPr lang="pt-BR" b="1" dirty="0"/>
              <a:t>default: printf("pippo_default\n");</a:t>
            </a:r>
          </a:p>
          <a:p>
            <a:pPr marL="0" indent="0">
              <a:buNone/>
            </a:pPr>
            <a:r>
              <a:rPr lang="it-IT" b="1" dirty="0"/>
              <a:t>      }</a:t>
            </a:r>
          </a:p>
          <a:p>
            <a:pPr marL="0" indent="0">
              <a:buNone/>
            </a:pPr>
            <a:r>
              <a:rPr lang="it-IT" b="1" dirty="0"/>
              <a:t>}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36135D6-63C9-4128-B1B6-469C2ACA0BE2}"/>
              </a:ext>
            </a:extLst>
          </p:cNvPr>
          <p:cNvSpPr/>
          <p:nvPr/>
        </p:nvSpPr>
        <p:spPr>
          <a:xfrm>
            <a:off x="1784838" y="4308231"/>
            <a:ext cx="3402624" cy="5187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EFF3FF-0C29-48BB-B45F-C44D4439DA46}"/>
              </a:ext>
            </a:extLst>
          </p:cNvPr>
          <p:cNvSpPr txBox="1"/>
          <p:nvPr/>
        </p:nvSpPr>
        <p:spPr>
          <a:xfrm>
            <a:off x="7115175" y="4382938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ERRORE: Valori non costanti</a:t>
            </a:r>
          </a:p>
        </p:txBody>
      </p:sp>
    </p:spTree>
    <p:extLst>
      <p:ext uri="{BB962C8B-B14F-4D97-AF65-F5344CB8AC3E}">
        <p14:creationId xmlns:p14="http://schemas.microsoft.com/office/powerpoint/2010/main" val="29027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B526D-AF2A-46CC-8541-1D78BB68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8B3391-D811-4C75-B7D5-A69905E1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break </a:t>
            </a:r>
            <a:r>
              <a:rPr lang="it-IT" dirty="0"/>
              <a:t>non è strettamente indispensabile.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non è presente viene eseguita sequenzialmente ogni istruzione a partire dal </a:t>
            </a:r>
            <a:r>
              <a:rPr lang="it-IT" b="1" dirty="0"/>
              <a:t>case </a:t>
            </a:r>
            <a:r>
              <a:rPr lang="it-IT" dirty="0"/>
              <a:t>che è stato raggiunto</a:t>
            </a:r>
          </a:p>
        </p:txBody>
      </p:sp>
    </p:spTree>
    <p:extLst>
      <p:ext uri="{BB962C8B-B14F-4D97-AF65-F5344CB8AC3E}">
        <p14:creationId xmlns:p14="http://schemas.microsoft.com/office/powerpoint/2010/main" val="8989504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EF703-27BE-4D9C-9ECB-C5EFE3E8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senza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82217-865B-4BF1-8A99-193F94BE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#include&lt;</a:t>
            </a:r>
            <a:r>
              <a:rPr lang="it-IT" b="1" dirty="0" err="1"/>
              <a:t>stdio.h</a:t>
            </a:r>
            <a:r>
              <a:rPr lang="it-IT" b="1" dirty="0"/>
              <a:t>&gt;</a:t>
            </a:r>
          </a:p>
          <a:p>
            <a:pPr marL="0" indent="0">
              <a:buNone/>
            </a:pPr>
            <a:r>
              <a:rPr lang="it-IT" b="1" dirty="0" err="1"/>
              <a:t>main</a:t>
            </a:r>
            <a:r>
              <a:rPr lang="it-IT" b="1" dirty="0"/>
              <a:t>()</a:t>
            </a:r>
          </a:p>
          <a:p>
            <a:pPr marL="0" indent="0">
              <a:buNone/>
            </a:pPr>
            <a:r>
              <a:rPr lang="it-IT" b="1" dirty="0"/>
              <a:t>{</a:t>
            </a:r>
          </a:p>
          <a:p>
            <a:pPr marL="457200" lvl="1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num</a:t>
            </a:r>
            <a:r>
              <a:rPr lang="it-IT" b="1" dirty="0"/>
              <a:t>;</a:t>
            </a:r>
          </a:p>
          <a:p>
            <a:pPr marL="457200" lvl="1" indent="0">
              <a:buNone/>
            </a:pPr>
            <a:r>
              <a:rPr lang="it-IT" b="1" dirty="0" err="1"/>
              <a:t>scanf</a:t>
            </a:r>
            <a:r>
              <a:rPr lang="it-IT" b="1" dirty="0"/>
              <a:t>("%d", &amp;</a:t>
            </a:r>
            <a:r>
              <a:rPr lang="it-IT" b="1" dirty="0" err="1"/>
              <a:t>num</a:t>
            </a:r>
            <a:r>
              <a:rPr lang="it-IT" b="1" dirty="0"/>
              <a:t>);</a:t>
            </a:r>
          </a:p>
          <a:p>
            <a:pPr marL="457200" lvl="1" indent="0">
              <a:buNone/>
            </a:pPr>
            <a:r>
              <a:rPr lang="it-IT" b="1" dirty="0"/>
              <a:t>switch (</a:t>
            </a:r>
            <a:r>
              <a:rPr lang="it-IT" b="1" dirty="0" err="1"/>
              <a:t>num</a:t>
            </a:r>
            <a:r>
              <a:rPr lang="it-IT" b="1" dirty="0"/>
              <a:t>) {</a:t>
            </a:r>
          </a:p>
          <a:p>
            <a:pPr marL="914400" lvl="2" indent="0">
              <a:buNone/>
            </a:pPr>
            <a:r>
              <a:rPr lang="it-IT" b="1" dirty="0"/>
              <a:t>case 1: </a:t>
            </a:r>
            <a:r>
              <a:rPr lang="it-IT" b="1" dirty="0" err="1"/>
              <a:t>printf</a:t>
            </a:r>
            <a:r>
              <a:rPr lang="it-IT" b="1" dirty="0"/>
              <a:t>("*\n");</a:t>
            </a:r>
          </a:p>
          <a:p>
            <a:pPr marL="914400" lvl="2" indent="0">
              <a:buNone/>
            </a:pPr>
            <a:r>
              <a:rPr lang="it-IT" b="1" dirty="0"/>
              <a:t>case 2: </a:t>
            </a:r>
            <a:r>
              <a:rPr lang="it-IT" b="1" dirty="0" err="1"/>
              <a:t>printf</a:t>
            </a:r>
            <a:r>
              <a:rPr lang="it-IT" b="1" dirty="0"/>
              <a:t>("**\n");</a:t>
            </a:r>
          </a:p>
          <a:p>
            <a:pPr marL="914400" lvl="2" indent="0">
              <a:buNone/>
            </a:pPr>
            <a:r>
              <a:rPr lang="it-IT" b="1" dirty="0"/>
              <a:t>case 3: </a:t>
            </a:r>
            <a:r>
              <a:rPr lang="it-IT" b="1" dirty="0" err="1"/>
              <a:t>printf</a:t>
            </a:r>
            <a:r>
              <a:rPr lang="it-IT" b="1" dirty="0"/>
              <a:t>("***\n");</a:t>
            </a:r>
          </a:p>
          <a:p>
            <a:pPr marL="914400" lvl="2" indent="0">
              <a:buNone/>
            </a:pPr>
            <a:r>
              <a:rPr lang="it-IT" b="1" dirty="0"/>
              <a:t>default: </a:t>
            </a:r>
            <a:r>
              <a:rPr lang="it-IT" b="1" dirty="0" err="1"/>
              <a:t>printf</a:t>
            </a:r>
            <a:r>
              <a:rPr lang="it-IT" b="1" dirty="0"/>
              <a:t>("!\n");</a:t>
            </a:r>
          </a:p>
          <a:p>
            <a:pPr marL="0" indent="0">
              <a:buNone/>
            </a:pPr>
            <a:r>
              <a:rPr lang="it-IT" b="1" dirty="0"/>
              <a:t>	}</a:t>
            </a:r>
          </a:p>
          <a:p>
            <a:pPr marL="0" indent="0">
              <a:buNone/>
            </a:pPr>
            <a:r>
              <a:rPr lang="it-IT" b="1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2445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CCF37-90A2-47EB-9C56-5DFA0DCD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altro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8AE4C3-9A66-49F6-A32D-78912273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&amp;car);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(car)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'a': case 'e': case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'o': case 'u':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("Vocale minuscola\n"); break;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'A': case 'E': case 'I':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'O': case 'U':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("Vocale maiuscola\n"); break;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("Non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vocale\n"); break;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664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D6031-916A-40E5-9716-25B1C7B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032522-7789-433F-966C-95170FF7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Scrivere un programma che visualizza il seguente menu: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Menu di prova</a:t>
            </a:r>
          </a:p>
          <a:p>
            <a:pPr marL="0" indent="0">
              <a:buNone/>
            </a:pPr>
            <a:r>
              <a:rPr lang="it-IT" b="1" dirty="0"/>
              <a:t>1) Immettere dati</a:t>
            </a:r>
          </a:p>
          <a:p>
            <a:pPr marL="0" indent="0">
              <a:buNone/>
            </a:pPr>
            <a:r>
              <a:rPr lang="it-IT" b="1" dirty="0"/>
              <a:t>2) Visualizzare dati</a:t>
            </a:r>
          </a:p>
          <a:p>
            <a:pPr marL="0" indent="0">
              <a:buNone/>
            </a:pPr>
            <a:r>
              <a:rPr lang="it-IT" b="1" dirty="0"/>
              <a:t>3) Modificare dati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Scelta:</a:t>
            </a:r>
          </a:p>
          <a:p>
            <a:pPr marL="0" indent="0">
              <a:buNone/>
            </a:pPr>
            <a:r>
              <a:rPr lang="it-IT" dirty="0"/>
              <a:t>quindi aspetta l’immissione di un carattere da parte dell’utente e visualizza una scritta corrispondente alla scelta effettuata, del tipo: </a:t>
            </a:r>
            <a:r>
              <a:rPr lang="it-IT" b="1" dirty="0"/>
              <a:t>In esecuzione l’opzione 1</a:t>
            </a:r>
          </a:p>
          <a:p>
            <a:pPr marL="0" indent="0">
              <a:buNone/>
            </a:pPr>
            <a:r>
              <a:rPr lang="it-IT" dirty="0"/>
              <a:t>Se la scelta non è tra quelle proposte (</a:t>
            </a:r>
            <a:r>
              <a:rPr lang="it-IT" b="1" dirty="0"/>
              <a:t>1,2,3</a:t>
            </a:r>
            <a:r>
              <a:rPr lang="it-IT" dirty="0"/>
              <a:t>) deve essere visualizzata la scritta </a:t>
            </a:r>
            <a:r>
              <a:rPr lang="it-IT" b="1" dirty="0"/>
              <a:t>Opzione inesistente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61612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16EF0-761C-4B80-82F3-6510B30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463F6B-2E63-405C-8D3F-564903E1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("Menu di prova\n");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("1) Immettere dati\n");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("2) Visualizzare dati\n");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("3) Modificare dati\n");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("Scelta: ");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 esecuzione l’opzione 1");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 esecuzione l’opzione 2");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3: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 esecuzione l’opzione 3"); break;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("Opzione inesistente"); break;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90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4921</Words>
  <Application>Microsoft Office PowerPoint</Application>
  <PresentationFormat>Widescreen</PresentationFormat>
  <Paragraphs>1015</Paragraphs>
  <Slides>118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118</vt:i4>
      </vt:variant>
    </vt:vector>
  </HeadingPairs>
  <TitlesOfParts>
    <vt:vector size="125" baseType="lpstr">
      <vt:lpstr>Arial</vt:lpstr>
      <vt:lpstr>Calibri</vt:lpstr>
      <vt:lpstr>Calibri Light</vt:lpstr>
      <vt:lpstr>Courier New</vt:lpstr>
      <vt:lpstr>Monotype Sorts</vt:lpstr>
      <vt:lpstr>Wingdings</vt:lpstr>
      <vt:lpstr>Tema di Office</vt:lpstr>
      <vt:lpstr>Operatore condizionale</vt:lpstr>
      <vt:lpstr>Operatore ternario</vt:lpstr>
      <vt:lpstr>Esempio</vt:lpstr>
      <vt:lpstr>Stile di programmazione</vt:lpstr>
      <vt:lpstr>Esempi</vt:lpstr>
      <vt:lpstr>Presentazione standard di PowerPoint</vt:lpstr>
      <vt:lpstr>Presentazione standard di PowerPoint</vt:lpstr>
      <vt:lpstr>Cosa stampa il seguente programma?</vt:lpstr>
      <vt:lpstr>Soluzione</vt:lpstr>
      <vt:lpstr>Esercizio</vt:lpstr>
      <vt:lpstr>Scomponiamo il problema</vt:lpstr>
      <vt:lpstr>Leggere un numero</vt:lpstr>
      <vt:lpstr>Incrementare pari o dispari</vt:lpstr>
      <vt:lpstr>Ciclo</vt:lpstr>
      <vt:lpstr>Programma completo</vt:lpstr>
      <vt:lpstr>Esercizio</vt:lpstr>
      <vt:lpstr>Scomponiamo il problema</vt:lpstr>
      <vt:lpstr>…ora dobbiamo stampare le righe</vt:lpstr>
      <vt:lpstr>Programma completo</vt:lpstr>
      <vt:lpstr>Fibonacci</vt:lpstr>
      <vt:lpstr>Presentazione standard di PowerPoint</vt:lpstr>
      <vt:lpstr>Soluzione</vt:lpstr>
      <vt:lpstr>Esercizio</vt:lpstr>
      <vt:lpstr>Soluzione</vt:lpstr>
      <vt:lpstr>Esercizio</vt:lpstr>
      <vt:lpstr>Soluzione</vt:lpstr>
      <vt:lpstr>Presentazione standard di PowerPoint</vt:lpstr>
      <vt:lpstr>Esercizio</vt:lpstr>
      <vt:lpstr>Soluzione</vt:lpstr>
      <vt:lpstr>Esercizio</vt:lpstr>
      <vt:lpstr>Presentazione standard di PowerPoint</vt:lpstr>
      <vt:lpstr>Soluzione</vt:lpstr>
      <vt:lpstr>oppure</vt:lpstr>
      <vt:lpstr>Oppure</vt:lpstr>
      <vt:lpstr>Esercizio</vt:lpstr>
      <vt:lpstr>Strutture di controllo del flusso</vt:lpstr>
      <vt:lpstr>Istruzione Cicliche</vt:lpstr>
      <vt:lpstr>Esempio</vt:lpstr>
      <vt:lpstr>Istruzioni cicliche</vt:lpstr>
      <vt:lpstr>Esempio</vt:lpstr>
      <vt:lpstr>Usando il for</vt:lpstr>
      <vt:lpstr>Sintassi del for</vt:lpstr>
      <vt:lpstr>Semantica</vt:lpstr>
      <vt:lpstr>Semantica</vt:lpstr>
      <vt:lpstr>Semantica</vt:lpstr>
      <vt:lpstr>Importante</vt:lpstr>
      <vt:lpstr>Esempio</vt:lpstr>
      <vt:lpstr>Esempio</vt:lpstr>
      <vt:lpstr>Esempio: loop infinito</vt:lpstr>
      <vt:lpstr>Attenzione</vt:lpstr>
      <vt:lpstr>Osservazioni</vt:lpstr>
      <vt:lpstr>Osservazioni</vt:lpstr>
      <vt:lpstr>Cosa stampa?</vt:lpstr>
      <vt:lpstr>Esempio di uso del for</vt:lpstr>
      <vt:lpstr>Esempio</vt:lpstr>
      <vt:lpstr>Esercizio</vt:lpstr>
      <vt:lpstr>Cosa Stampa?</vt:lpstr>
      <vt:lpstr>Cosa Stampa?</vt:lpstr>
      <vt:lpstr>Soluzione</vt:lpstr>
      <vt:lpstr>E questo programma?</vt:lpstr>
      <vt:lpstr>Presentazione standard di PowerPoint</vt:lpstr>
      <vt:lpstr>Riassumendo</vt:lpstr>
      <vt:lpstr>Esercizio</vt:lpstr>
      <vt:lpstr>Soluzione</vt:lpstr>
      <vt:lpstr>Un altro esempio di uso del for</vt:lpstr>
      <vt:lpstr>Scomponiamo il problema</vt:lpstr>
      <vt:lpstr>Ora stampiamo tutte le r righe</vt:lpstr>
      <vt:lpstr>Programma completo</vt:lpstr>
      <vt:lpstr>Quando usare for?</vt:lpstr>
      <vt:lpstr>Istruzioni cicliche</vt:lpstr>
      <vt:lpstr>Struttura del while</vt:lpstr>
      <vt:lpstr>Example</vt:lpstr>
      <vt:lpstr>Another while Loop Example</vt:lpstr>
      <vt:lpstr>The Pseudocode</vt:lpstr>
      <vt:lpstr>The C Code</vt:lpstr>
      <vt:lpstr>Versatile?</vt:lpstr>
      <vt:lpstr>New Pseudocode</vt:lpstr>
      <vt:lpstr>New C Code</vt:lpstr>
      <vt:lpstr>Perchè sforzarsi?</vt:lpstr>
      <vt:lpstr>Usare il valore sentinella</vt:lpstr>
      <vt:lpstr>The Priming Read</vt:lpstr>
      <vt:lpstr>New Pseudocode</vt:lpstr>
      <vt:lpstr>New C Code</vt:lpstr>
      <vt:lpstr>Final “Clean” C Code</vt:lpstr>
      <vt:lpstr>Final “Clean” C Code (con’t)</vt:lpstr>
      <vt:lpstr>Using  a while Loop to Check User Input</vt:lpstr>
      <vt:lpstr>Istruzioni Decisionali</vt:lpstr>
      <vt:lpstr>Switch</vt:lpstr>
      <vt:lpstr>Switch</vt:lpstr>
      <vt:lpstr>Switch: sintassi</vt:lpstr>
      <vt:lpstr>Switch: semantica</vt:lpstr>
      <vt:lpstr>Esempio</vt:lpstr>
      <vt:lpstr>Osservazione</vt:lpstr>
      <vt:lpstr>Esempio</vt:lpstr>
      <vt:lpstr>Osservazione</vt:lpstr>
      <vt:lpstr>Esempio senza break</vt:lpstr>
      <vt:lpstr>Un altro esempio</vt:lpstr>
      <vt:lpstr>Esercizio</vt:lpstr>
      <vt:lpstr>Soluzione</vt:lpstr>
      <vt:lpstr>Esercizio</vt:lpstr>
      <vt:lpstr>Soluzione</vt:lpstr>
      <vt:lpstr>…oppure</vt:lpstr>
      <vt:lpstr>break</vt:lpstr>
      <vt:lpstr>Programma</vt:lpstr>
      <vt:lpstr>Soluzione</vt:lpstr>
      <vt:lpstr>Esercizio</vt:lpstr>
      <vt:lpstr>Soluzione</vt:lpstr>
      <vt:lpstr>Esercizio</vt:lpstr>
      <vt:lpstr>Soluzione</vt:lpstr>
      <vt:lpstr>Presentazione standard di PowerPoint</vt:lpstr>
      <vt:lpstr>Soluzione</vt:lpstr>
      <vt:lpstr>Esercizio</vt:lpstr>
      <vt:lpstr>Soluzione</vt:lpstr>
      <vt:lpstr>Presentazione standard di PowerPoint</vt:lpstr>
      <vt:lpstr>Presentazione standard di PowerPoint</vt:lpstr>
      <vt:lpstr>Continue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Operatore condizionale</dc:title>
  <dc:creator>corrado aaron visaggio</dc:creator>
  <cp:lastModifiedBy>corrado aaron visaggio</cp:lastModifiedBy>
  <cp:revision>22</cp:revision>
  <dcterms:created xsi:type="dcterms:W3CDTF">2018-05-09T15:45:41Z</dcterms:created>
  <dcterms:modified xsi:type="dcterms:W3CDTF">2018-06-03T17:36:01Z</dcterms:modified>
</cp:coreProperties>
</file>