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43" r:id="rId58"/>
    <p:sldId id="344" r:id="rId59"/>
    <p:sldId id="345" r:id="rId60"/>
    <p:sldId id="346" r:id="rId61"/>
    <p:sldId id="347" r:id="rId62"/>
    <p:sldId id="348" r:id="rId63"/>
    <p:sldId id="349" r:id="rId64"/>
    <p:sldId id="350" r:id="rId65"/>
    <p:sldId id="351" r:id="rId66"/>
    <p:sldId id="352" r:id="rId67"/>
    <p:sldId id="353" r:id="rId68"/>
    <p:sldId id="354" r:id="rId69"/>
    <p:sldId id="355" r:id="rId70"/>
    <p:sldId id="356" r:id="rId71"/>
    <p:sldId id="357" r:id="rId72"/>
    <p:sldId id="358" r:id="rId73"/>
    <p:sldId id="359" r:id="rId74"/>
    <p:sldId id="360" r:id="rId75"/>
    <p:sldId id="361" r:id="rId76"/>
    <p:sldId id="362" r:id="rId77"/>
    <p:sldId id="363" r:id="rId7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ile medio 4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Stile medio 4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290E55-463E-4C0A-B4FD-EDFDA0834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0000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9AF7BC1-3F0D-4A31-AD72-EB5A2F2EF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083862-4D8F-4F5F-B6A8-8B7A9A95E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13/03/2018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C5EDDD-5969-4507-81AF-A8258687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95C031-170C-4335-A64E-3A98D3DC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803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AFDE52-AC24-4C00-ADC7-12307496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2781BBD-E14C-4977-A413-F7E2E58B8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089665-B6AD-4409-AC1B-AD4FB5ADF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13/03/2018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8A92E9-314F-4616-A4A0-3A852110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769036-BE0C-482D-BCA8-61B0C88F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748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D8BC09C-16E6-42EB-B135-520E8B355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0557836-4CEF-40A8-8046-31032D51D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9D5DD4-A750-41E7-AE80-5557B270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13/03/2018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352B0D-996E-454F-8C07-79DB63EF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7E6CE9-9CF0-41B0-8F8C-4090F2EF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303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0B8F60-B657-4081-9363-84EA54CF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06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405B7F-9D8B-4770-B116-54879C193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28148A-7A1D-424B-A20C-064DD8D0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13/03/2018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ADB80B-6431-45DE-9821-45AAAC02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67F373-F8FD-4899-A1BA-67B6EEA5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15081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E7199A-AB4B-403C-A04F-DD224636A1D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84D84F1-A888-4341-B177-8FED670B0DAF}"/>
              </a:ext>
            </a:extLst>
          </p:cNvPr>
          <p:cNvSpPr/>
          <p:nvPr userDrawn="1"/>
        </p:nvSpPr>
        <p:spPr>
          <a:xfrm>
            <a:off x="838200" y="1550194"/>
            <a:ext cx="11353800" cy="275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988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58B20E-855D-47C5-BD9D-D75051AAF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2E27076-B93F-4BDF-B431-1EDCF0E3D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CF8333-D2F5-4FD9-8005-1884E948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13/03/2018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460111-FF93-4FD0-8A73-42E84211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BCCC49-0539-44C4-A41F-85F824B5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927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8B2E4F-DB44-4D6E-8747-40F74F7E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7A32C2-B220-4456-8B68-5A09655D8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099EBB-B97A-4587-AB75-1A596FD91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F1EB11C-AF1D-4A10-846B-0DC9D5D3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13/03/2018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F16F652-E3DD-41A0-A61D-A7FF5A85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EA446A9-8F00-4722-B802-6552896D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407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4DC4EC-E87E-447D-BBC4-B21D3CB43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2556C7-BD8F-43CD-B706-CC0DB1437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8B4D3DF-4120-4F5B-8901-EC7F6EB4E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4E33B34-6C21-4E63-B6B2-D025BEAC4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EDB4076-53A1-4DBF-987F-9CD5DFB59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E892E98-EE43-4003-B754-74CF5711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13/03/2018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A409763-5768-4FFF-AB5C-72552203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E007C5C-456C-4F03-B06A-310BAF7C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241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A180D-B5FD-48B1-86AD-51F76378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3639788-14E3-413C-BB95-03D3E7BA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13/03/2018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402D73-BCF8-4E0D-A560-AD8E58ED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91FDAB7-E00E-4AC2-B60B-2748A881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328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475E28D-42D3-4971-A899-B2A4B479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13/03/2018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0E54261-3E62-47B2-859D-D2F6CDE1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64AF50A-3B01-4B88-A991-687136ED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06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8E5CCD-95F6-47FE-9B95-6BFFEA48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681208-2684-4C4A-AC1D-47200DC23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42907E1-781E-4B1A-B1D9-B1BD83DFC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96B55AB-41A9-4C19-87B7-B973A3FE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13/03/2018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D2CA79-B87C-4AE4-A8DF-3B6C0579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574E61A-FE00-48BA-A970-8DE0519E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8907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34474F-7D90-4290-9538-34175EC7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66975EB-14EE-4950-977E-240140E7A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2C2A8C6-DB10-424C-B391-4E070732E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571C8B-1CC0-466B-A5B3-46D5C441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2492-5308-4CA1-A018-77EE5AFBAA0B}" type="datetimeFigureOut">
              <a:rPr lang="it-IT" smtClean="0"/>
              <a:t>13/03/2018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418F1A-1C38-40F9-83B1-9B1097C8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CACD15C-A006-45A2-BCC6-4F90A41D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557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C71869D-F4FC-47B2-A61B-B9B8F409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2A6533-BF5F-4404-B01B-7B5517871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CA4354-6500-4059-8A89-2B998C3B2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E2492-5308-4CA1-A018-77EE5AFBAA0B}" type="datetimeFigureOut">
              <a:rPr lang="it-IT" smtClean="0"/>
              <a:t>13/03/2018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9E0141-2C3D-46FD-9F6B-15838D300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0BF410-98F1-4463-8D34-EB4B6257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7199A-AB4B-403C-A04F-DD224636A1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637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C98F32-2731-4D6A-849C-5EF3CFFE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Abbiamo visto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D76C4F-7824-4E99-92B6-B8E156712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Struttura di un programma</a:t>
            </a:r>
          </a:p>
          <a:p>
            <a:r>
              <a:rPr lang="it-IT" dirty="0"/>
              <a:t>Commenti</a:t>
            </a:r>
          </a:p>
          <a:p>
            <a:r>
              <a:rPr lang="it-IT" dirty="0"/>
              <a:t>Dichiarazioni di variabili</a:t>
            </a:r>
          </a:p>
          <a:p>
            <a:r>
              <a:rPr lang="it-IT" dirty="0"/>
              <a:t>Istruzioni semplici:</a:t>
            </a:r>
          </a:p>
          <a:p>
            <a:pPr lvl="1"/>
            <a:r>
              <a:rPr lang="it-IT" dirty="0"/>
              <a:t>istruzione di output</a:t>
            </a:r>
          </a:p>
          <a:p>
            <a:pPr lvl="1"/>
            <a:r>
              <a:rPr lang="it-IT" dirty="0"/>
              <a:t>istruzione di input</a:t>
            </a:r>
          </a:p>
          <a:p>
            <a:pPr lvl="1"/>
            <a:r>
              <a:rPr lang="it-IT" dirty="0"/>
              <a:t>istruzione di assegnamento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875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3CF0B7-A7CC-4233-8F2D-76FE3F0AE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stampa?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6BB1BB-1CEC-4191-96AF-2ED273D21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32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a=0;</a:t>
            </a:r>
          </a:p>
          <a:p>
            <a:pPr marL="0" indent="0">
              <a:buNone/>
            </a:pPr>
            <a:r>
              <a:rPr lang="it-IT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b=2;</a:t>
            </a:r>
          </a:p>
          <a:p>
            <a:pPr marL="0" indent="0">
              <a:buNone/>
            </a:pPr>
            <a:r>
              <a:rPr lang="it-IT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c=4;</a:t>
            </a:r>
          </a:p>
          <a:p>
            <a:pPr marL="0" indent="0">
              <a:buNone/>
            </a:pPr>
            <a:r>
              <a:rPr lang="it-IT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d=6;</a:t>
            </a:r>
          </a:p>
          <a:p>
            <a:pPr marL="0" indent="0">
              <a:buNone/>
            </a:pPr>
            <a:r>
              <a:rPr lang="it-IT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e=8;</a:t>
            </a:r>
          </a:p>
          <a:p>
            <a:pPr marL="0" indent="0">
              <a:buNone/>
            </a:pPr>
            <a:r>
              <a:rPr lang="it-IT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f=10;</a:t>
            </a:r>
          </a:p>
          <a:p>
            <a:pPr marL="0" indent="0">
              <a:buNone/>
            </a:pPr>
            <a:r>
              <a:rPr lang="it-IT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("Numeri pari da 0 a 10: %d %d %d </a:t>
            </a:r>
            <a:r>
              <a:rPr lang="pt-BR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 %d \n",a,b,c,d,e);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1DA84A3-A067-4857-82C7-B691A901458F}"/>
              </a:ext>
            </a:extLst>
          </p:cNvPr>
          <p:cNvSpPr txBox="1"/>
          <p:nvPr/>
        </p:nvSpPr>
        <p:spPr>
          <a:xfrm>
            <a:off x="838200" y="5686425"/>
            <a:ext cx="105156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 pari da 0 a 10: 0 2 4 6 8</a:t>
            </a:r>
            <a:endParaRPr lang="it-IT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C436BC1-0986-4420-9540-45AF6B342B59}"/>
              </a:ext>
            </a:extLst>
          </p:cNvPr>
          <p:cNvSpPr txBox="1"/>
          <p:nvPr/>
        </p:nvSpPr>
        <p:spPr>
          <a:xfrm>
            <a:off x="838200" y="5057775"/>
            <a:ext cx="3333750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Messaggio visualizzato:</a:t>
            </a:r>
          </a:p>
        </p:txBody>
      </p:sp>
      <p:cxnSp>
        <p:nvCxnSpPr>
          <p:cNvPr id="7" name="Connettore a gomito 6">
            <a:extLst>
              <a:ext uri="{FF2B5EF4-FFF2-40B4-BE49-F238E27FC236}">
                <a16:creationId xmlns:a16="http://schemas.microsoft.com/office/drawing/2014/main" id="{077C6939-13AB-45EB-B5A9-90F6062AA21A}"/>
              </a:ext>
            </a:extLst>
          </p:cNvPr>
          <p:cNvCxnSpPr>
            <a:cxnSpLocks/>
            <a:stCxn id="5" idx="3"/>
            <a:endCxn id="4" idx="0"/>
          </p:cNvCxnSpPr>
          <p:nvPr/>
        </p:nvCxnSpPr>
        <p:spPr>
          <a:xfrm>
            <a:off x="4171950" y="5242441"/>
            <a:ext cx="1924050" cy="443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A2E51695-0384-40D6-939D-B281F8DE9947}"/>
              </a:ext>
            </a:extLst>
          </p:cNvPr>
          <p:cNvSpPr/>
          <p:nvPr/>
        </p:nvSpPr>
        <p:spPr>
          <a:xfrm>
            <a:off x="6096000" y="4143375"/>
            <a:ext cx="2419350" cy="7334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35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DDA805-78B4-4C4B-92FB-025DBFCF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stampa?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97E09E-5097-4EF1-9B3E-3F79815CE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89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a=0;</a:t>
            </a:r>
          </a:p>
          <a:p>
            <a:pPr marL="0" indent="0">
              <a:buNone/>
            </a:pPr>
            <a:r>
              <a:rPr lang="it-IT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b=2;</a:t>
            </a:r>
          </a:p>
          <a:p>
            <a:pPr marL="0" indent="0">
              <a:buNone/>
            </a:pPr>
            <a:r>
              <a:rPr lang="it-IT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c=4;</a:t>
            </a:r>
          </a:p>
          <a:p>
            <a:pPr marL="0" indent="0">
              <a:buNone/>
            </a:pPr>
            <a:r>
              <a:rPr lang="it-IT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d=6;</a:t>
            </a:r>
          </a:p>
          <a:p>
            <a:pPr marL="0" indent="0">
              <a:buNone/>
            </a:pPr>
            <a:r>
              <a:rPr lang="it-IT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e=8;</a:t>
            </a:r>
          </a:p>
          <a:p>
            <a:pPr marL="0" indent="0">
              <a:buNone/>
            </a:pPr>
            <a:r>
              <a:rPr lang="it-IT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f=10;</a:t>
            </a:r>
          </a:p>
          <a:p>
            <a:pPr marL="0" indent="0">
              <a:buNone/>
            </a:pPr>
            <a:r>
              <a:rPr lang="it-IT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("Numeri pari da 0 a 10: %d %d %d </a:t>
            </a:r>
            <a:r>
              <a:rPr lang="pt-BR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 %d %d \n",a,b,c,d,e,f);</a:t>
            </a:r>
            <a:endParaRPr lang="it-I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A54FBB-21C8-4276-8F78-DA7F224A56E1}"/>
              </a:ext>
            </a:extLst>
          </p:cNvPr>
          <p:cNvSpPr/>
          <p:nvPr/>
        </p:nvSpPr>
        <p:spPr>
          <a:xfrm>
            <a:off x="5610226" y="4143376"/>
            <a:ext cx="2781300" cy="4953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D25C81A-480C-4990-89F5-775260A81F0C}"/>
              </a:ext>
            </a:extLst>
          </p:cNvPr>
          <p:cNvSpPr txBox="1"/>
          <p:nvPr/>
        </p:nvSpPr>
        <p:spPr>
          <a:xfrm>
            <a:off x="838200" y="5686425"/>
            <a:ext cx="105156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 pari da 0 a 10: 0 2 4 6 8 10</a:t>
            </a:r>
            <a:endParaRPr lang="it-IT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F641E35-31A4-4DAA-B213-822DC65E80AA}"/>
              </a:ext>
            </a:extLst>
          </p:cNvPr>
          <p:cNvSpPr txBox="1"/>
          <p:nvPr/>
        </p:nvSpPr>
        <p:spPr>
          <a:xfrm>
            <a:off x="838200" y="5057775"/>
            <a:ext cx="3333750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Messaggio visualizzato:</a:t>
            </a:r>
          </a:p>
        </p:txBody>
      </p:sp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87286936-219E-4FE6-AC2F-23F2BAA3AF20}"/>
              </a:ext>
            </a:extLst>
          </p:cNvPr>
          <p:cNvCxnSpPr>
            <a:cxnSpLocks/>
            <a:stCxn id="7" idx="3"/>
            <a:endCxn id="6" idx="0"/>
          </p:cNvCxnSpPr>
          <p:nvPr/>
        </p:nvCxnSpPr>
        <p:spPr>
          <a:xfrm>
            <a:off x="4171950" y="5242441"/>
            <a:ext cx="1924050" cy="443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55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DDA805-78B4-4C4B-92FB-025DBFCF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stampa?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97E09E-5097-4EF1-9B3E-3F79815CE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89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a=0;</a:t>
            </a:r>
          </a:p>
          <a:p>
            <a:pPr marL="0" indent="0">
              <a:buNone/>
            </a:pPr>
            <a:r>
              <a:rPr lang="it-IT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b=2;</a:t>
            </a:r>
          </a:p>
          <a:p>
            <a:pPr marL="0" indent="0">
              <a:buNone/>
            </a:pPr>
            <a:r>
              <a:rPr lang="it-IT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c=4;</a:t>
            </a:r>
          </a:p>
          <a:p>
            <a:pPr marL="0" indent="0">
              <a:buNone/>
            </a:pPr>
            <a:r>
              <a:rPr lang="it-IT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d=6;</a:t>
            </a:r>
          </a:p>
          <a:p>
            <a:pPr marL="0" indent="0">
              <a:buNone/>
            </a:pPr>
            <a:r>
              <a:rPr lang="it-IT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e=8;</a:t>
            </a:r>
          </a:p>
          <a:p>
            <a:pPr marL="0" indent="0">
              <a:buNone/>
            </a:pPr>
            <a:r>
              <a:rPr lang="it-IT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f=10;</a:t>
            </a:r>
          </a:p>
          <a:p>
            <a:pPr marL="0" indent="0">
              <a:buNone/>
            </a:pPr>
            <a:r>
              <a:rPr lang="it-IT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("Numeri pari da 0 a 10: %d %d %d </a:t>
            </a:r>
            <a:r>
              <a:rPr lang="pt-BR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 %d  \n",a,b,c,d,e,f);</a:t>
            </a:r>
            <a:endParaRPr lang="it-I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A54FBB-21C8-4276-8F78-DA7F224A56E1}"/>
              </a:ext>
            </a:extLst>
          </p:cNvPr>
          <p:cNvSpPr/>
          <p:nvPr/>
        </p:nvSpPr>
        <p:spPr>
          <a:xfrm>
            <a:off x="5610226" y="4143376"/>
            <a:ext cx="2333624" cy="4953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D25C81A-480C-4990-89F5-775260A81F0C}"/>
              </a:ext>
            </a:extLst>
          </p:cNvPr>
          <p:cNvSpPr txBox="1"/>
          <p:nvPr/>
        </p:nvSpPr>
        <p:spPr>
          <a:xfrm>
            <a:off x="838200" y="5686425"/>
            <a:ext cx="105156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 pari da 0 a 10: 0 2 4 6 8 </a:t>
            </a:r>
            <a:endParaRPr lang="it-IT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F641E35-31A4-4DAA-B213-822DC65E80AA}"/>
              </a:ext>
            </a:extLst>
          </p:cNvPr>
          <p:cNvSpPr txBox="1"/>
          <p:nvPr/>
        </p:nvSpPr>
        <p:spPr>
          <a:xfrm>
            <a:off x="838200" y="5057775"/>
            <a:ext cx="3333750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Messaggio visualizzato:</a:t>
            </a:r>
          </a:p>
        </p:txBody>
      </p:sp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87286936-219E-4FE6-AC2F-23F2BAA3AF20}"/>
              </a:ext>
            </a:extLst>
          </p:cNvPr>
          <p:cNvCxnSpPr>
            <a:cxnSpLocks/>
            <a:stCxn id="7" idx="3"/>
            <a:endCxn id="6" idx="0"/>
          </p:cNvCxnSpPr>
          <p:nvPr/>
        </p:nvCxnSpPr>
        <p:spPr>
          <a:xfrm>
            <a:off x="4171950" y="5242441"/>
            <a:ext cx="1924050" cy="443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F9382D6-81AC-4F60-9945-84B0747E62DA}"/>
              </a:ext>
            </a:extLst>
          </p:cNvPr>
          <p:cNvSpPr txBox="1"/>
          <p:nvPr/>
        </p:nvSpPr>
        <p:spPr>
          <a:xfrm>
            <a:off x="5734050" y="3429000"/>
            <a:ext cx="466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7206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DDA805-78B4-4C4B-92FB-025DBFCF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stampa?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97E09E-5097-4EF1-9B3E-3F79815CE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1875" cy="3089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a=0;</a:t>
            </a:r>
          </a:p>
          <a:p>
            <a:pPr marL="0" indent="0">
              <a:buNone/>
            </a:pPr>
            <a:r>
              <a:rPr lang="it-IT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b=2;</a:t>
            </a:r>
          </a:p>
          <a:p>
            <a:pPr marL="0" indent="0">
              <a:buNone/>
            </a:pPr>
            <a:r>
              <a:rPr lang="it-IT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c=4;</a:t>
            </a:r>
          </a:p>
          <a:p>
            <a:pPr marL="0" indent="0">
              <a:buNone/>
            </a:pPr>
            <a:r>
              <a:rPr lang="it-IT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d=6;</a:t>
            </a:r>
          </a:p>
          <a:p>
            <a:pPr marL="0" indent="0">
              <a:buNone/>
            </a:pPr>
            <a:r>
              <a:rPr lang="it-IT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e=8;</a:t>
            </a:r>
          </a:p>
          <a:p>
            <a:pPr marL="0" indent="0">
              <a:buNone/>
            </a:pPr>
            <a:r>
              <a:rPr lang="it-IT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f=10;</a:t>
            </a:r>
          </a:p>
          <a:p>
            <a:pPr marL="0" indent="0">
              <a:buNone/>
            </a:pPr>
            <a:r>
              <a:rPr lang="it-IT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("Numeri pari da 0 a 10: %d %d %d </a:t>
            </a:r>
            <a:r>
              <a:rPr lang="pt-BR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 %d %d %d \n",a,b,c,d,e,f);</a:t>
            </a:r>
            <a:endParaRPr lang="it-I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A54FBB-21C8-4276-8F78-DA7F224A56E1}"/>
              </a:ext>
            </a:extLst>
          </p:cNvPr>
          <p:cNvSpPr/>
          <p:nvPr/>
        </p:nvSpPr>
        <p:spPr>
          <a:xfrm>
            <a:off x="5610225" y="4143376"/>
            <a:ext cx="3181349" cy="4953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D25C81A-480C-4990-89F5-775260A81F0C}"/>
              </a:ext>
            </a:extLst>
          </p:cNvPr>
          <p:cNvSpPr txBox="1"/>
          <p:nvPr/>
        </p:nvSpPr>
        <p:spPr>
          <a:xfrm>
            <a:off x="838200" y="5686425"/>
            <a:ext cx="105156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 pari da 0 a 10: 0 2 4 6 8 2293472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F641E35-31A4-4DAA-B213-822DC65E80AA}"/>
              </a:ext>
            </a:extLst>
          </p:cNvPr>
          <p:cNvSpPr txBox="1"/>
          <p:nvPr/>
        </p:nvSpPr>
        <p:spPr>
          <a:xfrm>
            <a:off x="838200" y="5057775"/>
            <a:ext cx="3333750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Messaggio visualizzato:</a:t>
            </a:r>
          </a:p>
        </p:txBody>
      </p:sp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87286936-219E-4FE6-AC2F-23F2BAA3AF20}"/>
              </a:ext>
            </a:extLst>
          </p:cNvPr>
          <p:cNvCxnSpPr>
            <a:cxnSpLocks/>
            <a:stCxn id="7" idx="3"/>
            <a:endCxn id="6" idx="0"/>
          </p:cNvCxnSpPr>
          <p:nvPr/>
        </p:nvCxnSpPr>
        <p:spPr>
          <a:xfrm>
            <a:off x="4171950" y="5242441"/>
            <a:ext cx="1924050" cy="443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BA3BB5E-3E15-418F-8DFE-E3EFAF824305}"/>
              </a:ext>
            </a:extLst>
          </p:cNvPr>
          <p:cNvSpPr txBox="1"/>
          <p:nvPr/>
        </p:nvSpPr>
        <p:spPr>
          <a:xfrm>
            <a:off x="5734050" y="3429000"/>
            <a:ext cx="466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8A91906-DEEB-4381-BCA5-D7BA581DE78D}"/>
              </a:ext>
            </a:extLst>
          </p:cNvPr>
          <p:cNvSpPr/>
          <p:nvPr/>
        </p:nvSpPr>
        <p:spPr>
          <a:xfrm>
            <a:off x="9363076" y="4111110"/>
            <a:ext cx="2162174" cy="527566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5A00EC0-55C1-4355-B732-A73E1009E220}"/>
              </a:ext>
            </a:extLst>
          </p:cNvPr>
          <p:cNvSpPr txBox="1"/>
          <p:nvPr/>
        </p:nvSpPr>
        <p:spPr>
          <a:xfrm>
            <a:off x="9977438" y="3433465"/>
            <a:ext cx="466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4" name="Stella a 7 punte 3">
            <a:extLst>
              <a:ext uri="{FF2B5EF4-FFF2-40B4-BE49-F238E27FC236}">
                <a16:creationId xmlns:a16="http://schemas.microsoft.com/office/drawing/2014/main" id="{CA30847B-AAB5-46A9-A8A2-BA5B1908262F}"/>
              </a:ext>
            </a:extLst>
          </p:cNvPr>
          <p:cNvSpPr/>
          <p:nvPr/>
        </p:nvSpPr>
        <p:spPr>
          <a:xfrm>
            <a:off x="5076826" y="5553075"/>
            <a:ext cx="2305050" cy="577334"/>
          </a:xfrm>
          <a:prstGeom prst="star7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348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/>
      <p:bldP spid="10" grpId="0" animBg="1"/>
      <p:bldP spid="11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F80ABA-D353-4E68-A784-200AEFE77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Ancora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D3DDBE-6339-4BEE-9BA1-C29FBA7ED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420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 calcoli possono essere eseguiti all’interno di una </a:t>
            </a:r>
            <a:r>
              <a:rPr lang="it-IT" b="1" dirty="0" err="1"/>
              <a:t>printf</a:t>
            </a:r>
            <a:r>
              <a:rPr lang="it-IT" dirty="0"/>
              <a:t>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39A62EC-B8CB-46DA-BD52-AD0D9AA64781}"/>
              </a:ext>
            </a:extLst>
          </p:cNvPr>
          <p:cNvSpPr txBox="1"/>
          <p:nvPr/>
        </p:nvSpPr>
        <p:spPr>
          <a:xfrm>
            <a:off x="838200" y="2695575"/>
            <a:ext cx="348615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x=3;</a:t>
            </a:r>
          </a:p>
          <a:p>
            <a:pPr lvl="1"/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y=5;</a:t>
            </a:r>
          </a:p>
          <a:p>
            <a:pPr lvl="1"/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y+x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printf("x=%d\n", x);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D90F8B7-3DC0-4708-9E0D-7A609077C46A}"/>
              </a:ext>
            </a:extLst>
          </p:cNvPr>
          <p:cNvSpPr txBox="1"/>
          <p:nvPr/>
        </p:nvSpPr>
        <p:spPr>
          <a:xfrm>
            <a:off x="6657975" y="2685256"/>
            <a:ext cx="4114800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x=3;</a:t>
            </a:r>
          </a:p>
          <a:p>
            <a:pPr lvl="1"/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y=5;</a:t>
            </a:r>
          </a:p>
          <a:p>
            <a:pPr lvl="1"/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printf("x=%d\n", x+y);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E4E6FA7-5359-4891-85BF-F8D1C42D2C09}"/>
              </a:ext>
            </a:extLst>
          </p:cNvPr>
          <p:cNvSpPr txBox="1"/>
          <p:nvPr/>
        </p:nvSpPr>
        <p:spPr>
          <a:xfrm>
            <a:off x="4495800" y="5734050"/>
            <a:ext cx="3200400" cy="36933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it-IT" dirty="0"/>
              <a:t>Entrambi stampano: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x=8</a:t>
            </a:r>
          </a:p>
        </p:txBody>
      </p:sp>
    </p:spTree>
    <p:extLst>
      <p:ext uri="{BB962C8B-B14F-4D97-AF65-F5344CB8AC3E}">
        <p14:creationId xmlns:p14="http://schemas.microsoft.com/office/powerpoint/2010/main" val="3320757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38FD3B-5021-48C1-A2C0-C38D6A93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Riepilogo: istruzione di input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FCCF75-03FF-4A2D-80AC-A010EDDDA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E2296FAB-9730-486B-8033-3A688EFEC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009430"/>
              </p:ext>
            </p:extLst>
          </p:nvPr>
        </p:nvGraphicFramePr>
        <p:xfrm>
          <a:off x="847725" y="2200275"/>
          <a:ext cx="11182350" cy="315849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72075">
                  <a:extLst>
                    <a:ext uri="{9D8B030D-6E8A-4147-A177-3AD203B41FA5}">
                      <a16:colId xmlns:a16="http://schemas.microsoft.com/office/drawing/2014/main" val="3533385318"/>
                    </a:ext>
                  </a:extLst>
                </a:gridCol>
                <a:gridCol w="6010275">
                  <a:extLst>
                    <a:ext uri="{9D8B030D-6E8A-4147-A177-3AD203B41FA5}">
                      <a16:colId xmlns:a16="http://schemas.microsoft.com/office/drawing/2014/main" val="3816214228"/>
                    </a:ext>
                  </a:extLst>
                </a:gridCol>
              </a:tblGrid>
              <a:tr h="481965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scanf</a:t>
                      </a:r>
                      <a:endParaRPr lang="it-IT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usata anche per acquisire l’input da tastiera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285160"/>
                  </a:ext>
                </a:extLst>
              </a:tr>
              <a:tr h="481965">
                <a:tc>
                  <a:txBody>
                    <a:bodyPr/>
                    <a:lstStyle/>
                    <a:p>
                      <a:r>
                        <a:rPr lang="it-IT" sz="2000" b="1" dirty="0">
                          <a:solidFill>
                            <a:srgbClr val="FF0000"/>
                          </a:solidFill>
                        </a:rPr>
                        <a:t>sintassi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1" i="0" u="none" strike="noStrike" kern="1200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scanf</a:t>
                      </a:r>
                      <a:r>
                        <a:rPr lang="it-IT" sz="1800" b="1" i="0" u="none" strike="noStrike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(&lt; stringa di formato &gt;, &lt; argomenti &gt;)</a:t>
                      </a:r>
                      <a:endParaRPr lang="it-IT" sz="18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352667"/>
                  </a:ext>
                </a:extLst>
              </a:tr>
              <a:tr h="48196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 stringa di formato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 il formato in cui saranno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inseriti i valori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186609"/>
                  </a:ext>
                </a:extLst>
              </a:tr>
              <a:tr h="48196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 argomenti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variabili che devono contenere i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valori inseriti, preceduti dal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carattere </a:t>
                      </a:r>
                      <a:r>
                        <a:rPr lang="it-IT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332590"/>
                  </a:ext>
                </a:extLst>
              </a:tr>
              <a:tr h="481965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660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780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FC7F02-BF14-4814-A42E-54C416C8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Riepilogo: istruzione di input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E5B86A-A1C0-4D20-AA72-852F7AC93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&amp;x)</a:t>
            </a:r>
          </a:p>
          <a:p>
            <a:pPr marL="0" indent="0">
              <a:buNone/>
            </a:pPr>
            <a:r>
              <a:rPr lang="it-IT" dirty="0"/>
              <a:t>legge la prossima sequenza di caratteri sullo standard input che rappresentano un valore di tipo </a:t>
            </a:r>
            <a:r>
              <a:rPr lang="it-IT" b="1" dirty="0"/>
              <a:t>intero </a:t>
            </a:r>
            <a:r>
              <a:rPr lang="it-IT" dirty="0"/>
              <a:t>e assegna tale valore alla variabile </a:t>
            </a:r>
            <a:r>
              <a:rPr lang="it-IT" b="1" dirty="0"/>
              <a:t>x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occorre premettere al nome della variabile </a:t>
            </a:r>
            <a:r>
              <a:rPr lang="it-IT" b="1" dirty="0"/>
              <a:t>&amp; </a:t>
            </a:r>
          </a:p>
          <a:p>
            <a:pPr marL="0" indent="0">
              <a:buNone/>
            </a:pPr>
            <a:endParaRPr lang="it-IT" b="1" dirty="0"/>
          </a:p>
          <a:p>
            <a:pPr marL="0" indent="0" algn="ctr">
              <a:buNone/>
            </a:pPr>
            <a:r>
              <a:rPr lang="it-IT" dirty="0"/>
              <a:t>Posso anche scrivere:</a:t>
            </a:r>
          </a:p>
          <a:p>
            <a:pPr marL="0" indent="0" algn="ctr">
              <a:buNone/>
            </a:pP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scanf("%d%d", &amp;x, &amp;y);</a:t>
            </a:r>
            <a:endParaRPr lang="it-IT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200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4AF11A-245E-49E2-B5E7-63A5B749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Riepilogo: istruzione di assegnamento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574114-38BC-4372-B24E-9D5258851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ctr">
              <a:buNone/>
            </a:pP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 + 4 * (y + 2);</a:t>
            </a:r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r>
              <a:rPr lang="it-IT" dirty="0"/>
              <a:t>calcola il valore dell’espressione a destra del segno </a:t>
            </a:r>
            <a:r>
              <a:rPr lang="it-IT" b="1" dirty="0"/>
              <a:t>= </a:t>
            </a:r>
            <a:r>
              <a:rPr lang="it-IT" dirty="0"/>
              <a:t>e lo assegna alla variabile </a:t>
            </a:r>
            <a:r>
              <a:rPr lang="it-IT" b="1" dirty="0"/>
              <a:t>x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4922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C258A9-5AE1-4DB0-9FC2-3E696B16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42D131-1738-44AC-9602-6E34BBFF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Scrivere un programma che, utilizzando una sola istruzione </a:t>
            </a:r>
            <a:r>
              <a:rPr lang="it-IT" b="1" dirty="0" err="1"/>
              <a:t>printf</a:t>
            </a:r>
            <a:r>
              <a:rPr lang="it-IT" b="1" dirty="0"/>
              <a:t>, visualizzi: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/>
              <a:t>Prove</a:t>
            </a:r>
          </a:p>
          <a:p>
            <a:pPr marL="0" indent="0">
              <a:buNone/>
            </a:pPr>
            <a:r>
              <a:rPr lang="it-IT" b="1" dirty="0"/>
              <a:t>tecniche</a:t>
            </a:r>
          </a:p>
          <a:p>
            <a:pPr marL="0" indent="0">
              <a:buNone/>
            </a:pPr>
            <a:r>
              <a:rPr lang="it-IT" b="1" dirty="0"/>
              <a:t>di</a:t>
            </a:r>
          </a:p>
          <a:p>
            <a:pPr marL="0" indent="0">
              <a:buNone/>
            </a:pPr>
            <a:r>
              <a:rPr lang="it-IT" b="1" dirty="0"/>
              <a:t>visualizzazione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4405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B72448-8F6E-49E8-AD2E-FF020AE6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8EE7FB-7E49-4922-B889-1AF2CE909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01400" cy="2279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("Prove\n\n tecniche\</a:t>
            </a:r>
            <a:r>
              <a:rPr lang="it-IT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ndi</a:t>
            </a:r>
            <a:r>
              <a:rPr lang="it-IT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 visualizzazione");</a:t>
            </a:r>
          </a:p>
          <a:p>
            <a:pPr marL="0" indent="0">
              <a:buNone/>
            </a:pPr>
            <a:r>
              <a:rPr lang="it-IT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F265C58-E432-413D-8679-744AA67960DC}"/>
              </a:ext>
            </a:extLst>
          </p:cNvPr>
          <p:cNvSpPr txBox="1"/>
          <p:nvPr/>
        </p:nvSpPr>
        <p:spPr>
          <a:xfrm>
            <a:off x="838200" y="4400550"/>
            <a:ext cx="10448925" cy="1938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it-IT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it-IT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it-IT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("Prove\n\n tecniche\n di\n visualizzazione");</a:t>
            </a:r>
            <a:endParaRPr lang="it-IT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14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1D2ED5-17F3-4503-8FDA-CD7EB624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Riepilogo: struttura di un programma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E76D0C-413B-46FC-9C3A-840B4DD90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direttive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dichiarazioni;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istruzioni;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76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5253A4-041B-46A8-8A6D-5E01ACA20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D101F8-4B4B-40F0-83B8-C6ADE3D00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85069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Che sarà visualizzato (se lo sarà), quando ognuna delle seguenti istruzioni </a:t>
            </a:r>
            <a:r>
              <a:rPr lang="it-IT" b="1" dirty="0"/>
              <a:t>C </a:t>
            </a:r>
            <a:r>
              <a:rPr lang="it-IT" dirty="0"/>
              <a:t>verrà eseguita? Assumete che </a:t>
            </a:r>
            <a:r>
              <a:rPr lang="it-IT" b="1" dirty="0"/>
              <a:t>x=2 </a:t>
            </a:r>
            <a:r>
              <a:rPr lang="it-IT" dirty="0"/>
              <a:t>e </a:t>
            </a:r>
            <a:r>
              <a:rPr lang="it-IT" b="1" dirty="0"/>
              <a:t>y=3</a:t>
            </a:r>
            <a:r>
              <a:rPr lang="it-IT" dirty="0"/>
              <a:t>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5B2B8FD-8EB2-45CF-97B8-AB8BEB91BE78}"/>
              </a:ext>
            </a:extLst>
          </p:cNvPr>
          <p:cNvSpPr txBox="1"/>
          <p:nvPr/>
        </p:nvSpPr>
        <p:spPr>
          <a:xfrm>
            <a:off x="914400" y="2857500"/>
            <a:ext cx="4400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x);</a:t>
            </a:r>
          </a:p>
          <a:p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x+x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 «x=%d», x);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z=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scanf("%d%d", &amp;x, &amp;y);</a:t>
            </a:r>
          </a:p>
          <a:p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/* printf("x+y=%d", x+y)*/;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4C97CF5-546B-47D6-9E33-5161BE21395F}"/>
              </a:ext>
            </a:extLst>
          </p:cNvPr>
          <p:cNvSpPr txBox="1"/>
          <p:nvPr/>
        </p:nvSpPr>
        <p:spPr>
          <a:xfrm>
            <a:off x="6096000" y="2857500"/>
            <a:ext cx="18192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2</a:t>
            </a:r>
          </a:p>
          <a:p>
            <a:r>
              <a:rPr lang="it-IT" b="1" dirty="0">
                <a:solidFill>
                  <a:srgbClr val="FF0000"/>
                </a:solidFill>
              </a:rPr>
              <a:t>4</a:t>
            </a:r>
          </a:p>
          <a:p>
            <a:r>
              <a:rPr lang="it-IT" b="1" dirty="0">
                <a:solidFill>
                  <a:srgbClr val="FF0000"/>
                </a:solidFill>
              </a:rPr>
              <a:t>niente</a:t>
            </a:r>
          </a:p>
          <a:p>
            <a:r>
              <a:rPr lang="it-IT" b="1" dirty="0">
                <a:solidFill>
                  <a:srgbClr val="FF0000"/>
                </a:solidFill>
              </a:rPr>
              <a:t>niente</a:t>
            </a:r>
          </a:p>
          <a:p>
            <a:r>
              <a:rPr lang="it-IT" b="1" dirty="0">
                <a:solidFill>
                  <a:srgbClr val="FF0000"/>
                </a:solidFill>
              </a:rPr>
              <a:t>niente</a:t>
            </a:r>
          </a:p>
          <a:p>
            <a:r>
              <a:rPr lang="it-IT" b="1" dirty="0">
                <a:solidFill>
                  <a:srgbClr val="FF0000"/>
                </a:solidFill>
              </a:rPr>
              <a:t>niente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02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67D8DA-16C9-48CB-A7EA-45DD57E1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45C873-94CA-410E-816E-06F3EFC5F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Scrivere un programma che richieda all’utente un numero intero. Il programma deve quindi calcolare e visualizzare il doppio.</a:t>
            </a:r>
          </a:p>
          <a:p>
            <a:endParaRPr lang="it-IT" b="1" dirty="0"/>
          </a:p>
          <a:p>
            <a:r>
              <a:rPr lang="it-IT" dirty="0"/>
              <a:t>Esempio</a:t>
            </a:r>
          </a:p>
          <a:p>
            <a:r>
              <a:rPr lang="it-IT" dirty="0"/>
              <a:t>Dammi un numero</a:t>
            </a:r>
          </a:p>
          <a:p>
            <a:r>
              <a:rPr lang="it-IT" dirty="0"/>
              <a:t>5</a:t>
            </a:r>
          </a:p>
          <a:p>
            <a:r>
              <a:rPr lang="it-IT" dirty="0"/>
              <a:t>Il risultato = 10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0255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BC5CD6-1459-4804-AD53-1EBB3823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306E29-76EC-4F9B-BC30-E8A5339EF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numero;</a:t>
            </a:r>
          </a:p>
          <a:p>
            <a:pPr marL="457200" lvl="1" indent="0">
              <a:buNone/>
            </a:pPr>
            <a:r>
              <a:rPr lang="it-IT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("Dammi un numero\n");</a:t>
            </a:r>
          </a:p>
          <a:p>
            <a:pPr marL="457200" lvl="1" indent="0">
              <a:buNone/>
            </a:pPr>
            <a:r>
              <a:rPr lang="it-IT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&amp;numero);</a:t>
            </a:r>
          </a:p>
          <a:p>
            <a:pPr marL="457200" lvl="1" indent="0">
              <a:buNone/>
            </a:pPr>
            <a:r>
              <a:rPr lang="it-IT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= </a:t>
            </a:r>
            <a:r>
              <a:rPr lang="it-IT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numero+numero</a:t>
            </a:r>
            <a:r>
              <a:rPr lang="it-IT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it-IT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("Il risultato = %d", numero);</a:t>
            </a:r>
          </a:p>
          <a:p>
            <a:pPr marL="0" indent="0">
              <a:buNone/>
            </a:pPr>
            <a:r>
              <a:rPr lang="it-IT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329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B871BF-1AC2-431B-95CE-28399ABD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22E833-E627-42BB-9231-4E6243B8A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Scrivere un programma che richieda all’utente tre numeri interi. Il programma deve quindi calcolare la differenza dei tre numeri e moltiplicare il risultato per il primo numero. Visualizzare il risultato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Esempio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Dammi il primo numero   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Dammi il secondo numero   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Dammi il terzo numero   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Il risultato = 50</a:t>
            </a:r>
          </a:p>
        </p:txBody>
      </p:sp>
    </p:spTree>
    <p:extLst>
      <p:ext uri="{BB962C8B-B14F-4D97-AF65-F5344CB8AC3E}">
        <p14:creationId xmlns:p14="http://schemas.microsoft.com/office/powerpoint/2010/main" val="823573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3DDF39-F980-4850-8F50-F772C5F1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CA4F39-1C44-48A5-A942-BEBED8439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primo, secondo, terzo, risultato;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("Dammi il primo numero ");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&amp;primo);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("Dammi il secondo numero ");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&amp;secondo);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("Dammi il terzo numero ");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&amp;terzo);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risultato = (primo-secondo-terzo)*primo;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("Il risultato = %d", risultato);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74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400AB5-5170-4AC2-B4FB-1EA6C9D9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 alternativa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CD4BF7-6432-47B0-BEB4-D7A8F7CEC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primo, secondo, terzo;</a:t>
            </a:r>
          </a:p>
          <a:p>
            <a:pPr marL="457200" lvl="1" indent="0">
              <a:buNone/>
            </a:pPr>
            <a:r>
              <a:rPr lang="it-IT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("Dammi i tre numeri separati da spazio\n");</a:t>
            </a:r>
          </a:p>
          <a:p>
            <a:pPr marL="457200" lvl="1" indent="0">
              <a:buNone/>
            </a:pPr>
            <a:r>
              <a:rPr lang="it-IT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%d %d", &amp;primo, &amp;secondo, &amp;terzo);</a:t>
            </a:r>
          </a:p>
          <a:p>
            <a:pPr marL="457200" lvl="1" indent="0">
              <a:buNone/>
            </a:pPr>
            <a:r>
              <a:rPr lang="it-IT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("Il risultato = %d", (primo-secondo-terzo)*primo);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F5FC3A9-4DD9-4C9F-A570-FE6B32EC2102}"/>
              </a:ext>
            </a:extLst>
          </p:cNvPr>
          <p:cNvSpPr/>
          <p:nvPr/>
        </p:nvSpPr>
        <p:spPr>
          <a:xfrm>
            <a:off x="5591175" y="4314825"/>
            <a:ext cx="4648200" cy="4000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349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0E34B1-C190-4B63-923F-C522ACBD8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F71C3D-2DEB-42A7-9AB6-5E453197F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b="1" dirty="0"/>
              <a:t>Indicare tutti gli errori commessi nel seguente listato e fornire una versione corretta.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 programma con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errori /*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("programmi con errori");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("d", 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ris+2 = 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("Risultato=" 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8ECC21E-C48D-4D8E-8B1C-0A50420A5D98}"/>
              </a:ext>
            </a:extLst>
          </p:cNvPr>
          <p:cNvSpPr/>
          <p:nvPr/>
        </p:nvSpPr>
        <p:spPr>
          <a:xfrm>
            <a:off x="4267200" y="2486025"/>
            <a:ext cx="409575" cy="3619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F46E953-9CD0-4FD8-AC14-099F013BF0DA}"/>
              </a:ext>
            </a:extLst>
          </p:cNvPr>
          <p:cNvSpPr txBox="1"/>
          <p:nvPr/>
        </p:nvSpPr>
        <p:spPr>
          <a:xfrm>
            <a:off x="5143500" y="2486025"/>
            <a:ext cx="58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A2DC090-76A0-46AD-914B-72EA90DAA3F5}"/>
              </a:ext>
            </a:extLst>
          </p:cNvPr>
          <p:cNvSpPr/>
          <p:nvPr/>
        </p:nvSpPr>
        <p:spPr>
          <a:xfrm>
            <a:off x="866775" y="2855357"/>
            <a:ext cx="495300" cy="4021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07C4C9F-6BDB-4134-8076-8EA942143A24}"/>
              </a:ext>
            </a:extLst>
          </p:cNvPr>
          <p:cNvSpPr txBox="1"/>
          <p:nvPr/>
        </p:nvSpPr>
        <p:spPr>
          <a:xfrm>
            <a:off x="5153025" y="2809875"/>
            <a:ext cx="58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/*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751154E-ECF5-472F-AEAF-20068E54B950}"/>
              </a:ext>
            </a:extLst>
          </p:cNvPr>
          <p:cNvSpPr/>
          <p:nvPr/>
        </p:nvSpPr>
        <p:spPr>
          <a:xfrm>
            <a:off x="2295525" y="3264932"/>
            <a:ext cx="495300" cy="4021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7DDD5BC-0484-4A08-9BBD-369AA880FA00}"/>
              </a:ext>
            </a:extLst>
          </p:cNvPr>
          <p:cNvSpPr txBox="1"/>
          <p:nvPr/>
        </p:nvSpPr>
        <p:spPr>
          <a:xfrm>
            <a:off x="5153025" y="3219450"/>
            <a:ext cx="58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*/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6565DCA-BC7E-44A3-9418-4D27B64E4539}"/>
              </a:ext>
            </a:extLst>
          </p:cNvPr>
          <p:cNvSpPr/>
          <p:nvPr/>
        </p:nvSpPr>
        <p:spPr>
          <a:xfrm>
            <a:off x="1276350" y="3969782"/>
            <a:ext cx="495300" cy="4021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DD03AF1-532C-4A10-81D4-D694CC4F8EDE}"/>
              </a:ext>
            </a:extLst>
          </p:cNvPr>
          <p:cNvSpPr txBox="1"/>
          <p:nvPr/>
        </p:nvSpPr>
        <p:spPr>
          <a:xfrm>
            <a:off x="6657975" y="4038600"/>
            <a:ext cx="58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2" name="Freccia circolare a sinistra 11">
            <a:extLst>
              <a:ext uri="{FF2B5EF4-FFF2-40B4-BE49-F238E27FC236}">
                <a16:creationId xmlns:a16="http://schemas.microsoft.com/office/drawing/2014/main" id="{A598D1C2-BA96-4BA3-8FD3-09FDA94FB859}"/>
              </a:ext>
            </a:extLst>
          </p:cNvPr>
          <p:cNvSpPr/>
          <p:nvPr/>
        </p:nvSpPr>
        <p:spPr>
          <a:xfrm rot="10800000">
            <a:off x="609600" y="4112657"/>
            <a:ext cx="400050" cy="402193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53A89527-D84D-49CF-9EF9-F685001372E5}"/>
              </a:ext>
            </a:extLst>
          </p:cNvPr>
          <p:cNvSpPr/>
          <p:nvPr/>
        </p:nvSpPr>
        <p:spPr>
          <a:xfrm>
            <a:off x="1362075" y="4872275"/>
            <a:ext cx="933450" cy="4021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9C5EB55-B0B8-4849-90FB-753AD2B1F4FA}"/>
              </a:ext>
            </a:extLst>
          </p:cNvPr>
          <p:cNvSpPr txBox="1"/>
          <p:nvPr/>
        </p:nvSpPr>
        <p:spPr>
          <a:xfrm>
            <a:off x="5124450" y="4905136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solidFill>
                  <a:srgbClr val="FF0000"/>
                </a:solidFill>
              </a:rPr>
              <a:t> va dichiarato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736DED6-4621-4AA2-B1C2-49757EBCB3CD}"/>
              </a:ext>
            </a:extLst>
          </p:cNvPr>
          <p:cNvSpPr txBox="1"/>
          <p:nvPr/>
        </p:nvSpPr>
        <p:spPr>
          <a:xfrm>
            <a:off x="4352925" y="6000750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it-IT" dirty="0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2CC1B9E4-4F03-46C7-A2A7-AF94EB155841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4467225" y="5448300"/>
            <a:ext cx="180975" cy="5524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3D9DA22-69B9-4E0B-A925-02DA40BE7CCF}"/>
              </a:ext>
            </a:extLst>
          </p:cNvPr>
          <p:cNvSpPr txBox="1"/>
          <p:nvPr/>
        </p:nvSpPr>
        <p:spPr>
          <a:xfrm>
            <a:off x="2652713" y="5989916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endParaRPr lang="it-IT" sz="2400" dirty="0"/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B556B7F9-366F-4926-B990-2976ABA1412C}"/>
              </a:ext>
            </a:extLst>
          </p:cNvPr>
          <p:cNvCxnSpPr>
            <a:cxnSpLocks/>
          </p:cNvCxnSpPr>
          <p:nvPr/>
        </p:nvCxnSpPr>
        <p:spPr>
          <a:xfrm flipH="1" flipV="1">
            <a:off x="2562225" y="4872275"/>
            <a:ext cx="180976" cy="11176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614C5FA-D66F-4509-8B56-C91E217DD52B}"/>
              </a:ext>
            </a:extLst>
          </p:cNvPr>
          <p:cNvSpPr txBox="1"/>
          <p:nvPr/>
        </p:nvSpPr>
        <p:spPr>
          <a:xfrm>
            <a:off x="3124200" y="6022956"/>
            <a:ext cx="466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endParaRPr lang="it-IT" sz="2400" dirty="0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AECF8F75-A08C-46E3-8202-7663A07C8830}"/>
              </a:ext>
            </a:extLst>
          </p:cNvPr>
          <p:cNvCxnSpPr>
            <a:cxnSpLocks/>
          </p:cNvCxnSpPr>
          <p:nvPr/>
        </p:nvCxnSpPr>
        <p:spPr>
          <a:xfrm flipH="1" flipV="1">
            <a:off x="3136025" y="4872275"/>
            <a:ext cx="157164" cy="125081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96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4" grpId="0" animBg="1"/>
      <p:bldP spid="15" grpId="0"/>
      <p:bldP spid="16" grpId="0"/>
      <p:bldP spid="19" grpId="0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65966F-7CFB-487B-B29F-DE032D21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Versione corretta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70F010-628C-451B-878B-0DCB26559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programma con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errori */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("programmi con errori");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num+2;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("Risultato=%d", 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476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D2E283-DF77-4A69-B3AC-7204BFDB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1C49B6-AEC9-4632-9AC9-751B566BE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Cosa stampa il seguente programma?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x=2, y=3;</a:t>
            </a:r>
          </a:p>
          <a:p>
            <a:pPr marL="457200" lvl="1" indent="0">
              <a:buNone/>
            </a:pP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scanf("%d %d", &amp;x, &amp;y);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y=x*y;</a:t>
            </a:r>
          </a:p>
          <a:p>
            <a:pPr marL="457200" lvl="1" indent="0">
              <a:buNone/>
            </a:pP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printf("Il prodotto x*y = y", y);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678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45761C-FFB0-422D-A790-8002255A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1146F8-5038-4535-AE42-A81CCCE3B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825625"/>
            <a:ext cx="10382250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Stampa:</a:t>
            </a:r>
          </a:p>
          <a:p>
            <a:pPr marL="0" indent="0" algn="ctr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 prodotto x*y = y</a:t>
            </a:r>
          </a:p>
          <a:p>
            <a:pPr marL="0" indent="0">
              <a:buNone/>
            </a:pPr>
            <a:r>
              <a:rPr lang="it-IT" dirty="0"/>
              <a:t>Se volevo stampare il prodotto di due numeri letti dall’esterno avrei dovuto usare questa istruzione:</a:t>
            </a:r>
          </a:p>
          <a:p>
            <a:pPr marL="0" indent="0" algn="ctr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("Il prodotto x*y = %d", y);</a:t>
            </a:r>
          </a:p>
        </p:txBody>
      </p:sp>
    </p:spTree>
    <p:extLst>
      <p:ext uri="{BB962C8B-B14F-4D97-AF65-F5344CB8AC3E}">
        <p14:creationId xmlns:p14="http://schemas.microsoft.com/office/powerpoint/2010/main" val="122932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AE823C-B6F1-449D-ADF3-62AFC612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Riepilogo: comenti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2026A9-BB24-4E80-BFC7-E071A122A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commenti  </a:t>
            </a:r>
            <a:r>
              <a:rPr lang="it-IT" dirty="0"/>
              <a:t>in questo modo il compilatore non valuta una riga intera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commenti */ </a:t>
            </a:r>
            <a:r>
              <a:rPr lang="it-IT" dirty="0"/>
              <a:t>in questo modo il compilatore non valuta quello che c'è dentro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>
                <a:solidFill>
                  <a:srgbClr val="FF0000"/>
                </a:solidFill>
              </a:rPr>
              <a:t>Nota bene</a:t>
            </a:r>
          </a:p>
          <a:p>
            <a:pPr marL="0" indent="0">
              <a:buNone/>
            </a:pPr>
            <a:r>
              <a:rPr lang="it-IT" dirty="0"/>
              <a:t>Non si può inserire un commento in un altro (vietato l’annidamento dei commenti)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/* non si può fare */ */</a:t>
            </a:r>
          </a:p>
        </p:txBody>
      </p:sp>
    </p:spTree>
    <p:extLst>
      <p:ext uri="{BB962C8B-B14F-4D97-AF65-F5344CB8AC3E}">
        <p14:creationId xmlns:p14="http://schemas.microsoft.com/office/powerpoint/2010/main" val="4072101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B435EA-8E8D-4361-B5DA-542F5CDF5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E9EBBF-DBE3-4BD9-95BE-447741F86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Stabilite quali delle seguenti affermazioni sono vere o false</a:t>
            </a:r>
          </a:p>
          <a:p>
            <a:pPr marL="0" indent="0">
              <a:buNone/>
            </a:pPr>
            <a:r>
              <a:rPr lang="it-IT" dirty="0"/>
              <a:t>1) Quando sarà invocata la funzione </a:t>
            </a:r>
            <a:r>
              <a:rPr lang="it-IT" b="1" dirty="0" err="1"/>
              <a:t>printf</a:t>
            </a:r>
            <a:r>
              <a:rPr lang="it-IT" dirty="0"/>
              <a:t>, questa comincerà a visualizzare sempre dall’inizio di una nuova riga</a:t>
            </a:r>
          </a:p>
          <a:p>
            <a:pPr marL="0" indent="0">
              <a:buNone/>
            </a:pPr>
            <a:r>
              <a:rPr lang="it-IT" dirty="0"/>
              <a:t>2) I commenti inducono il computer a visualizzare sullo schermo il testo racchiuso tra </a:t>
            </a:r>
            <a:r>
              <a:rPr lang="it-IT" b="1" dirty="0"/>
              <a:t>/* </a:t>
            </a:r>
            <a:r>
              <a:rPr lang="it-IT" dirty="0"/>
              <a:t>e </a:t>
            </a:r>
            <a:r>
              <a:rPr lang="it-IT" b="1" dirty="0"/>
              <a:t>*/ </a:t>
            </a:r>
            <a:r>
              <a:rPr lang="it-IT" dirty="0"/>
              <a:t>durante l’esecuzione del programma</a:t>
            </a:r>
          </a:p>
          <a:p>
            <a:pPr marL="0" indent="0">
              <a:buNone/>
            </a:pPr>
            <a:r>
              <a:rPr lang="it-IT" dirty="0"/>
              <a:t>3) Tutte le variabili devono essere dichiarate prima di essere utilizzate</a:t>
            </a:r>
          </a:p>
        </p:txBody>
      </p:sp>
    </p:spTree>
    <p:extLst>
      <p:ext uri="{BB962C8B-B14F-4D97-AF65-F5344CB8AC3E}">
        <p14:creationId xmlns:p14="http://schemas.microsoft.com/office/powerpoint/2010/main" val="4263031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EA9588-764C-4762-938D-155FBC53A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A643FF-6D26-43DF-8AF7-C2666E56C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1) </a:t>
            </a:r>
            <a:r>
              <a:rPr lang="it-IT" dirty="0">
                <a:solidFill>
                  <a:srgbClr val="FF0000"/>
                </a:solidFill>
              </a:rPr>
              <a:t>Falso</a:t>
            </a:r>
            <a:r>
              <a:rPr lang="it-IT" dirty="0"/>
              <a:t>. La funzione </a:t>
            </a:r>
            <a:r>
              <a:rPr lang="it-IT" b="1" dirty="0" err="1"/>
              <a:t>printf</a:t>
            </a:r>
            <a:r>
              <a:rPr lang="it-IT" b="1" dirty="0"/>
              <a:t> </a:t>
            </a:r>
            <a:r>
              <a:rPr lang="it-IT" dirty="0"/>
              <a:t>incomincerà sempre a visualizzare laddove sarà stato sistemato il cursore, e questo potrà essere ovunque su una riga dello schermo</a:t>
            </a:r>
          </a:p>
          <a:p>
            <a:pPr marL="0" indent="0">
              <a:buNone/>
            </a:pPr>
            <a:r>
              <a:rPr lang="it-IT" dirty="0"/>
              <a:t>2) </a:t>
            </a:r>
            <a:r>
              <a:rPr lang="it-IT" dirty="0">
                <a:solidFill>
                  <a:srgbClr val="FF0000"/>
                </a:solidFill>
              </a:rPr>
              <a:t>Falso</a:t>
            </a:r>
            <a:r>
              <a:rPr lang="it-IT" dirty="0"/>
              <a:t>. I commenti non causano l’esecuzione di nessuna azione durante l’esecuzione del programma. Essi sono usati per documentare i programmi e migliorare la loro leggibilità</a:t>
            </a:r>
          </a:p>
          <a:p>
            <a:pPr marL="0" indent="0">
              <a:buNone/>
            </a:pPr>
            <a:r>
              <a:rPr lang="it-IT" dirty="0"/>
              <a:t>3) </a:t>
            </a:r>
            <a:r>
              <a:rPr lang="it-IT" dirty="0">
                <a:solidFill>
                  <a:srgbClr val="FF0000"/>
                </a:solidFill>
              </a:rPr>
              <a:t>Vero</a:t>
            </a:r>
          </a:p>
        </p:txBody>
      </p:sp>
    </p:spTree>
    <p:extLst>
      <p:ext uri="{BB962C8B-B14F-4D97-AF65-F5344CB8AC3E}">
        <p14:creationId xmlns:p14="http://schemas.microsoft.com/office/powerpoint/2010/main" val="1445358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5D8472C-9D86-4F26-AAFB-4142BE0E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Tipi elementari, costanti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29BEDA-5A7A-4D6B-8942-41BAFCC503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4004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C2D7AD39-9D64-4A68-A40A-D3AA0DBC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Tipi di dati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8E4D38B1-023A-4FC1-B8E8-757A5FF65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17775"/>
          </a:xfrm>
        </p:spPr>
        <p:txBody>
          <a:bodyPr>
            <a:normAutofit lnSpcReduction="10000"/>
          </a:bodyPr>
          <a:lstStyle/>
          <a:p>
            <a:r>
              <a:rPr lang="it-IT" dirty="0"/>
              <a:t>VALORI: un insieme dei valori del tipo</a:t>
            </a:r>
          </a:p>
          <a:p>
            <a:r>
              <a:rPr lang="it-IT" dirty="0"/>
              <a:t>OPERAZIONI: per operare su tali valori</a:t>
            </a:r>
          </a:p>
          <a:p>
            <a:pPr marL="0" indent="0">
              <a:buNone/>
            </a:pPr>
            <a:r>
              <a:rPr lang="it-IT" dirty="0"/>
              <a:t>	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			TIPI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249978D-5857-46D7-912E-558C822C494A}"/>
              </a:ext>
            </a:extLst>
          </p:cNvPr>
          <p:cNvSpPr txBox="1"/>
          <p:nvPr/>
        </p:nvSpPr>
        <p:spPr>
          <a:xfrm>
            <a:off x="1066800" y="4618831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Semplici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/>
                </a:solidFill>
              </a:rPr>
              <a:t>Intero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/>
                </a:solidFill>
              </a:rPr>
              <a:t>Reale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/>
                </a:solidFill>
              </a:rPr>
              <a:t>Carattere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873517D-5B33-49CC-AD8E-6384EA367306}"/>
              </a:ext>
            </a:extLst>
          </p:cNvPr>
          <p:cNvSpPr txBox="1"/>
          <p:nvPr/>
        </p:nvSpPr>
        <p:spPr>
          <a:xfrm>
            <a:off x="4953000" y="4552156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Strutturati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/>
              </a:solidFill>
            </a:endParaRP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75FBBC50-3A77-497F-AE0C-DA8F12C94F65}"/>
              </a:ext>
            </a:extLst>
          </p:cNvPr>
          <p:cNvCxnSpPr>
            <a:endCxn id="6" idx="0"/>
          </p:cNvCxnSpPr>
          <p:nvPr/>
        </p:nvCxnSpPr>
        <p:spPr>
          <a:xfrm flipH="1">
            <a:off x="2324100" y="4114800"/>
            <a:ext cx="1581150" cy="50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3A344DD6-1015-4E9B-8032-230907DDA532}"/>
              </a:ext>
            </a:extLst>
          </p:cNvPr>
          <p:cNvCxnSpPr>
            <a:cxnSpLocks/>
          </p:cNvCxnSpPr>
          <p:nvPr/>
        </p:nvCxnSpPr>
        <p:spPr>
          <a:xfrm>
            <a:off x="3905250" y="4114800"/>
            <a:ext cx="1514475" cy="437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032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8E7E3A-07B1-4984-8DB9-D58452BD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 ogni tipo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232731-738C-417F-A3B1-3DD734FB3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Campo di variabilità</a:t>
            </a:r>
          </a:p>
          <a:p>
            <a:r>
              <a:rPr lang="it-IT" dirty="0"/>
              <a:t>Notazione per i valori costanti</a:t>
            </a:r>
          </a:p>
          <a:p>
            <a:r>
              <a:rPr lang="it-IT" dirty="0"/>
              <a:t>Operazioni</a:t>
            </a:r>
          </a:p>
          <a:p>
            <a:r>
              <a:rPr lang="it-IT" dirty="0"/>
              <a:t>Metodi di input/output</a:t>
            </a:r>
          </a:p>
        </p:txBody>
      </p:sp>
    </p:spTree>
    <p:extLst>
      <p:ext uri="{BB962C8B-B14F-4D97-AF65-F5344CB8AC3E}">
        <p14:creationId xmlns:p14="http://schemas.microsoft.com/office/powerpoint/2010/main" val="1630530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EA253A-C4E7-4E66-AFF4-886ADDC55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Tipo Intero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BE7B0B-E0A3-4CBE-9EA8-F69BE6FAB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Gli interi servono per contare, e contare è uno dei compiti più tipici per i computer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Il </a:t>
            </a:r>
            <a:r>
              <a:rPr lang="it-IT" b="1" dirty="0">
                <a:solidFill>
                  <a:srgbClr val="FF0000"/>
                </a:solidFill>
              </a:rPr>
              <a:t>tipo intero </a:t>
            </a:r>
            <a:r>
              <a:rPr lang="it-IT" dirty="0"/>
              <a:t>viene utilizzato per tutte le grandezze che possono essere rappresentate come </a:t>
            </a:r>
            <a:r>
              <a:rPr lang="it-IT" b="1" dirty="0">
                <a:solidFill>
                  <a:srgbClr val="FF0000"/>
                </a:solidFill>
              </a:rPr>
              <a:t>numeri interi</a:t>
            </a:r>
            <a:r>
              <a:rPr lang="it-IT" dirty="0"/>
              <a:t>, come per es.: età, numero di figli, ecc.</a:t>
            </a:r>
          </a:p>
        </p:txBody>
      </p:sp>
    </p:spTree>
    <p:extLst>
      <p:ext uri="{BB962C8B-B14F-4D97-AF65-F5344CB8AC3E}">
        <p14:creationId xmlns:p14="http://schemas.microsoft.com/office/powerpoint/2010/main" val="1314799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697B3A-0CEA-47A4-A4A9-1B081DBF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Campo di variabilità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760781-119F-45FB-AEA7-9B96CF6E7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422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Intervallo finito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205AE802-D015-43B0-AD35-E4304D772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255115"/>
              </p:ext>
            </p:extLst>
          </p:nvPr>
        </p:nvGraphicFramePr>
        <p:xfrm>
          <a:off x="2047875" y="3786716"/>
          <a:ext cx="811212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977">
                  <a:extLst>
                    <a:ext uri="{9D8B030D-6E8A-4147-A177-3AD203B41FA5}">
                      <a16:colId xmlns:a16="http://schemas.microsoft.com/office/drawing/2014/main" val="829761565"/>
                    </a:ext>
                  </a:extLst>
                </a:gridCol>
                <a:gridCol w="2140049">
                  <a:extLst>
                    <a:ext uri="{9D8B030D-6E8A-4147-A177-3AD203B41FA5}">
                      <a16:colId xmlns:a16="http://schemas.microsoft.com/office/drawing/2014/main" val="1366842392"/>
                    </a:ext>
                  </a:extLst>
                </a:gridCol>
                <a:gridCol w="2140049">
                  <a:extLst>
                    <a:ext uri="{9D8B030D-6E8A-4147-A177-3AD203B41FA5}">
                      <a16:colId xmlns:a16="http://schemas.microsoft.com/office/drawing/2014/main" val="3412678251"/>
                    </a:ext>
                  </a:extLst>
                </a:gridCol>
                <a:gridCol w="2140049">
                  <a:extLst>
                    <a:ext uri="{9D8B030D-6E8A-4147-A177-3AD203B41FA5}">
                      <a16:colId xmlns:a16="http://schemas.microsoft.com/office/drawing/2014/main" val="2957509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DIMENSIONE (byte)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VALORE MINIMO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VALORE MASSIMO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965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short </a:t>
                      </a:r>
                      <a:r>
                        <a:rPr lang="it-IT" dirty="0" err="1"/>
                        <a:t>int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+32767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92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int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-2</a:t>
                      </a:r>
                      <a:r>
                        <a:rPr lang="it-IT" baseline="300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  <a:r>
                        <a:rPr lang="it-IT" baseline="30000" dirty="0"/>
                        <a:t>31</a:t>
                      </a:r>
                      <a:r>
                        <a:rPr lang="it-IT" dirty="0"/>
                        <a:t>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245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long </a:t>
                      </a:r>
                      <a:r>
                        <a:rPr lang="it-IT" dirty="0" err="1"/>
                        <a:t>int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 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-2</a:t>
                      </a:r>
                      <a:r>
                        <a:rPr lang="it-IT" baseline="30000" dirty="0"/>
                        <a:t>31</a:t>
                      </a:r>
                    </a:p>
                    <a:p>
                      <a:r>
                        <a:rPr lang="it-IT" dirty="0"/>
                        <a:t>(-2</a:t>
                      </a:r>
                      <a:r>
                        <a:rPr lang="it-IT" baseline="30000" dirty="0"/>
                        <a:t>63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  <a:r>
                        <a:rPr lang="it-IT" baseline="30000" dirty="0"/>
                        <a:t>31 </a:t>
                      </a:r>
                      <a:r>
                        <a:rPr lang="it-IT" dirty="0"/>
                        <a:t>– 1 </a:t>
                      </a:r>
                    </a:p>
                    <a:p>
                      <a:r>
                        <a:rPr lang="it-IT" dirty="0"/>
                        <a:t>(2</a:t>
                      </a:r>
                      <a:r>
                        <a:rPr lang="it-IT" baseline="30000" dirty="0"/>
                        <a:t>63</a:t>
                      </a:r>
                      <a:r>
                        <a:rPr lang="it-IT" dirty="0"/>
                        <a:t> –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781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5127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2F6A47-0756-4585-A95F-9D4538F32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Notazione per i valori costanti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ACF513-7A78-4AB2-B066-103D28A3C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Sequenza di cifre, preceduta eventualmente dal segno </a:t>
            </a:r>
            <a:r>
              <a:rPr lang="it-IT" b="1" dirty="0"/>
              <a:t>+ </a:t>
            </a:r>
            <a:r>
              <a:rPr lang="it-IT" dirty="0"/>
              <a:t>o </a:t>
            </a:r>
            <a:r>
              <a:rPr lang="it-IT" b="1" dirty="0"/>
              <a:t>-</a:t>
            </a:r>
          </a:p>
          <a:p>
            <a:endParaRPr lang="it-IT" b="1" dirty="0"/>
          </a:p>
          <a:p>
            <a:endParaRPr lang="it-IT" b="1" dirty="0"/>
          </a:p>
          <a:p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356;</a:t>
            </a:r>
          </a:p>
          <a:p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-987;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8441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80C07D-01C1-4CED-A31A-F0D2D2D3F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D599C1-BBE5-4135-A750-DB48C1D41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/>
              <a:t>+ </a:t>
            </a:r>
            <a:r>
              <a:rPr lang="it-IT" dirty="0"/>
              <a:t>somma</a:t>
            </a:r>
          </a:p>
          <a:p>
            <a:pPr marL="0" indent="0">
              <a:buNone/>
            </a:pPr>
            <a:r>
              <a:rPr lang="it-IT" b="1" dirty="0"/>
              <a:t>- </a:t>
            </a:r>
            <a:r>
              <a:rPr lang="it-IT" dirty="0"/>
              <a:t>meno unario</a:t>
            </a:r>
          </a:p>
          <a:p>
            <a:pPr marL="0" indent="0">
              <a:buNone/>
            </a:pPr>
            <a:r>
              <a:rPr lang="it-IT" b="1" dirty="0"/>
              <a:t>- </a:t>
            </a:r>
            <a:r>
              <a:rPr lang="it-IT" dirty="0"/>
              <a:t>differenza</a:t>
            </a:r>
          </a:p>
          <a:p>
            <a:pPr marL="0" indent="0">
              <a:buNone/>
            </a:pPr>
            <a:r>
              <a:rPr lang="it-IT" b="1" dirty="0"/>
              <a:t>* </a:t>
            </a:r>
            <a:r>
              <a:rPr lang="it-IT" dirty="0"/>
              <a:t>prodotto</a:t>
            </a:r>
          </a:p>
          <a:p>
            <a:pPr marL="0" indent="0">
              <a:buNone/>
            </a:pPr>
            <a:r>
              <a:rPr lang="it-IT" b="1" dirty="0"/>
              <a:t>/ </a:t>
            </a:r>
            <a:r>
              <a:rPr lang="it-IT" dirty="0"/>
              <a:t>divisione intera</a:t>
            </a:r>
          </a:p>
          <a:p>
            <a:pPr marL="0" indent="0">
              <a:buNone/>
            </a:pPr>
            <a:r>
              <a:rPr lang="it-IT" b="1" dirty="0"/>
              <a:t>% </a:t>
            </a:r>
            <a:r>
              <a:rPr lang="it-IT" dirty="0"/>
              <a:t>resto della divisione intera (modulo)</a:t>
            </a:r>
          </a:p>
        </p:txBody>
      </p:sp>
    </p:spTree>
    <p:extLst>
      <p:ext uri="{BB962C8B-B14F-4D97-AF65-F5344CB8AC3E}">
        <p14:creationId xmlns:p14="http://schemas.microsoft.com/office/powerpoint/2010/main" val="3987925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CF95DA-B517-4C1B-8886-E7985C5B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7D29F8-9B12-4222-9CF8-B966E208C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x=9;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y=6;</a:t>
            </a:r>
          </a:p>
          <a:p>
            <a:pPr marL="0" indent="0">
              <a:buNone/>
            </a:pPr>
            <a:endParaRPr lang="it-IT" b="1" dirty="0"/>
          </a:p>
          <a:p>
            <a:r>
              <a:rPr lang="it-IT" dirty="0"/>
              <a:t>Se </a:t>
            </a:r>
            <a:r>
              <a:rPr lang="it-IT" b="1" dirty="0"/>
              <a:t>y=0 </a:t>
            </a:r>
            <a:r>
              <a:rPr lang="it-IT" dirty="0"/>
              <a:t>-&gt; errore perché un computer non è in grado di eseguire una divisione per zero</a:t>
            </a:r>
          </a:p>
          <a:p>
            <a:r>
              <a:rPr lang="it-IT" dirty="0"/>
              <a:t>Per i numeri negativi, la direzione di troncamento del </a:t>
            </a:r>
            <a:r>
              <a:rPr lang="it-IT" b="1" dirty="0"/>
              <a:t>/ </a:t>
            </a:r>
            <a:r>
              <a:rPr lang="it-IT" dirty="0"/>
              <a:t>ed il segno del risultato di </a:t>
            </a:r>
            <a:r>
              <a:rPr lang="it-IT" b="1" dirty="0"/>
              <a:t>%, </a:t>
            </a:r>
            <a:r>
              <a:rPr lang="it-IT" dirty="0"/>
              <a:t>dipendono dalla macchina</a:t>
            </a:r>
          </a:p>
          <a:p>
            <a:r>
              <a:rPr lang="it-IT" dirty="0"/>
              <a:t>Se 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x%y</a:t>
            </a:r>
            <a:r>
              <a:rPr lang="it-IT" b="1" dirty="0"/>
              <a:t> </a:t>
            </a:r>
            <a:r>
              <a:rPr lang="it-IT" dirty="0"/>
              <a:t>restituisce </a:t>
            </a:r>
            <a:r>
              <a:rPr lang="it-IT" b="1" dirty="0"/>
              <a:t>0 </a:t>
            </a:r>
            <a:r>
              <a:rPr lang="it-IT" dirty="0"/>
              <a:t>e </a:t>
            </a:r>
            <a:r>
              <a:rPr lang="it-IT" b="1" dirty="0"/>
              <a:t>x </a:t>
            </a:r>
            <a:r>
              <a:rPr lang="it-IT" dirty="0"/>
              <a:t>è multiplo di </a:t>
            </a:r>
            <a:r>
              <a:rPr lang="it-IT" b="1" dirty="0"/>
              <a:t>y</a:t>
            </a:r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5EB21A65-5596-4E04-8759-A560BBA5B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241022"/>
              </p:ext>
            </p:extLst>
          </p:nvPr>
        </p:nvGraphicFramePr>
        <p:xfrm>
          <a:off x="3476625" y="1948391"/>
          <a:ext cx="1866901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3160562008"/>
                    </a:ext>
                  </a:extLst>
                </a:gridCol>
                <a:gridCol w="923926">
                  <a:extLst>
                    <a:ext uri="{9D8B030D-6E8A-4147-A177-3AD203B41FA5}">
                      <a16:colId xmlns:a16="http://schemas.microsoft.com/office/drawing/2014/main" val="277645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x/y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=&gt;1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65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x%y</a:t>
                      </a:r>
                      <a:endParaRPr lang="it-IT" sz="18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=&gt;3</a:t>
                      </a:r>
                      <a:endParaRPr lang="it-IT" sz="18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540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768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CF0AC1-261F-49FE-B8F8-962F49788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Riepilogo: dichiarazioni di variabili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2CC65E-7355-4561-A242-4CB639317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Dichiarazione di tre variabili (</a:t>
            </a:r>
            <a:r>
              <a:rPr lang="it-IT" b="1" dirty="0"/>
              <a:t>x, y, z</a:t>
            </a:r>
            <a:r>
              <a:rPr lang="it-IT" dirty="0"/>
              <a:t>) di tipo intero</a:t>
            </a:r>
          </a:p>
        </p:txBody>
      </p:sp>
    </p:spTree>
    <p:extLst>
      <p:ext uri="{BB962C8B-B14F-4D97-AF65-F5344CB8AC3E}">
        <p14:creationId xmlns:p14="http://schemas.microsoft.com/office/powerpoint/2010/main" val="41999925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B1B5FF-4F56-4DD6-8E0A-F2ABAB54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Metodi di input/output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A0C7EE-5390-4AC6-B8F2-1EEA8A00E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0" indent="0">
              <a:buNone/>
            </a:pPr>
            <a:endParaRPr lang="it-IT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x);</a:t>
            </a:r>
          </a:p>
          <a:p>
            <a:pPr marL="0" indent="0">
              <a:buNone/>
            </a:pPr>
            <a:endParaRPr lang="it-IT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&amp;x);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171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084541-64AB-4061-9D01-E1BA16CB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8C481A-1C87-4437-A2B7-8969A2CEC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x=9;</a:t>
            </a:r>
          </a:p>
          <a:p>
            <a:pPr marL="457200" lvl="1" indent="0">
              <a:buNone/>
            </a:pPr>
            <a:r>
              <a:rPr lang="it-IT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y=6;</a:t>
            </a:r>
          </a:p>
          <a:p>
            <a:pPr marL="457200" lvl="1" indent="0">
              <a:buNone/>
            </a:pPr>
            <a:r>
              <a:rPr lang="es-E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printf("x/y=%d\n", x/y);</a:t>
            </a:r>
          </a:p>
          <a:p>
            <a:pPr marL="457200" lvl="1" indent="0">
              <a:buNone/>
            </a:pPr>
            <a:r>
              <a:rPr lang="es-E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printf("x%%y=%d\n", x%y);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63A9721-2032-4CF4-8BB8-500DDB19C53C}"/>
              </a:ext>
            </a:extLst>
          </p:cNvPr>
          <p:cNvSpPr/>
          <p:nvPr/>
        </p:nvSpPr>
        <p:spPr>
          <a:xfrm>
            <a:off x="3267075" y="4638675"/>
            <a:ext cx="447675" cy="457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221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BDD5A5-EF39-43F8-9A00-012545035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5702F0-33E4-4A9B-B7F8-460AA4209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("Dammi uno short intero:");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&amp;x);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x);</a:t>
            </a:r>
            <a:endParaRPr lang="it-IT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9455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745F43-0981-4248-B3AE-28357DD9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 computer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4E5A3009-9A1C-4F11-AB67-724711E5E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24589"/>
              </p:ext>
            </p:extLst>
          </p:nvPr>
        </p:nvGraphicFramePr>
        <p:xfrm>
          <a:off x="2032000" y="3529541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946867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517693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13659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15103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DIMENSIONE (byte)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VALORE MINIMO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VALORE MASSIMO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09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short </a:t>
                      </a:r>
                      <a:r>
                        <a:rPr lang="it-IT" dirty="0" err="1"/>
                        <a:t>int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+32767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66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int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-2</a:t>
                      </a:r>
                      <a:r>
                        <a:rPr lang="it-IT" baseline="300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  <a:r>
                        <a:rPr lang="it-IT" baseline="30000" dirty="0"/>
                        <a:t>31</a:t>
                      </a:r>
                      <a:r>
                        <a:rPr lang="it-IT" dirty="0"/>
                        <a:t> 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01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7460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7DFEAC-C30F-4441-871A-3E8041216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Sul tipo intero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DFE5A1-4790-47C6-A5D8-A8090DD13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85069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Possibile aggiungere il </a:t>
            </a:r>
            <a:r>
              <a:rPr lang="it-IT" b="1" u="sng" dirty="0"/>
              <a:t>qualificatore</a:t>
            </a:r>
            <a:r>
              <a:rPr lang="it-IT" dirty="0"/>
              <a:t> </a:t>
            </a:r>
            <a:r>
              <a:rPr lang="it-IT" b="1" dirty="0" err="1">
                <a:solidFill>
                  <a:srgbClr val="FF0000"/>
                </a:solidFill>
              </a:rPr>
              <a:t>unsigned</a:t>
            </a:r>
            <a:r>
              <a:rPr lang="it-IT" b="1" dirty="0"/>
              <a:t> </a:t>
            </a:r>
            <a:r>
              <a:rPr lang="it-IT" dirty="0"/>
              <a:t>alla definizione di tipo, che consente alla variabile di contenere solamente numeri positivi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DF29FE8A-17AA-419F-904E-A58B38480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67839"/>
              </p:ext>
            </p:extLst>
          </p:nvPr>
        </p:nvGraphicFramePr>
        <p:xfrm>
          <a:off x="1879600" y="3429000"/>
          <a:ext cx="81280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53136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500225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852897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38988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DIMENSIONE (byte)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VALORE MINIMO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VALORE MASSIMO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411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unsigned</a:t>
                      </a:r>
                      <a:r>
                        <a:rPr lang="it-IT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 </a:t>
                      </a:r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it-IT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65535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60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unsigned</a:t>
                      </a:r>
                      <a:r>
                        <a:rPr lang="it-IT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it-IT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+2</a:t>
                      </a:r>
                      <a:r>
                        <a:rPr lang="it-IT" baseline="30000" dirty="0"/>
                        <a:t>32</a:t>
                      </a:r>
                      <a:r>
                        <a:rPr lang="it-IT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151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unsigned</a:t>
                      </a:r>
                      <a:r>
                        <a:rPr lang="it-IT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it-IT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 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+2</a:t>
                      </a:r>
                      <a:r>
                        <a:rPr lang="it-IT" baseline="30000" dirty="0"/>
                        <a:t>31</a:t>
                      </a:r>
                      <a:r>
                        <a:rPr lang="it-IT" dirty="0"/>
                        <a:t>-1 (+2</a:t>
                      </a:r>
                      <a:r>
                        <a:rPr lang="it-IT" baseline="30000" dirty="0"/>
                        <a:t>64</a:t>
                      </a:r>
                      <a:r>
                        <a:rPr lang="it-IT" dirty="0"/>
                        <a:t> - 1)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951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6274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02B842-7F70-4D7F-A972-0C485AF9D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Differenza tra tipo intero ed interi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709841-13DB-4576-B61D-2DFECDE6C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proprietà valide per i numeri interi non lo sono sempre per il tipo intero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/>
              <a:t>Esempio</a:t>
            </a:r>
            <a:endParaRPr lang="it-IT" dirty="0"/>
          </a:p>
          <a:p>
            <a:pPr marL="0" indent="0" algn="ctr">
              <a:buNone/>
            </a:pP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(y - z) = ( x + y) - z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/>
              <a:t>                                           9                            fuori intervallo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/>
              <a:t>Ipotesi</a:t>
            </a:r>
          </a:p>
          <a:p>
            <a:pPr marL="0" indent="0">
              <a:buNone/>
            </a:pPr>
            <a:r>
              <a:rPr lang="it-IT" dirty="0"/>
              <a:t>tipo intero è </a:t>
            </a:r>
            <a:r>
              <a:rPr lang="it-IT" b="1" dirty="0"/>
              <a:t>[-10, 10], x = 8, y = 7, z = 6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3D900FB4-5C81-4C01-A5F3-92F86879A01A}"/>
              </a:ext>
            </a:extLst>
          </p:cNvPr>
          <p:cNvCxnSpPr/>
          <p:nvPr/>
        </p:nvCxnSpPr>
        <p:spPr>
          <a:xfrm flipH="1" flipV="1">
            <a:off x="7324725" y="3714750"/>
            <a:ext cx="533400" cy="3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EC301EB9-595D-4991-BB6E-11085E87B5A9}"/>
              </a:ext>
            </a:extLst>
          </p:cNvPr>
          <p:cNvCxnSpPr/>
          <p:nvPr/>
        </p:nvCxnSpPr>
        <p:spPr>
          <a:xfrm flipV="1">
            <a:off x="4505325" y="3762375"/>
            <a:ext cx="0" cy="3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8020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76D370-CEF0-4AA1-8AA7-F8061EA9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stampa?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F74270-5F7E-4D29-93A6-1FB1E8C93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4875" cy="4351338"/>
          </a:xfrm>
        </p:spPr>
        <p:txBody>
          <a:bodyPr/>
          <a:lstStyle/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3*5+2;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x);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E4C0FF7-3486-4904-BA97-F94FB81A3B2B}"/>
              </a:ext>
            </a:extLst>
          </p:cNvPr>
          <p:cNvSpPr txBox="1"/>
          <p:nvPr/>
        </p:nvSpPr>
        <p:spPr>
          <a:xfrm>
            <a:off x="6096000" y="2876550"/>
            <a:ext cx="71437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7FB81D2-37A9-4D9D-8A13-9700C63095E3}"/>
              </a:ext>
            </a:extLst>
          </p:cNvPr>
          <p:cNvSpPr txBox="1"/>
          <p:nvPr/>
        </p:nvSpPr>
        <p:spPr>
          <a:xfrm>
            <a:off x="5857875" y="3533775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oppure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1E830DB-D3E7-4115-AD7B-DEBDB4411842}"/>
              </a:ext>
            </a:extLst>
          </p:cNvPr>
          <p:cNvSpPr txBox="1"/>
          <p:nvPr/>
        </p:nvSpPr>
        <p:spPr>
          <a:xfrm>
            <a:off x="6095999" y="4191000"/>
            <a:ext cx="71437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7" name="Simbolo &quot;Non consentito&quot; 6">
            <a:extLst>
              <a:ext uri="{FF2B5EF4-FFF2-40B4-BE49-F238E27FC236}">
                <a16:creationId xmlns:a16="http://schemas.microsoft.com/office/drawing/2014/main" id="{47AAE417-AE60-4DFC-8500-7DD6BFFB05B5}"/>
              </a:ext>
            </a:extLst>
          </p:cNvPr>
          <p:cNvSpPr/>
          <p:nvPr/>
        </p:nvSpPr>
        <p:spPr>
          <a:xfrm>
            <a:off x="5895974" y="3918466"/>
            <a:ext cx="914400" cy="91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0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6957FD-B5F1-4D5E-B18F-F2191AD6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Precedenze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25B1FB-356D-4A05-8E1F-8110F7437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Il C dispone di un insieme di regole che determinano l’ordine in cui le varie operazioni devono essere eseguite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Per le operazioni aritmetiche le precedenze sono quelle definite in matematica</a:t>
            </a:r>
          </a:p>
        </p:txBody>
      </p:sp>
    </p:spTree>
    <p:extLst>
      <p:ext uri="{BB962C8B-B14F-4D97-AF65-F5344CB8AC3E}">
        <p14:creationId xmlns:p14="http://schemas.microsoft.com/office/powerpoint/2010/main" val="26010179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F6DB3C-FC0A-4E65-BE99-7D9C858E7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Precedenze degli operatori aritmetici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59582CFC-5A61-48AF-BE6D-503C30FDF1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273562"/>
              </p:ext>
            </p:extLst>
          </p:nvPr>
        </p:nvGraphicFramePr>
        <p:xfrm>
          <a:off x="923925" y="2301874"/>
          <a:ext cx="4486275" cy="3946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275">
                  <a:extLst>
                    <a:ext uri="{9D8B030D-6E8A-4147-A177-3AD203B41FA5}">
                      <a16:colId xmlns:a16="http://schemas.microsoft.com/office/drawing/2014/main" val="62579147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121461792"/>
                    </a:ext>
                  </a:extLst>
                </a:gridCol>
              </a:tblGrid>
              <a:tr h="789305">
                <a:tc>
                  <a:txBody>
                    <a:bodyPr/>
                    <a:lstStyle/>
                    <a:p>
                      <a:r>
                        <a:rPr lang="it-IT" dirty="0"/>
                        <a:t>OPERATORI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ASSOCIATIVITÀ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0710"/>
                  </a:ext>
                </a:extLst>
              </a:tr>
              <a:tr h="789305">
                <a:tc>
                  <a:txBody>
                    <a:bodyPr/>
                    <a:lstStyle/>
                    <a:p>
                      <a:r>
                        <a:rPr lang="it-IT" dirty="0"/>
                        <a:t>Parentesi : 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dall’interno all’esterno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998752"/>
                  </a:ext>
                </a:extLst>
              </a:tr>
              <a:tr h="789305">
                <a:tc>
                  <a:txBody>
                    <a:bodyPr/>
                    <a:lstStyle/>
                    <a:p>
                      <a:r>
                        <a:rPr lang="it-IT" dirty="0"/>
                        <a:t>Operatore unario: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da destra a sinistra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338027"/>
                  </a:ext>
                </a:extLst>
              </a:tr>
              <a:tr h="789305">
                <a:tc>
                  <a:txBody>
                    <a:bodyPr/>
                    <a:lstStyle/>
                    <a:p>
                      <a:r>
                        <a:rPr lang="it-IT" dirty="0"/>
                        <a:t>Operatori binari: </a:t>
                      </a:r>
                    </a:p>
                    <a:p>
                      <a:r>
                        <a:rPr lang="it-IT" dirty="0"/>
                        <a:t>* /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da sinistra a destra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686467"/>
                  </a:ext>
                </a:extLst>
              </a:tr>
              <a:tr h="789305">
                <a:tc>
                  <a:txBody>
                    <a:bodyPr/>
                    <a:lstStyle/>
                    <a:p>
                      <a:r>
                        <a:rPr lang="it-IT" dirty="0"/>
                        <a:t>Operatori binari:</a:t>
                      </a:r>
                    </a:p>
                    <a:p>
                      <a:r>
                        <a:rPr lang="it-IT" dirty="0"/>
                        <a:t>+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da sinistra a destra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679479"/>
                  </a:ext>
                </a:extLst>
              </a:tr>
            </a:tbl>
          </a:graphicData>
        </a:graphic>
      </p:graphicFrame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9E180EF5-8D48-471E-97C0-0F9583A667F5}"/>
              </a:ext>
            </a:extLst>
          </p:cNvPr>
          <p:cNvCxnSpPr/>
          <p:nvPr/>
        </p:nvCxnSpPr>
        <p:spPr>
          <a:xfrm flipV="1">
            <a:off x="5686425" y="2301874"/>
            <a:ext cx="0" cy="394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99144FE-F7CF-4302-A03E-37DE93BECCFF}"/>
              </a:ext>
            </a:extLst>
          </p:cNvPr>
          <p:cNvSpPr txBox="1"/>
          <p:nvPr/>
        </p:nvSpPr>
        <p:spPr>
          <a:xfrm>
            <a:off x="5943600" y="3067050"/>
            <a:ext cx="18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FF0000"/>
                </a:solidFill>
              </a:rPr>
              <a:t>+alta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C58D79D-DB19-4A4E-A807-EC7DD4EA42F5}"/>
              </a:ext>
            </a:extLst>
          </p:cNvPr>
          <p:cNvSpPr txBox="1"/>
          <p:nvPr/>
        </p:nvSpPr>
        <p:spPr>
          <a:xfrm>
            <a:off x="5953125" y="5786734"/>
            <a:ext cx="18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FF0000"/>
                </a:solidFill>
              </a:rPr>
              <a:t>+bassa</a:t>
            </a:r>
          </a:p>
        </p:txBody>
      </p:sp>
    </p:spTree>
    <p:extLst>
      <p:ext uri="{BB962C8B-B14F-4D97-AF65-F5344CB8AC3E}">
        <p14:creationId xmlns:p14="http://schemas.microsoft.com/office/powerpoint/2010/main" val="40766329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FD535F-53FA-4A33-A477-5317907A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Associatività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3E42E4-6742-42FA-B61B-A68A2D5F9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/>
              <a:t>2*3*5 =&gt; ((2*3)*5)</a:t>
            </a:r>
          </a:p>
          <a:p>
            <a:pPr marL="0" indent="0" algn="ctr">
              <a:buNone/>
            </a:pPr>
            <a:r>
              <a:rPr lang="it-IT" dirty="0"/>
              <a:t>Da sinistra a destra</a:t>
            </a:r>
          </a:p>
          <a:p>
            <a:pPr marL="0" indent="0" algn="ctr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2830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E14D4A1E-EEE4-4E2B-A688-9B88CE22B157}"/>
              </a:ext>
            </a:extLst>
          </p:cNvPr>
          <p:cNvSpPr/>
          <p:nvPr/>
        </p:nvSpPr>
        <p:spPr>
          <a:xfrm>
            <a:off x="603682" y="4669654"/>
            <a:ext cx="2130640" cy="7989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F787759-F1A2-438C-8918-7A519051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…ancora sulle dichiarazioni di variabili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BCC792-7702-4168-A191-618FD27F5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Nelle dichiarazioni può essere anche definito un </a:t>
            </a:r>
            <a:r>
              <a:rPr lang="it-IT" dirty="0">
                <a:solidFill>
                  <a:srgbClr val="FF0000"/>
                </a:solidFill>
              </a:rPr>
              <a:t>valore iniziale</a:t>
            </a:r>
            <a:r>
              <a:rPr lang="it-IT" dirty="0"/>
              <a:t>, che viene automaticamente assegnato alle posizioni di memoria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>
                <a:solidFill>
                  <a:srgbClr val="FF0000"/>
                </a:solidFill>
              </a:rPr>
              <a:t>Esempio: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x=5;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6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588133-85EF-4D5D-B6A3-9833CD74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Regole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559767-2D5D-4278-94B8-795C1F135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In base alla precedenza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Se tutti gli operandi hanno la stessa precedenza: associatività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Priorità degli operatori può essere alterata con le parentesi tonde: vengono valutate per prima le operazioni all’interno delle parentesi tonde più interne</a:t>
            </a:r>
          </a:p>
        </p:txBody>
      </p:sp>
    </p:spTree>
    <p:extLst>
      <p:ext uri="{BB962C8B-B14F-4D97-AF65-F5344CB8AC3E}">
        <p14:creationId xmlns:p14="http://schemas.microsoft.com/office/powerpoint/2010/main" val="13211221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46DE60-7D38-46B4-A1BC-B65F248D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972E2CAC-89EE-4FDA-9C9E-FFDAF0E16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543528"/>
              </p:ext>
            </p:extLst>
          </p:nvPr>
        </p:nvGraphicFramePr>
        <p:xfrm>
          <a:off x="1870075" y="3148541"/>
          <a:ext cx="8128000" cy="2565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53399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92721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3*5+2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17</a:t>
                      </a:r>
                    </a:p>
                    <a:p>
                      <a:r>
                        <a:rPr lang="it-IT" b="1" dirty="0"/>
                        <a:t>* precedenza su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633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2*3/2*3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9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b="1" dirty="0"/>
                        <a:t>* e / stessa precedenza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b="1" dirty="0" err="1"/>
                        <a:t>sx</a:t>
                      </a:r>
                      <a:r>
                        <a:rPr lang="it-IT" b="1" dirty="0"/>
                        <a:t> verso dx: ((2*3))/2)*3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8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3*(5+2)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469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7+3-15+4*5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15</a:t>
                      </a:r>
                    </a:p>
                    <a:p>
                      <a:r>
                        <a:rPr lang="it-IT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(((7+3)-15)+(4*5))</a:t>
                      </a:r>
                      <a:endParaRPr lang="it-IT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870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5741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249379-DBA0-487C-B5FD-A6322ABA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465845-172D-4655-99A6-11426BC52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Scrivere un programma che richiede all’utente un numero che rappresenta un periodo di tempo espresso in minuti. Il programma converte tale periodo in ore e minuti e visualizza il risultato in ore e minuti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>
                <a:solidFill>
                  <a:srgbClr val="FF0000"/>
                </a:solidFill>
              </a:rPr>
              <a:t>Esempio</a:t>
            </a:r>
          </a:p>
          <a:p>
            <a:r>
              <a:rPr lang="it-IT" b="1" dirty="0"/>
              <a:t>Utente immette 134m </a:t>
            </a:r>
            <a:r>
              <a:rPr lang="it-IT" dirty="0"/>
              <a:t>-&gt; </a:t>
            </a:r>
            <a:r>
              <a:rPr lang="it-IT" b="1" dirty="0"/>
              <a:t>2 h, 14 m</a:t>
            </a:r>
          </a:p>
          <a:p>
            <a:r>
              <a:rPr lang="it-IT" b="1" dirty="0"/>
              <a:t>Utente immette 45m -&gt;</a:t>
            </a:r>
            <a:r>
              <a:rPr lang="it-IT" dirty="0"/>
              <a:t> </a:t>
            </a:r>
            <a:r>
              <a:rPr lang="it-IT" b="1" dirty="0"/>
              <a:t>0 h, 45 m</a:t>
            </a:r>
          </a:p>
          <a:p>
            <a:r>
              <a:rPr lang="it-IT" b="1" dirty="0"/>
              <a:t>Utente immette 180m -&gt;</a:t>
            </a:r>
            <a:r>
              <a:rPr lang="it-IT" dirty="0"/>
              <a:t> </a:t>
            </a:r>
            <a:r>
              <a:rPr lang="it-IT" b="1" dirty="0"/>
              <a:t>3 h, 0 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58304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1E784-75F7-4751-B0EE-F2EFBD0E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FBA8F7-A953-494D-837C-8B09B9A42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numero, minuti, ore;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("Dammi il tempo in minuti ");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&amp;numero);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 = numero/60;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minuti= numero%60;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h, %d m", ore, minuti);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2376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8A0C3C-20B1-4ED4-B61E-54B8B04B5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81C53E-B99A-45FD-BF3F-42539169F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Scrivere un programma che richiede all’utente un numero positivo di tre cifre. Il programma stampa la cifra centrale.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dirty="0"/>
              <a:t>Esempio:</a:t>
            </a:r>
          </a:p>
          <a:p>
            <a:pPr marL="0" indent="0">
              <a:buNone/>
            </a:pPr>
            <a:r>
              <a:rPr lang="it-IT" dirty="0"/>
              <a:t>356 -&gt; 5</a:t>
            </a:r>
          </a:p>
          <a:p>
            <a:pPr marL="0" indent="0">
              <a:buNone/>
            </a:pPr>
            <a:r>
              <a:rPr lang="it-IT" dirty="0"/>
              <a:t>789 -&gt; 8</a:t>
            </a:r>
          </a:p>
        </p:txBody>
      </p:sp>
    </p:spTree>
    <p:extLst>
      <p:ext uri="{BB962C8B-B14F-4D97-AF65-F5344CB8AC3E}">
        <p14:creationId xmlns:p14="http://schemas.microsoft.com/office/powerpoint/2010/main" val="3054527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1147D3-9977-4FA5-A126-AFA40974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192C41-8F59-4659-AE88-EB860833D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cfr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("Introduci un numero positivo di tre cifre\n");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&amp;n);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cfr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(n/10) % 10;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("Cifra centrale: %d", 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cfr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654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9F0E98-D184-48F4-9494-5FBE95A3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16D5D2-723F-4B71-9612-8E3B0766C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Rovesciare un numero positivo di tre cifre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dirty="0"/>
              <a:t>Esempio:</a:t>
            </a:r>
          </a:p>
          <a:p>
            <a:pPr marL="0" indent="0">
              <a:buNone/>
            </a:pPr>
            <a:r>
              <a:rPr lang="it-IT" dirty="0"/>
              <a:t>356 diventa 653</a:t>
            </a:r>
          </a:p>
          <a:p>
            <a:pPr marL="0" indent="0">
              <a:buNone/>
            </a:pPr>
            <a:r>
              <a:rPr lang="it-IT" dirty="0"/>
              <a:t>789 diventa 987</a:t>
            </a:r>
          </a:p>
        </p:txBody>
      </p:sp>
    </p:spTree>
    <p:extLst>
      <p:ext uri="{BB962C8B-B14F-4D97-AF65-F5344CB8AC3E}">
        <p14:creationId xmlns:p14="http://schemas.microsoft.com/office/powerpoint/2010/main" val="37121329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A710AD-3539-4451-99DE-8D1C8C46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A5D373-3823-48CE-80BF-7EE36E049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unita, decine, centinaia;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("Introduci un numero positivo di tre cifre\n");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&amp;n);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unita = n % 10;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decine = (n/10) % 10;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centinaia = n/100;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("Numero rovesciato: %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d%d%d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unita, decine, centinaia);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1185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F83BBC-1DD5-4923-B2F1-0DD04F1E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Oppure…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7DDB8B-A350-4773-BE6B-A6C941190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unita, decine, centinaia;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("Introduci un numero positivo di tre cifre\n");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&amp;n);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unita = n % 10;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decine = (n/10) % 10;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centinaia = n/100;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Rov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%d", 100*unita+10*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decine+centinaia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0848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0F6B66-872E-4949-A90F-94121AD9C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8409B7-6FEF-473C-BB6A-58496B08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Scrivere un programma che richiede all’utente un numero che rappresenta un’altezza in centimetri. Il programma converte tale altezza in metri e centimetri e visualizza il risultato in metri e </a:t>
            </a:r>
            <a:r>
              <a:rPr lang="it-IT" dirty="0" err="1"/>
              <a:t>centrimetri</a:t>
            </a:r>
            <a:endParaRPr lang="it-IT" dirty="0"/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/>
              <a:t>Esempio</a:t>
            </a:r>
          </a:p>
          <a:p>
            <a:pPr marL="0" indent="0">
              <a:buNone/>
            </a:pPr>
            <a:r>
              <a:rPr lang="it-IT" b="1" dirty="0"/>
              <a:t>Utente immette 134cm </a:t>
            </a:r>
            <a:r>
              <a:rPr lang="it-IT" dirty="0"/>
              <a:t>-&gt; </a:t>
            </a:r>
            <a:r>
              <a:rPr lang="it-IT" b="1" dirty="0"/>
              <a:t>1 m, 34 cm</a:t>
            </a:r>
          </a:p>
          <a:p>
            <a:pPr marL="0" indent="0">
              <a:buNone/>
            </a:pPr>
            <a:r>
              <a:rPr lang="it-IT" b="1" dirty="0"/>
              <a:t>Utente immette 45cm </a:t>
            </a:r>
            <a:r>
              <a:rPr lang="it-IT" dirty="0"/>
              <a:t>-&gt; </a:t>
            </a:r>
            <a:r>
              <a:rPr lang="it-IT" b="1" dirty="0"/>
              <a:t>0 m, 45 cm</a:t>
            </a:r>
          </a:p>
          <a:p>
            <a:pPr marL="0" indent="0">
              <a:buNone/>
            </a:pPr>
            <a:r>
              <a:rPr lang="it-IT" b="1" dirty="0"/>
              <a:t>Utente immette 200cm </a:t>
            </a:r>
            <a:r>
              <a:rPr lang="it-IT" dirty="0"/>
              <a:t>-&gt; </a:t>
            </a:r>
            <a:r>
              <a:rPr lang="it-IT" b="1" dirty="0"/>
              <a:t>2 m, 0 cm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5944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114191-A0FE-41AD-A258-D17A606AC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Riepilogo: istruzione di output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058EAA-AF1A-4F18-BBF5-9D172C028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("stringa");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stampa tutti i caratteri che compongono stringa uno dopo l'altro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>
                <a:solidFill>
                  <a:srgbClr val="FF0000"/>
                </a:solidFill>
              </a:rPr>
              <a:t>Nota</a:t>
            </a:r>
            <a:r>
              <a:rPr lang="it-IT" dirty="0"/>
              <a:t>: </a:t>
            </a:r>
            <a:r>
              <a:rPr lang="it-IT" b="1" dirty="0"/>
              <a:t>stringa</a:t>
            </a:r>
            <a:r>
              <a:rPr lang="it-IT" dirty="0"/>
              <a:t> è semplicemente una sequenza di caratteri</a:t>
            </a:r>
          </a:p>
        </p:txBody>
      </p:sp>
    </p:spTree>
    <p:extLst>
      <p:ext uri="{BB962C8B-B14F-4D97-AF65-F5344CB8AC3E}">
        <p14:creationId xmlns:p14="http://schemas.microsoft.com/office/powerpoint/2010/main" val="29598288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0D491A-D4F7-4C07-9F6B-E78BAFA1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5567EA-2139-4656-932C-393B0EC9A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numero, metri, centimetri;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("Dammi l’altezza in cm ");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&amp;numero);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 = numero/100;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centimetri= numero%100;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m, %d cm", metri, centimetri);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5073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525AB9-72C6-4BFF-911D-24DCCBAC3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Tipo Reale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F70D05-DC8B-4F9E-96C6-CFB9C5552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numeri reali vengono usati per rappresentare prezzi, pesi, misure, per calcoli matematici, ecc.</a:t>
            </a:r>
          </a:p>
        </p:txBody>
      </p:sp>
    </p:spTree>
    <p:extLst>
      <p:ext uri="{BB962C8B-B14F-4D97-AF65-F5344CB8AC3E}">
        <p14:creationId xmlns:p14="http://schemas.microsoft.com/office/powerpoint/2010/main" val="38051502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77549F-D6E8-4872-B0A6-7B1D1CF0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Campo di variabilità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8A3757-A7F1-4321-B8AB-F6C37FCDF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Intervallo finito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3B13B3A-8DA4-4FA8-8CB8-0A10976E0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2234"/>
              </p:ext>
            </p:extLst>
          </p:nvPr>
        </p:nvGraphicFramePr>
        <p:xfrm>
          <a:off x="1841500" y="3767666"/>
          <a:ext cx="81280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57091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746012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626187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4767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DIMENSIONE (byte)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VALORE MINIMO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VALORE MASSIMO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64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</a:p>
                    <a:p>
                      <a:r>
                        <a:rPr lang="it-IT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precisione singola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-3.2*10</a:t>
                      </a:r>
                      <a:r>
                        <a:rPr lang="it-IT" baseline="30000" dirty="0"/>
                        <a:t>±38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+3.2*10</a:t>
                      </a:r>
                      <a:r>
                        <a:rPr lang="it-IT" baseline="30000" dirty="0"/>
                        <a:t>±38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96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double</a:t>
                      </a:r>
                    </a:p>
                    <a:p>
                      <a:pPr marL="0" algn="l" defTabSz="914400" rtl="0" eaLnBrk="1" latinLnBrk="0" hangingPunct="1"/>
                      <a:r>
                        <a:rPr lang="it-IT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precisione doppia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-1.7*10</a:t>
                      </a:r>
                      <a:r>
                        <a:rPr lang="it-IT" baseline="30000" dirty="0"/>
                        <a:t>±308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+1.7*10</a:t>
                      </a:r>
                      <a:r>
                        <a:rPr lang="it-IT" baseline="30000" dirty="0"/>
                        <a:t>±308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48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0987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547F56-4BEE-4D2D-B752-299856C3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Notazione per i valori costanti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32A3E5-6947-460F-B25E-9A4B8A4C3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Esistono due modi di scrivere numeri reali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1. parte intera punto parte decimale</a:t>
            </a:r>
          </a:p>
          <a:p>
            <a:pPr marL="0" indent="0">
              <a:buNone/>
            </a:pPr>
            <a:r>
              <a:rPr lang="it-IT" b="1" dirty="0"/>
              <a:t>4.34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2. parte intera </a:t>
            </a:r>
            <a:r>
              <a:rPr lang="it-IT" b="1" dirty="0"/>
              <a:t>e </a:t>
            </a:r>
            <a:r>
              <a:rPr lang="it-IT" dirty="0"/>
              <a:t>o </a:t>
            </a:r>
            <a:r>
              <a:rPr lang="it-IT" b="1" dirty="0"/>
              <a:t>E </a:t>
            </a:r>
            <a:r>
              <a:rPr lang="it-IT" dirty="0"/>
              <a:t>esponente con segno</a:t>
            </a:r>
          </a:p>
          <a:p>
            <a:pPr marL="0" indent="0">
              <a:buNone/>
            </a:pPr>
            <a:r>
              <a:rPr lang="it-IT" b="1" dirty="0"/>
              <a:t>-3E3 </a:t>
            </a:r>
            <a:r>
              <a:rPr lang="it-IT" dirty="0"/>
              <a:t>rappresenta </a:t>
            </a:r>
            <a:r>
              <a:rPr lang="it-IT" b="1" dirty="0"/>
              <a:t>-3</a:t>
            </a:r>
            <a:r>
              <a:rPr lang="it-IT" dirty="0"/>
              <a:t>⋅</a:t>
            </a:r>
            <a:r>
              <a:rPr lang="it-IT" b="1" dirty="0"/>
              <a:t>10</a:t>
            </a:r>
            <a:r>
              <a:rPr lang="it-IT" b="1" baseline="30000" dirty="0"/>
              <a:t>3</a:t>
            </a:r>
            <a:r>
              <a:rPr lang="it-IT" b="1" dirty="0"/>
              <a:t> </a:t>
            </a:r>
            <a:r>
              <a:rPr lang="it-IT" dirty="0"/>
              <a:t>cioè </a:t>
            </a:r>
            <a:r>
              <a:rPr lang="it-IT" b="1" dirty="0"/>
              <a:t>–3000</a:t>
            </a:r>
          </a:p>
          <a:p>
            <a:pPr marL="0" indent="0">
              <a:buNone/>
            </a:pPr>
            <a:r>
              <a:rPr lang="it-IT" b="1" dirty="0"/>
              <a:t>5e-2 </a:t>
            </a:r>
            <a:r>
              <a:rPr lang="it-IT" dirty="0"/>
              <a:t>rappresenta </a:t>
            </a:r>
            <a:r>
              <a:rPr lang="it-IT" b="1" dirty="0"/>
              <a:t>5</a:t>
            </a:r>
            <a:r>
              <a:rPr lang="it-IT" dirty="0"/>
              <a:t>⋅</a:t>
            </a:r>
            <a:r>
              <a:rPr lang="it-IT" b="1" dirty="0"/>
              <a:t>10</a:t>
            </a:r>
            <a:r>
              <a:rPr lang="it-IT" b="1" baseline="30000" dirty="0"/>
              <a:t>-2</a:t>
            </a:r>
            <a:r>
              <a:rPr lang="it-IT" b="1" dirty="0"/>
              <a:t> </a:t>
            </a:r>
            <a:r>
              <a:rPr lang="it-IT" dirty="0"/>
              <a:t>cioè </a:t>
            </a:r>
            <a:r>
              <a:rPr lang="it-IT" b="1" dirty="0"/>
              <a:t>0.05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2015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3FAB03-2F49-4FCB-896E-5229B2AF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5C9363-9313-4D1F-B16B-029BDEE41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somma, differenza unaria e binaria, prodotto, divisione reale, esponenziali, logaritmi, funzioni trigonometriche, …</a:t>
            </a:r>
          </a:p>
        </p:txBody>
      </p:sp>
    </p:spTree>
    <p:extLst>
      <p:ext uri="{BB962C8B-B14F-4D97-AF65-F5344CB8AC3E}">
        <p14:creationId xmlns:p14="http://schemas.microsoft.com/office/powerpoint/2010/main" val="5703676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F237F5-4EAF-44EC-A2C4-CF66C6259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Funzioni Aritmetiche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BE48FA-50FE-4E37-BB49-ED6043C84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b="1" dirty="0"/>
              <a:t>#include&lt;</a:t>
            </a:r>
            <a:r>
              <a:rPr lang="it-IT" b="1" dirty="0" err="1"/>
              <a:t>math.h</a:t>
            </a:r>
            <a:r>
              <a:rPr lang="it-IT" b="1" dirty="0"/>
              <a:t>&gt;</a:t>
            </a:r>
          </a:p>
          <a:p>
            <a:pPr marL="0" indent="0">
              <a:buNone/>
            </a:pPr>
            <a:r>
              <a:rPr lang="it-IT" b="1" dirty="0"/>
              <a:t>x </a:t>
            </a:r>
            <a:r>
              <a:rPr lang="it-IT" dirty="0"/>
              <a:t>e </a:t>
            </a:r>
            <a:r>
              <a:rPr lang="it-IT" b="1" dirty="0"/>
              <a:t>y </a:t>
            </a:r>
            <a:r>
              <a:rPr lang="it-IT" dirty="0"/>
              <a:t>di tipo </a:t>
            </a:r>
            <a:r>
              <a:rPr lang="it-IT" b="1" dirty="0"/>
              <a:t>double </a:t>
            </a:r>
            <a:r>
              <a:rPr lang="it-IT" dirty="0"/>
              <a:t>e restituiscono un </a:t>
            </a:r>
            <a:r>
              <a:rPr lang="it-IT" b="1" dirty="0"/>
              <a:t>double</a:t>
            </a:r>
          </a:p>
          <a:p>
            <a:pPr marL="0" indent="0">
              <a:buNone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pow(x, y)</a:t>
            </a:r>
            <a:r>
              <a:rPr lang="es-ES" b="1" dirty="0"/>
              <a:t> xy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sin(x)</a:t>
            </a:r>
            <a:r>
              <a:rPr lang="it-IT" b="1" dirty="0"/>
              <a:t> </a:t>
            </a:r>
            <a:r>
              <a:rPr lang="it-IT" dirty="0"/>
              <a:t>seno di </a:t>
            </a:r>
            <a:r>
              <a:rPr lang="it-IT" b="1" dirty="0"/>
              <a:t>x</a:t>
            </a:r>
            <a:r>
              <a:rPr lang="it-IT" dirty="0"/>
              <a:t>, con </a:t>
            </a:r>
            <a:r>
              <a:rPr lang="it-IT" b="1" dirty="0"/>
              <a:t>x </a:t>
            </a:r>
            <a:r>
              <a:rPr lang="it-IT" dirty="0"/>
              <a:t>espresso in radianti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cos(x)</a:t>
            </a:r>
            <a:r>
              <a:rPr lang="it-IT" b="1" dirty="0"/>
              <a:t> </a:t>
            </a:r>
            <a:r>
              <a:rPr lang="it-IT" dirty="0"/>
              <a:t>coseno di </a:t>
            </a:r>
            <a:r>
              <a:rPr lang="it-IT" b="1" dirty="0"/>
              <a:t>x</a:t>
            </a:r>
            <a:r>
              <a:rPr lang="it-IT" dirty="0"/>
              <a:t>, con </a:t>
            </a:r>
            <a:r>
              <a:rPr lang="it-IT" b="1" dirty="0"/>
              <a:t>x </a:t>
            </a:r>
            <a:r>
              <a:rPr lang="it-IT" dirty="0"/>
              <a:t>espresso in radianti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it-IT" b="1" dirty="0"/>
              <a:t> e</a:t>
            </a:r>
            <a:r>
              <a:rPr lang="it-IT" b="1" baseline="30000" dirty="0"/>
              <a:t>x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log(x)</a:t>
            </a:r>
            <a:r>
              <a:rPr lang="it-IT" b="1" dirty="0"/>
              <a:t> </a:t>
            </a:r>
            <a:r>
              <a:rPr lang="it-IT" dirty="0"/>
              <a:t>logaritmo naturale di </a:t>
            </a:r>
            <a:r>
              <a:rPr lang="it-IT" b="1" dirty="0"/>
              <a:t>x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it-IT" b="1" dirty="0"/>
              <a:t> </a:t>
            </a:r>
            <a:r>
              <a:rPr lang="it-IT" dirty="0"/>
              <a:t>radice quadrata </a:t>
            </a:r>
            <a:r>
              <a:rPr lang="it-IT" b="1" dirty="0"/>
              <a:t>x</a:t>
            </a:r>
            <a:r>
              <a:rPr lang="it-IT" dirty="0"/>
              <a:t>, </a:t>
            </a:r>
            <a:r>
              <a:rPr lang="it-IT" b="1" dirty="0"/>
              <a:t>x&gt;=0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log10(x)</a:t>
            </a:r>
            <a:r>
              <a:rPr lang="it-IT" b="1" dirty="0"/>
              <a:t> </a:t>
            </a:r>
            <a:r>
              <a:rPr lang="it-IT" dirty="0"/>
              <a:t>logaritmo in base </a:t>
            </a:r>
            <a:r>
              <a:rPr lang="it-IT" b="1" dirty="0"/>
              <a:t>10 </a:t>
            </a:r>
            <a:r>
              <a:rPr lang="it-IT" dirty="0"/>
              <a:t>di </a:t>
            </a:r>
            <a:r>
              <a:rPr lang="it-IT" b="1" dirty="0"/>
              <a:t>x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1370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37FEC8-9F03-416E-ACD6-D47AA1D72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Metodi di input/output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5EA718-81AD-465E-B651-D2F4C7E0D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x;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>
                <a:solidFill>
                  <a:srgbClr val="FF0000"/>
                </a:solidFill>
              </a:rPr>
              <a:t>Output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("%f", x);</a:t>
            </a:r>
          </a:p>
          <a:p>
            <a:pPr marL="0" indent="0">
              <a:buNone/>
            </a:pPr>
            <a:endParaRPr lang="it-IT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t-IT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t-IT" b="1" dirty="0">
                <a:solidFill>
                  <a:srgbClr val="FF0000"/>
                </a:solidFill>
              </a:rPr>
              <a:t>Input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("%f", &amp;x);</a:t>
            </a:r>
          </a:p>
        </p:txBody>
      </p:sp>
    </p:spTree>
    <p:extLst>
      <p:ext uri="{BB962C8B-B14F-4D97-AF65-F5344CB8AC3E}">
        <p14:creationId xmlns:p14="http://schemas.microsoft.com/office/powerpoint/2010/main" val="6621369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DB0291-1F30-4251-B860-1EA5E2E2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Metodi di input/output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D65624-A7EE-4B0A-922C-A6C7A2510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x;</a:t>
            </a:r>
          </a:p>
          <a:p>
            <a:pPr marL="0" indent="0">
              <a:buNone/>
            </a:pPr>
            <a:endParaRPr lang="it-IT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t-IT" b="1" dirty="0">
                <a:solidFill>
                  <a:srgbClr val="FF0000"/>
                </a:solidFill>
              </a:rPr>
              <a:t>Output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x);</a:t>
            </a:r>
          </a:p>
          <a:p>
            <a:pPr marL="0" indent="0">
              <a:buNone/>
            </a:pPr>
            <a:endParaRPr lang="it-IT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t-IT" b="1" dirty="0">
                <a:solidFill>
                  <a:srgbClr val="FF0000"/>
                </a:solidFill>
              </a:rPr>
              <a:t>Input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("%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&amp;x);</a:t>
            </a:r>
          </a:p>
        </p:txBody>
      </p:sp>
    </p:spTree>
    <p:extLst>
      <p:ext uri="{BB962C8B-B14F-4D97-AF65-F5344CB8AC3E}">
        <p14:creationId xmlns:p14="http://schemas.microsoft.com/office/powerpoint/2010/main" val="19313503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F51773-E440-49E9-A782-8FD8B9A9D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Limiti di precisione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FC0D93-C680-40DE-B1CA-D12784AF9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Operazioni aritmetiche sui reali non sono necessariamente esatte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Per brevi computazioni questo di solito non rappresenta un problema, se invece la computazione contiene molte operazioni, come la risoluzione numerica di equazioni differenziali, è importante conoscere gli effetti degli errori dovuti alla rappresentazione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Di questi aspetti si occupa </a:t>
            </a:r>
            <a:r>
              <a:rPr lang="it-IT" dirty="0">
                <a:solidFill>
                  <a:srgbClr val="FF0000"/>
                </a:solidFill>
              </a:rPr>
              <a:t>l’analisi numerica</a:t>
            </a:r>
          </a:p>
        </p:txBody>
      </p:sp>
    </p:spTree>
    <p:extLst>
      <p:ext uri="{BB962C8B-B14F-4D97-AF65-F5344CB8AC3E}">
        <p14:creationId xmlns:p14="http://schemas.microsoft.com/office/powerpoint/2010/main" val="31209948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EEAC48-2C0A-4B99-BA7A-C1016EED0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608C6A-21AD-4E5B-B68A-E57A64C67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Scrivere un programma che calcola l’area di un cerchio di raggio </a:t>
            </a:r>
            <a:r>
              <a:rPr lang="it-IT" b="1" dirty="0"/>
              <a:t>r </a:t>
            </a:r>
            <a:r>
              <a:rPr lang="it-IT" dirty="0"/>
              <a:t>immesso dall’utente</a:t>
            </a:r>
          </a:p>
        </p:txBody>
      </p:sp>
    </p:spTree>
    <p:extLst>
      <p:ext uri="{BB962C8B-B14F-4D97-AF65-F5344CB8AC3E}">
        <p14:creationId xmlns:p14="http://schemas.microsoft.com/office/powerpoint/2010/main" val="227182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51E0F1-EA04-46DE-BE26-5DC0F5C71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Riepilogo: istruzione di output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8EDC6A67-E389-4D6D-AB0A-8F2B1A47F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352125"/>
              </p:ext>
            </p:extLst>
          </p:nvPr>
        </p:nvGraphicFramePr>
        <p:xfrm>
          <a:off x="847725" y="2200275"/>
          <a:ext cx="11182350" cy="288417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53025">
                  <a:extLst>
                    <a:ext uri="{9D8B030D-6E8A-4147-A177-3AD203B41FA5}">
                      <a16:colId xmlns:a16="http://schemas.microsoft.com/office/drawing/2014/main" val="3533385318"/>
                    </a:ext>
                  </a:extLst>
                </a:gridCol>
                <a:gridCol w="6029325">
                  <a:extLst>
                    <a:ext uri="{9D8B030D-6E8A-4147-A177-3AD203B41FA5}">
                      <a16:colId xmlns:a16="http://schemas.microsoft.com/office/drawing/2014/main" val="3816214228"/>
                    </a:ext>
                  </a:extLst>
                </a:gridCol>
              </a:tblGrid>
              <a:tr h="481965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printf</a:t>
                      </a:r>
                      <a:endParaRPr lang="it-IT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usata anche per stampare il contenuto di una</a:t>
                      </a:r>
                    </a:p>
                    <a:p>
                      <a:r>
                        <a:rPr lang="it-IT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variabile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285160"/>
                  </a:ext>
                </a:extLst>
              </a:tr>
              <a:tr h="481965">
                <a:tc>
                  <a:txBody>
                    <a:bodyPr/>
                    <a:lstStyle/>
                    <a:p>
                      <a:r>
                        <a:rPr lang="it-IT" sz="2000" b="1" dirty="0">
                          <a:solidFill>
                            <a:srgbClr val="FF0000"/>
                          </a:solidFill>
                        </a:rPr>
                        <a:t>sintassi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it-IT" sz="18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(&lt; stringa di formato &gt;, &lt; argomenti 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352667"/>
                  </a:ext>
                </a:extLst>
              </a:tr>
              <a:tr h="48196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 stringa di formato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messaggio che deve essere visualizzato, comprensivo dei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riferimenti ai tipi di dati contenuti nelle variabili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186609"/>
                  </a:ext>
                </a:extLst>
              </a:tr>
              <a:tr h="48196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 argomenti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variabili contenenti i dati da visualizzare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332590"/>
                  </a:ext>
                </a:extLst>
              </a:tr>
              <a:tr h="481965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660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5963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EBD845-E973-4D07-A30A-AA1D97EF2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235D86-8C3A-4CFA-98AB-150AB9C92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</a:rPr>
              <a:t>#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include&lt;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r, area;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("Dammi il raggio: ");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("%f", &amp;r);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= r*r*3.14;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("L'area del cerchio di raggio %f = %f\n", r, area);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014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09AD45-0FC1-45D1-942E-D5950336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1A405A-00B8-4B08-A416-0674EFBC1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Scrivere un programma che effettua la conversione da LIRE ITALIANE a EURO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/>
              <a:t>Esempio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Se immetto </a:t>
            </a:r>
            <a:r>
              <a:rPr lang="it-IT" b="1" dirty="0"/>
              <a:t>1000 LIRE</a:t>
            </a:r>
          </a:p>
          <a:p>
            <a:pPr marL="0" indent="0">
              <a:buNone/>
            </a:pPr>
            <a:r>
              <a:rPr lang="it-IT" b="1" dirty="0"/>
              <a:t>1000 LIRE = 0.516457 EURO</a:t>
            </a:r>
          </a:p>
          <a:p>
            <a:pPr marL="0" indent="0">
              <a:buNone/>
            </a:pPr>
            <a:r>
              <a:rPr lang="it-IT" b="1" dirty="0"/>
              <a:t>(1 euro = 1936.27 lire)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81748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FB4DE5-1F72-4B1F-A76B-CBB3284D2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76C61B-04FD-4474-82AA-AE489297C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euro, lira;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("Dammi il numero in LIRE: ");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("%f", &amp;lira);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euro = lira / 1936.27;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("%f LIRE = %f EURO", 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lira,euro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59743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DF174B-8FD6-49AD-BCEF-ADD4E4A83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Miglioriamo la stampa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91BF05-DD0D-473E-88B2-4F8F63C0F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249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euro, lira;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("Dammi il numero in LIRE: ");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("%f", &amp;lira);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euro = lira / 1936.27;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("%.0f LIRE = %.2f EURO", 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lira,euro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F026FCF-9ECC-41B1-B328-B2A9BB344C3D}"/>
              </a:ext>
            </a:extLst>
          </p:cNvPr>
          <p:cNvSpPr/>
          <p:nvPr/>
        </p:nvSpPr>
        <p:spPr>
          <a:xfrm>
            <a:off x="2628900" y="4791075"/>
            <a:ext cx="1028700" cy="5524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AE97776-A41A-480D-87C6-C944724A9F94}"/>
              </a:ext>
            </a:extLst>
          </p:cNvPr>
          <p:cNvSpPr/>
          <p:nvPr/>
        </p:nvSpPr>
        <p:spPr>
          <a:xfrm>
            <a:off x="4838700" y="4791075"/>
            <a:ext cx="1028700" cy="5524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8439229-1CA7-445C-AAAA-496B2F6B12BB}"/>
              </a:ext>
            </a:extLst>
          </p:cNvPr>
          <p:cNvSpPr txBox="1"/>
          <p:nvPr/>
        </p:nvSpPr>
        <p:spPr>
          <a:xfrm>
            <a:off x="10372725" y="2476500"/>
            <a:ext cx="1276350" cy="2308324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%.nf</a:t>
            </a:r>
          </a:p>
          <a:p>
            <a:r>
              <a:rPr lang="it-IT" dirty="0">
                <a:solidFill>
                  <a:schemeClr val="bg1"/>
                </a:solidFill>
              </a:rPr>
              <a:t>stampa un numero</a:t>
            </a:r>
          </a:p>
          <a:p>
            <a:r>
              <a:rPr lang="it-IT" dirty="0">
                <a:solidFill>
                  <a:schemeClr val="bg1"/>
                </a:solidFill>
              </a:rPr>
              <a:t>frazionario con </a:t>
            </a:r>
            <a:r>
              <a:rPr lang="it-IT" b="1" dirty="0">
                <a:solidFill>
                  <a:schemeClr val="bg1"/>
                </a:solidFill>
              </a:rPr>
              <a:t>n</a:t>
            </a:r>
          </a:p>
          <a:p>
            <a:r>
              <a:rPr lang="it-IT" dirty="0">
                <a:solidFill>
                  <a:schemeClr val="bg1"/>
                </a:solidFill>
              </a:rPr>
              <a:t>cifre dopo il punto</a:t>
            </a:r>
          </a:p>
          <a:p>
            <a:r>
              <a:rPr lang="it-IT" dirty="0">
                <a:solidFill>
                  <a:schemeClr val="bg1"/>
                </a:solidFill>
              </a:rPr>
              <a:t>decimale</a:t>
            </a:r>
          </a:p>
        </p:txBody>
      </p:sp>
    </p:spTree>
    <p:extLst>
      <p:ext uri="{BB962C8B-B14F-4D97-AF65-F5344CB8AC3E}">
        <p14:creationId xmlns:p14="http://schemas.microsoft.com/office/powerpoint/2010/main" val="247595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4CF9A6-0B15-4D88-A79F-7166F9BD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A40606-0DFF-42AF-88D2-4788EEB08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Scrivere un programma che calcola l’area di un triangolo di base </a:t>
            </a:r>
            <a:r>
              <a:rPr lang="it-IT" b="1" dirty="0"/>
              <a:t>b </a:t>
            </a:r>
            <a:r>
              <a:rPr lang="it-IT" dirty="0"/>
              <a:t>ed altezza </a:t>
            </a:r>
            <a:r>
              <a:rPr lang="it-IT" b="1" dirty="0"/>
              <a:t>h</a:t>
            </a:r>
            <a:r>
              <a:rPr lang="it-IT" dirty="0"/>
              <a:t>, immessi dall’utente</a:t>
            </a:r>
          </a:p>
        </p:txBody>
      </p:sp>
    </p:spTree>
    <p:extLst>
      <p:ext uri="{BB962C8B-B14F-4D97-AF65-F5344CB8AC3E}">
        <p14:creationId xmlns:p14="http://schemas.microsoft.com/office/powerpoint/2010/main" val="1690498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9D918E-C3D9-4512-B4D7-09AF476A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6CC4DC-BCFD-4D32-9AFB-589A5B3D6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base, altezza, area;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("Dammi la base: ");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("%f", &amp;base);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("Dammi l'altezza: ");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("%f", &amp;altezza);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= (base * altezza)/2;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("L'area: %f\n", area);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7895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8412CD-24D9-4025-A9F7-544912A8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09A71A-9E7E-4030-A2ED-4575D4F4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Scrivere un programma che effettua la conversione da EURO a LIRE ITALIANE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/>
              <a:t>Esempio</a:t>
            </a:r>
          </a:p>
          <a:p>
            <a:pPr marL="0" indent="0">
              <a:buNone/>
            </a:pPr>
            <a:r>
              <a:rPr lang="it-IT" dirty="0"/>
              <a:t>Se immetto </a:t>
            </a:r>
            <a:r>
              <a:rPr lang="it-IT" b="1" dirty="0"/>
              <a:t>100 EURO</a:t>
            </a:r>
          </a:p>
          <a:p>
            <a:pPr marL="0" indent="0">
              <a:buNone/>
            </a:pPr>
            <a:r>
              <a:rPr lang="it-IT" b="1" dirty="0"/>
              <a:t>100 Euro = 193627 LIRE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59868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E04553-D1C1-4973-B1F6-D5663354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B5D752-1882-4E3E-9616-F04373CB8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euro, lira;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("Dammi il numero in EURO: ");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("%f", &amp;euro);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lira = euro * 1936.27;</a:t>
            </a:r>
          </a:p>
          <a:p>
            <a:pPr marL="457200" lvl="1" indent="0">
              <a:buNone/>
            </a:pP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("%f EURO = %f LIRE", 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euro,lira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907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62BD00-6B63-454E-91F0-19495A76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Riepilogo: istruzione di output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B123F0-5933-447B-BA7D-9318D111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050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Bisogna specificare il formato della variabile utilizzando il carattere speciale di formattazione </a:t>
            </a:r>
            <a:r>
              <a:rPr lang="it-IT" b="1" dirty="0"/>
              <a:t>% </a:t>
            </a:r>
            <a:r>
              <a:rPr lang="it-IT" dirty="0"/>
              <a:t>seguito dal carattere che definisce un certo formato per una variabile: </a:t>
            </a:r>
            <a:r>
              <a:rPr lang="it-IT" b="1" dirty="0"/>
              <a:t>%d </a:t>
            </a:r>
            <a:r>
              <a:rPr lang="it-IT" dirty="0"/>
              <a:t>per il tipo intero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C191A48-C8B6-42B5-84BD-4A768FD9E204}"/>
              </a:ext>
            </a:extLst>
          </p:cNvPr>
          <p:cNvSpPr txBox="1"/>
          <p:nvPr/>
        </p:nvSpPr>
        <p:spPr>
          <a:xfrm>
            <a:off x="952500" y="4705350"/>
            <a:ext cx="10458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it-IT" sz="2800" dirty="0">
                <a:solidFill>
                  <a:schemeClr val="accent1"/>
                </a:solidFill>
              </a:rPr>
              <a:t>Provoca la stampa di tre valori interi contenuti in 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it-IT" sz="2800" dirty="0">
                <a:solidFill>
                  <a:schemeClr val="accent1"/>
                </a:solidFill>
              </a:rPr>
              <a:t>, 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it-IT" sz="2800" dirty="0">
                <a:solidFill>
                  <a:schemeClr val="accent1"/>
                </a:solidFill>
              </a:rPr>
              <a:t> e </a:t>
            </a:r>
            <a:r>
              <a:rPr lang="it-IT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it-IT" sz="2800" dirty="0">
                <a:solidFill>
                  <a:schemeClr val="accent1"/>
                </a:solidFill>
              </a:rPr>
              <a:t>. Ogni occorrenza del carattere % nel primo argomento è associata al corrispondente argomento di </a:t>
            </a:r>
            <a:r>
              <a:rPr lang="it-IT" sz="2800" dirty="0" err="1">
                <a:solidFill>
                  <a:schemeClr val="accent1"/>
                </a:solidFill>
              </a:rPr>
              <a:t>printf</a:t>
            </a:r>
            <a:r>
              <a:rPr lang="it-IT" sz="2800" dirty="0">
                <a:solidFill>
                  <a:schemeClr val="accent1"/>
                </a:solidFill>
              </a:rPr>
              <a:t>, a partire dal secondo: affinché non si verifichino errori, la corrispondenza deve riguardare sia il numero che il tipo di argomenti.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0508209-17AA-4229-AACC-BF4892DDB388}"/>
              </a:ext>
            </a:extLst>
          </p:cNvPr>
          <p:cNvSpPr txBox="1"/>
          <p:nvPr/>
        </p:nvSpPr>
        <p:spPr>
          <a:xfrm>
            <a:off x="3695700" y="3629025"/>
            <a:ext cx="547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printf("</a:t>
            </a:r>
            <a:r>
              <a:rPr lang="es-E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s-E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s-E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771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18B5FE-E961-4CEF-9492-5F573CBD6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 di 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104F0E-82EF-4EA0-BEAE-0A5A6877E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7712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it-IT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x=3;</a:t>
            </a:r>
          </a:p>
          <a:p>
            <a:pPr marL="457200" lvl="1" indent="0">
              <a:buNone/>
            </a:pPr>
            <a:r>
              <a:rPr lang="it-IT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y=5;</a:t>
            </a:r>
          </a:p>
          <a:p>
            <a:pPr marL="457200" lvl="1" indent="0">
              <a:buNone/>
            </a:pPr>
            <a:r>
              <a:rPr lang="it-IT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("Valore di x: %d\n", x);</a:t>
            </a:r>
          </a:p>
          <a:p>
            <a:pPr marL="457200" lvl="1" indent="0">
              <a:buNone/>
            </a:pPr>
            <a:r>
              <a:rPr lang="es-E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printf("Valore di y: %d\n", y);</a:t>
            </a:r>
          </a:p>
          <a:p>
            <a:pPr marL="0" indent="0">
              <a:buNone/>
            </a:pPr>
            <a:r>
              <a:rPr lang="it-IT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it-IT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it-IT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x=3;</a:t>
            </a:r>
          </a:p>
          <a:p>
            <a:pPr marL="457200" lvl="1" indent="0">
              <a:buNone/>
            </a:pPr>
            <a:r>
              <a:rPr lang="it-IT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y=5;</a:t>
            </a:r>
          </a:p>
          <a:p>
            <a:pPr marL="457200" lvl="1" indent="0">
              <a:buNone/>
            </a:pPr>
            <a:r>
              <a:rPr lang="it-IT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("Valore di x: %d\</a:t>
            </a:r>
            <a:r>
              <a:rPr lang="it-IT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nValore</a:t>
            </a:r>
            <a:r>
              <a:rPr lang="it-IT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 y: %d\n", x, y);</a:t>
            </a:r>
          </a:p>
          <a:p>
            <a:pPr marL="0" indent="0">
              <a:buNone/>
            </a:pPr>
            <a:r>
              <a:rPr lang="it-IT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it-IT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696209C-8451-4332-A5BA-F44E8ACCDD6F}"/>
              </a:ext>
            </a:extLst>
          </p:cNvPr>
          <p:cNvSpPr txBox="1"/>
          <p:nvPr/>
        </p:nvSpPr>
        <p:spPr>
          <a:xfrm>
            <a:off x="8220075" y="2967335"/>
            <a:ext cx="3467100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Valore di x: 3</a:t>
            </a:r>
          </a:p>
          <a:p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Valore di y: 5</a:t>
            </a: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8576907-B5CF-440E-AC08-F36EE6E09AAC}"/>
              </a:ext>
            </a:extLst>
          </p:cNvPr>
          <p:cNvSpPr txBox="1"/>
          <p:nvPr/>
        </p:nvSpPr>
        <p:spPr>
          <a:xfrm>
            <a:off x="8096250" y="5062835"/>
            <a:ext cx="3467100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Valore di x: 3</a:t>
            </a:r>
          </a:p>
          <a:p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Valore di y: 5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169010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3671</Words>
  <Application>Microsoft Office PowerPoint</Application>
  <PresentationFormat>Widescreen</PresentationFormat>
  <Paragraphs>704</Paragraphs>
  <Slides>77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77</vt:i4>
      </vt:variant>
    </vt:vector>
  </HeadingPairs>
  <TitlesOfParts>
    <vt:vector size="82" baseType="lpstr">
      <vt:lpstr>Arial</vt:lpstr>
      <vt:lpstr>Calibri</vt:lpstr>
      <vt:lpstr>Calibri Light</vt:lpstr>
      <vt:lpstr>Courier New</vt:lpstr>
      <vt:lpstr>Tema di Office</vt:lpstr>
      <vt:lpstr>Abbiamo visto</vt:lpstr>
      <vt:lpstr>Riepilogo: struttura di un programma</vt:lpstr>
      <vt:lpstr>Riepilogo: comenti</vt:lpstr>
      <vt:lpstr>Riepilogo: dichiarazioni di variabili</vt:lpstr>
      <vt:lpstr>…ancora sulle dichiarazioni di variabili</vt:lpstr>
      <vt:lpstr>Riepilogo: istruzione di output</vt:lpstr>
      <vt:lpstr>Riepilogo: istruzione di output</vt:lpstr>
      <vt:lpstr>Riepilogo: istruzione di output</vt:lpstr>
      <vt:lpstr>Esempi di printf</vt:lpstr>
      <vt:lpstr>Cosa stampa?</vt:lpstr>
      <vt:lpstr>Cosa stampa?</vt:lpstr>
      <vt:lpstr>Cosa stampa?</vt:lpstr>
      <vt:lpstr>Cosa stampa?</vt:lpstr>
      <vt:lpstr>Ancora printf</vt:lpstr>
      <vt:lpstr>Riepilogo: istruzione di input</vt:lpstr>
      <vt:lpstr>Riepilogo: istruzione di input</vt:lpstr>
      <vt:lpstr>Riepilogo: istruzione di assegnamento</vt:lpstr>
      <vt:lpstr>Esercizio</vt:lpstr>
      <vt:lpstr>Soluzione</vt:lpstr>
      <vt:lpstr>Esercizio</vt:lpstr>
      <vt:lpstr>Esercizio</vt:lpstr>
      <vt:lpstr>Soluzione</vt:lpstr>
      <vt:lpstr>Esercizio</vt:lpstr>
      <vt:lpstr>Soluzione</vt:lpstr>
      <vt:lpstr>Soluzione alternativa</vt:lpstr>
      <vt:lpstr>Esercizio</vt:lpstr>
      <vt:lpstr>Versione corretta</vt:lpstr>
      <vt:lpstr>Esercizio</vt:lpstr>
      <vt:lpstr>Soluzione</vt:lpstr>
      <vt:lpstr>Esercizio</vt:lpstr>
      <vt:lpstr>Soluzione</vt:lpstr>
      <vt:lpstr>Tipi elementari, costanti</vt:lpstr>
      <vt:lpstr>Tipi di dati</vt:lpstr>
      <vt:lpstr>Per ogni tipo</vt:lpstr>
      <vt:lpstr>Tipo Intero</vt:lpstr>
      <vt:lpstr>Campo di variabilità</vt:lpstr>
      <vt:lpstr>Notazione per i valori costanti</vt:lpstr>
      <vt:lpstr>Operazioni</vt:lpstr>
      <vt:lpstr>Esempi</vt:lpstr>
      <vt:lpstr>Metodi di input/output</vt:lpstr>
      <vt:lpstr>Esempio</vt:lpstr>
      <vt:lpstr>esempio</vt:lpstr>
      <vt:lpstr>Al computer</vt:lpstr>
      <vt:lpstr>Sul tipo intero</vt:lpstr>
      <vt:lpstr>Differenza tra tipo intero ed interi</vt:lpstr>
      <vt:lpstr>Cosa stampa?</vt:lpstr>
      <vt:lpstr>Precedenze</vt:lpstr>
      <vt:lpstr>Precedenze degli operatori aritmetici</vt:lpstr>
      <vt:lpstr>Associatività</vt:lpstr>
      <vt:lpstr>Regole</vt:lpstr>
      <vt:lpstr>Esempio</vt:lpstr>
      <vt:lpstr>Esercizio 1</vt:lpstr>
      <vt:lpstr>Soluzione</vt:lpstr>
      <vt:lpstr>Esercizio 2</vt:lpstr>
      <vt:lpstr>Soluzione</vt:lpstr>
      <vt:lpstr>Esercizio 3</vt:lpstr>
      <vt:lpstr>Soluzione</vt:lpstr>
      <vt:lpstr>Oppure…</vt:lpstr>
      <vt:lpstr>Esercizio</vt:lpstr>
      <vt:lpstr>Soluzione</vt:lpstr>
      <vt:lpstr>Tipo Reale</vt:lpstr>
      <vt:lpstr>Campo di variabilità</vt:lpstr>
      <vt:lpstr>Notazione per i valori costanti</vt:lpstr>
      <vt:lpstr>Operazioni</vt:lpstr>
      <vt:lpstr>Funzioni Aritmetiche</vt:lpstr>
      <vt:lpstr>Metodi di input/output</vt:lpstr>
      <vt:lpstr>Metodi di input/output</vt:lpstr>
      <vt:lpstr>Limiti di precisione</vt:lpstr>
      <vt:lpstr>Esercizio</vt:lpstr>
      <vt:lpstr>Soluzione</vt:lpstr>
      <vt:lpstr>Presentazione standard di PowerPoint</vt:lpstr>
      <vt:lpstr>Soluzione</vt:lpstr>
      <vt:lpstr>Miglioriamo la stampa</vt:lpstr>
      <vt:lpstr>Esercizio</vt:lpstr>
      <vt:lpstr>Soluzione</vt:lpstr>
      <vt:lpstr>Esercizio</vt:lpstr>
      <vt:lpstr>Soluzione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</dc:title>
  <dc:creator>corrado aaron visaggio</dc:creator>
  <cp:lastModifiedBy>corrado aaron visaggio</cp:lastModifiedBy>
  <cp:revision>56</cp:revision>
  <dcterms:created xsi:type="dcterms:W3CDTF">2018-02-15T13:46:51Z</dcterms:created>
  <dcterms:modified xsi:type="dcterms:W3CDTF">2018-03-13T14:52:08Z</dcterms:modified>
</cp:coreProperties>
</file>