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7152-9023-4AB3-B865-8392560AA9BE}" type="datetimeFigureOut">
              <a:rPr lang="it-IT" smtClean="0"/>
              <a:t>17/09/2016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D11B-D30E-4B07-B73A-3B736FF014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443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7152-9023-4AB3-B865-8392560AA9BE}" type="datetimeFigureOut">
              <a:rPr lang="it-IT" smtClean="0"/>
              <a:t>17/09/2016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D11B-D30E-4B07-B73A-3B736FF014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330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7152-9023-4AB3-B865-8392560AA9BE}" type="datetimeFigureOut">
              <a:rPr lang="it-IT" smtClean="0"/>
              <a:t>17/09/2016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D11B-D30E-4B07-B73A-3B736FF014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985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7152-9023-4AB3-B865-8392560AA9BE}" type="datetimeFigureOut">
              <a:rPr lang="it-IT" smtClean="0"/>
              <a:t>17/09/2016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D11B-D30E-4B07-B73A-3B736FF014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946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7152-9023-4AB3-B865-8392560AA9BE}" type="datetimeFigureOut">
              <a:rPr lang="it-IT" smtClean="0"/>
              <a:t>17/09/2016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D11B-D30E-4B07-B73A-3B736FF014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15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7152-9023-4AB3-B865-8392560AA9BE}" type="datetimeFigureOut">
              <a:rPr lang="it-IT" smtClean="0"/>
              <a:t>17/09/2016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D11B-D30E-4B07-B73A-3B736FF014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451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7152-9023-4AB3-B865-8392560AA9BE}" type="datetimeFigureOut">
              <a:rPr lang="it-IT" smtClean="0"/>
              <a:t>17/09/2016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D11B-D30E-4B07-B73A-3B736FF014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05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7152-9023-4AB3-B865-8392560AA9BE}" type="datetimeFigureOut">
              <a:rPr lang="it-IT" smtClean="0"/>
              <a:t>17/09/2016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D11B-D30E-4B07-B73A-3B736FF014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538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7152-9023-4AB3-B865-8392560AA9BE}" type="datetimeFigureOut">
              <a:rPr lang="it-IT" smtClean="0"/>
              <a:t>17/09/2016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D11B-D30E-4B07-B73A-3B736FF014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000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7152-9023-4AB3-B865-8392560AA9BE}" type="datetimeFigureOut">
              <a:rPr lang="it-IT" smtClean="0"/>
              <a:t>17/09/2016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D11B-D30E-4B07-B73A-3B736FF014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963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7152-9023-4AB3-B865-8392560AA9BE}" type="datetimeFigureOut">
              <a:rPr lang="it-IT" smtClean="0"/>
              <a:t>17/09/2016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D11B-D30E-4B07-B73A-3B736FF014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675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07152-9023-4AB3-B865-8392560AA9BE}" type="datetimeFigureOut">
              <a:rPr lang="it-IT" smtClean="0"/>
              <a:t>17/09/2016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7D11B-D30E-4B07-B73A-3B736FF014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467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Assurance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4860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Life </a:t>
            </a:r>
            <a:r>
              <a:rPr lang="it-IT" dirty="0" err="1" smtClean="0"/>
              <a:t>Cycle</a:t>
            </a:r>
            <a:r>
              <a:rPr lang="it-IT" dirty="0" smtClean="0"/>
              <a:t>…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concept of a </a:t>
            </a:r>
            <a:r>
              <a:rPr lang="en-US" i="1" dirty="0"/>
              <a:t>life cycle </a:t>
            </a:r>
            <a:r>
              <a:rPr lang="en-US" dirty="0"/>
              <a:t>addresses security-relevant decisions that often are made </a:t>
            </a:r>
            <a:r>
              <a:rPr lang="en-US" dirty="0" smtClean="0"/>
              <a:t>outside the </a:t>
            </a:r>
            <a:r>
              <a:rPr lang="en-US" dirty="0"/>
              <a:t>engineering disciplines in business situations</a:t>
            </a:r>
            <a:r>
              <a:rPr lang="en-US" dirty="0" smtClean="0"/>
              <a:t>.</a:t>
            </a:r>
          </a:p>
          <a:p>
            <a:r>
              <a:rPr lang="en-US" dirty="0"/>
              <a:t>A life cycle starts when a system is considered for development and use. </a:t>
            </a:r>
            <a:r>
              <a:rPr lang="en-US" dirty="0" smtClean="0"/>
              <a:t>The life </a:t>
            </a:r>
            <a:r>
              <a:rPr lang="en-US" dirty="0"/>
              <a:t>cycle ends when the system is no longer used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Conception</a:t>
            </a:r>
          </a:p>
          <a:p>
            <a:pPr lvl="1"/>
            <a:r>
              <a:rPr lang="en-US" dirty="0" smtClean="0"/>
              <a:t>It starts with an idea</a:t>
            </a:r>
          </a:p>
          <a:p>
            <a:pPr lvl="2"/>
            <a:r>
              <a:rPr lang="en-US" dirty="0" smtClean="0"/>
              <a:t>Fund the idea</a:t>
            </a:r>
          </a:p>
          <a:p>
            <a:pPr lvl="2"/>
            <a:r>
              <a:rPr lang="en-US" dirty="0" smtClean="0"/>
              <a:t>Reject the idea</a:t>
            </a:r>
          </a:p>
          <a:p>
            <a:pPr lvl="2"/>
            <a:r>
              <a:rPr lang="en-US" dirty="0" smtClean="0"/>
              <a:t>Ask for further information</a:t>
            </a:r>
          </a:p>
          <a:p>
            <a:pPr lvl="1"/>
            <a:r>
              <a:rPr lang="en-US" b="1" dirty="0"/>
              <a:t>Definition 17–9. </a:t>
            </a:r>
            <a:r>
              <a:rPr lang="en-US" dirty="0"/>
              <a:t>A </a:t>
            </a:r>
            <a:r>
              <a:rPr lang="en-US" i="1" dirty="0"/>
              <a:t>proof of concept </a:t>
            </a:r>
            <a:r>
              <a:rPr lang="en-US" dirty="0"/>
              <a:t>is a demonstration that an idea has merit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Tipically</a:t>
            </a:r>
            <a:r>
              <a:rPr lang="en-US" dirty="0" smtClean="0"/>
              <a:t> involves small projects</a:t>
            </a:r>
          </a:p>
          <a:p>
            <a:pPr lvl="2"/>
            <a:r>
              <a:rPr lang="en-US" dirty="0" smtClean="0"/>
              <a:t>Must provide sufficient information for begin next tasks</a:t>
            </a:r>
          </a:p>
          <a:p>
            <a:pPr lvl="2"/>
            <a:r>
              <a:rPr lang="en-US" dirty="0"/>
              <a:t>determine the threats that are visible at the </a:t>
            </a:r>
            <a:r>
              <a:rPr lang="en-US" dirty="0" smtClean="0"/>
              <a:t>conception </a:t>
            </a:r>
            <a:r>
              <a:rPr lang="it-IT" dirty="0" smtClean="0"/>
              <a:t>stage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0590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…Life </a:t>
            </a:r>
            <a:r>
              <a:rPr lang="it-IT" dirty="0" err="1" smtClean="0"/>
              <a:t>Cycle</a:t>
            </a:r>
            <a:r>
              <a:rPr lang="it-IT" dirty="0" smtClean="0"/>
              <a:t>…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Manufacture</a:t>
            </a:r>
            <a:endParaRPr lang="it-IT" dirty="0" smtClean="0"/>
          </a:p>
          <a:p>
            <a:pPr lvl="1"/>
            <a:r>
              <a:rPr lang="it-IT" dirty="0"/>
              <a:t>For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disciplines</a:t>
            </a:r>
            <a:r>
              <a:rPr lang="it-IT" dirty="0" smtClean="0"/>
              <a:t>, </a:t>
            </a:r>
            <a:r>
              <a:rPr lang="en-US" dirty="0" smtClean="0"/>
              <a:t>the </a:t>
            </a:r>
            <a:r>
              <a:rPr lang="en-US" dirty="0"/>
              <a:t>manufacturing stage is the longest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Marketing, sales, development, test plans</a:t>
            </a:r>
          </a:p>
          <a:p>
            <a:pPr lvl="1"/>
            <a:r>
              <a:rPr lang="en-US" dirty="0"/>
              <a:t>The actual work required </a:t>
            </a:r>
            <a:r>
              <a:rPr lang="en-US" dirty="0" smtClean="0"/>
              <a:t>by each </a:t>
            </a:r>
            <a:r>
              <a:rPr lang="en-US" dirty="0"/>
              <a:t>discipline depends on the nature of the </a:t>
            </a:r>
            <a:r>
              <a:rPr lang="en-US" dirty="0" smtClean="0"/>
              <a:t>system</a:t>
            </a:r>
          </a:p>
          <a:p>
            <a:pPr lvl="1"/>
            <a:r>
              <a:rPr lang="en-US" dirty="0"/>
              <a:t>The output of this stage from each discipline should be the materials </a:t>
            </a:r>
            <a:r>
              <a:rPr lang="en-US" dirty="0" smtClean="0"/>
              <a:t>necessary to </a:t>
            </a:r>
            <a:r>
              <a:rPr lang="en-US" dirty="0"/>
              <a:t>determine whether to proceed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5137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…Life </a:t>
            </a:r>
            <a:r>
              <a:rPr lang="it-IT" dirty="0" err="1" smtClean="0"/>
              <a:t>Cycle</a:t>
            </a:r>
            <a:r>
              <a:rPr lang="it-IT" dirty="0" smtClean="0"/>
              <a:t>…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smtClean="0"/>
              <a:t>Deployment</a:t>
            </a:r>
          </a:p>
          <a:p>
            <a:pPr lvl="1"/>
            <a:r>
              <a:rPr lang="en-US" dirty="0"/>
              <a:t>Once the system has passed the acceptance criteria in the manufacturing stage, it </a:t>
            </a:r>
            <a:r>
              <a:rPr lang="en-US" dirty="0" smtClean="0"/>
              <a:t>is </a:t>
            </a:r>
            <a:r>
              <a:rPr lang="it-IT" dirty="0" smtClean="0"/>
              <a:t>ready </a:t>
            </a:r>
            <a:r>
              <a:rPr lang="it-IT" dirty="0"/>
              <a:t>for </a:t>
            </a:r>
            <a:r>
              <a:rPr lang="it-IT" dirty="0" err="1"/>
              <a:t>deployment</a:t>
            </a:r>
            <a:r>
              <a:rPr lang="it-IT" dirty="0"/>
              <a:t>. </a:t>
            </a:r>
            <a:endParaRPr lang="it-IT" dirty="0" smtClean="0"/>
          </a:p>
          <a:p>
            <a:pPr lvl="1"/>
            <a:r>
              <a:rPr lang="it-IT" dirty="0" smtClean="0"/>
              <a:t>Production, </a:t>
            </a:r>
            <a:r>
              <a:rPr lang="it-IT" dirty="0" err="1" smtClean="0"/>
              <a:t>distribution</a:t>
            </a:r>
            <a:r>
              <a:rPr lang="it-IT" dirty="0" smtClean="0"/>
              <a:t>, </a:t>
            </a:r>
            <a:r>
              <a:rPr lang="it-IT" dirty="0" err="1" smtClean="0"/>
              <a:t>shipping</a:t>
            </a:r>
            <a:endParaRPr lang="it-IT" dirty="0" smtClean="0"/>
          </a:p>
          <a:p>
            <a:pPr lvl="1"/>
            <a:r>
              <a:rPr lang="it-IT" dirty="0" err="1"/>
              <a:t>Users</a:t>
            </a:r>
            <a:r>
              <a:rPr lang="it-IT" dirty="0"/>
              <a:t> of </a:t>
            </a:r>
            <a:r>
              <a:rPr lang="it-IT" dirty="0" smtClean="0"/>
              <a:t>the </a:t>
            </a:r>
            <a:r>
              <a:rPr lang="en-US" dirty="0" smtClean="0"/>
              <a:t>system </a:t>
            </a:r>
            <a:r>
              <a:rPr lang="en-US" dirty="0"/>
              <a:t>may require specific types of documentation. </a:t>
            </a:r>
            <a:endParaRPr lang="en-US" dirty="0" smtClean="0"/>
          </a:p>
          <a:p>
            <a:pPr lvl="1"/>
            <a:r>
              <a:rPr lang="en-US" dirty="0" smtClean="0"/>
              <a:t>Security </a:t>
            </a:r>
            <a:r>
              <a:rPr lang="en-US" dirty="0"/>
              <a:t>and assurance issues </a:t>
            </a:r>
            <a:r>
              <a:rPr lang="en-US" dirty="0" smtClean="0"/>
              <a:t>in this </a:t>
            </a:r>
            <a:r>
              <a:rPr lang="en-US" dirty="0"/>
              <a:t>part of deployment include knowing that what was received is actually what </a:t>
            </a:r>
            <a:r>
              <a:rPr lang="en-US" dirty="0" smtClean="0"/>
              <a:t>was </a:t>
            </a:r>
            <a:r>
              <a:rPr lang="it-IT" dirty="0" err="1" smtClean="0"/>
              <a:t>shipped</a:t>
            </a:r>
            <a:r>
              <a:rPr lang="it-IT" dirty="0" smtClean="0"/>
              <a:t>.</a:t>
            </a:r>
          </a:p>
          <a:p>
            <a:pPr lvl="1"/>
            <a:r>
              <a:rPr lang="it-IT" dirty="0" err="1" smtClean="0"/>
              <a:t>Proper</a:t>
            </a:r>
            <a:r>
              <a:rPr lang="it-IT" dirty="0" smtClean="0"/>
              <a:t> </a:t>
            </a:r>
            <a:r>
              <a:rPr lang="it-IT" dirty="0" err="1" smtClean="0"/>
              <a:t>installation</a:t>
            </a:r>
            <a:r>
              <a:rPr lang="it-IT" dirty="0" smtClean="0"/>
              <a:t> and </a:t>
            </a:r>
            <a:r>
              <a:rPr lang="it-IT" dirty="0" err="1" smtClean="0"/>
              <a:t>configuration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9459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…Life </a:t>
            </a:r>
            <a:r>
              <a:rPr lang="it-IT" dirty="0" err="1" smtClean="0"/>
              <a:t>Cycle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b="1" dirty="0" err="1"/>
              <a:t>Fielded</a:t>
            </a:r>
            <a:r>
              <a:rPr lang="it-IT" b="1" dirty="0"/>
              <a:t> Product </a:t>
            </a:r>
            <a:r>
              <a:rPr lang="it-IT" b="1" dirty="0" smtClean="0"/>
              <a:t>Life</a:t>
            </a:r>
          </a:p>
          <a:p>
            <a:r>
              <a:rPr lang="en-US" dirty="0"/>
              <a:t>The primary tasks of fielded product life are patching or fixing of bugs, maintenance, </a:t>
            </a:r>
            <a:r>
              <a:rPr lang="en-US" dirty="0" smtClean="0"/>
              <a:t>and </a:t>
            </a:r>
            <a:r>
              <a:rPr lang="it-IT" dirty="0" err="1" smtClean="0"/>
              <a:t>customer</a:t>
            </a:r>
            <a:r>
              <a:rPr lang="it-IT" dirty="0" smtClean="0"/>
              <a:t> service</a:t>
            </a:r>
          </a:p>
          <a:p>
            <a:r>
              <a:rPr lang="it-IT" dirty="0" err="1" smtClean="0"/>
              <a:t>Maintenance</a:t>
            </a:r>
            <a:r>
              <a:rPr lang="it-IT" dirty="0" smtClean="0"/>
              <a:t> and </a:t>
            </a:r>
            <a:r>
              <a:rPr lang="it-IT" dirty="0" err="1" smtClean="0"/>
              <a:t>patching</a:t>
            </a:r>
            <a:r>
              <a:rPr lang="it-IT" dirty="0" smtClean="0"/>
              <a:t> </a:t>
            </a:r>
            <a:r>
              <a:rPr lang="it-IT" dirty="0" err="1" smtClean="0"/>
              <a:t>may</a:t>
            </a:r>
            <a:r>
              <a:rPr lang="it-IT" dirty="0" smtClean="0"/>
              <a:t> be </a:t>
            </a:r>
            <a:r>
              <a:rPr lang="it-IT" dirty="0" err="1" smtClean="0"/>
              <a:t>done</a:t>
            </a:r>
            <a:r>
              <a:rPr lang="it-IT" dirty="0" smtClean="0"/>
              <a:t> by a separate </a:t>
            </a:r>
            <a:r>
              <a:rPr lang="it-IT" dirty="0" err="1" smtClean="0"/>
              <a:t>organization</a:t>
            </a:r>
            <a:endParaRPr lang="it-IT" dirty="0" smtClean="0"/>
          </a:p>
          <a:p>
            <a:r>
              <a:rPr lang="en-US" dirty="0"/>
              <a:t>Commercial systems often have separate customer service and support </a:t>
            </a:r>
            <a:r>
              <a:rPr lang="en-US" dirty="0" smtClean="0"/>
              <a:t>organizations </a:t>
            </a:r>
            <a:r>
              <a:rPr lang="it-IT" dirty="0" smtClean="0"/>
              <a:t>and </a:t>
            </a:r>
            <a:r>
              <a:rPr lang="it-IT" dirty="0" err="1"/>
              <a:t>engineering</a:t>
            </a:r>
            <a:r>
              <a:rPr lang="it-IT" dirty="0"/>
              <a:t> </a:t>
            </a:r>
            <a:r>
              <a:rPr lang="it-IT" dirty="0" err="1"/>
              <a:t>organizations</a:t>
            </a:r>
            <a:r>
              <a:rPr lang="it-IT" dirty="0" smtClean="0"/>
              <a:t>.</a:t>
            </a:r>
          </a:p>
          <a:p>
            <a:r>
              <a:rPr lang="en-US" dirty="0"/>
              <a:t>The support organization tasks could</a:t>
            </a:r>
          </a:p>
          <a:p>
            <a:r>
              <a:rPr lang="en-US" dirty="0"/>
              <a:t>include answering questions, recording bugs, and solving routine customer problems.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9312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 smtClean="0"/>
              <a:t>Building Security In or </a:t>
            </a:r>
            <a:r>
              <a:rPr lang="it-IT" b="1" dirty="0" err="1" smtClean="0"/>
              <a:t>Adding</a:t>
            </a:r>
            <a:r>
              <a:rPr lang="it-IT" b="1" dirty="0" smtClean="0"/>
              <a:t> Security </a:t>
            </a:r>
            <a:r>
              <a:rPr lang="it-IT" b="1" dirty="0" err="1" smtClean="0"/>
              <a:t>Later</a:t>
            </a:r>
            <a:r>
              <a:rPr lang="it-IT" b="1" dirty="0" smtClean="0"/>
              <a:t>…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Definition 17–11. </a:t>
            </a:r>
            <a:r>
              <a:rPr lang="en-US" dirty="0"/>
              <a:t>[25] A </a:t>
            </a:r>
            <a:r>
              <a:rPr lang="en-US" i="1" dirty="0"/>
              <a:t>reference monitor </a:t>
            </a:r>
            <a:r>
              <a:rPr lang="en-US" dirty="0"/>
              <a:t>is an access control concept of </a:t>
            </a:r>
            <a:r>
              <a:rPr lang="en-US" dirty="0" smtClean="0"/>
              <a:t>an abstract </a:t>
            </a:r>
            <a:r>
              <a:rPr lang="en-US" dirty="0"/>
              <a:t>machine that mediates all accesses to objects by subjects.</a:t>
            </a:r>
          </a:p>
          <a:p>
            <a:r>
              <a:rPr lang="en-US" b="1" dirty="0"/>
              <a:t>Definition 17–12. </a:t>
            </a:r>
            <a:r>
              <a:rPr lang="en-US" dirty="0"/>
              <a:t>[25] A </a:t>
            </a:r>
            <a:r>
              <a:rPr lang="en-US" i="1" dirty="0"/>
              <a:t>reference validation mechanism </a:t>
            </a:r>
            <a:r>
              <a:rPr lang="en-US" dirty="0"/>
              <a:t>(RVM) is </a:t>
            </a:r>
            <a:r>
              <a:rPr lang="en-US" dirty="0" smtClean="0"/>
              <a:t>an implementation </a:t>
            </a:r>
            <a:r>
              <a:rPr lang="en-US" dirty="0"/>
              <a:t>of the reference monitor concept. An RVM must be tamperproof</a:t>
            </a:r>
            <a:r>
              <a:rPr lang="en-US" dirty="0" smtClean="0"/>
              <a:t>, must </a:t>
            </a:r>
            <a:r>
              <a:rPr lang="en-US" dirty="0"/>
              <a:t>always be invoked (and can never be bypassed), and must </a:t>
            </a:r>
            <a:r>
              <a:rPr lang="en-US" dirty="0" smtClean="0"/>
              <a:t>be small </a:t>
            </a:r>
            <a:r>
              <a:rPr lang="en-US" dirty="0"/>
              <a:t>enough to be subject to analysis and testing, the completeness of </a:t>
            </a:r>
            <a:r>
              <a:rPr lang="en-US" dirty="0" smtClean="0"/>
              <a:t>which </a:t>
            </a:r>
            <a:r>
              <a:rPr lang="it-IT" dirty="0" smtClean="0"/>
              <a:t>can </a:t>
            </a:r>
            <a:r>
              <a:rPr lang="it-IT" dirty="0"/>
              <a:t>be </a:t>
            </a:r>
            <a:r>
              <a:rPr lang="it-IT" dirty="0" err="1"/>
              <a:t>assured</a:t>
            </a:r>
            <a:r>
              <a:rPr lang="it-IT" dirty="0" smtClean="0"/>
              <a:t>.</a:t>
            </a:r>
          </a:p>
          <a:p>
            <a:r>
              <a:rPr lang="en-US" b="1" dirty="0"/>
              <a:t>Definition 17–13. </a:t>
            </a:r>
            <a:r>
              <a:rPr lang="en-US" dirty="0"/>
              <a:t>[25] A </a:t>
            </a:r>
            <a:r>
              <a:rPr lang="en-US" i="1" dirty="0"/>
              <a:t>security kernel </a:t>
            </a:r>
            <a:r>
              <a:rPr lang="en-US" dirty="0"/>
              <a:t>is a combination of hardware </a:t>
            </a:r>
            <a:r>
              <a:rPr lang="en-US" dirty="0" smtClean="0"/>
              <a:t>and software </a:t>
            </a:r>
            <a:r>
              <a:rPr lang="en-US" dirty="0"/>
              <a:t>that implements a reference monitor.</a:t>
            </a:r>
            <a:endParaRPr lang="it-IT" dirty="0" smtClean="0"/>
          </a:p>
          <a:p>
            <a:r>
              <a:rPr lang="en-US" b="1" dirty="0"/>
              <a:t>Definition 17–14. </a:t>
            </a:r>
            <a:r>
              <a:rPr lang="en-US" dirty="0"/>
              <a:t>[257] A </a:t>
            </a:r>
            <a:r>
              <a:rPr lang="en-US" i="1" dirty="0"/>
              <a:t>trusted computing base </a:t>
            </a:r>
            <a:r>
              <a:rPr lang="en-US" dirty="0"/>
              <a:t>(TCB) consists of all </a:t>
            </a:r>
            <a:r>
              <a:rPr lang="en-US" dirty="0" smtClean="0"/>
              <a:t>protection mechanisms </a:t>
            </a:r>
            <a:r>
              <a:rPr lang="en-US" dirty="0"/>
              <a:t>within a computer system—including hardware, firmware</a:t>
            </a:r>
            <a:r>
              <a:rPr lang="en-US" dirty="0" smtClean="0"/>
              <a:t>, and </a:t>
            </a:r>
            <a:r>
              <a:rPr lang="en-US" dirty="0"/>
              <a:t>software—that are responsible for enforcing a security policy.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9271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…</a:t>
            </a:r>
            <a:r>
              <a:rPr lang="it-IT" b="1" dirty="0" smtClean="0"/>
              <a:t>Building Security In or </a:t>
            </a:r>
            <a:r>
              <a:rPr lang="it-IT" b="1" dirty="0" err="1" smtClean="0"/>
              <a:t>Adding</a:t>
            </a:r>
            <a:r>
              <a:rPr lang="it-IT" b="1" dirty="0" smtClean="0"/>
              <a:t> Security </a:t>
            </a:r>
            <a:r>
              <a:rPr lang="it-IT" b="1" dirty="0" err="1" smtClean="0"/>
              <a:t>Later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trade-offs may occur between features and simplicity</a:t>
            </a:r>
            <a:r>
              <a:rPr lang="en-US" dirty="0" smtClean="0"/>
              <a:t>.</a:t>
            </a:r>
          </a:p>
          <a:p>
            <a:r>
              <a:rPr lang="en-US" dirty="0"/>
              <a:t>Inclusion of many features often leads to </a:t>
            </a:r>
            <a:r>
              <a:rPr lang="en-US" dirty="0" smtClean="0"/>
              <a:t>complexity</a:t>
            </a:r>
          </a:p>
          <a:p>
            <a:r>
              <a:rPr lang="en-US" dirty="0"/>
              <a:t>Systems in which security mechanisms are added to a previous product </a:t>
            </a:r>
            <a:r>
              <a:rPr lang="en-US" dirty="0" smtClean="0"/>
              <a:t>are not </a:t>
            </a:r>
            <a:r>
              <a:rPr lang="en-US" dirty="0"/>
              <a:t>as amenable to extensive analysis as those that are specifically built for security</a:t>
            </a:r>
            <a:r>
              <a:rPr lang="en-US" dirty="0" smtClean="0"/>
              <a:t>.</a:t>
            </a:r>
          </a:p>
          <a:p>
            <a:r>
              <a:rPr lang="it-IT" dirty="0" err="1"/>
              <a:t>Testing</a:t>
            </a:r>
            <a:r>
              <a:rPr lang="it-IT" dirty="0"/>
              <a:t> </a:t>
            </a:r>
            <a:r>
              <a:rPr lang="it-IT" dirty="0" smtClean="0"/>
              <a:t>of </a:t>
            </a:r>
            <a:r>
              <a:rPr lang="en-US" dirty="0" smtClean="0"/>
              <a:t>conformance </a:t>
            </a:r>
            <a:r>
              <a:rPr lang="en-US" dirty="0"/>
              <a:t>to a flawed design is similar to designing a system to meet </a:t>
            </a:r>
            <a:r>
              <a:rPr lang="en-US" dirty="0" smtClean="0"/>
              <a:t>inappropriate </a:t>
            </a:r>
            <a:r>
              <a:rPr lang="it-IT" dirty="0" err="1" smtClean="0"/>
              <a:t>requirements</a:t>
            </a:r>
            <a:r>
              <a:rPr lang="it-IT" dirty="0" smtClean="0"/>
              <a:t>.</a:t>
            </a:r>
          </a:p>
          <a:p>
            <a:r>
              <a:rPr lang="en-US" dirty="0"/>
              <a:t>Building a system with security as a significant goal may provide the </a:t>
            </a:r>
            <a:r>
              <a:rPr lang="en-US" dirty="0" smtClean="0"/>
              <a:t>best opportunity </a:t>
            </a:r>
            <a:r>
              <a:rPr lang="en-US" dirty="0"/>
              <a:t>to create a truly secure system.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9286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Although it is no longer in use, many security experts consider </a:t>
            </a:r>
            <a:r>
              <a:rPr lang="en-US" dirty="0" smtClean="0"/>
              <a:t>Multics to </a:t>
            </a:r>
            <a:r>
              <a:rPr lang="en-US" dirty="0"/>
              <a:t>be the best example of an operating system built for security</a:t>
            </a:r>
            <a:r>
              <a:rPr lang="en-US" dirty="0" smtClean="0"/>
              <a:t>.</a:t>
            </a:r>
          </a:p>
          <a:p>
            <a:r>
              <a:rPr lang="en-US" dirty="0"/>
              <a:t>Firewalls are a form of guards, although they </a:t>
            </a:r>
            <a:r>
              <a:rPr lang="en-US" dirty="0" smtClean="0"/>
              <a:t>are usually </a:t>
            </a:r>
            <a:r>
              <a:rPr lang="en-US" dirty="0"/>
              <a:t>single-purpose applications built on security-hardened versions of </a:t>
            </a:r>
            <a:r>
              <a:rPr lang="en-US" dirty="0" smtClean="0"/>
              <a:t>existing operating </a:t>
            </a:r>
            <a:r>
              <a:rPr lang="en-US" dirty="0"/>
              <a:t>systems rather than systems developed specifically for high </a:t>
            </a:r>
            <a:r>
              <a:rPr lang="en-US" dirty="0" smtClean="0"/>
              <a:t>assurance</a:t>
            </a:r>
          </a:p>
          <a:p>
            <a:r>
              <a:rPr lang="en-US" dirty="0"/>
              <a:t>In the late 1980s and early 1990s, AT&amp;T undertook two projects to </a:t>
            </a:r>
            <a:r>
              <a:rPr lang="en-US" dirty="0" smtClean="0"/>
              <a:t>provide secure </a:t>
            </a:r>
            <a:r>
              <a:rPr lang="en-US" dirty="0"/>
              <a:t>versions of UNIX System V that supported mandatory access controls</a:t>
            </a:r>
            <a:r>
              <a:rPr lang="en-US" dirty="0" smtClean="0"/>
              <a:t>.</a:t>
            </a:r>
          </a:p>
          <a:p>
            <a:r>
              <a:rPr lang="en-US" dirty="0"/>
              <a:t>The chosen approach was to add security functionality to </a:t>
            </a:r>
            <a:r>
              <a:rPr lang="en-US" dirty="0" smtClean="0"/>
              <a:t>AT&amp;T </a:t>
            </a:r>
            <a:r>
              <a:rPr lang="en-US" dirty="0"/>
              <a:t>UNIX System V Release 3.2</a:t>
            </a:r>
            <a:r>
              <a:rPr lang="en-US" dirty="0" smtClean="0"/>
              <a:t>.</a:t>
            </a:r>
          </a:p>
          <a:p>
            <a:r>
              <a:rPr lang="en-US" dirty="0"/>
              <a:t>The second project was focused on restructuring </a:t>
            </a:r>
            <a:r>
              <a:rPr lang="en-US" dirty="0" smtClean="0"/>
              <a:t>and re-creating </a:t>
            </a:r>
            <a:r>
              <a:rPr lang="en-US" dirty="0"/>
              <a:t>a UNIX system to provide a medium-to-high level of trust. This version</a:t>
            </a:r>
            <a:r>
              <a:rPr lang="en-US" dirty="0" smtClean="0"/>
              <a:t>, </a:t>
            </a:r>
            <a:r>
              <a:rPr lang="it-IT" dirty="0" err="1" smtClean="0"/>
              <a:t>called</a:t>
            </a:r>
            <a:r>
              <a:rPr lang="it-IT" dirty="0" smtClean="0"/>
              <a:t> SVR4.1ES</a:t>
            </a:r>
          </a:p>
          <a:p>
            <a:r>
              <a:rPr lang="en-US" dirty="0"/>
              <a:t>The SVR4.1ES project involved extensive restructuring of the UNIX kernel </a:t>
            </a:r>
            <a:r>
              <a:rPr lang="en-US" dirty="0" smtClean="0"/>
              <a:t>to meet </a:t>
            </a:r>
            <a:r>
              <a:rPr lang="en-US" dirty="0"/>
              <a:t>high-modularity requirements and to incorporate an implementation of </a:t>
            </a:r>
            <a:r>
              <a:rPr lang="en-US" dirty="0" smtClean="0"/>
              <a:t>the principle </a:t>
            </a:r>
            <a:r>
              <a:rPr lang="en-US" dirty="0"/>
              <a:t>of least privilege that was integral to the UNIX </a:t>
            </a:r>
            <a:r>
              <a:rPr lang="en-US" dirty="0" smtClean="0"/>
              <a:t>kernel…</a:t>
            </a:r>
          </a:p>
          <a:p>
            <a:r>
              <a:rPr lang="en-US" dirty="0" smtClean="0"/>
              <a:t>….CONTINUA CON L’ESEMPIO…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29302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AUDITING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6923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Definition 21–1. </a:t>
            </a:r>
            <a:r>
              <a:rPr lang="en-US" i="1" dirty="0"/>
              <a:t>Logging </a:t>
            </a:r>
            <a:r>
              <a:rPr lang="en-US" dirty="0"/>
              <a:t>is the recording of events or statistics to </a:t>
            </a:r>
            <a:r>
              <a:rPr lang="en-US" dirty="0" smtClean="0"/>
              <a:t>provide information </a:t>
            </a:r>
            <a:r>
              <a:rPr lang="en-US" dirty="0"/>
              <a:t>about system use and performance</a:t>
            </a:r>
            <a:r>
              <a:rPr lang="en-US" dirty="0" smtClean="0"/>
              <a:t>.</a:t>
            </a:r>
          </a:p>
          <a:p>
            <a:r>
              <a:rPr lang="en-US" b="1" dirty="0"/>
              <a:t>Definition 21–2. </a:t>
            </a:r>
            <a:r>
              <a:rPr lang="en-US" i="1" dirty="0"/>
              <a:t>Auditing </a:t>
            </a:r>
            <a:r>
              <a:rPr lang="en-US" dirty="0"/>
              <a:t>is the analysis of log records to present </a:t>
            </a:r>
            <a:r>
              <a:rPr lang="en-US" dirty="0" smtClean="0"/>
              <a:t>information about </a:t>
            </a:r>
            <a:r>
              <a:rPr lang="en-US" dirty="0"/>
              <a:t>the system in a clear and understandable manner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LOGS analytics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/>
              <a:t>which information to log and </a:t>
            </a:r>
            <a:endParaRPr lang="en-US" dirty="0" smtClean="0"/>
          </a:p>
          <a:p>
            <a:pPr lvl="1"/>
            <a:r>
              <a:rPr lang="en-US" dirty="0" smtClean="0"/>
              <a:t>Which </a:t>
            </a:r>
            <a:r>
              <a:rPr lang="it-IT" dirty="0" smtClean="0"/>
              <a:t>information </a:t>
            </a:r>
            <a:r>
              <a:rPr lang="it-IT" dirty="0"/>
              <a:t>to audit.</a:t>
            </a:r>
            <a:endParaRPr lang="en-US" dirty="0" smtClean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989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Anatomy</a:t>
            </a:r>
            <a:r>
              <a:rPr lang="it-IT" dirty="0" smtClean="0"/>
              <a:t> of an Auditing System	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5"/>
          </a:xfrm>
        </p:spPr>
        <p:txBody>
          <a:bodyPr>
            <a:normAutofit fontScale="62500" lnSpcReduction="20000"/>
          </a:bodyPr>
          <a:lstStyle/>
          <a:p>
            <a:r>
              <a:rPr lang="it-IT" dirty="0" err="1" smtClean="0"/>
              <a:t>Logger</a:t>
            </a:r>
            <a:endParaRPr lang="it-IT" dirty="0" smtClean="0"/>
          </a:p>
          <a:p>
            <a:r>
              <a:rPr lang="en-US" dirty="0"/>
              <a:t>The type and quantity of information </a:t>
            </a:r>
            <a:r>
              <a:rPr lang="en-US" dirty="0" smtClean="0"/>
              <a:t>are dictated </a:t>
            </a:r>
            <a:r>
              <a:rPr lang="en-US" dirty="0"/>
              <a:t>by system or program configuration parameters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Binary or human readable</a:t>
            </a:r>
          </a:p>
          <a:p>
            <a:r>
              <a:rPr lang="en-US" dirty="0"/>
              <a:t>Microsoft’s Windows NT has three different sets of logs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System events</a:t>
            </a:r>
          </a:p>
          <a:p>
            <a:pPr lvl="1"/>
            <a:r>
              <a:rPr lang="en-US" dirty="0" smtClean="0"/>
              <a:t>Application events</a:t>
            </a:r>
          </a:p>
          <a:p>
            <a:pPr lvl="1"/>
            <a:r>
              <a:rPr lang="en-US" dirty="0" smtClean="0"/>
              <a:t>Security events</a:t>
            </a:r>
          </a:p>
          <a:p>
            <a:pPr lvl="1"/>
            <a:endParaRPr lang="it-I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077072"/>
            <a:ext cx="5091088" cy="270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84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Assurance And Trust…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 err="1" smtClean="0"/>
              <a:t>Vendors</a:t>
            </a:r>
            <a:r>
              <a:rPr lang="it-IT" dirty="0" smtClean="0"/>
              <a:t> </a:t>
            </a:r>
            <a:r>
              <a:rPr lang="en-US" dirty="0" smtClean="0"/>
              <a:t>frequently </a:t>
            </a:r>
            <a:r>
              <a:rPr lang="en-US" dirty="0"/>
              <a:t>use the term “secure” in product names and product literature to </a:t>
            </a:r>
            <a:r>
              <a:rPr lang="en-US" dirty="0" smtClean="0"/>
              <a:t>refer to </a:t>
            </a:r>
            <a:r>
              <a:rPr lang="en-US" dirty="0"/>
              <a:t>products and systems that have “some” security included in their design and </a:t>
            </a:r>
            <a:r>
              <a:rPr lang="en-US" dirty="0" smtClean="0"/>
              <a:t>implementation</a:t>
            </a:r>
          </a:p>
          <a:p>
            <a:r>
              <a:rPr lang="en-US" b="1" dirty="0"/>
              <a:t>Definition 17–1. </a:t>
            </a:r>
            <a:r>
              <a:rPr lang="en-US" dirty="0"/>
              <a:t>An entity is </a:t>
            </a:r>
            <a:r>
              <a:rPr lang="en-US" i="1" dirty="0"/>
              <a:t>trustworthy </a:t>
            </a:r>
            <a:r>
              <a:rPr lang="en-US" dirty="0"/>
              <a:t>if there is sufficient credible </a:t>
            </a:r>
            <a:r>
              <a:rPr lang="en-US" dirty="0" smtClean="0"/>
              <a:t>evidence leading </a:t>
            </a:r>
            <a:r>
              <a:rPr lang="en-US" dirty="0"/>
              <a:t>one to believe that the system will meet a set of given requirements</a:t>
            </a:r>
            <a:r>
              <a:rPr lang="en-US" dirty="0" smtClean="0"/>
              <a:t>. </a:t>
            </a:r>
            <a:r>
              <a:rPr lang="en-US" i="1" dirty="0" smtClean="0"/>
              <a:t>Trust </a:t>
            </a:r>
            <a:r>
              <a:rPr lang="en-US" dirty="0"/>
              <a:t>is a measure of trustworthiness, relying on the </a:t>
            </a:r>
            <a:r>
              <a:rPr lang="en-US" dirty="0" smtClean="0"/>
              <a:t>evidence </a:t>
            </a:r>
            <a:r>
              <a:rPr lang="it-IT" dirty="0" err="1" smtClean="0"/>
              <a:t>provided</a:t>
            </a:r>
            <a:r>
              <a:rPr lang="it-IT" dirty="0" smtClean="0"/>
              <a:t>.</a:t>
            </a:r>
          </a:p>
          <a:p>
            <a:r>
              <a:rPr lang="en-US" b="1" dirty="0"/>
              <a:t>Definition 17–2. </a:t>
            </a:r>
            <a:r>
              <a:rPr lang="en-US" i="1" dirty="0"/>
              <a:t>Security assurance</a:t>
            </a:r>
            <a:r>
              <a:rPr lang="en-US" dirty="0"/>
              <a:t>, or simply </a:t>
            </a:r>
            <a:r>
              <a:rPr lang="en-US" i="1" dirty="0"/>
              <a:t>assurance</a:t>
            </a:r>
            <a:r>
              <a:rPr lang="en-US" dirty="0"/>
              <a:t>, is confidence </a:t>
            </a:r>
            <a:r>
              <a:rPr lang="en-US" dirty="0" smtClean="0"/>
              <a:t>that an </a:t>
            </a:r>
            <a:r>
              <a:rPr lang="en-US" dirty="0"/>
              <a:t>entity meets its security requirements, based on specific evidence </a:t>
            </a:r>
            <a:r>
              <a:rPr lang="en-US" dirty="0" smtClean="0"/>
              <a:t>provided by </a:t>
            </a:r>
            <a:r>
              <a:rPr lang="en-US" dirty="0"/>
              <a:t>the application of assurance techniques</a:t>
            </a:r>
            <a:r>
              <a:rPr lang="en-US" dirty="0" smtClean="0"/>
              <a:t>.</a:t>
            </a:r>
          </a:p>
          <a:p>
            <a:r>
              <a:rPr lang="en-US" dirty="0"/>
              <a:t>Assurance techniques can be categorized as informal, semiformal, or formal</a:t>
            </a:r>
            <a:r>
              <a:rPr lang="en-US" dirty="0" smtClean="0"/>
              <a:t>.</a:t>
            </a:r>
          </a:p>
          <a:p>
            <a:r>
              <a:rPr lang="en-US" i="1" dirty="0"/>
              <a:t>information assurance</a:t>
            </a:r>
            <a:r>
              <a:rPr lang="en-US" dirty="0"/>
              <a:t>, refers to the ability to access </a:t>
            </a:r>
            <a:r>
              <a:rPr lang="en-US" dirty="0" smtClean="0"/>
              <a:t>information and </a:t>
            </a:r>
            <a:r>
              <a:rPr lang="en-US" dirty="0"/>
              <a:t>preserve the quality and security of that information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27149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analyzer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Analyzer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analyzer takes a log as input and analyzes it. The results of the analysis may </a:t>
            </a:r>
            <a:r>
              <a:rPr lang="en-US" dirty="0" smtClean="0"/>
              <a:t>lead to </a:t>
            </a:r>
            <a:r>
              <a:rPr lang="en-US" dirty="0"/>
              <a:t>changes in the data being recorded, to detection of some event or problem, or both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Notifier</a:t>
            </a:r>
            <a:endParaRPr lang="en-US" dirty="0" smtClean="0"/>
          </a:p>
          <a:p>
            <a:pPr lvl="1"/>
            <a:r>
              <a:rPr lang="en-US" dirty="0"/>
              <a:t>The analyzer passes the results of the analysis to the </a:t>
            </a:r>
            <a:r>
              <a:rPr lang="en-US" dirty="0" err="1"/>
              <a:t>notifier</a:t>
            </a:r>
            <a:r>
              <a:rPr lang="en-US" dirty="0"/>
              <a:t>. The </a:t>
            </a:r>
            <a:r>
              <a:rPr lang="en-US" dirty="0" err="1"/>
              <a:t>notifier</a:t>
            </a:r>
            <a:r>
              <a:rPr lang="en-US" dirty="0"/>
              <a:t> informs </a:t>
            </a:r>
            <a:r>
              <a:rPr lang="en-US" dirty="0" smtClean="0"/>
              <a:t>the analyst</a:t>
            </a:r>
            <a:r>
              <a:rPr lang="en-US" dirty="0"/>
              <a:t>, and other entities, of the results of the audit.</a:t>
            </a:r>
            <a:endParaRPr lang="en-US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1417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Designing</a:t>
            </a:r>
            <a:r>
              <a:rPr lang="it-IT" b="1" dirty="0"/>
              <a:t> an Auditing System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single, well-unified logging process is an essential component of computer </a:t>
            </a:r>
            <a:r>
              <a:rPr lang="en-US" dirty="0" smtClean="0"/>
              <a:t>security </a:t>
            </a:r>
            <a:r>
              <a:rPr lang="it-IT" dirty="0" err="1" smtClean="0"/>
              <a:t>mechanisms</a:t>
            </a:r>
            <a:endParaRPr lang="it-IT" dirty="0" smtClean="0"/>
          </a:p>
          <a:p>
            <a:r>
              <a:rPr lang="en-US" dirty="0"/>
              <a:t>The goals of the auditing process determine what information is </a:t>
            </a:r>
            <a:r>
              <a:rPr lang="en-US" dirty="0" smtClean="0"/>
              <a:t>logged</a:t>
            </a:r>
          </a:p>
          <a:p>
            <a:r>
              <a:rPr lang="it-IT" dirty="0" err="1"/>
              <a:t>Represent</a:t>
            </a:r>
            <a:r>
              <a:rPr lang="it-IT" dirty="0"/>
              <a:t> </a:t>
            </a:r>
            <a:r>
              <a:rPr lang="it-IT" dirty="0" err="1"/>
              <a:t>constraints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“</a:t>
            </a:r>
            <a:r>
              <a:rPr lang="it-IT" i="1" dirty="0" err="1"/>
              <a:t>action</a:t>
            </a:r>
            <a:r>
              <a:rPr lang="it-IT" i="1" dirty="0"/>
              <a:t> </a:t>
            </a:r>
            <a:r>
              <a:rPr lang="it-IT" dirty="0"/>
              <a:t>⇒ </a:t>
            </a:r>
            <a:r>
              <a:rPr lang="it-IT" i="1" dirty="0" err="1"/>
              <a:t>condition</a:t>
            </a:r>
            <a:r>
              <a:rPr lang="it-IT" dirty="0" smtClean="0"/>
              <a:t>.”</a:t>
            </a:r>
          </a:p>
          <a:p>
            <a:r>
              <a:rPr lang="en-US" dirty="0"/>
              <a:t>the goal of the auditing is to </a:t>
            </a:r>
            <a:r>
              <a:rPr lang="en-US" dirty="0" smtClean="0"/>
              <a:t>determine if </a:t>
            </a:r>
            <a:r>
              <a:rPr lang="en-US" dirty="0"/>
              <a:t>the policy has been violated </a:t>
            </a:r>
            <a:endParaRPr lang="en-US" dirty="0" smtClean="0"/>
          </a:p>
          <a:p>
            <a:r>
              <a:rPr lang="en-US" dirty="0" smtClean="0"/>
              <a:t>Bell-La-</a:t>
            </a:r>
            <a:r>
              <a:rPr lang="en-US" dirty="0" err="1" smtClean="0"/>
              <a:t>Padula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pt-BR" i="1" dirty="0" smtClean="0"/>
              <a:t>S </a:t>
            </a:r>
            <a:r>
              <a:rPr lang="pt-BR" dirty="0"/>
              <a:t>reads </a:t>
            </a:r>
            <a:r>
              <a:rPr lang="pt-BR" i="1" dirty="0"/>
              <a:t>O </a:t>
            </a:r>
            <a:r>
              <a:rPr lang="pt-BR" dirty="0"/>
              <a:t>⇒ </a:t>
            </a:r>
            <a:r>
              <a:rPr lang="pt-BR" i="1" dirty="0"/>
              <a:t>L</a:t>
            </a:r>
            <a:r>
              <a:rPr lang="pt-BR" dirty="0"/>
              <a:t>(</a:t>
            </a:r>
            <a:r>
              <a:rPr lang="pt-BR" i="1" dirty="0"/>
              <a:t>S</a:t>
            </a:r>
            <a:r>
              <a:rPr lang="pt-BR" dirty="0"/>
              <a:t>) ≥ </a:t>
            </a:r>
            <a:r>
              <a:rPr lang="pt-BR" i="1" dirty="0" smtClean="0"/>
              <a:t>L</a:t>
            </a:r>
            <a:r>
              <a:rPr lang="pt-BR" dirty="0" smtClean="0"/>
              <a:t>(</a:t>
            </a:r>
            <a:r>
              <a:rPr lang="pt-BR" i="1" dirty="0" smtClean="0"/>
              <a:t>O</a:t>
            </a:r>
            <a:r>
              <a:rPr lang="pt-BR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i="1" dirty="0" smtClean="0"/>
              <a:t>S </a:t>
            </a:r>
            <a:r>
              <a:rPr lang="pt-BR" dirty="0" smtClean="0"/>
              <a:t>writes </a:t>
            </a:r>
            <a:r>
              <a:rPr lang="pt-BR" i="1" dirty="0" smtClean="0"/>
              <a:t>O </a:t>
            </a:r>
            <a:r>
              <a:rPr lang="pt-BR" dirty="0" smtClean="0"/>
              <a:t>⇒ </a:t>
            </a:r>
            <a:r>
              <a:rPr lang="pt-BR" i="1" dirty="0" smtClean="0"/>
              <a:t>L</a:t>
            </a:r>
            <a:r>
              <a:rPr lang="pt-BR" dirty="0" smtClean="0"/>
              <a:t>(</a:t>
            </a:r>
            <a:r>
              <a:rPr lang="pt-BR" i="1" dirty="0" smtClean="0"/>
              <a:t>S</a:t>
            </a:r>
            <a:r>
              <a:rPr lang="pt-BR" dirty="0" smtClean="0"/>
              <a:t>) ≤ </a:t>
            </a:r>
            <a:r>
              <a:rPr lang="pt-BR" i="1" dirty="0" smtClean="0"/>
              <a:t>L</a:t>
            </a:r>
            <a:r>
              <a:rPr lang="pt-BR" dirty="0" smtClean="0"/>
              <a:t>(</a:t>
            </a:r>
            <a:r>
              <a:rPr lang="pt-BR" i="1" dirty="0" smtClean="0"/>
              <a:t>O</a:t>
            </a:r>
            <a:r>
              <a:rPr lang="pt-BR" dirty="0" smtClean="0"/>
              <a:t>)</a:t>
            </a:r>
          </a:p>
          <a:p>
            <a:pPr marL="57150" indent="0">
              <a:buNone/>
            </a:pPr>
            <a:r>
              <a:rPr lang="en-US" dirty="0"/>
              <a:t>the </a:t>
            </a:r>
            <a:r>
              <a:rPr lang="en-US" i="1" dirty="0"/>
              <a:t>names </a:t>
            </a:r>
            <a:r>
              <a:rPr lang="en-US" dirty="0"/>
              <a:t>of the subject and object need not be </a:t>
            </a:r>
            <a:r>
              <a:rPr lang="en-US" dirty="0" smtClean="0"/>
              <a:t>recorded</a:t>
            </a:r>
          </a:p>
          <a:p>
            <a:r>
              <a:rPr lang="en-US" dirty="0"/>
              <a:t>auditing of reads and writes in a </a:t>
            </a:r>
            <a:r>
              <a:rPr lang="en-US" dirty="0" smtClean="0"/>
              <a:t>Bell-</a:t>
            </a:r>
            <a:r>
              <a:rPr lang="en-US" dirty="0" err="1" smtClean="0"/>
              <a:t>LaPadula</a:t>
            </a:r>
            <a:r>
              <a:rPr lang="en-US" dirty="0" smtClean="0"/>
              <a:t>-based </a:t>
            </a:r>
            <a:r>
              <a:rPr lang="en-US" dirty="0"/>
              <a:t>systems requires logging the subject’s security level, the </a:t>
            </a:r>
            <a:r>
              <a:rPr lang="en-US" dirty="0" smtClean="0"/>
              <a:t>object’s security </a:t>
            </a:r>
            <a:r>
              <a:rPr lang="en-US" dirty="0"/>
              <a:t>level, and the result of the action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8334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Implementation</a:t>
            </a:r>
            <a:r>
              <a:rPr lang="it-IT" dirty="0" smtClean="0"/>
              <a:t> </a:t>
            </a:r>
            <a:r>
              <a:rPr lang="it-IT" dirty="0" err="1" smtClean="0"/>
              <a:t>considerations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analyzing the specific rules and axioms of </a:t>
            </a:r>
            <a:r>
              <a:rPr lang="en-US" dirty="0" smtClean="0"/>
              <a:t>a model </a:t>
            </a:r>
            <a:r>
              <a:rPr lang="en-US" dirty="0"/>
              <a:t>reveal specific requirements for logging enough information to detect </a:t>
            </a:r>
            <a:r>
              <a:rPr lang="en-US" dirty="0" smtClean="0"/>
              <a:t>security </a:t>
            </a:r>
            <a:r>
              <a:rPr lang="it-IT" dirty="0" err="1" smtClean="0"/>
              <a:t>violations</a:t>
            </a:r>
            <a:r>
              <a:rPr lang="it-IT" dirty="0" smtClean="0"/>
              <a:t>.</a:t>
            </a:r>
          </a:p>
          <a:p>
            <a:r>
              <a:rPr lang="en-US" dirty="0"/>
              <a:t>one need not assume that the system begins in </a:t>
            </a:r>
            <a:r>
              <a:rPr lang="en-US" dirty="0" smtClean="0"/>
              <a:t>a secure </a:t>
            </a:r>
            <a:r>
              <a:rPr lang="en-US" dirty="0"/>
              <a:t>(or valid) state because all the models assert that the rules above are </a:t>
            </a:r>
            <a:r>
              <a:rPr lang="en-US" dirty="0" smtClean="0"/>
              <a:t>necessary but </a:t>
            </a:r>
            <a:r>
              <a:rPr lang="en-US" dirty="0"/>
              <a:t>not sufficient for secure operation and auditing tests </a:t>
            </a:r>
            <a:r>
              <a:rPr lang="en-US" dirty="0" smtClean="0"/>
              <a:t>necessity</a:t>
            </a:r>
          </a:p>
          <a:p>
            <a:r>
              <a:rPr lang="en-US" dirty="0"/>
              <a:t>Naming also affects the implementation of logging </a:t>
            </a:r>
            <a:r>
              <a:rPr lang="en-US" dirty="0" smtClean="0"/>
              <a:t>criteria (multiple names)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2358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Syntactic</a:t>
            </a:r>
            <a:r>
              <a:rPr lang="it-IT" dirty="0" smtClean="0"/>
              <a:t> </a:t>
            </a:r>
            <a:r>
              <a:rPr lang="it-IT" dirty="0" err="1" smtClean="0"/>
              <a:t>Issues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err="1" smtClean="0"/>
              <a:t>What</a:t>
            </a:r>
            <a:r>
              <a:rPr lang="it-IT" dirty="0" smtClean="0"/>
              <a:t> data to log, </a:t>
            </a:r>
            <a:r>
              <a:rPr lang="it-IT" dirty="0" err="1" smtClean="0"/>
              <a:t>how</a:t>
            </a:r>
            <a:r>
              <a:rPr lang="it-IT" dirty="0" smtClean="0"/>
              <a:t> </a:t>
            </a:r>
            <a:r>
              <a:rPr lang="it-IT" dirty="0" err="1" smtClean="0"/>
              <a:t>should</a:t>
            </a:r>
            <a:r>
              <a:rPr lang="it-IT" dirty="0" smtClean="0"/>
              <a:t> be </a:t>
            </a:r>
            <a:r>
              <a:rPr lang="it-IT" dirty="0" err="1" smtClean="0"/>
              <a:t>expressed</a:t>
            </a:r>
            <a:r>
              <a:rPr lang="it-IT" dirty="0" smtClean="0"/>
              <a:t>.</a:t>
            </a:r>
          </a:p>
          <a:p>
            <a:r>
              <a:rPr lang="en-US" dirty="0"/>
              <a:t>UNIX system logs the names of files that a user retrieves using </a:t>
            </a:r>
            <a:r>
              <a:rPr lang="en-US" i="1" dirty="0"/>
              <a:t>ftp</a:t>
            </a:r>
            <a:r>
              <a:rPr lang="en-US" dirty="0"/>
              <a:t>.</a:t>
            </a:r>
          </a:p>
          <a:p>
            <a:r>
              <a:rPr lang="en-US" dirty="0"/>
              <a:t>The log contains the file name </a:t>
            </a:r>
            <a:r>
              <a:rPr lang="en-US" i="1" dirty="0"/>
              <a:t>/</a:t>
            </a:r>
            <a:r>
              <a:rPr lang="en-US" i="1" dirty="0" err="1"/>
              <a:t>etc</a:t>
            </a:r>
            <a:r>
              <a:rPr lang="en-US" i="1" dirty="0"/>
              <a:t>/</a:t>
            </a:r>
            <a:r>
              <a:rPr lang="en-US" i="1" dirty="0" err="1"/>
              <a:t>passwd</a:t>
            </a:r>
            <a:r>
              <a:rPr lang="en-US" dirty="0"/>
              <a:t>. If the associated user is the </a:t>
            </a:r>
            <a:r>
              <a:rPr lang="en-US" dirty="0" smtClean="0"/>
              <a:t>anonymous user </a:t>
            </a:r>
            <a:r>
              <a:rPr lang="en-US" dirty="0"/>
              <a:t>(indicating an anonymous login), then the file </a:t>
            </a:r>
            <a:r>
              <a:rPr lang="en-US" i="1" dirty="0"/>
              <a:t>actually </a:t>
            </a:r>
            <a:r>
              <a:rPr lang="en-US" dirty="0"/>
              <a:t>retrieved is the </a:t>
            </a:r>
            <a:r>
              <a:rPr lang="en-US" dirty="0" smtClean="0"/>
              <a:t>password file </a:t>
            </a:r>
            <a:r>
              <a:rPr lang="en-US" dirty="0"/>
              <a:t>in the anonymous </a:t>
            </a:r>
            <a:r>
              <a:rPr lang="en-US" i="1" dirty="0"/>
              <a:t>ftp </a:t>
            </a:r>
            <a:r>
              <a:rPr lang="en-US" dirty="0"/>
              <a:t>subtree, not the system’s password file</a:t>
            </a:r>
            <a:r>
              <a:rPr lang="en-US" dirty="0" smtClean="0"/>
              <a:t>.</a:t>
            </a:r>
          </a:p>
          <a:p>
            <a:r>
              <a:rPr lang="en-US" dirty="0"/>
              <a:t>a single log entry may not contain all </a:t>
            </a:r>
            <a:r>
              <a:rPr lang="en-US" dirty="0" smtClean="0"/>
              <a:t>the </a:t>
            </a:r>
            <a:r>
              <a:rPr lang="it-IT" dirty="0" smtClean="0"/>
              <a:t>information </a:t>
            </a:r>
            <a:r>
              <a:rPr lang="it-IT" dirty="0" err="1"/>
              <a:t>about</a:t>
            </a:r>
            <a:r>
              <a:rPr lang="it-IT" dirty="0"/>
              <a:t> a </a:t>
            </a:r>
            <a:r>
              <a:rPr lang="it-IT" dirty="0" err="1"/>
              <a:t>particular</a:t>
            </a:r>
            <a:r>
              <a:rPr lang="it-IT" dirty="0"/>
              <a:t> </a:t>
            </a:r>
            <a:r>
              <a:rPr lang="it-IT" dirty="0" err="1" smtClean="0"/>
              <a:t>action</a:t>
            </a:r>
            <a:endParaRPr lang="it-IT" dirty="0" smtClean="0"/>
          </a:p>
          <a:p>
            <a:r>
              <a:rPr lang="en-US" dirty="0"/>
              <a:t>Flack and </a:t>
            </a:r>
            <a:r>
              <a:rPr lang="en-US" dirty="0" err="1"/>
              <a:t>Atallah</a:t>
            </a:r>
            <a:r>
              <a:rPr lang="en-US" dirty="0"/>
              <a:t> </a:t>
            </a:r>
            <a:r>
              <a:rPr lang="en-US" dirty="0" smtClean="0"/>
              <a:t>suggest </a:t>
            </a:r>
            <a:r>
              <a:rPr lang="en-US" dirty="0"/>
              <a:t>using a </a:t>
            </a:r>
            <a:r>
              <a:rPr lang="en-US" dirty="0" smtClean="0"/>
              <a:t>grammar-based (BNF) approach </a:t>
            </a:r>
            <a:r>
              <a:rPr lang="en-US" dirty="0"/>
              <a:t>to </a:t>
            </a:r>
            <a:r>
              <a:rPr lang="en-US" dirty="0" smtClean="0"/>
              <a:t>specifying </a:t>
            </a:r>
            <a:r>
              <a:rPr lang="it-IT" dirty="0" smtClean="0"/>
              <a:t>log </a:t>
            </a:r>
            <a:r>
              <a:rPr lang="it-IT" dirty="0" err="1"/>
              <a:t>content</a:t>
            </a:r>
            <a:r>
              <a:rPr lang="it-IT" dirty="0"/>
              <a:t>.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608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Log </a:t>
            </a:r>
            <a:r>
              <a:rPr lang="it-IT" dirty="0" err="1" smtClean="0"/>
              <a:t>Sanitization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7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Definition 21–3. </a:t>
            </a:r>
            <a:r>
              <a:rPr lang="en-US" dirty="0"/>
              <a:t>Let </a:t>
            </a:r>
            <a:r>
              <a:rPr lang="en-US" i="1" dirty="0"/>
              <a:t>U </a:t>
            </a:r>
            <a:r>
              <a:rPr lang="en-US" dirty="0"/>
              <a:t>be a set of users. The policy </a:t>
            </a:r>
            <a:r>
              <a:rPr lang="en-US" i="1" dirty="0"/>
              <a:t>P </a:t>
            </a:r>
            <a:r>
              <a:rPr lang="en-US" dirty="0"/>
              <a:t>defines a set of </a:t>
            </a:r>
            <a:r>
              <a:rPr lang="en-US" dirty="0" smtClean="0"/>
              <a:t>information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/>
              <a:t>) that members of </a:t>
            </a:r>
            <a:r>
              <a:rPr lang="en-US" i="1" dirty="0"/>
              <a:t>U </a:t>
            </a:r>
            <a:r>
              <a:rPr lang="en-US" dirty="0"/>
              <a:t>are not allowed to see. Then the log </a:t>
            </a:r>
            <a:r>
              <a:rPr lang="en-US" i="1" dirty="0"/>
              <a:t>L </a:t>
            </a:r>
            <a:r>
              <a:rPr lang="en-US" dirty="0"/>
              <a:t>is </a:t>
            </a:r>
            <a:r>
              <a:rPr lang="en-US" i="1" dirty="0" smtClean="0"/>
              <a:t>sanitized </a:t>
            </a:r>
            <a:r>
              <a:rPr lang="en-US" dirty="0" smtClean="0"/>
              <a:t>with </a:t>
            </a:r>
            <a:r>
              <a:rPr lang="en-US" dirty="0"/>
              <a:t>respect to </a:t>
            </a:r>
            <a:r>
              <a:rPr lang="en-US" i="1" dirty="0"/>
              <a:t>P </a:t>
            </a:r>
            <a:r>
              <a:rPr lang="en-US" dirty="0"/>
              <a:t>and </a:t>
            </a:r>
            <a:r>
              <a:rPr lang="en-US" i="1" dirty="0"/>
              <a:t>U </a:t>
            </a:r>
            <a:r>
              <a:rPr lang="en-US" dirty="0"/>
              <a:t>when all instances of information in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) </a:t>
            </a:r>
            <a:r>
              <a:rPr lang="en-US" dirty="0" smtClean="0"/>
              <a:t>are </a:t>
            </a:r>
            <a:r>
              <a:rPr lang="it-IT" dirty="0" err="1" smtClean="0"/>
              <a:t>deleted</a:t>
            </a:r>
            <a:r>
              <a:rPr lang="it-IT" dirty="0" smtClean="0"/>
              <a:t> </a:t>
            </a:r>
            <a:r>
              <a:rPr lang="it-IT" dirty="0"/>
              <a:t>from </a:t>
            </a:r>
            <a:r>
              <a:rPr lang="it-IT" i="1" dirty="0"/>
              <a:t>L</a:t>
            </a:r>
            <a:r>
              <a:rPr lang="it-IT" dirty="0" smtClean="0"/>
              <a:t>.</a:t>
            </a:r>
          </a:p>
          <a:p>
            <a:r>
              <a:rPr lang="en-US" dirty="0"/>
              <a:t>Confidentiality policies may impact logs in two distinct ways</a:t>
            </a:r>
            <a:r>
              <a:rPr lang="en-US" dirty="0" smtClean="0"/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it-IT" i="1" dirty="0"/>
              <a:t>P </a:t>
            </a:r>
            <a:r>
              <a:rPr lang="it-IT" dirty="0" err="1" smtClean="0"/>
              <a:t>may</a:t>
            </a:r>
            <a:r>
              <a:rPr lang="it-IT" dirty="0" smtClean="0"/>
              <a:t> </a:t>
            </a:r>
            <a:r>
              <a:rPr lang="en-US" dirty="0" smtClean="0"/>
              <a:t>forbid </a:t>
            </a:r>
            <a:r>
              <a:rPr lang="en-US" dirty="0"/>
              <a:t>the information to leave the </a:t>
            </a:r>
            <a:r>
              <a:rPr lang="en-US" dirty="0" smtClean="0"/>
              <a:t>site</a:t>
            </a:r>
          </a:p>
          <a:p>
            <a:pPr marL="914400" lvl="1" indent="-514350">
              <a:buFont typeface="+mj-lt"/>
              <a:buAutoNum type="arabicPeriod"/>
            </a:pPr>
            <a:r>
              <a:rPr lang="it-IT" i="1" dirty="0" smtClean="0"/>
              <a:t>P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forbid</a:t>
            </a:r>
            <a:r>
              <a:rPr lang="it-IT" dirty="0"/>
              <a:t> </a:t>
            </a:r>
            <a:r>
              <a:rPr lang="it-IT" dirty="0" smtClean="0"/>
              <a:t>the </a:t>
            </a:r>
            <a:r>
              <a:rPr lang="en-US" dirty="0" smtClean="0"/>
              <a:t>information </a:t>
            </a:r>
            <a:r>
              <a:rPr lang="en-US" dirty="0"/>
              <a:t>to leave the </a:t>
            </a:r>
            <a:r>
              <a:rPr lang="en-US" dirty="0" smtClean="0"/>
              <a:t>system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4453249"/>
            <a:ext cx="80200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1796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Definition 21–4. </a:t>
            </a:r>
            <a:r>
              <a:rPr lang="en-US" dirty="0"/>
              <a:t>An </a:t>
            </a:r>
            <a:r>
              <a:rPr lang="en-US" i="1" dirty="0"/>
              <a:t>anonymizing sanitizer </a:t>
            </a:r>
            <a:r>
              <a:rPr lang="en-US" dirty="0"/>
              <a:t>deletes information in such a </a:t>
            </a:r>
            <a:r>
              <a:rPr lang="en-US" dirty="0" smtClean="0"/>
              <a:t>way that </a:t>
            </a:r>
            <a:r>
              <a:rPr lang="en-US" dirty="0"/>
              <a:t>it cannot be reconstructed by either the recipient or the originator of </a:t>
            </a:r>
            <a:r>
              <a:rPr lang="en-US" dirty="0" smtClean="0"/>
              <a:t>the data </a:t>
            </a:r>
            <a:r>
              <a:rPr lang="en-US" dirty="0"/>
              <a:t>in the log. A </a:t>
            </a:r>
            <a:r>
              <a:rPr lang="en-US" i="1" dirty="0" err="1"/>
              <a:t>pseudonymizing</a:t>
            </a:r>
            <a:r>
              <a:rPr lang="en-US" i="1" dirty="0"/>
              <a:t> sanitizer </a:t>
            </a:r>
            <a:r>
              <a:rPr lang="en-US" dirty="0"/>
              <a:t>deletes information in such a </a:t>
            </a:r>
            <a:r>
              <a:rPr lang="en-US" dirty="0" smtClean="0"/>
              <a:t>way that </a:t>
            </a:r>
            <a:r>
              <a:rPr lang="en-US" dirty="0"/>
              <a:t>the originator of the log can reconstruct the deleted information</a:t>
            </a:r>
            <a:r>
              <a:rPr lang="en-US" dirty="0" smtClean="0"/>
              <a:t>.</a:t>
            </a:r>
          </a:p>
          <a:p>
            <a:r>
              <a:rPr lang="en-US" dirty="0" err="1"/>
              <a:t>Biskup</a:t>
            </a:r>
            <a:r>
              <a:rPr lang="en-US" dirty="0"/>
              <a:t> and </a:t>
            </a:r>
            <a:r>
              <a:rPr lang="en-US" dirty="0" err="1"/>
              <a:t>Flegel</a:t>
            </a:r>
            <a:r>
              <a:rPr lang="en-US" dirty="0"/>
              <a:t> </a:t>
            </a:r>
            <a:r>
              <a:rPr lang="en-US" dirty="0" smtClean="0"/>
              <a:t>point </a:t>
            </a:r>
            <a:r>
              <a:rPr lang="en-US" dirty="0"/>
              <a:t>out that one need not sanitize data that is </a:t>
            </a:r>
            <a:r>
              <a:rPr lang="en-US" dirty="0" smtClean="0"/>
              <a:t>not </a:t>
            </a:r>
            <a:r>
              <a:rPr lang="it-IT" dirty="0" err="1" smtClean="0"/>
              <a:t>collected</a:t>
            </a:r>
            <a:r>
              <a:rPr lang="it-IT" dirty="0" smtClean="0"/>
              <a:t>-&gt; do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collect</a:t>
            </a:r>
            <a:r>
              <a:rPr lang="it-IT" dirty="0" smtClean="0"/>
              <a:t> data. </a:t>
            </a:r>
            <a:r>
              <a:rPr lang="it-IT" dirty="0" err="1" smtClean="0"/>
              <a:t>Otherwise</a:t>
            </a:r>
            <a:r>
              <a:rPr lang="it-IT" dirty="0" smtClean="0"/>
              <a:t>:</a:t>
            </a:r>
          </a:p>
          <a:p>
            <a:pPr lvl="1"/>
            <a:r>
              <a:rPr lang="en-US" dirty="0"/>
              <a:t>The first step is to determine a set of </a:t>
            </a:r>
            <a:r>
              <a:rPr lang="en-US" i="1" dirty="0" smtClean="0"/>
              <a:t>pseudonyms</a:t>
            </a:r>
          </a:p>
          <a:p>
            <a:pPr lvl="1"/>
            <a:r>
              <a:rPr lang="en-US" i="1" dirty="0" smtClean="0"/>
              <a:t>Some set of individuals are able to see </a:t>
            </a:r>
            <a:r>
              <a:rPr lang="en-US" i="1" dirty="0" err="1" smtClean="0"/>
              <a:t>unsanitized</a:t>
            </a:r>
            <a:r>
              <a:rPr lang="en-US" i="1" dirty="0" smtClean="0"/>
              <a:t> data</a:t>
            </a:r>
            <a:endParaRPr lang="it-IT" dirty="0" smtClean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7961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Applications and System </a:t>
            </a:r>
            <a:r>
              <a:rPr lang="it-IT" dirty="0" err="1" smtClean="0"/>
              <a:t>Logging</a:t>
            </a:r>
            <a:r>
              <a:rPr lang="it-IT" dirty="0" smtClean="0"/>
              <a:t>…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Application logs consist of entries made by applications. These entries typically </a:t>
            </a:r>
            <a:r>
              <a:rPr lang="en-US" dirty="0" smtClean="0"/>
              <a:t>use </a:t>
            </a:r>
            <a:r>
              <a:rPr lang="it-IT" dirty="0" smtClean="0"/>
              <a:t>high-</a:t>
            </a:r>
            <a:r>
              <a:rPr lang="it-IT" dirty="0" err="1" smtClean="0"/>
              <a:t>level</a:t>
            </a:r>
            <a:r>
              <a:rPr lang="it-IT" dirty="0" smtClean="0"/>
              <a:t> </a:t>
            </a:r>
            <a:r>
              <a:rPr lang="it-IT" dirty="0" err="1"/>
              <a:t>abstractions</a:t>
            </a:r>
            <a:r>
              <a:rPr lang="it-IT" dirty="0"/>
              <a:t>,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endParaRPr lang="it-IT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bishop to root on /dev/ttyp0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smtp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delivery failed; could not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abcxy.net:25</a:t>
            </a:r>
          </a:p>
          <a:p>
            <a:pPr marL="0" indent="0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04" y="3501008"/>
            <a:ext cx="727710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3930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… Applications and System </a:t>
            </a:r>
            <a:r>
              <a:rPr lang="it-IT" dirty="0" err="1" smtClean="0"/>
              <a:t>Logging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difference in the two logs is their </a:t>
            </a:r>
            <a:r>
              <a:rPr lang="en-US" dirty="0" smtClean="0"/>
              <a:t>focus</a:t>
            </a:r>
          </a:p>
          <a:p>
            <a:pPr lvl="2"/>
            <a:r>
              <a:rPr lang="en-US" dirty="0" smtClean="0"/>
              <a:t>On application events -&gt;application log</a:t>
            </a:r>
          </a:p>
          <a:p>
            <a:pPr lvl="2"/>
            <a:r>
              <a:rPr lang="en-US" dirty="0" smtClean="0"/>
              <a:t>On system events -&gt; system logging</a:t>
            </a:r>
          </a:p>
          <a:p>
            <a:r>
              <a:rPr lang="en-US" dirty="0"/>
              <a:t>The advantage of system logs is the completeness of the </a:t>
            </a:r>
            <a:r>
              <a:rPr lang="en-US" dirty="0" smtClean="0"/>
              <a:t>information </a:t>
            </a:r>
            <a:r>
              <a:rPr lang="it-IT" dirty="0" err="1" smtClean="0"/>
              <a:t>recorded</a:t>
            </a:r>
            <a:r>
              <a:rPr lang="it-IT" dirty="0" smtClean="0"/>
              <a:t> -&gt; large </a:t>
            </a:r>
            <a:r>
              <a:rPr lang="it-IT" dirty="0" err="1" smtClean="0"/>
              <a:t>files</a:t>
            </a:r>
            <a:r>
              <a:rPr lang="it-IT" dirty="0" smtClean="0"/>
              <a:t> </a:t>
            </a:r>
            <a:r>
              <a:rPr lang="it-IT" dirty="0" err="1" smtClean="0"/>
              <a:t>difficult</a:t>
            </a:r>
            <a:r>
              <a:rPr lang="it-IT" dirty="0" smtClean="0"/>
              <a:t> to </a:t>
            </a:r>
            <a:r>
              <a:rPr lang="it-IT" dirty="0" err="1" smtClean="0"/>
              <a:t>read</a:t>
            </a:r>
            <a:endParaRPr lang="it-IT" dirty="0" smtClean="0"/>
          </a:p>
          <a:p>
            <a:r>
              <a:rPr lang="en-US" dirty="0"/>
              <a:t>The advantage of application logs is the level of </a:t>
            </a:r>
            <a:r>
              <a:rPr lang="en-US" dirty="0" smtClean="0"/>
              <a:t>abstraction</a:t>
            </a:r>
          </a:p>
          <a:p>
            <a:r>
              <a:rPr lang="en-US" dirty="0" smtClean="0"/>
              <a:t>The correlation problem relates system &amp; application logs.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0180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A Posteriori Design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design of an effective auditing subsystem is straightforward when one is </a:t>
            </a:r>
            <a:r>
              <a:rPr lang="en-US" dirty="0" smtClean="0"/>
              <a:t>aware of </a:t>
            </a:r>
            <a:r>
              <a:rPr lang="en-US" dirty="0"/>
              <a:t>all possible policy violations and can detect them</a:t>
            </a:r>
            <a:r>
              <a:rPr lang="en-US" dirty="0" smtClean="0"/>
              <a:t>.</a:t>
            </a:r>
          </a:p>
          <a:p>
            <a:r>
              <a:rPr lang="en-US" dirty="0"/>
              <a:t>Most security breaches arise on existing systems that were not designed </a:t>
            </a:r>
            <a:r>
              <a:rPr lang="en-US" dirty="0" smtClean="0"/>
              <a:t>with security </a:t>
            </a:r>
            <a:r>
              <a:rPr lang="en-US" dirty="0"/>
              <a:t>considerations in mind.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case, auditing may have two different goals.</a:t>
            </a:r>
          </a:p>
          <a:p>
            <a:pPr lvl="1"/>
            <a:r>
              <a:rPr lang="en-US" dirty="0"/>
              <a:t>The first goal is to detect </a:t>
            </a:r>
            <a:r>
              <a:rPr lang="en-US" i="1" dirty="0"/>
              <a:t>any </a:t>
            </a:r>
            <a:r>
              <a:rPr lang="en-US" dirty="0"/>
              <a:t>violations of a stated policy;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second is to </a:t>
            </a:r>
            <a:r>
              <a:rPr lang="en-US" dirty="0" smtClean="0"/>
              <a:t>detect actions </a:t>
            </a:r>
            <a:r>
              <a:rPr lang="en-US" dirty="0"/>
              <a:t>that are known to be part of an attempt to breach security.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48300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Auditing to Detect Violations of a Known Policy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idea is to determine whether or not a state violates </a:t>
            </a:r>
            <a:r>
              <a:rPr lang="en-US" dirty="0" smtClean="0"/>
              <a:t>the </a:t>
            </a:r>
            <a:r>
              <a:rPr lang="it-IT" dirty="0" smtClean="0"/>
              <a:t>policy</a:t>
            </a:r>
          </a:p>
          <a:p>
            <a:r>
              <a:rPr lang="it-IT" b="1" dirty="0"/>
              <a:t>State-</a:t>
            </a:r>
            <a:r>
              <a:rPr lang="it-IT" b="1" dirty="0" err="1"/>
              <a:t>Based</a:t>
            </a:r>
            <a:r>
              <a:rPr lang="it-IT" b="1" dirty="0"/>
              <a:t> </a:t>
            </a:r>
            <a:r>
              <a:rPr lang="it-IT" b="1" dirty="0" smtClean="0"/>
              <a:t>Auditing</a:t>
            </a:r>
          </a:p>
          <a:p>
            <a:r>
              <a:rPr lang="en-US" b="1" dirty="0"/>
              <a:t>Definition 21–5. </a:t>
            </a:r>
            <a:r>
              <a:rPr lang="en-US" dirty="0"/>
              <a:t>A </a:t>
            </a:r>
            <a:r>
              <a:rPr lang="en-US" i="1" dirty="0"/>
              <a:t>state-based logging mechanism </a:t>
            </a:r>
            <a:r>
              <a:rPr lang="en-US" dirty="0"/>
              <a:t>records </a:t>
            </a:r>
            <a:r>
              <a:rPr lang="en-US" dirty="0" smtClean="0"/>
              <a:t>information about </a:t>
            </a:r>
            <a:r>
              <a:rPr lang="en-US" dirty="0"/>
              <a:t>a system’s state. A </a:t>
            </a:r>
            <a:r>
              <a:rPr lang="en-US" i="1" dirty="0"/>
              <a:t>state-based auditing mechanism </a:t>
            </a:r>
            <a:r>
              <a:rPr lang="en-US" dirty="0"/>
              <a:t>determines </a:t>
            </a:r>
            <a:r>
              <a:rPr lang="en-US" dirty="0" smtClean="0"/>
              <a:t>whether or </a:t>
            </a:r>
            <a:r>
              <a:rPr lang="en-US" dirty="0"/>
              <a:t>not a state of the system is unauthorized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There is a tacit assumption that a state-based logging mechanism can </a:t>
            </a:r>
            <a:r>
              <a:rPr lang="en-US" dirty="0" smtClean="0"/>
              <a:t>take a </a:t>
            </a:r>
            <a:r>
              <a:rPr lang="en-US" dirty="0"/>
              <a:t>snapshot of the system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Obtain a consistent state</a:t>
            </a:r>
          </a:p>
          <a:p>
            <a:r>
              <a:rPr lang="it-IT" b="1" dirty="0" err="1"/>
              <a:t>Transition-Based</a:t>
            </a:r>
            <a:r>
              <a:rPr lang="it-IT" b="1" dirty="0"/>
              <a:t> </a:t>
            </a:r>
            <a:r>
              <a:rPr lang="it-IT" b="1" dirty="0" smtClean="0"/>
              <a:t>Auditing</a:t>
            </a:r>
          </a:p>
          <a:p>
            <a:r>
              <a:rPr lang="en-US" b="1" dirty="0"/>
              <a:t>Definition 21–6. </a:t>
            </a:r>
            <a:r>
              <a:rPr lang="en-US" dirty="0"/>
              <a:t>A </a:t>
            </a:r>
            <a:r>
              <a:rPr lang="en-US" i="1" dirty="0"/>
              <a:t>transition-based logging mechanism </a:t>
            </a:r>
            <a:r>
              <a:rPr lang="en-US" dirty="0"/>
              <a:t>records </a:t>
            </a:r>
            <a:r>
              <a:rPr lang="en-US" dirty="0" smtClean="0"/>
              <a:t>information about </a:t>
            </a:r>
            <a:r>
              <a:rPr lang="en-US" dirty="0"/>
              <a:t>an action on a system. A </a:t>
            </a:r>
            <a:r>
              <a:rPr lang="en-US" i="1" dirty="0"/>
              <a:t>transition-based auditing mechanism </a:t>
            </a:r>
            <a:r>
              <a:rPr lang="en-US" dirty="0" smtClean="0"/>
              <a:t>examines the </a:t>
            </a:r>
            <a:r>
              <a:rPr lang="en-US" dirty="0"/>
              <a:t>current state of the system and the proposed transition (command) </a:t>
            </a:r>
            <a:r>
              <a:rPr lang="en-US" dirty="0" smtClean="0"/>
              <a:t>to determine </a:t>
            </a:r>
            <a:r>
              <a:rPr lang="en-US" dirty="0"/>
              <a:t>if the result will place the system in an unauthorized state</a:t>
            </a:r>
            <a:r>
              <a:rPr lang="en-US" dirty="0" smtClean="0"/>
              <a:t>.</a:t>
            </a:r>
          </a:p>
          <a:p>
            <a:pPr lvl="1"/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be </a:t>
            </a:r>
            <a:r>
              <a:rPr lang="it-IT" dirty="0" err="1" smtClean="0"/>
              <a:t>sufficient</a:t>
            </a:r>
            <a:r>
              <a:rPr lang="it-IT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enable a transition-based auditing mechanism to determine if the system </a:t>
            </a:r>
            <a:r>
              <a:rPr lang="en-US" dirty="0" smtClean="0"/>
              <a:t>will </a:t>
            </a:r>
            <a:r>
              <a:rPr lang="it-IT" dirty="0" err="1" smtClean="0"/>
              <a:t>enter</a:t>
            </a:r>
            <a:r>
              <a:rPr lang="it-IT" dirty="0" smtClean="0"/>
              <a:t> </a:t>
            </a:r>
            <a:r>
              <a:rPr lang="it-IT" dirty="0"/>
              <a:t>an </a:t>
            </a:r>
            <a:r>
              <a:rPr lang="it-IT" dirty="0" err="1"/>
              <a:t>unauthorized</a:t>
            </a:r>
            <a:r>
              <a:rPr lang="it-IT" dirty="0"/>
              <a:t> state</a:t>
            </a:r>
          </a:p>
        </p:txBody>
      </p:sp>
    </p:spTree>
    <p:extLst>
      <p:ext uri="{BB962C8B-B14F-4D97-AF65-F5344CB8AC3E}">
        <p14:creationId xmlns:p14="http://schemas.microsoft.com/office/powerpoint/2010/main" val="224309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… Assurance And Trust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6792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Definition 17–3. </a:t>
            </a:r>
            <a:r>
              <a:rPr lang="en-US" dirty="0"/>
              <a:t>A </a:t>
            </a:r>
            <a:r>
              <a:rPr lang="en-US" i="1" dirty="0"/>
              <a:t>trusted system </a:t>
            </a:r>
            <a:r>
              <a:rPr lang="en-US" dirty="0"/>
              <a:t>is a system that has been shown to </a:t>
            </a:r>
            <a:r>
              <a:rPr lang="en-US" dirty="0" smtClean="0"/>
              <a:t>meet well-defined </a:t>
            </a:r>
            <a:r>
              <a:rPr lang="en-US" dirty="0"/>
              <a:t>requirements under an evaluation by a credible body of </a:t>
            </a:r>
            <a:r>
              <a:rPr lang="en-US" dirty="0" smtClean="0"/>
              <a:t>experts who </a:t>
            </a:r>
            <a:r>
              <a:rPr lang="en-US" dirty="0"/>
              <a:t>are certified to assign trust ratings to evaluated products and </a:t>
            </a:r>
            <a:r>
              <a:rPr lang="en-US" dirty="0" smtClean="0"/>
              <a:t>systems</a:t>
            </a:r>
          </a:p>
          <a:p>
            <a:r>
              <a:rPr lang="en-US" dirty="0"/>
              <a:t>The Trusted Computer System </a:t>
            </a:r>
            <a:r>
              <a:rPr lang="en-US" dirty="0" smtClean="0"/>
              <a:t>Evaluation Criteria and </a:t>
            </a:r>
            <a:r>
              <a:rPr lang="en-US" dirty="0"/>
              <a:t>the Information Technology Security Evaluation Criteria </a:t>
            </a:r>
            <a:r>
              <a:rPr lang="en-US" dirty="0" smtClean="0"/>
              <a:t>are two </a:t>
            </a:r>
            <a:r>
              <a:rPr lang="en-US" dirty="0"/>
              <a:t>standards that have been replaced by the Common </a:t>
            </a:r>
            <a:r>
              <a:rPr lang="en-US" dirty="0" smtClean="0"/>
              <a:t>Criteria.</a:t>
            </a: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3861048"/>
            <a:ext cx="729615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772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Auditing to Detect Known Violations of a Policy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 many cases, the security policy is not stated </a:t>
            </a:r>
            <a:r>
              <a:rPr lang="en-US" dirty="0" smtClean="0"/>
              <a:t>explicitly, but many behaviors are considered “</a:t>
            </a:r>
            <a:r>
              <a:rPr lang="en-US" dirty="0" err="1" smtClean="0"/>
              <a:t>nonsecure</a:t>
            </a:r>
            <a:r>
              <a:rPr lang="en-US" dirty="0" smtClean="0"/>
              <a:t>”.</a:t>
            </a:r>
          </a:p>
          <a:p>
            <a:r>
              <a:rPr lang="en-US" dirty="0"/>
              <a:t>Daniels and Spafford </a:t>
            </a:r>
            <a:r>
              <a:rPr lang="en-US" dirty="0" smtClean="0"/>
              <a:t>present </a:t>
            </a:r>
            <a:r>
              <a:rPr lang="en-US" dirty="0"/>
              <a:t>an analysis of the Land </a:t>
            </a:r>
            <a:r>
              <a:rPr lang="en-US" dirty="0" smtClean="0"/>
              <a:t>attack, which </a:t>
            </a:r>
            <a:r>
              <a:rPr lang="en-US" dirty="0"/>
              <a:t>causes a denial of service by causing the target of the attack to hang or </a:t>
            </a:r>
            <a:r>
              <a:rPr lang="en-US" dirty="0" smtClean="0"/>
              <a:t>to </a:t>
            </a:r>
            <a:r>
              <a:rPr lang="it-IT" dirty="0" err="1" smtClean="0"/>
              <a:t>respond</a:t>
            </a:r>
            <a:r>
              <a:rPr lang="it-IT" dirty="0" smtClean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slowly</a:t>
            </a:r>
            <a:r>
              <a:rPr lang="it-IT" dirty="0" smtClean="0"/>
              <a:t>.</a:t>
            </a:r>
          </a:p>
          <a:p>
            <a:r>
              <a:rPr lang="en-US" dirty="0"/>
              <a:t>Detecting this attack requires that the initial Land packet be detected. </a:t>
            </a:r>
            <a:r>
              <a:rPr lang="en-US" dirty="0" smtClean="0"/>
              <a:t>The characteristic </a:t>
            </a:r>
            <a:r>
              <a:rPr lang="en-US" dirty="0"/>
              <a:t>of this packet is that the source and destination addresses and </a:t>
            </a:r>
            <a:r>
              <a:rPr lang="en-US" dirty="0" smtClean="0"/>
              <a:t>port numbers </a:t>
            </a:r>
            <a:r>
              <a:rPr lang="en-US" dirty="0"/>
              <a:t>are the same. So, the logging requirement is to record that information. </a:t>
            </a:r>
            <a:r>
              <a:rPr lang="en-US" dirty="0" smtClean="0"/>
              <a:t>The audit </a:t>
            </a:r>
            <a:r>
              <a:rPr lang="en-US" dirty="0"/>
              <a:t>requirement is to report any packets for which the following condition holds.</a:t>
            </a:r>
            <a:endParaRPr lang="it-IT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5589240"/>
            <a:ext cx="65151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1998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Auditing </a:t>
            </a:r>
            <a:r>
              <a:rPr lang="it-IT" b="1" dirty="0" err="1"/>
              <a:t>Mechanisms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Different systems approach logging in different </a:t>
            </a:r>
            <a:r>
              <a:rPr lang="en-US" dirty="0" smtClean="0"/>
              <a:t>ways</a:t>
            </a:r>
          </a:p>
          <a:p>
            <a:r>
              <a:rPr lang="it-IT" b="1" dirty="0" err="1"/>
              <a:t>Secure</a:t>
            </a:r>
            <a:r>
              <a:rPr lang="it-IT" b="1" dirty="0"/>
              <a:t> </a:t>
            </a:r>
            <a:r>
              <a:rPr lang="it-IT" b="1" dirty="0" smtClean="0"/>
              <a:t>Systems</a:t>
            </a:r>
          </a:p>
          <a:p>
            <a:r>
              <a:rPr lang="it-IT" dirty="0"/>
              <a:t>Auditing </a:t>
            </a:r>
            <a:r>
              <a:rPr lang="it-IT" dirty="0" err="1"/>
              <a:t>mechanisms</a:t>
            </a:r>
            <a:r>
              <a:rPr lang="it-IT" dirty="0"/>
              <a:t> </a:t>
            </a:r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the </a:t>
            </a:r>
            <a:r>
              <a:rPr lang="it-IT" dirty="0" err="1" smtClean="0"/>
              <a:t>system</a:t>
            </a:r>
            <a:endParaRPr lang="it-IT" dirty="0" smtClean="0"/>
          </a:p>
          <a:p>
            <a:r>
              <a:rPr lang="en-US" dirty="0"/>
              <a:t>The VAX VMM system is designed to meet the requirements of the </a:t>
            </a:r>
            <a:r>
              <a:rPr lang="en-US" dirty="0" smtClean="0"/>
              <a:t>A1 </a:t>
            </a:r>
            <a:r>
              <a:rPr lang="it-IT" dirty="0" err="1" smtClean="0"/>
              <a:t>classification</a:t>
            </a:r>
            <a:r>
              <a:rPr lang="it-IT" dirty="0" smtClean="0"/>
              <a:t> </a:t>
            </a:r>
            <a:r>
              <a:rPr lang="it-IT" dirty="0"/>
              <a:t>of the TCSEC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system is designed as a layered kernel, and so the logging </a:t>
            </a:r>
            <a:r>
              <a:rPr lang="en-US" dirty="0" smtClean="0"/>
              <a:t>mechanisms are </a:t>
            </a:r>
            <a:r>
              <a:rPr lang="en-US" dirty="0"/>
              <a:t>not unified. Logging occurs at each place in the hierarchy where events of </a:t>
            </a:r>
            <a:r>
              <a:rPr lang="en-US" dirty="0" smtClean="0"/>
              <a:t>interest occur</a:t>
            </a:r>
            <a:r>
              <a:rPr lang="en-US" dirty="0"/>
              <a:t>. Each layer also audits accesses to the objects it controls. In essence, </a:t>
            </a:r>
            <a:r>
              <a:rPr lang="en-US" dirty="0" smtClean="0"/>
              <a:t>the auditing </a:t>
            </a:r>
            <a:r>
              <a:rPr lang="en-US" dirty="0"/>
              <a:t>mechanisms are distributed throughout the layers</a:t>
            </a:r>
            <a:r>
              <a:rPr lang="en-US" dirty="0" smtClean="0"/>
              <a:t>.</a:t>
            </a:r>
          </a:p>
          <a:p>
            <a:r>
              <a:rPr lang="en-US" dirty="0"/>
              <a:t>Two types of events are always logged.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first results from the caller’s </a:t>
            </a:r>
            <a:r>
              <a:rPr lang="en-US" dirty="0" smtClean="0"/>
              <a:t>setting a </a:t>
            </a:r>
            <a:r>
              <a:rPr lang="en-US" dirty="0"/>
              <a:t>special flag and is under the programmers’ control.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second is an attempt </a:t>
            </a:r>
            <a:r>
              <a:rPr lang="en-US" dirty="0" smtClean="0"/>
              <a:t>to violate </a:t>
            </a:r>
            <a:r>
              <a:rPr lang="en-US" dirty="0"/>
              <a:t>policy and is required by the criteria used to certify systems. Protection </a:t>
            </a:r>
            <a:r>
              <a:rPr lang="en-US" dirty="0" smtClean="0"/>
              <a:t>violations and </a:t>
            </a:r>
            <a:r>
              <a:rPr lang="en-US" dirty="0"/>
              <a:t>login failures are recorded when the event occurs repeatedly. Use of </a:t>
            </a:r>
            <a:r>
              <a:rPr lang="en-US" dirty="0" smtClean="0"/>
              <a:t>covert </a:t>
            </a:r>
            <a:r>
              <a:rPr lang="it-IT" dirty="0" err="1" smtClean="0"/>
              <a:t>channels</a:t>
            </a:r>
            <a:r>
              <a:rPr lang="it-IT" dirty="0" smtClean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flagged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33254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Nonsecure</a:t>
            </a:r>
            <a:r>
              <a:rPr lang="it-IT" b="1" dirty="0"/>
              <a:t> Systems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Auditing subsystems for systems not designed with security in mind are </a:t>
            </a:r>
            <a:r>
              <a:rPr lang="en-US" dirty="0" smtClean="0"/>
              <a:t>generally </a:t>
            </a:r>
            <a:r>
              <a:rPr lang="it-IT" dirty="0" smtClean="0"/>
              <a:t>for </a:t>
            </a:r>
            <a:r>
              <a:rPr lang="it-IT" dirty="0" err="1"/>
              <a:t>purposes</a:t>
            </a:r>
            <a:r>
              <a:rPr lang="it-IT" dirty="0"/>
              <a:t> of </a:t>
            </a:r>
            <a:r>
              <a:rPr lang="it-IT" dirty="0" err="1" smtClean="0"/>
              <a:t>accounting</a:t>
            </a:r>
            <a:r>
              <a:rPr lang="it-IT" dirty="0" smtClean="0"/>
              <a:t>.</a:t>
            </a:r>
          </a:p>
          <a:p>
            <a:r>
              <a:rPr lang="en-US" dirty="0"/>
              <a:t>The Basic Security Module (BSM) [887] is an enhancement of </a:t>
            </a:r>
            <a:r>
              <a:rPr lang="en-US" dirty="0" smtClean="0"/>
              <a:t>SunOS system </a:t>
            </a:r>
            <a:r>
              <a:rPr lang="en-US" dirty="0"/>
              <a:t>security.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log consists of files, and each file is composed of </a:t>
            </a:r>
            <a:r>
              <a:rPr lang="en-US" dirty="0" smtClean="0"/>
              <a:t>individual records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record is made up of a sequence of tokens. The record size is not </a:t>
            </a:r>
            <a:r>
              <a:rPr lang="en-US" dirty="0" smtClean="0"/>
              <a:t>fixed; there </a:t>
            </a:r>
            <a:r>
              <a:rPr lang="en-US" dirty="0"/>
              <a:t>is a begin token and an end token. Each record refers to an auditable event.</a:t>
            </a:r>
            <a:endParaRPr lang="it-IT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717032"/>
            <a:ext cx="67056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egnaposto contenuto 2"/>
          <p:cNvSpPr txBox="1">
            <a:spLocks/>
          </p:cNvSpPr>
          <p:nvPr/>
        </p:nvSpPr>
        <p:spPr>
          <a:xfrm>
            <a:off x="446856" y="4840560"/>
            <a:ext cx="8229600" cy="2404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information is stored in a binary format to minimize log size. A program </a:t>
            </a:r>
            <a:r>
              <a:rPr lang="en-US" sz="2000" dirty="0" smtClean="0"/>
              <a:t>called </a:t>
            </a:r>
            <a:r>
              <a:rPr lang="en-US" sz="2000" i="1" dirty="0" err="1" smtClean="0"/>
              <a:t>praudit</a:t>
            </a:r>
            <a:r>
              <a:rPr lang="en-US" sz="2000" i="1" dirty="0" smtClean="0"/>
              <a:t> </a:t>
            </a:r>
            <a:r>
              <a:rPr lang="en-US" sz="2000" dirty="0"/>
              <a:t>formats and prints records when a human-readable form is needed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determination of what to log and what to audit is left to the system managers.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974791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Auditing File Systems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one computer (called a </a:t>
            </a:r>
            <a:r>
              <a:rPr lang="en-US" sz="2400" i="1" dirty="0"/>
              <a:t>client host</a:t>
            </a:r>
            <a:r>
              <a:rPr lang="en-US" sz="2400" dirty="0"/>
              <a:t>) requests access to the file </a:t>
            </a:r>
            <a:r>
              <a:rPr lang="en-US" sz="2400" dirty="0" smtClean="0"/>
              <a:t>system of </a:t>
            </a:r>
            <a:r>
              <a:rPr lang="en-US" sz="2400" dirty="0"/>
              <a:t>another computer (a </a:t>
            </a:r>
            <a:r>
              <a:rPr lang="en-US" sz="2400" i="1" dirty="0"/>
              <a:t>server host</a:t>
            </a:r>
            <a:r>
              <a:rPr lang="en-US" sz="2400" dirty="0"/>
              <a:t>). The server host responds by </a:t>
            </a:r>
            <a:r>
              <a:rPr lang="en-US" sz="2400" i="1" dirty="0"/>
              <a:t>exporting </a:t>
            </a:r>
            <a:r>
              <a:rPr lang="en-US" sz="2400" dirty="0"/>
              <a:t>a </a:t>
            </a:r>
            <a:r>
              <a:rPr lang="en-US" sz="2400" dirty="0" smtClean="0"/>
              <a:t>directory of </a:t>
            </a:r>
            <a:r>
              <a:rPr lang="en-US" sz="2400" dirty="0"/>
              <a:t>its file system; the client host </a:t>
            </a:r>
            <a:r>
              <a:rPr lang="en-US" sz="2400" i="1" dirty="0"/>
              <a:t>imports </a:t>
            </a:r>
            <a:r>
              <a:rPr lang="en-US" sz="2400" dirty="0"/>
              <a:t>this information and arranges its </a:t>
            </a:r>
            <a:r>
              <a:rPr lang="en-US" sz="2400" dirty="0" smtClean="0"/>
              <a:t>own file </a:t>
            </a:r>
            <a:r>
              <a:rPr lang="en-US" sz="2400" dirty="0"/>
              <a:t>system so that the imported directory (called the </a:t>
            </a:r>
            <a:r>
              <a:rPr lang="en-US" sz="2400" i="1" dirty="0"/>
              <a:t>server host’s mount point</a:t>
            </a:r>
            <a:r>
              <a:rPr lang="en-US" sz="2400" dirty="0" smtClean="0"/>
              <a:t>) appears </a:t>
            </a:r>
            <a:r>
              <a:rPr lang="en-US" sz="2400" dirty="0"/>
              <a:t>as a directory in the client host’s file system (this directory is called the </a:t>
            </a:r>
            <a:r>
              <a:rPr lang="en-US" sz="2400" i="1" dirty="0" smtClean="0"/>
              <a:t>client host’s </a:t>
            </a:r>
            <a:r>
              <a:rPr lang="en-US" sz="2400" i="1" dirty="0"/>
              <a:t>mount point</a:t>
            </a:r>
            <a:r>
              <a:rPr lang="en-US" sz="2400" dirty="0" smtClean="0"/>
              <a:t>).</a:t>
            </a:r>
          </a:p>
          <a:p>
            <a:r>
              <a:rPr lang="en-US" sz="2400" b="1" dirty="0"/>
              <a:t>Audit Analysis of the NFS Version 2 </a:t>
            </a:r>
            <a:r>
              <a:rPr lang="en-US" sz="2400" b="1" dirty="0" smtClean="0"/>
              <a:t>Protocol</a:t>
            </a:r>
          </a:p>
          <a:p>
            <a:pPr lvl="1"/>
            <a:r>
              <a:rPr lang="it-IT" sz="2000" dirty="0" smtClean="0"/>
              <a:t>A site </a:t>
            </a:r>
            <a:r>
              <a:rPr lang="it-IT" sz="2000" dirty="0" err="1" smtClean="0"/>
              <a:t>connected</a:t>
            </a:r>
            <a:r>
              <a:rPr lang="it-IT" sz="2000" dirty="0" smtClean="0"/>
              <a:t> to the Internet</a:t>
            </a:r>
          </a:p>
          <a:p>
            <a:pPr lvl="1"/>
            <a:r>
              <a:rPr lang="it-IT" sz="2000" dirty="0" err="1" smtClean="0"/>
              <a:t>Runs</a:t>
            </a:r>
            <a:r>
              <a:rPr lang="it-IT" sz="2000" dirty="0" smtClean="0"/>
              <a:t> a LAN with UNIX Systems </a:t>
            </a:r>
            <a:r>
              <a:rPr lang="it-IT" sz="2000" dirty="0" err="1" smtClean="0"/>
              <a:t>using</a:t>
            </a:r>
            <a:r>
              <a:rPr lang="it-IT" sz="2000" dirty="0" smtClean="0"/>
              <a:t> Network File System. </a:t>
            </a:r>
            <a:r>
              <a:rPr lang="it-IT" sz="2000" dirty="0" err="1" smtClean="0"/>
              <a:t>What</a:t>
            </a:r>
            <a:r>
              <a:rPr lang="it-IT" sz="2000" dirty="0" smtClean="0"/>
              <a:t> to log?</a:t>
            </a:r>
          </a:p>
          <a:p>
            <a:pPr lvl="1"/>
            <a:r>
              <a:rPr lang="en-US" sz="2000" dirty="0"/>
              <a:t>NFS is a stateless </a:t>
            </a:r>
            <a:r>
              <a:rPr lang="en-US" sz="2000" dirty="0" smtClean="0"/>
              <a:t>protocol</a:t>
            </a:r>
          </a:p>
          <a:p>
            <a:pPr lvl="1"/>
            <a:r>
              <a:rPr lang="en-US" dirty="0"/>
              <a:t>All imported file systems are</a:t>
            </a:r>
          </a:p>
          <a:p>
            <a:pPr lvl="1"/>
            <a:r>
              <a:rPr lang="en-US" dirty="0"/>
              <a:t>supposed to be as secure as the local file systems.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94060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Audit Analysis of the NFS Version 2 Protocol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sz="2800" dirty="0" smtClean="0"/>
              <a:t>The </a:t>
            </a:r>
            <a:r>
              <a:rPr lang="it-IT" sz="2800" dirty="0" err="1" smtClean="0"/>
              <a:t>policies</a:t>
            </a:r>
            <a:r>
              <a:rPr lang="it-IT" sz="2800" dirty="0" smtClean="0"/>
              <a:t>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400" dirty="0"/>
              <a:t>NFS servers will respond only to authorized </a:t>
            </a:r>
            <a:r>
              <a:rPr lang="en-US" sz="2400" dirty="0" smtClean="0"/>
              <a:t>clients.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400" dirty="0" smtClean="0"/>
              <a:t>The </a:t>
            </a:r>
            <a:r>
              <a:rPr lang="en-US" sz="2400" dirty="0"/>
              <a:t>UNIX access controls regulate access to the server’s exported </a:t>
            </a:r>
            <a:r>
              <a:rPr lang="en-US" sz="2400" dirty="0" smtClean="0"/>
              <a:t>file system.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400" dirty="0" smtClean="0"/>
              <a:t>No </a:t>
            </a:r>
            <a:r>
              <a:rPr lang="en-US" sz="2400" dirty="0"/>
              <a:t>client host can access a </a:t>
            </a:r>
            <a:r>
              <a:rPr lang="en-US" sz="2400" dirty="0" err="1"/>
              <a:t>nonexported</a:t>
            </a:r>
            <a:r>
              <a:rPr lang="en-US" sz="2400" dirty="0"/>
              <a:t> file system</a:t>
            </a:r>
            <a:r>
              <a:rPr lang="en-US" sz="2400" dirty="0" smtClean="0"/>
              <a:t>.</a:t>
            </a:r>
          </a:p>
          <a:p>
            <a:r>
              <a:rPr lang="it-IT" sz="2800" dirty="0"/>
              <a:t>The </a:t>
            </a:r>
            <a:r>
              <a:rPr lang="it-IT" sz="2800" dirty="0" err="1"/>
              <a:t>constraints</a:t>
            </a:r>
            <a:endParaRPr lang="it-IT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File access granted ⇒ client is authorized to import file system, user </a:t>
            </a:r>
            <a:r>
              <a:rPr lang="en-US" sz="2600" dirty="0" smtClean="0"/>
              <a:t>can search </a:t>
            </a:r>
            <a:r>
              <a:rPr lang="en-US" sz="2600" dirty="0"/>
              <a:t>all parent directories and can access file as requested, and file </a:t>
            </a:r>
            <a:r>
              <a:rPr lang="en-US" sz="2600" dirty="0" smtClean="0"/>
              <a:t>is descendant </a:t>
            </a:r>
            <a:r>
              <a:rPr lang="en-US" sz="2600" dirty="0"/>
              <a:t>of server host’s file system mount point</a:t>
            </a:r>
            <a:r>
              <a:rPr lang="en-US" sz="2600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Device file created or file type changed to device ⇒ user has UID of 0</a:t>
            </a:r>
            <a:r>
              <a:rPr lang="en-US" sz="2600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Possession of a file handle ⇒ file handle issued to that </a:t>
            </a:r>
            <a:r>
              <a:rPr lang="en-US" sz="2600" dirty="0" smtClean="0"/>
              <a:t>user.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Operation </a:t>
            </a:r>
            <a:r>
              <a:rPr lang="en-US" sz="2600" dirty="0"/>
              <a:t>succeeds ⇒ a similar operation local to the client </a:t>
            </a:r>
            <a:r>
              <a:rPr lang="en-US" sz="2600" dirty="0" smtClean="0"/>
              <a:t>would succeed</a:t>
            </a:r>
            <a:r>
              <a:rPr lang="en-US" sz="2600" dirty="0"/>
              <a:t>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008166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Audit Analysis of the NFS Version 2 Protocol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Those operations that take file handles as arguments require that the </a:t>
            </a:r>
            <a:r>
              <a:rPr lang="en-US" sz="2400" dirty="0" smtClean="0"/>
              <a:t>auditor validate </a:t>
            </a:r>
            <a:r>
              <a:rPr lang="en-US" sz="2400" dirty="0"/>
              <a:t>the constraint. When a server issues a file handle, the file handle, the user </a:t>
            </a:r>
            <a:r>
              <a:rPr lang="en-US" sz="2400" dirty="0" smtClean="0"/>
              <a:t>to whom </a:t>
            </a:r>
            <a:r>
              <a:rPr lang="en-US" sz="2400" dirty="0"/>
              <a:t>it is issued, and the client to which it is sent must be recorded.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15666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NFS operations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132856"/>
            <a:ext cx="607695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16645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Audit Analysis of the NFS Version 2 Protocol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L1. When a file handle is issued, the server must record the file handle, </a:t>
            </a:r>
            <a:r>
              <a:rPr lang="en-US" dirty="0" smtClean="0"/>
              <a:t>the user </a:t>
            </a:r>
            <a:r>
              <a:rPr lang="en-US" dirty="0"/>
              <a:t>(UID and GID) to whom it is issued, and the client host making </a:t>
            </a:r>
            <a:r>
              <a:rPr lang="en-US" dirty="0" smtClean="0"/>
              <a:t>the request.</a:t>
            </a:r>
          </a:p>
          <a:p>
            <a:pPr marL="0" indent="0">
              <a:buNone/>
            </a:pPr>
            <a:r>
              <a:rPr lang="en-US" dirty="0"/>
              <a:t>L2. When a file handle is supplied as an argument, the server must record </a:t>
            </a:r>
            <a:r>
              <a:rPr lang="en-US" dirty="0" smtClean="0"/>
              <a:t>the file </a:t>
            </a:r>
            <a:r>
              <a:rPr lang="en-US" dirty="0"/>
              <a:t>handle and the user (UID and GID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/>
              <a:t>L4. Record the results of each operation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L5. Record the name of the file argument in the LOOKUP operation.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653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Audit Analysis of the NFS Version 2 Protocol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Constraints C1 and C4 define the audit criteria for MOUNT.</a:t>
            </a:r>
          </a:p>
          <a:p>
            <a:pPr marL="0" indent="0">
              <a:buNone/>
            </a:pPr>
            <a:r>
              <a:rPr lang="en-US" dirty="0"/>
              <a:t>A1. Check that the MOUNT server denies all requests by unauthorized </a:t>
            </a:r>
            <a:r>
              <a:rPr lang="en-US" dirty="0" smtClean="0"/>
              <a:t>client hosts </a:t>
            </a:r>
            <a:r>
              <a:rPr lang="en-US" dirty="0"/>
              <a:t>or users to import a file system that the server host exports</a:t>
            </a:r>
            <a:r>
              <a:rPr lang="en-US" dirty="0" smtClean="0"/>
              <a:t>.</a:t>
            </a:r>
          </a:p>
          <a:p>
            <a:r>
              <a:rPr lang="en-US" dirty="0"/>
              <a:t>This means that the MOUNT server must record L3 and L4.</a:t>
            </a:r>
          </a:p>
          <a:p>
            <a:r>
              <a:rPr lang="en-US" dirty="0"/>
              <a:t>Constraints C1 and C3 give the audit criteria for LOOKUP.</a:t>
            </a:r>
          </a:p>
          <a:p>
            <a:pPr marL="0" indent="0">
              <a:buNone/>
            </a:pPr>
            <a:r>
              <a:rPr lang="en-US" dirty="0"/>
              <a:t>A2. Check that the file handle comes from a client host and a user to which </a:t>
            </a:r>
            <a:r>
              <a:rPr lang="en-US" dirty="0" smtClean="0"/>
              <a:t>it was </a:t>
            </a:r>
            <a:r>
              <a:rPr lang="en-US" dirty="0"/>
              <a:t>issued.</a:t>
            </a:r>
          </a:p>
          <a:p>
            <a:pPr marL="0" indent="0">
              <a:buNone/>
            </a:pPr>
            <a:r>
              <a:rPr lang="en-US" dirty="0"/>
              <a:t>A3. Check that the directory has the file system mount point as an ancestor </a:t>
            </a:r>
            <a:r>
              <a:rPr lang="en-US" dirty="0" smtClean="0"/>
              <a:t>and that </a:t>
            </a:r>
            <a:r>
              <a:rPr lang="en-US" dirty="0"/>
              <a:t>the user has search permission on the directory.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8438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Logging and Auditing File System (LAFS)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LAFS is a file system that records user </a:t>
            </a:r>
            <a:r>
              <a:rPr lang="en-US" sz="2400" dirty="0" smtClean="0"/>
              <a:t>level actions </a:t>
            </a:r>
            <a:r>
              <a:rPr lang="en-US" sz="2400" dirty="0"/>
              <a:t>taken on files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A policy language allows an auditor to automate checks </a:t>
            </a:r>
            <a:r>
              <a:rPr lang="en-US" sz="2400" dirty="0" smtClean="0"/>
              <a:t>for violations </a:t>
            </a:r>
            <a:r>
              <a:rPr lang="en-US" sz="2400" dirty="0"/>
              <a:t>of policy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LAFS file system is implemented as an extension of an existing file system</a:t>
            </a:r>
            <a:r>
              <a:rPr lang="en-US" sz="2400" dirty="0" smtClean="0"/>
              <a:t>, NFS.</a:t>
            </a:r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07412"/>
            <a:ext cx="6962768" cy="711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212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need</a:t>
            </a:r>
            <a:r>
              <a:rPr lang="it-IT" dirty="0" smtClean="0"/>
              <a:t> for Assurance…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Applying assurance techniques is time-consuming and expensive</a:t>
            </a:r>
            <a:r>
              <a:rPr lang="en-US" dirty="0" smtClean="0"/>
              <a:t>.</a:t>
            </a:r>
          </a:p>
          <a:p>
            <a:r>
              <a:rPr lang="en-US" dirty="0" smtClean="0"/>
              <a:t>9 types of problem sources in computer systems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Requirements </a:t>
            </a:r>
            <a:r>
              <a:rPr lang="en-US" dirty="0"/>
              <a:t>definitions, omissions, and mistakes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System </a:t>
            </a:r>
            <a:r>
              <a:rPr lang="it-IT" dirty="0"/>
              <a:t>design </a:t>
            </a:r>
            <a:r>
              <a:rPr lang="it-IT" dirty="0" err="1"/>
              <a:t>flaws</a:t>
            </a: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Hardware </a:t>
            </a:r>
            <a:r>
              <a:rPr lang="en-US" dirty="0"/>
              <a:t>implementation flaws, such as wiring and chip flaws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Software </a:t>
            </a:r>
            <a:r>
              <a:rPr lang="en-US" dirty="0"/>
              <a:t>implementation errors, program bugs, and compiler bugs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System </a:t>
            </a:r>
            <a:r>
              <a:rPr lang="en-US" dirty="0"/>
              <a:t>use and operation errors and inadvertent mistakes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 smtClean="0"/>
              <a:t>Willful</a:t>
            </a:r>
            <a:r>
              <a:rPr lang="it-IT" dirty="0" smtClean="0"/>
              <a:t> </a:t>
            </a:r>
            <a:r>
              <a:rPr lang="it-IT" dirty="0" err="1"/>
              <a:t>system</a:t>
            </a:r>
            <a:r>
              <a:rPr lang="it-IT" dirty="0"/>
              <a:t> </a:t>
            </a:r>
            <a:r>
              <a:rPr lang="it-IT" dirty="0" err="1"/>
              <a:t>misuse</a:t>
            </a: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Hardware</a:t>
            </a:r>
            <a:r>
              <a:rPr lang="en-US" dirty="0"/>
              <a:t>, communication, or other equipment malfunction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Environmental </a:t>
            </a:r>
            <a:r>
              <a:rPr lang="en-US" dirty="0"/>
              <a:t>problems, natural causes, and acts of God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Evolution</a:t>
            </a:r>
            <a:r>
              <a:rPr lang="en-US" dirty="0"/>
              <a:t>, maintenance, faulty upgrades, and </a:t>
            </a:r>
            <a:r>
              <a:rPr lang="en-US" dirty="0" smtClean="0"/>
              <a:t>decommissions</a:t>
            </a:r>
            <a:endParaRPr lang="it-IT" dirty="0" smtClean="0"/>
          </a:p>
          <a:p>
            <a:pPr marL="514350" indent="-514350">
              <a:buFont typeface="+mj-lt"/>
              <a:buAutoNum type="arabicPeriod"/>
            </a:pPr>
            <a:endParaRPr lang="it-IT" dirty="0"/>
          </a:p>
          <a:p>
            <a:pPr marL="0" indent="0">
              <a:buNone/>
            </a:pPr>
            <a:r>
              <a:rPr lang="en-US" dirty="0"/>
              <a:t>Assurance addresses each of these problem sources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35715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Logging and Auditing File System (LAFS)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8"/>
          </a:xfrm>
        </p:spPr>
        <p:txBody>
          <a:bodyPr>
            <a:normAutofit fontScale="70000" lnSpcReduction="20000"/>
          </a:bodyPr>
          <a:lstStyle/>
          <a:p>
            <a:r>
              <a:rPr lang="it-IT" dirty="0" smtClean="0"/>
              <a:t>LAFS  </a:t>
            </a:r>
            <a:r>
              <a:rPr lang="it-IT" dirty="0" err="1" smtClean="0"/>
              <a:t>components</a:t>
            </a:r>
            <a:r>
              <a:rPr lang="it-IT" dirty="0" smtClean="0"/>
              <a:t>:</a:t>
            </a:r>
          </a:p>
          <a:p>
            <a:pPr lvl="1"/>
            <a:r>
              <a:rPr lang="it-IT" i="1" dirty="0" err="1" smtClean="0"/>
              <a:t>Configuration</a:t>
            </a:r>
            <a:r>
              <a:rPr lang="it-IT" i="1" dirty="0" smtClean="0"/>
              <a:t> </a:t>
            </a:r>
            <a:r>
              <a:rPr lang="it-IT" i="1" dirty="0" err="1" smtClean="0"/>
              <a:t>assistant</a:t>
            </a:r>
            <a:r>
              <a:rPr lang="it-IT" dirty="0" smtClean="0"/>
              <a:t>, sets up the </a:t>
            </a:r>
            <a:r>
              <a:rPr lang="it-IT" dirty="0" err="1" smtClean="0"/>
              <a:t>protection</a:t>
            </a:r>
            <a:r>
              <a:rPr lang="it-IT" dirty="0" smtClean="0"/>
              <a:t> </a:t>
            </a:r>
            <a:r>
              <a:rPr lang="it-IT" dirty="0" err="1" smtClean="0"/>
              <a:t>modes</a:t>
            </a:r>
            <a:endParaRPr lang="it-IT" dirty="0" smtClean="0"/>
          </a:p>
          <a:p>
            <a:pPr lvl="1"/>
            <a:r>
              <a:rPr lang="it-IT" i="1" dirty="0" smtClean="0"/>
              <a:t>Audit </a:t>
            </a:r>
            <a:r>
              <a:rPr lang="it-IT" i="1" dirty="0" err="1" smtClean="0"/>
              <a:t>logger</a:t>
            </a:r>
            <a:r>
              <a:rPr lang="it-IT" dirty="0" smtClean="0"/>
              <a:t>, </a:t>
            </a:r>
            <a:r>
              <a:rPr lang="it-IT" dirty="0" err="1" smtClean="0"/>
              <a:t>logs</a:t>
            </a:r>
            <a:r>
              <a:rPr lang="it-IT" dirty="0" smtClean="0"/>
              <a:t> </a:t>
            </a:r>
            <a:r>
              <a:rPr lang="it-IT" dirty="0" err="1" smtClean="0"/>
              <a:t>accesses</a:t>
            </a:r>
            <a:r>
              <a:rPr lang="it-IT" dirty="0" smtClean="0"/>
              <a:t> to </a:t>
            </a:r>
            <a:r>
              <a:rPr lang="it-IT" dirty="0" err="1" smtClean="0"/>
              <a:t>files</a:t>
            </a:r>
            <a:endParaRPr lang="it-IT" dirty="0" smtClean="0"/>
          </a:p>
          <a:p>
            <a:pPr lvl="1"/>
            <a:r>
              <a:rPr lang="it-IT" i="1" dirty="0" smtClean="0"/>
              <a:t>Policy </a:t>
            </a:r>
            <a:r>
              <a:rPr lang="it-IT" i="1" dirty="0" err="1" smtClean="0"/>
              <a:t>Checker</a:t>
            </a:r>
            <a:r>
              <a:rPr lang="it-IT" dirty="0" smtClean="0"/>
              <a:t>, </a:t>
            </a:r>
            <a:r>
              <a:rPr lang="it-IT" dirty="0" err="1" smtClean="0"/>
              <a:t>validates</a:t>
            </a:r>
            <a:r>
              <a:rPr lang="it-IT" dirty="0" smtClean="0"/>
              <a:t> policy</a:t>
            </a:r>
          </a:p>
          <a:p>
            <a:r>
              <a:rPr lang="en-US" dirty="0"/>
              <a:t>A goal of LAFS is to avoid modifying applications to enable the logging</a:t>
            </a:r>
            <a:r>
              <a:rPr lang="en-US" dirty="0" smtClean="0"/>
              <a:t>.</a:t>
            </a:r>
          </a:p>
          <a:p>
            <a:r>
              <a:rPr lang="en-US" dirty="0"/>
              <a:t>The file </a:t>
            </a:r>
            <a:r>
              <a:rPr lang="en-US" i="1" dirty="0" err="1"/>
              <a:t>src.c</a:t>
            </a:r>
            <a:r>
              <a:rPr lang="en-US" i="1" dirty="0"/>
              <a:t> </a:t>
            </a:r>
            <a:r>
              <a:rPr lang="en-US" dirty="0"/>
              <a:t>is a regular file. The file </a:t>
            </a:r>
            <a:r>
              <a:rPr lang="en-US" i="1" dirty="0" err="1"/>
              <a:t>src.c%log</a:t>
            </a:r>
            <a:r>
              <a:rPr lang="en-US" i="1" dirty="0"/>
              <a:t> </a:t>
            </a:r>
            <a:r>
              <a:rPr lang="en-US" dirty="0"/>
              <a:t>contains a log of </a:t>
            </a:r>
            <a:r>
              <a:rPr lang="en-US" dirty="0" smtClean="0"/>
              <a:t>all accesses </a:t>
            </a:r>
            <a:r>
              <a:rPr lang="en-US" dirty="0"/>
              <a:t>to </a:t>
            </a:r>
            <a:r>
              <a:rPr lang="en-US" i="1" dirty="0" err="1"/>
              <a:t>src.c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file </a:t>
            </a:r>
            <a:r>
              <a:rPr lang="en-US" i="1" dirty="0" err="1"/>
              <a:t>src.c%policy</a:t>
            </a:r>
            <a:r>
              <a:rPr lang="en-US" i="1" dirty="0"/>
              <a:t> </a:t>
            </a:r>
            <a:r>
              <a:rPr lang="en-US" dirty="0"/>
              <a:t>contains a description of the access </a:t>
            </a:r>
            <a:r>
              <a:rPr lang="en-US" dirty="0" smtClean="0"/>
              <a:t>control policy </a:t>
            </a:r>
            <a:r>
              <a:rPr lang="en-US" dirty="0"/>
              <a:t>for the file </a:t>
            </a:r>
            <a:r>
              <a:rPr lang="en-US" i="1" dirty="0" err="1"/>
              <a:t>src.c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Accessing </a:t>
            </a:r>
            <a:r>
              <a:rPr lang="en-US" dirty="0"/>
              <a:t>the virtual file </a:t>
            </a:r>
            <a:r>
              <a:rPr lang="en-US" i="1" dirty="0" err="1"/>
              <a:t>src.c%audit</a:t>
            </a:r>
            <a:r>
              <a:rPr lang="en-US" i="1" dirty="0"/>
              <a:t> </a:t>
            </a:r>
            <a:r>
              <a:rPr lang="en-US" dirty="0"/>
              <a:t>triggers an audit </a:t>
            </a:r>
            <a:r>
              <a:rPr lang="en-US" dirty="0" smtClean="0"/>
              <a:t>in which </a:t>
            </a:r>
            <a:r>
              <a:rPr lang="en-US" dirty="0"/>
              <a:t>the accesses of </a:t>
            </a:r>
            <a:r>
              <a:rPr lang="en-US" i="1" dirty="0" err="1"/>
              <a:t>src.c</a:t>
            </a:r>
            <a:r>
              <a:rPr lang="en-US" i="1" dirty="0"/>
              <a:t> </a:t>
            </a:r>
            <a:r>
              <a:rPr lang="en-US" dirty="0"/>
              <a:t>are compared with the policy for the file. </a:t>
            </a:r>
            <a:endParaRPr lang="en-US" dirty="0" smtClean="0"/>
          </a:p>
          <a:p>
            <a:r>
              <a:rPr lang="en-US" dirty="0" smtClean="0"/>
              <a:t>Any accesses not </a:t>
            </a:r>
            <a:r>
              <a:rPr lang="en-US" dirty="0"/>
              <a:t>conforming to the policy are listed.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2726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Logging and Auditing File System (LAFS)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4653136"/>
            <a:ext cx="8229600" cy="147302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55769"/>
            <a:ext cx="5956635" cy="76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29508"/>
            <a:ext cx="5590698" cy="1507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97" y="1484784"/>
            <a:ext cx="7783419" cy="521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15020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t-IT" dirty="0" err="1" smtClean="0"/>
              <a:t>Similarities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A security policy </a:t>
            </a:r>
            <a:r>
              <a:rPr lang="it-IT" dirty="0" err="1" smtClean="0"/>
              <a:t>controls</a:t>
            </a:r>
            <a:r>
              <a:rPr lang="it-IT" dirty="0" smtClean="0"/>
              <a:t> </a:t>
            </a:r>
            <a:r>
              <a:rPr lang="it-IT" dirty="0" err="1" smtClean="0"/>
              <a:t>access</a:t>
            </a:r>
            <a:endParaRPr lang="it-IT" dirty="0" smtClean="0"/>
          </a:p>
          <a:p>
            <a:pPr lvl="1"/>
            <a:r>
              <a:rPr lang="it-IT" dirty="0" smtClean="0"/>
              <a:t>The goal </a:t>
            </a:r>
            <a:r>
              <a:rPr lang="it-IT" dirty="0" err="1" smtClean="0"/>
              <a:t>is</a:t>
            </a:r>
            <a:r>
              <a:rPr lang="it-IT" dirty="0" smtClean="0"/>
              <a:t> to </a:t>
            </a:r>
            <a:r>
              <a:rPr lang="it-IT" dirty="0" err="1" smtClean="0"/>
              <a:t>detect</a:t>
            </a:r>
            <a:r>
              <a:rPr lang="it-IT" dirty="0" smtClean="0"/>
              <a:t> and report </a:t>
            </a:r>
            <a:r>
              <a:rPr lang="it-IT" dirty="0" err="1" smtClean="0"/>
              <a:t>attempted</a:t>
            </a:r>
            <a:r>
              <a:rPr lang="it-IT" dirty="0" smtClean="0"/>
              <a:t> </a:t>
            </a:r>
            <a:r>
              <a:rPr lang="it-IT" dirty="0" err="1" smtClean="0"/>
              <a:t>violations</a:t>
            </a:r>
            <a:r>
              <a:rPr lang="it-IT" dirty="0" smtClean="0"/>
              <a:t> of the policy</a:t>
            </a:r>
          </a:p>
          <a:p>
            <a:pPr lvl="1"/>
            <a:r>
              <a:rPr lang="it-IT" dirty="0" err="1" smtClean="0"/>
              <a:t>Have</a:t>
            </a:r>
            <a:r>
              <a:rPr lang="it-IT" dirty="0" smtClean="0"/>
              <a:t> auditing </a:t>
            </a:r>
            <a:r>
              <a:rPr lang="it-IT" dirty="0" err="1" smtClean="0"/>
              <a:t>mechanisms</a:t>
            </a:r>
            <a:r>
              <a:rPr lang="it-IT" dirty="0" smtClean="0"/>
              <a:t> </a:t>
            </a:r>
            <a:r>
              <a:rPr lang="it-IT" dirty="0" err="1" smtClean="0"/>
              <a:t>built</a:t>
            </a:r>
            <a:r>
              <a:rPr lang="it-IT" dirty="0" smtClean="0"/>
              <a:t> in</a:t>
            </a:r>
          </a:p>
          <a:p>
            <a:r>
              <a:rPr lang="it-IT" dirty="0" err="1" smtClean="0"/>
              <a:t>Differences</a:t>
            </a:r>
            <a:r>
              <a:rPr lang="it-IT" dirty="0" smtClean="0"/>
              <a:t>:</a:t>
            </a:r>
          </a:p>
          <a:p>
            <a:pPr lvl="1"/>
            <a:r>
              <a:rPr lang="en-US" dirty="0"/>
              <a:t>LAFS is “stacked” on top of </a:t>
            </a:r>
            <a:r>
              <a:rPr lang="en-US" dirty="0" smtClean="0"/>
              <a:t>NFS</a:t>
            </a:r>
          </a:p>
          <a:p>
            <a:pPr lvl="1"/>
            <a:r>
              <a:rPr lang="en-US" dirty="0"/>
              <a:t>an attacker could avoid being audited only by not using NFS</a:t>
            </a:r>
            <a:r>
              <a:rPr lang="en-US" dirty="0" smtClean="0"/>
              <a:t>.</a:t>
            </a:r>
          </a:p>
          <a:p>
            <a:r>
              <a:rPr lang="en-US" dirty="0"/>
              <a:t>LAFS allows users to specify policies </a:t>
            </a:r>
            <a:r>
              <a:rPr lang="en-US" dirty="0" smtClean="0"/>
              <a:t>for sets </a:t>
            </a:r>
            <a:r>
              <a:rPr lang="en-US" dirty="0"/>
              <a:t>of files and to perform audits. The analysis of NFS above is not as flexible</a:t>
            </a:r>
            <a:r>
              <a:rPr lang="en-US" dirty="0" smtClean="0"/>
              <a:t>.</a:t>
            </a:r>
          </a:p>
          <a:p>
            <a:r>
              <a:rPr lang="it-IT" dirty="0" smtClean="0"/>
              <a:t>The </a:t>
            </a:r>
            <a:r>
              <a:rPr lang="it-IT" dirty="0" err="1" smtClean="0"/>
              <a:t>user</a:t>
            </a:r>
            <a:r>
              <a:rPr lang="it-IT" dirty="0" smtClean="0"/>
              <a:t> </a:t>
            </a:r>
            <a:r>
              <a:rPr lang="it-IT" dirty="0" err="1" smtClean="0"/>
              <a:t>defines</a:t>
            </a:r>
            <a:r>
              <a:rPr lang="it-IT" dirty="0" smtClean="0"/>
              <a:t> the </a:t>
            </a:r>
            <a:r>
              <a:rPr lang="it-IT" dirty="0" err="1" smtClean="0"/>
              <a:t>policies</a:t>
            </a:r>
            <a:r>
              <a:rPr lang="it-IT" dirty="0" smtClean="0"/>
              <a:t>, </a:t>
            </a:r>
            <a:r>
              <a:rPr lang="it-IT" dirty="0" err="1" smtClean="0"/>
              <a:t>not</a:t>
            </a:r>
            <a:r>
              <a:rPr lang="it-IT" dirty="0" smtClean="0"/>
              <a:t> the </a:t>
            </a:r>
            <a:r>
              <a:rPr lang="it-IT" dirty="0" err="1" smtClean="0"/>
              <a:t>user</a:t>
            </a:r>
            <a:endParaRPr lang="it-IT" dirty="0" smtClean="0"/>
          </a:p>
          <a:p>
            <a:r>
              <a:rPr lang="en-US" dirty="0"/>
              <a:t>the NFS auditing mechanism will examine all file accesses, whereas LAFS may not</a:t>
            </a:r>
            <a:r>
              <a:rPr lang="en-US" dirty="0" smtClean="0"/>
              <a:t>.</a:t>
            </a:r>
          </a:p>
          <a:p>
            <a:r>
              <a:rPr lang="en-US" dirty="0"/>
              <a:t>modifying NFS for auditing requires changes in several privileged daemons, </a:t>
            </a:r>
            <a:r>
              <a:rPr lang="en-US" dirty="0" smtClean="0"/>
              <a:t>whereas adding </a:t>
            </a:r>
            <a:r>
              <a:rPr lang="en-US" dirty="0"/>
              <a:t>LAFS requires no modifications to existing system daemons and a kernel.</a:t>
            </a:r>
            <a:endParaRPr lang="it-I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5511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Audit </a:t>
            </a:r>
            <a:r>
              <a:rPr lang="it-IT" dirty="0" err="1" smtClean="0"/>
              <a:t>Browsing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auditors </a:t>
            </a:r>
            <a:r>
              <a:rPr lang="en-US" dirty="0" smtClean="0"/>
              <a:t>sometimes look </a:t>
            </a:r>
            <a:r>
              <a:rPr lang="en-US" dirty="0"/>
              <a:t>through the log files themselves</a:t>
            </a:r>
            <a:r>
              <a:rPr lang="en-US" dirty="0" smtClean="0"/>
              <a:t>.</a:t>
            </a:r>
          </a:p>
          <a:p>
            <a:pPr lvl="1"/>
            <a:r>
              <a:rPr lang="it-IT" dirty="0" err="1" smtClean="0"/>
              <a:t>Missing</a:t>
            </a:r>
            <a:r>
              <a:rPr lang="it-IT" dirty="0" smtClean="0"/>
              <a:t> information</a:t>
            </a:r>
          </a:p>
          <a:p>
            <a:pPr lvl="1"/>
            <a:r>
              <a:rPr lang="it-IT" dirty="0" err="1" smtClean="0"/>
              <a:t>Irregularities</a:t>
            </a:r>
            <a:endParaRPr lang="it-IT" dirty="0" smtClean="0"/>
          </a:p>
          <a:p>
            <a:pPr lvl="1"/>
            <a:r>
              <a:rPr lang="it-IT" dirty="0" err="1" smtClean="0"/>
              <a:t>Unknown</a:t>
            </a:r>
            <a:r>
              <a:rPr lang="it-IT" dirty="0" smtClean="0"/>
              <a:t> </a:t>
            </a:r>
            <a:r>
              <a:rPr lang="it-IT" dirty="0" err="1" smtClean="0"/>
              <a:t>patterns</a:t>
            </a:r>
            <a:endParaRPr lang="it-IT" dirty="0" smtClean="0"/>
          </a:p>
          <a:p>
            <a:pPr lvl="1"/>
            <a:r>
              <a:rPr lang="it-IT" dirty="0" err="1" smtClean="0"/>
              <a:t>Etereogenity</a:t>
            </a:r>
            <a:endParaRPr lang="it-IT" dirty="0" smtClean="0"/>
          </a:p>
          <a:p>
            <a:r>
              <a:rPr lang="en-US" dirty="0"/>
              <a:t>Hoagland, Wee</a:t>
            </a:r>
            <a:r>
              <a:rPr lang="en-US" dirty="0" smtClean="0"/>
              <a:t>, and </a:t>
            </a:r>
            <a:r>
              <a:rPr lang="en-US" dirty="0"/>
              <a:t>Levitt </a:t>
            </a:r>
            <a:r>
              <a:rPr lang="en-US" dirty="0" smtClean="0"/>
              <a:t> </a:t>
            </a:r>
            <a:r>
              <a:rPr lang="en-US" dirty="0"/>
              <a:t>identify six basic browsing </a:t>
            </a:r>
            <a:r>
              <a:rPr lang="en-US" dirty="0" smtClean="0"/>
              <a:t>techniques:</a:t>
            </a:r>
          </a:p>
          <a:p>
            <a:pPr lvl="1"/>
            <a:r>
              <a:rPr lang="it-IT" dirty="0" smtClean="0"/>
              <a:t>Text display</a:t>
            </a:r>
          </a:p>
          <a:p>
            <a:pPr lvl="1"/>
            <a:r>
              <a:rPr lang="it-IT" dirty="0" err="1" smtClean="0"/>
              <a:t>Hypertext</a:t>
            </a:r>
            <a:r>
              <a:rPr lang="it-IT" dirty="0" smtClean="0"/>
              <a:t> display</a:t>
            </a:r>
          </a:p>
          <a:p>
            <a:pPr lvl="1"/>
            <a:r>
              <a:rPr lang="it-IT" dirty="0" err="1" smtClean="0"/>
              <a:t>Relational</a:t>
            </a:r>
            <a:r>
              <a:rPr lang="it-IT" dirty="0" smtClean="0"/>
              <a:t> database </a:t>
            </a:r>
            <a:r>
              <a:rPr lang="it-IT" dirty="0" err="1" smtClean="0"/>
              <a:t>browsing</a:t>
            </a:r>
            <a:endParaRPr lang="it-IT" dirty="0" smtClean="0"/>
          </a:p>
          <a:p>
            <a:pPr lvl="1"/>
            <a:r>
              <a:rPr lang="it-IT" dirty="0" smtClean="0"/>
              <a:t>Replay</a:t>
            </a:r>
          </a:p>
          <a:p>
            <a:pPr lvl="1"/>
            <a:r>
              <a:rPr lang="it-IT" dirty="0" err="1" smtClean="0"/>
              <a:t>Graphing</a:t>
            </a:r>
            <a:endParaRPr lang="it-IT" dirty="0" smtClean="0"/>
          </a:p>
          <a:p>
            <a:pPr lvl="1"/>
            <a:r>
              <a:rPr lang="it-IT" dirty="0" err="1" smtClean="0"/>
              <a:t>Slicing</a:t>
            </a:r>
            <a:endParaRPr lang="it-IT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098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Audit </a:t>
            </a:r>
            <a:r>
              <a:rPr lang="it-IT" dirty="0" err="1" smtClean="0"/>
              <a:t>browsing</a:t>
            </a:r>
            <a:r>
              <a:rPr lang="it-IT" dirty="0" smtClean="0"/>
              <a:t> </a:t>
            </a:r>
            <a:r>
              <a:rPr lang="it-IT" dirty="0" err="1" smtClean="0"/>
              <a:t>examples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Visual Audit Browser tool kit [424] was designed for </a:t>
            </a:r>
            <a:r>
              <a:rPr lang="en-US" dirty="0" err="1" smtClean="0"/>
              <a:t>generalpurpose</a:t>
            </a:r>
            <a:r>
              <a:rPr lang="en-US" dirty="0" smtClean="0"/>
              <a:t> audit browsing:</a:t>
            </a:r>
          </a:p>
          <a:p>
            <a:pPr lvl="1"/>
            <a:r>
              <a:rPr lang="it-IT" dirty="0" smtClean="0"/>
              <a:t>The frame </a:t>
            </a:r>
            <a:r>
              <a:rPr lang="it-IT" dirty="0" err="1" smtClean="0"/>
              <a:t>visualizer</a:t>
            </a:r>
            <a:endParaRPr lang="it-IT" dirty="0" smtClean="0"/>
          </a:p>
          <a:p>
            <a:pPr lvl="1"/>
            <a:r>
              <a:rPr lang="it-IT" dirty="0" smtClean="0"/>
              <a:t>The movie maker</a:t>
            </a:r>
          </a:p>
          <a:p>
            <a:pPr lvl="1"/>
            <a:r>
              <a:rPr lang="it-IT" dirty="0" err="1" smtClean="0"/>
              <a:t>Hypertext</a:t>
            </a:r>
            <a:r>
              <a:rPr lang="it-IT" dirty="0" smtClean="0"/>
              <a:t> generator</a:t>
            </a:r>
          </a:p>
          <a:p>
            <a:pPr lvl="1"/>
            <a:r>
              <a:rPr lang="it-IT" dirty="0" err="1" smtClean="0"/>
              <a:t>Focused</a:t>
            </a:r>
            <a:r>
              <a:rPr lang="it-IT" dirty="0" smtClean="0"/>
              <a:t> audit browser</a:t>
            </a:r>
          </a:p>
          <a:p>
            <a:r>
              <a:rPr lang="en-US" dirty="0" err="1"/>
              <a:t>MieLog</a:t>
            </a:r>
            <a:r>
              <a:rPr lang="en-US" dirty="0"/>
              <a:t> [892] computes counts of single words and word pairs in logs. </a:t>
            </a:r>
            <a:r>
              <a:rPr lang="en-US" dirty="0" smtClean="0"/>
              <a:t>It allows </a:t>
            </a:r>
            <a:r>
              <a:rPr lang="en-US" dirty="0"/>
              <a:t>the auditor to define a threshold </a:t>
            </a:r>
            <a:r>
              <a:rPr lang="en-US" dirty="0" smtClean="0"/>
              <a:t>count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tag appearance frequency </a:t>
            </a:r>
            <a:r>
              <a:rPr lang="en-US" i="1" dirty="0" smtClean="0"/>
              <a:t>area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time information </a:t>
            </a:r>
            <a:r>
              <a:rPr lang="en-US" i="1" dirty="0" smtClean="0"/>
              <a:t>area</a:t>
            </a:r>
          </a:p>
          <a:p>
            <a:pPr lvl="1"/>
            <a:r>
              <a:rPr lang="en-US" i="1" dirty="0" smtClean="0"/>
              <a:t>The outline </a:t>
            </a:r>
            <a:r>
              <a:rPr lang="en-US" i="1" dirty="0"/>
              <a:t>of message </a:t>
            </a:r>
            <a:r>
              <a:rPr lang="en-US" i="1" dirty="0" smtClean="0"/>
              <a:t>area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i="1" dirty="0"/>
              <a:t>message in text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79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… The </a:t>
            </a:r>
            <a:r>
              <a:rPr lang="it-IT" dirty="0" err="1" smtClean="0"/>
              <a:t>need</a:t>
            </a:r>
            <a:r>
              <a:rPr lang="it-IT" dirty="0" smtClean="0"/>
              <a:t> for Assurance…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Design Assurance -&gt; </a:t>
            </a:r>
            <a:r>
              <a:rPr lang="it-IT" dirty="0" err="1" smtClean="0"/>
              <a:t>detect</a:t>
            </a:r>
            <a:r>
              <a:rPr lang="it-IT" dirty="0" smtClean="0"/>
              <a:t> design </a:t>
            </a:r>
            <a:r>
              <a:rPr lang="it-IT" dirty="0" err="1" smtClean="0"/>
              <a:t>flaws</a:t>
            </a:r>
            <a:endParaRPr lang="it-IT" dirty="0" smtClean="0"/>
          </a:p>
          <a:p>
            <a:r>
              <a:rPr lang="it-IT" dirty="0" err="1" smtClean="0"/>
              <a:t>Implementation</a:t>
            </a:r>
            <a:r>
              <a:rPr lang="it-IT" dirty="0" smtClean="0"/>
              <a:t> </a:t>
            </a:r>
            <a:r>
              <a:rPr lang="it-IT" dirty="0" err="1" smtClean="0"/>
              <a:t>assurance</a:t>
            </a:r>
            <a:r>
              <a:rPr lang="it-IT" dirty="0" smtClean="0"/>
              <a:t>-&gt;hardware &amp; software </a:t>
            </a:r>
            <a:r>
              <a:rPr lang="it-IT" dirty="0" err="1" smtClean="0"/>
              <a:t>implementation</a:t>
            </a:r>
            <a:endParaRPr lang="it-IT" dirty="0" smtClean="0"/>
          </a:p>
          <a:p>
            <a:r>
              <a:rPr lang="it-IT" dirty="0" err="1" smtClean="0"/>
              <a:t>Operational</a:t>
            </a:r>
            <a:r>
              <a:rPr lang="it-IT" dirty="0" smtClean="0"/>
              <a:t> </a:t>
            </a:r>
            <a:r>
              <a:rPr lang="it-IT" dirty="0" err="1" smtClean="0"/>
              <a:t>assurance</a:t>
            </a:r>
            <a:r>
              <a:rPr lang="it-IT" dirty="0"/>
              <a:t> </a:t>
            </a:r>
            <a:r>
              <a:rPr lang="it-IT" dirty="0" smtClean="0"/>
              <a:t>-&gt; </a:t>
            </a:r>
            <a:r>
              <a:rPr lang="it-IT" dirty="0" err="1" smtClean="0"/>
              <a:t>system</a:t>
            </a:r>
            <a:r>
              <a:rPr lang="it-IT" dirty="0" smtClean="0"/>
              <a:t> use &amp; </a:t>
            </a:r>
            <a:r>
              <a:rPr lang="it-IT" dirty="0" err="1" smtClean="0"/>
              <a:t>operational</a:t>
            </a:r>
            <a:r>
              <a:rPr lang="it-IT" dirty="0" smtClean="0"/>
              <a:t> </a:t>
            </a:r>
            <a:r>
              <a:rPr lang="it-IT" dirty="0" err="1" smtClean="0"/>
              <a:t>errors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70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… The </a:t>
            </a:r>
            <a:r>
              <a:rPr lang="it-IT" dirty="0" err="1" smtClean="0"/>
              <a:t>need</a:t>
            </a:r>
            <a:r>
              <a:rPr lang="it-IT" dirty="0" smtClean="0"/>
              <a:t> for Assurance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space shuttle Challenger exploded on January 28, 1986, </a:t>
            </a:r>
            <a:r>
              <a:rPr lang="en-US" dirty="0" smtClean="0"/>
              <a:t>killing </a:t>
            </a:r>
            <a:r>
              <a:rPr lang="it-IT" dirty="0" err="1" smtClean="0"/>
              <a:t>everyone</a:t>
            </a:r>
            <a:r>
              <a:rPr lang="it-IT" dirty="0" smtClean="0"/>
              <a:t> </a:t>
            </a:r>
            <a:r>
              <a:rPr lang="it-IT" dirty="0"/>
              <a:t>on </a:t>
            </a:r>
            <a:r>
              <a:rPr lang="it-IT" dirty="0" err="1" smtClean="0"/>
              <a:t>board</a:t>
            </a:r>
            <a:endParaRPr lang="it-IT" dirty="0" smtClean="0"/>
          </a:p>
          <a:p>
            <a:pPr lvl="1"/>
            <a:r>
              <a:rPr lang="it-IT" dirty="0" err="1" smtClean="0"/>
              <a:t>Several</a:t>
            </a:r>
            <a:r>
              <a:rPr lang="it-IT" dirty="0" smtClean="0"/>
              <a:t> </a:t>
            </a:r>
            <a:r>
              <a:rPr lang="it-IT" dirty="0" err="1" smtClean="0"/>
              <a:t>sensors</a:t>
            </a:r>
            <a:r>
              <a:rPr lang="it-IT" dirty="0" smtClean="0"/>
              <a:t> </a:t>
            </a:r>
            <a:r>
              <a:rPr lang="it-IT" dirty="0" err="1" smtClean="0"/>
              <a:t>were</a:t>
            </a:r>
            <a:r>
              <a:rPr lang="it-IT" dirty="0" smtClean="0"/>
              <a:t> </a:t>
            </a:r>
            <a:r>
              <a:rPr lang="it-IT" dirty="0" err="1" smtClean="0"/>
              <a:t>removed</a:t>
            </a:r>
            <a:r>
              <a:rPr lang="it-IT" dirty="0" smtClean="0"/>
              <a:t> from the booster </a:t>
            </a:r>
            <a:r>
              <a:rPr lang="it-IT" dirty="0" err="1" smtClean="0"/>
              <a:t>rockets</a:t>
            </a:r>
            <a:endParaRPr lang="it-IT" dirty="0" smtClean="0"/>
          </a:p>
          <a:p>
            <a:r>
              <a:rPr lang="en-US" dirty="0"/>
              <a:t>Three patients died from a radiation overdose attributed to </a:t>
            </a:r>
            <a:r>
              <a:rPr lang="en-US" dirty="0" smtClean="0"/>
              <a:t>a </a:t>
            </a:r>
            <a:r>
              <a:rPr lang="en-US" dirty="0" err="1" smtClean="0"/>
              <a:t>Therac</a:t>
            </a:r>
            <a:r>
              <a:rPr lang="en-US" dirty="0" smtClean="0"/>
              <a:t> </a:t>
            </a:r>
            <a:r>
              <a:rPr lang="en-US" dirty="0"/>
              <a:t>25 computer-based electron accelerator radiation therapy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Flaws in the software design</a:t>
            </a:r>
          </a:p>
          <a:p>
            <a:r>
              <a:rPr lang="en-US" dirty="0"/>
              <a:t>Although the most significant root cause of the Three Mile </a:t>
            </a:r>
            <a:r>
              <a:rPr lang="en-US" dirty="0" smtClean="0"/>
              <a:t>Island nuclear </a:t>
            </a:r>
            <a:r>
              <a:rPr lang="en-US" dirty="0"/>
              <a:t>failure was a hardware problem (nonstandard instruments were used to </a:t>
            </a:r>
            <a:r>
              <a:rPr lang="en-US" dirty="0" smtClean="0"/>
              <a:t>measure core </a:t>
            </a:r>
            <a:r>
              <a:rPr lang="en-US" dirty="0"/>
              <a:t>temperature), design and software problems contributed significantly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When the temperature rose very high, the system printed a string of question </a:t>
            </a:r>
            <a:r>
              <a:rPr lang="en-US" dirty="0" smtClean="0"/>
              <a:t>marks rather </a:t>
            </a:r>
            <a:r>
              <a:rPr lang="en-US" dirty="0"/>
              <a:t>than the measured temperature. In addition, the intended, rather than </a:t>
            </a:r>
            <a:r>
              <a:rPr lang="en-US" dirty="0" smtClean="0"/>
              <a:t>the actual</a:t>
            </a:r>
            <a:r>
              <a:rPr lang="en-US" dirty="0"/>
              <a:t>, valve settings were displayed. Assurance techniques would have </a:t>
            </a:r>
            <a:r>
              <a:rPr lang="en-US" dirty="0" smtClean="0"/>
              <a:t>detected </a:t>
            </a:r>
            <a:r>
              <a:rPr lang="it-IT" dirty="0" err="1" smtClean="0"/>
              <a:t>these</a:t>
            </a:r>
            <a:r>
              <a:rPr lang="it-IT" dirty="0" smtClean="0"/>
              <a:t> </a:t>
            </a:r>
            <a:r>
              <a:rPr lang="it-IT" dirty="0"/>
              <a:t>software </a:t>
            </a:r>
            <a:r>
              <a:rPr lang="it-IT" dirty="0" err="1"/>
              <a:t>flaws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3791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The </a:t>
            </a:r>
            <a:r>
              <a:rPr lang="it-IT" dirty="0" err="1" smtClean="0"/>
              <a:t>Role</a:t>
            </a:r>
            <a:r>
              <a:rPr lang="it-IT" dirty="0" smtClean="0"/>
              <a:t> of </a:t>
            </a:r>
            <a:r>
              <a:rPr lang="it-IT" dirty="0" err="1" smtClean="0"/>
              <a:t>Requirements</a:t>
            </a:r>
            <a:r>
              <a:rPr lang="it-IT" dirty="0" smtClean="0"/>
              <a:t> in Assurance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Definition 17–4. </a:t>
            </a:r>
            <a:r>
              <a:rPr lang="en-US" dirty="0"/>
              <a:t>A </a:t>
            </a:r>
            <a:r>
              <a:rPr lang="en-US" i="1" dirty="0"/>
              <a:t>requirement </a:t>
            </a:r>
            <a:r>
              <a:rPr lang="en-US" dirty="0"/>
              <a:t>is a statement of goals that must be satisfied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Generic, high level, detailed</a:t>
            </a:r>
          </a:p>
          <a:p>
            <a:r>
              <a:rPr lang="en-US" dirty="0"/>
              <a:t>Selecting the right security requirements for a computer entity requires </a:t>
            </a:r>
            <a:r>
              <a:rPr lang="en-US" dirty="0" smtClean="0"/>
              <a:t>an understanding </a:t>
            </a:r>
            <a:r>
              <a:rPr lang="en-US" dirty="0"/>
              <a:t>of the intended use of that entity as well as of the environment </a:t>
            </a:r>
            <a:r>
              <a:rPr lang="en-US" dirty="0" smtClean="0"/>
              <a:t>in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/>
              <a:t>it</a:t>
            </a:r>
            <a:r>
              <a:rPr lang="it-IT" dirty="0"/>
              <a:t> must </a:t>
            </a:r>
            <a:r>
              <a:rPr lang="it-IT" dirty="0" err="1" smtClean="0"/>
              <a:t>function</a:t>
            </a:r>
            <a:endParaRPr lang="it-IT" dirty="0" smtClean="0"/>
          </a:p>
          <a:p>
            <a:r>
              <a:rPr lang="it-IT" dirty="0" smtClean="0"/>
              <a:t>Security </a:t>
            </a:r>
            <a:r>
              <a:rPr lang="it-IT" dirty="0" err="1" smtClean="0"/>
              <a:t>models</a:t>
            </a:r>
            <a:r>
              <a:rPr lang="it-IT" dirty="0" smtClean="0"/>
              <a:t> and </a:t>
            </a:r>
            <a:r>
              <a:rPr lang="it-IT" dirty="0" err="1" smtClean="0"/>
              <a:t>physical</a:t>
            </a:r>
            <a:r>
              <a:rPr lang="it-IT" dirty="0" smtClean="0"/>
              <a:t> </a:t>
            </a:r>
            <a:r>
              <a:rPr lang="it-IT" dirty="0" err="1" smtClean="0"/>
              <a:t>laws</a:t>
            </a:r>
            <a:endParaRPr lang="it-IT" dirty="0" smtClean="0"/>
          </a:p>
          <a:p>
            <a:pPr lvl="1"/>
            <a:r>
              <a:rPr lang="en-US" dirty="0"/>
              <a:t>Some proofs have survived this test of time, and others have not.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21040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Assurance </a:t>
            </a:r>
            <a:r>
              <a:rPr lang="it-IT" dirty="0" err="1" smtClean="0"/>
              <a:t>Throughout</a:t>
            </a:r>
            <a:r>
              <a:rPr lang="it-IT" dirty="0" smtClean="0"/>
              <a:t> the Life </a:t>
            </a:r>
            <a:r>
              <a:rPr lang="it-IT" dirty="0" err="1" smtClean="0"/>
              <a:t>Cycle</a:t>
            </a:r>
            <a:r>
              <a:rPr lang="it-IT" dirty="0" smtClean="0"/>
              <a:t>…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Definition 17–5. </a:t>
            </a:r>
            <a:r>
              <a:rPr lang="en-US" i="1" dirty="0"/>
              <a:t>Policy assurance </a:t>
            </a:r>
            <a:r>
              <a:rPr lang="en-US" dirty="0"/>
              <a:t>is the evidence establishing that the set </a:t>
            </a:r>
            <a:r>
              <a:rPr lang="en-US" dirty="0" smtClean="0"/>
              <a:t>of security </a:t>
            </a:r>
            <a:r>
              <a:rPr lang="en-US" dirty="0"/>
              <a:t>requirements in the policy is complete, consistent, and </a:t>
            </a:r>
            <a:r>
              <a:rPr lang="en-US" dirty="0" smtClean="0"/>
              <a:t>technically </a:t>
            </a:r>
            <a:r>
              <a:rPr lang="it-IT" dirty="0" smtClean="0"/>
              <a:t>sound.</a:t>
            </a:r>
          </a:p>
          <a:p>
            <a:pPr lvl="1"/>
            <a:r>
              <a:rPr lang="it-IT" dirty="0" err="1" smtClean="0"/>
              <a:t>Based</a:t>
            </a:r>
            <a:r>
              <a:rPr lang="it-IT" dirty="0" smtClean="0"/>
              <a:t> on </a:t>
            </a:r>
            <a:r>
              <a:rPr lang="it-IT" dirty="0" err="1" smtClean="0"/>
              <a:t>rigorous</a:t>
            </a:r>
            <a:r>
              <a:rPr lang="it-IT" dirty="0" smtClean="0"/>
              <a:t> </a:t>
            </a:r>
            <a:r>
              <a:rPr lang="it-IT" dirty="0" err="1" smtClean="0"/>
              <a:t>evaluation</a:t>
            </a:r>
            <a:r>
              <a:rPr lang="it-IT" dirty="0" smtClean="0"/>
              <a:t> of </a:t>
            </a:r>
            <a:r>
              <a:rPr lang="it-IT" dirty="0" err="1" smtClean="0"/>
              <a:t>requirements</a:t>
            </a:r>
            <a:endParaRPr lang="it-IT" dirty="0" smtClean="0"/>
          </a:p>
          <a:p>
            <a:r>
              <a:rPr lang="en-US" dirty="0"/>
              <a:t>Once the proper requirements have been defined, justified, and approved </a:t>
            </a:r>
            <a:r>
              <a:rPr lang="en-US" dirty="0" smtClean="0"/>
              <a:t>for the </a:t>
            </a:r>
            <a:r>
              <a:rPr lang="en-US" dirty="0"/>
              <a:t>system, the design and development process can begin with confidence</a:t>
            </a:r>
            <a:r>
              <a:rPr lang="en-US" dirty="0" smtClean="0"/>
              <a:t>.</a:t>
            </a:r>
          </a:p>
          <a:p>
            <a:r>
              <a:rPr lang="it-IT" dirty="0"/>
              <a:t>The </a:t>
            </a:r>
            <a:r>
              <a:rPr lang="it-IT" dirty="0" err="1" smtClean="0"/>
              <a:t>next</a:t>
            </a:r>
            <a:r>
              <a:rPr lang="it-IT" dirty="0" smtClean="0"/>
              <a:t> </a:t>
            </a:r>
            <a:r>
              <a:rPr lang="en-US" dirty="0" smtClean="0"/>
              <a:t>step </a:t>
            </a:r>
            <a:r>
              <a:rPr lang="en-US" dirty="0"/>
              <a:t>is to show that the system implements the design correctly</a:t>
            </a:r>
            <a:r>
              <a:rPr lang="en-US" dirty="0" smtClean="0"/>
              <a:t>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Assurance </a:t>
            </a:r>
            <a:r>
              <a:rPr lang="en-US" dirty="0"/>
              <a:t>must continue throughout the life of the </a:t>
            </a:r>
            <a:r>
              <a:rPr lang="en-US" dirty="0" smtClean="0"/>
              <a:t>system</a:t>
            </a:r>
          </a:p>
          <a:p>
            <a:r>
              <a:rPr lang="en-US" b="1" dirty="0"/>
              <a:t>Definition 17–6. </a:t>
            </a:r>
            <a:r>
              <a:rPr lang="en-US" i="1" dirty="0"/>
              <a:t>Design assurance </a:t>
            </a:r>
            <a:r>
              <a:rPr lang="en-US" dirty="0"/>
              <a:t>is the evidence establishing that a </a:t>
            </a:r>
            <a:r>
              <a:rPr lang="en-US" dirty="0" smtClean="0"/>
              <a:t>design is </a:t>
            </a:r>
            <a:r>
              <a:rPr lang="en-US" dirty="0"/>
              <a:t>sufficient to meet the requirements of the security policy.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14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…Assurance </a:t>
            </a:r>
            <a:r>
              <a:rPr lang="it-IT" dirty="0" err="1" smtClean="0"/>
              <a:t>Throughout</a:t>
            </a:r>
            <a:r>
              <a:rPr lang="it-IT" dirty="0" smtClean="0"/>
              <a:t> the Life </a:t>
            </a:r>
            <a:r>
              <a:rPr lang="it-IT" dirty="0" err="1" smtClean="0"/>
              <a:t>Cycle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4077072"/>
            <a:ext cx="8229600" cy="2049091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Definition 17–7. </a:t>
            </a:r>
            <a:r>
              <a:rPr lang="en-US" i="1" dirty="0"/>
              <a:t>Implementation assurance </a:t>
            </a:r>
            <a:r>
              <a:rPr lang="en-US" dirty="0"/>
              <a:t>is the evidence establishing </a:t>
            </a:r>
            <a:r>
              <a:rPr lang="en-US" dirty="0" smtClean="0"/>
              <a:t>that the </a:t>
            </a:r>
            <a:r>
              <a:rPr lang="en-US" dirty="0"/>
              <a:t>implementation is consistent with the security requirements of the </a:t>
            </a:r>
            <a:r>
              <a:rPr lang="en-US" dirty="0" smtClean="0"/>
              <a:t>security </a:t>
            </a:r>
            <a:r>
              <a:rPr lang="it-IT" dirty="0" smtClean="0"/>
              <a:t>policy.</a:t>
            </a:r>
          </a:p>
          <a:p>
            <a:pPr lvl="1"/>
            <a:r>
              <a:rPr lang="en-US" dirty="0"/>
              <a:t>good security engineering practices to implement the design </a:t>
            </a:r>
            <a:r>
              <a:rPr lang="en-US" dirty="0" smtClean="0"/>
              <a:t>correctly</a:t>
            </a:r>
          </a:p>
          <a:p>
            <a:r>
              <a:rPr lang="en-US" b="1" dirty="0"/>
              <a:t>Definition 17–8. </a:t>
            </a:r>
            <a:r>
              <a:rPr lang="en-US" i="1" dirty="0"/>
              <a:t>Operational </a:t>
            </a:r>
            <a:r>
              <a:rPr lang="en-US" dirty="0"/>
              <a:t>or </a:t>
            </a:r>
            <a:r>
              <a:rPr lang="en-US" i="1" dirty="0"/>
              <a:t>administrative assurance </a:t>
            </a:r>
            <a:r>
              <a:rPr lang="en-US" dirty="0"/>
              <a:t>is the </a:t>
            </a:r>
            <a:r>
              <a:rPr lang="en-US" dirty="0" smtClean="0"/>
              <a:t>evidence establishing </a:t>
            </a:r>
            <a:r>
              <a:rPr lang="en-US" dirty="0"/>
              <a:t>that the system sustains the security policy requirements </a:t>
            </a:r>
            <a:r>
              <a:rPr lang="en-US" dirty="0" smtClean="0"/>
              <a:t>during installation</a:t>
            </a:r>
            <a:r>
              <a:rPr lang="en-US" dirty="0"/>
              <a:t>, configuration, and day-to-day operation.</a:t>
            </a:r>
            <a:endParaRPr lang="it-IT" dirty="0" smtClean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33729"/>
            <a:ext cx="6642745" cy="238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27329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3719</Words>
  <Application>Microsoft Office PowerPoint</Application>
  <PresentationFormat>Presentazione su schermo (4:3)</PresentationFormat>
  <Paragraphs>281</Paragraphs>
  <Slides>44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44</vt:i4>
      </vt:variant>
    </vt:vector>
  </HeadingPairs>
  <TitlesOfParts>
    <vt:vector size="45" baseType="lpstr">
      <vt:lpstr>Tema di Office</vt:lpstr>
      <vt:lpstr>Assurance</vt:lpstr>
      <vt:lpstr>Assurance And Trust…</vt:lpstr>
      <vt:lpstr>… Assurance And Trust</vt:lpstr>
      <vt:lpstr>The need for Assurance…</vt:lpstr>
      <vt:lpstr>… The need for Assurance…</vt:lpstr>
      <vt:lpstr>… The need for Assurance</vt:lpstr>
      <vt:lpstr>The Role of Requirements in Assurance</vt:lpstr>
      <vt:lpstr>Assurance Throughout the Life Cycle…</vt:lpstr>
      <vt:lpstr>…Assurance Throughout the Life Cycle</vt:lpstr>
      <vt:lpstr>Life Cycle…</vt:lpstr>
      <vt:lpstr>…Life Cycle…</vt:lpstr>
      <vt:lpstr>…Life Cycle…</vt:lpstr>
      <vt:lpstr>…Life Cycle</vt:lpstr>
      <vt:lpstr>Building Security In or Adding Security Later…</vt:lpstr>
      <vt:lpstr>…Building Security In or Adding Security Later</vt:lpstr>
      <vt:lpstr>Presentazione standard di PowerPoint</vt:lpstr>
      <vt:lpstr>AUDITING</vt:lpstr>
      <vt:lpstr>Presentazione standard di PowerPoint</vt:lpstr>
      <vt:lpstr>Anatomy of an Auditing System </vt:lpstr>
      <vt:lpstr>analyzer</vt:lpstr>
      <vt:lpstr>Designing an Auditing System</vt:lpstr>
      <vt:lpstr>Implementation considerations</vt:lpstr>
      <vt:lpstr>Syntactic Issues</vt:lpstr>
      <vt:lpstr>Log Sanitization</vt:lpstr>
      <vt:lpstr>Presentazione standard di PowerPoint</vt:lpstr>
      <vt:lpstr>Applications and System Logging…</vt:lpstr>
      <vt:lpstr>… Applications and System Logging</vt:lpstr>
      <vt:lpstr>A Posteriori Design</vt:lpstr>
      <vt:lpstr>Auditing to Detect Violations of a Known Policy</vt:lpstr>
      <vt:lpstr>Auditing to Detect Known Violations of a Policy</vt:lpstr>
      <vt:lpstr>Auditing Mechanisms</vt:lpstr>
      <vt:lpstr>Nonsecure Systems</vt:lpstr>
      <vt:lpstr>Auditing File Systems</vt:lpstr>
      <vt:lpstr>Audit Analysis of the NFS Version 2 Protocol</vt:lpstr>
      <vt:lpstr>Audit Analysis of the NFS Version 2 Protocol</vt:lpstr>
      <vt:lpstr>NFS operations</vt:lpstr>
      <vt:lpstr>Audit Analysis of the NFS Version 2 Protocol</vt:lpstr>
      <vt:lpstr>Audit Analysis of the NFS Version 2 Protocol</vt:lpstr>
      <vt:lpstr>The Logging and Auditing File System (LAFS)</vt:lpstr>
      <vt:lpstr>The Logging and Auditing File System (LAFS)</vt:lpstr>
      <vt:lpstr>The Logging and Auditing File System (LAFS)</vt:lpstr>
      <vt:lpstr>Comparison</vt:lpstr>
      <vt:lpstr>Audit Browsing</vt:lpstr>
      <vt:lpstr>Audit browsing examples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Assurance</dc:title>
  <dc:creator>Thebrain</dc:creator>
  <cp:lastModifiedBy>theBrain</cp:lastModifiedBy>
  <cp:revision>21</cp:revision>
  <dcterms:created xsi:type="dcterms:W3CDTF">2016-09-16T13:29:22Z</dcterms:created>
  <dcterms:modified xsi:type="dcterms:W3CDTF">2016-09-17T08:21:22Z</dcterms:modified>
</cp:coreProperties>
</file>