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28F0-F7AC-499A-A796-78D422B7E8C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EDF6-4996-4A4B-AD34-AB3D23FDCC7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28F0-F7AC-499A-A796-78D422B7E8C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EDF6-4996-4A4B-AD34-AB3D23FDCC7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7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28F0-F7AC-499A-A796-78D422B7E8C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EDF6-4996-4A4B-AD34-AB3D23FDCC7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1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28F0-F7AC-499A-A796-78D422B7E8C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EDF6-4996-4A4B-AD34-AB3D23FDCC7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5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28F0-F7AC-499A-A796-78D422B7E8C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EDF6-4996-4A4B-AD34-AB3D23FDCC7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4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28F0-F7AC-499A-A796-78D422B7E8C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EDF6-4996-4A4B-AD34-AB3D23FDCC7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0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28F0-F7AC-499A-A796-78D422B7E8C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EDF6-4996-4A4B-AD34-AB3D23FDCC7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28F0-F7AC-499A-A796-78D422B7E8C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EDF6-4996-4A4B-AD34-AB3D23FDCC7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1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28F0-F7AC-499A-A796-78D422B7E8C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EDF6-4996-4A4B-AD34-AB3D23FDCC7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28F0-F7AC-499A-A796-78D422B7E8C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EDF6-4996-4A4B-AD34-AB3D23FDCC7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2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28F0-F7AC-499A-A796-78D422B7E8C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EDF6-4996-4A4B-AD34-AB3D23FDCC7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A28F0-F7AC-499A-A796-78D422B7E8CB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EDF6-4996-4A4B-AD34-AB3D23FDCC7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5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Reusable Passwords and Dictionary Attacks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eusable</a:t>
            </a:r>
            <a:r>
              <a:rPr lang="en-US" dirty="0"/>
              <a:t> passwords are quite susceptible to dictionary attacks of type 1.</a:t>
            </a:r>
          </a:p>
          <a:p>
            <a:r>
              <a:rPr lang="it-IT" dirty="0" err="1"/>
              <a:t>Salting</a:t>
            </a:r>
            <a:r>
              <a:rPr lang="it-IT" dirty="0"/>
              <a:t> -&gt; </a:t>
            </a:r>
            <a:r>
              <a:rPr lang="en-US" dirty="0"/>
              <a:t>to determine if the string </a:t>
            </a:r>
            <a:r>
              <a:rPr lang="en-US" i="1" dirty="0"/>
              <a:t>s </a:t>
            </a:r>
            <a:r>
              <a:rPr lang="en-US" dirty="0"/>
              <a:t>is the password for any of a set of </a:t>
            </a:r>
            <a:r>
              <a:rPr lang="en-US" i="1" dirty="0"/>
              <a:t>n </a:t>
            </a:r>
            <a:r>
              <a:rPr lang="en-US" dirty="0"/>
              <a:t>users, the attacker must perform </a:t>
            </a:r>
            <a:r>
              <a:rPr lang="en-US" i="1" dirty="0"/>
              <a:t>n </a:t>
            </a:r>
            <a:r>
              <a:rPr lang="en-US" dirty="0" err="1"/>
              <a:t>complementations</a:t>
            </a:r>
            <a:r>
              <a:rPr lang="en-US" dirty="0"/>
              <a:t>, each of which generates a different complement. </a:t>
            </a:r>
          </a:p>
          <a:p>
            <a:r>
              <a:rPr lang="en-US" dirty="0"/>
              <a:t>Thus, salting increases the work by the order of the number of users.</a:t>
            </a:r>
          </a:p>
        </p:txBody>
      </p:sp>
    </p:spTree>
    <p:extLst>
      <p:ext uri="{BB962C8B-B14F-4D97-AF65-F5344CB8AC3E}">
        <p14:creationId xmlns:p14="http://schemas.microsoft.com/office/powerpoint/2010/main" val="372146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Through Authentication Functions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a type 1 dictionary attack, this attack cannot be prevented, because the authentication functions must be available to enable legitimate users to access the system.</a:t>
            </a:r>
          </a:p>
          <a:p>
            <a:r>
              <a:rPr lang="it-IT" dirty="0" err="1"/>
              <a:t>Backoff</a:t>
            </a:r>
            <a:r>
              <a:rPr lang="it-IT" dirty="0"/>
              <a:t> </a:t>
            </a:r>
            <a:r>
              <a:rPr lang="it-IT" dirty="0" err="1"/>
              <a:t>techniques</a:t>
            </a:r>
            <a:endParaRPr lang="it-IT" dirty="0"/>
          </a:p>
          <a:p>
            <a:r>
              <a:rPr lang="it-IT" dirty="0" err="1"/>
              <a:t>Disconnection</a:t>
            </a:r>
            <a:endParaRPr lang="it-IT" dirty="0"/>
          </a:p>
          <a:p>
            <a:r>
              <a:rPr lang="it-IT" dirty="0" err="1"/>
              <a:t>Disabling</a:t>
            </a:r>
            <a:endParaRPr lang="it-IT" dirty="0"/>
          </a:p>
          <a:p>
            <a:r>
              <a:rPr lang="it-IT" dirty="0" err="1"/>
              <a:t>jailing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1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</a:t>
            </a:r>
            <a:r>
              <a:rPr lang="it-IT" dirty="0" err="1"/>
              <a:t>Aging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 11–6. </a:t>
            </a:r>
            <a:r>
              <a:rPr lang="en-US" i="1" dirty="0"/>
              <a:t>Password aging </a:t>
            </a:r>
            <a:r>
              <a:rPr lang="en-US" dirty="0"/>
              <a:t>is the requirement that a password be changed after some period of time has passed or after some event has occurred.</a:t>
            </a:r>
          </a:p>
        </p:txBody>
      </p:sp>
    </p:spTree>
    <p:extLst>
      <p:ext uri="{BB962C8B-B14F-4D97-AF65-F5344CB8AC3E}">
        <p14:creationId xmlns:p14="http://schemas.microsoft.com/office/powerpoint/2010/main" val="334382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Challenge </a:t>
            </a:r>
            <a:r>
              <a:rPr lang="it-IT" dirty="0" err="1"/>
              <a:t>response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 11–7. </a:t>
            </a:r>
            <a:r>
              <a:rPr lang="en-US" dirty="0"/>
              <a:t>Let user </a:t>
            </a:r>
            <a:r>
              <a:rPr lang="en-US" i="1" dirty="0"/>
              <a:t>U </a:t>
            </a:r>
            <a:r>
              <a:rPr lang="en-US" dirty="0"/>
              <a:t>desire to authenticate himself to system </a:t>
            </a:r>
            <a:r>
              <a:rPr lang="en-US" i="1" dirty="0"/>
              <a:t>S</a:t>
            </a:r>
            <a:r>
              <a:rPr lang="en-US" dirty="0"/>
              <a:t>. Let </a:t>
            </a:r>
            <a:r>
              <a:rPr lang="en-US" i="1" dirty="0"/>
              <a:t>U </a:t>
            </a:r>
            <a:r>
              <a:rPr lang="en-US" dirty="0"/>
              <a:t>and </a:t>
            </a:r>
            <a:r>
              <a:rPr lang="en-US" i="1" dirty="0"/>
              <a:t>S </a:t>
            </a:r>
            <a:r>
              <a:rPr lang="en-US" dirty="0"/>
              <a:t>have an agreed-on secret function </a:t>
            </a:r>
            <a:r>
              <a:rPr lang="en-US" i="1" dirty="0"/>
              <a:t>f</a:t>
            </a:r>
            <a:r>
              <a:rPr lang="en-US" dirty="0"/>
              <a:t>. A </a:t>
            </a:r>
            <a:r>
              <a:rPr lang="en-US" i="1" dirty="0"/>
              <a:t>challenge-response </a:t>
            </a:r>
            <a:r>
              <a:rPr lang="en-US" dirty="0"/>
              <a:t>authentication system is one in which </a:t>
            </a:r>
            <a:r>
              <a:rPr lang="en-US" i="1" dirty="0"/>
              <a:t>S </a:t>
            </a:r>
            <a:r>
              <a:rPr lang="en-US" dirty="0"/>
              <a:t>sends a random message </a:t>
            </a:r>
            <a:r>
              <a:rPr lang="en-US" i="1" dirty="0"/>
              <a:t>m </a:t>
            </a:r>
            <a:r>
              <a:rPr lang="en-US" dirty="0"/>
              <a:t>(the challenge) to </a:t>
            </a:r>
            <a:r>
              <a:rPr lang="en-US" i="1" dirty="0"/>
              <a:t>U</a:t>
            </a:r>
            <a:r>
              <a:rPr lang="en-US" dirty="0"/>
              <a:t>, and </a:t>
            </a:r>
            <a:r>
              <a:rPr lang="en-US" i="1" dirty="0"/>
              <a:t>U </a:t>
            </a:r>
            <a:r>
              <a:rPr lang="en-US" dirty="0"/>
              <a:t>replies with the transformation </a:t>
            </a:r>
            <a:r>
              <a:rPr lang="en-US" i="1" dirty="0"/>
              <a:t>r </a:t>
            </a:r>
            <a:r>
              <a:rPr lang="en-US" dirty="0"/>
              <a:t>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 (the response). </a:t>
            </a:r>
            <a:r>
              <a:rPr lang="en-US" i="1" dirty="0"/>
              <a:t>S </a:t>
            </a:r>
            <a:r>
              <a:rPr lang="en-US" dirty="0"/>
              <a:t>validates </a:t>
            </a:r>
            <a:r>
              <a:rPr lang="en-US" i="1" dirty="0"/>
              <a:t>r </a:t>
            </a:r>
            <a:r>
              <a:rPr lang="en-US" dirty="0"/>
              <a:t>by computing it separately.</a:t>
            </a:r>
          </a:p>
        </p:txBody>
      </p:sp>
    </p:spTree>
    <p:extLst>
      <p:ext uri="{BB962C8B-B14F-4D97-AF65-F5344CB8AC3E}">
        <p14:creationId xmlns:p14="http://schemas.microsoft.com/office/powerpoint/2010/main" val="2158154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 Algorithms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 11–8. </a:t>
            </a:r>
            <a:r>
              <a:rPr lang="en-US" dirty="0"/>
              <a:t>Let there be a challenge-response authentication system in which the function </a:t>
            </a:r>
            <a:r>
              <a:rPr lang="en-US" i="1" dirty="0"/>
              <a:t>f </a:t>
            </a:r>
            <a:r>
              <a:rPr lang="en-US" dirty="0"/>
              <a:t>is the secret. Then </a:t>
            </a:r>
            <a:r>
              <a:rPr lang="en-US" i="1" dirty="0"/>
              <a:t>f </a:t>
            </a:r>
            <a:r>
              <a:rPr lang="en-US" dirty="0"/>
              <a:t>is called a </a:t>
            </a:r>
            <a:r>
              <a:rPr lang="en-US" i="1" dirty="0"/>
              <a:t>pass algorithm</a:t>
            </a:r>
            <a:r>
              <a:rPr lang="en-US" dirty="0"/>
              <a:t>.</a:t>
            </a:r>
          </a:p>
          <a:p>
            <a:r>
              <a:rPr lang="en-US" dirty="0"/>
              <a:t>Under this definition, no cryptographic keys or other secret information may be input to </a:t>
            </a:r>
            <a:r>
              <a:rPr lang="en-US" i="1" dirty="0"/>
              <a:t>f</a:t>
            </a:r>
            <a:r>
              <a:rPr lang="en-US" dirty="0"/>
              <a:t>. The algorithm computing </a:t>
            </a:r>
            <a:r>
              <a:rPr lang="en-US" i="1" dirty="0"/>
              <a:t>f </a:t>
            </a:r>
            <a:r>
              <a:rPr lang="en-US" dirty="0"/>
              <a:t>is itself the secret.</a:t>
            </a:r>
          </a:p>
        </p:txBody>
      </p:sp>
    </p:spTree>
    <p:extLst>
      <p:ext uri="{BB962C8B-B14F-4D97-AF65-F5344CB8AC3E}">
        <p14:creationId xmlns:p14="http://schemas.microsoft.com/office/powerpoint/2010/main" val="80938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One</a:t>
            </a:r>
            <a:r>
              <a:rPr lang="it-IT" dirty="0"/>
              <a:t> time password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 11–9. </a:t>
            </a:r>
            <a:r>
              <a:rPr lang="en-US" dirty="0"/>
              <a:t>A </a:t>
            </a:r>
            <a:r>
              <a:rPr lang="en-US" i="1" dirty="0"/>
              <a:t>one-time </a:t>
            </a:r>
            <a:r>
              <a:rPr lang="en-US" dirty="0"/>
              <a:t>password is a password that is invalidated as soon as it is used.</a:t>
            </a:r>
          </a:p>
          <a:p>
            <a:pPr lvl="1"/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challenge</a:t>
            </a:r>
            <a:r>
              <a:rPr lang="it-IT" dirty="0"/>
              <a:t> </a:t>
            </a:r>
            <a:r>
              <a:rPr lang="it-IT" dirty="0" err="1"/>
              <a:t>reponse</a:t>
            </a:r>
            <a:r>
              <a:rPr lang="it-IT" dirty="0"/>
              <a:t> password</a:t>
            </a:r>
          </a:p>
          <a:p>
            <a:pPr lvl="1"/>
            <a:r>
              <a:rPr lang="it-IT" dirty="0" err="1"/>
              <a:t>Problems</a:t>
            </a:r>
            <a:r>
              <a:rPr lang="it-IT" dirty="0"/>
              <a:t>:</a:t>
            </a:r>
          </a:p>
          <a:p>
            <a:pPr lvl="2"/>
            <a:r>
              <a:rPr lang="it-IT" dirty="0"/>
              <a:t>Generation of </a:t>
            </a:r>
            <a:r>
              <a:rPr lang="it-IT" dirty="0" err="1"/>
              <a:t>ransom</a:t>
            </a:r>
            <a:r>
              <a:rPr lang="it-IT" dirty="0"/>
              <a:t> </a:t>
            </a:r>
            <a:r>
              <a:rPr lang="it-IT" dirty="0" err="1"/>
              <a:t>passwords</a:t>
            </a:r>
            <a:endParaRPr lang="it-IT" dirty="0"/>
          </a:p>
          <a:p>
            <a:pPr lvl="2"/>
            <a:r>
              <a:rPr lang="it-IT" dirty="0" err="1"/>
              <a:t>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3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Hardware-Supported Challenge-Response Procedures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program</a:t>
            </a:r>
            <a:r>
              <a:rPr lang="it-IT" dirty="0"/>
              <a:t> for a general </a:t>
            </a:r>
            <a:r>
              <a:rPr lang="it-IT" dirty="0" err="1"/>
              <a:t>purpose</a:t>
            </a:r>
            <a:r>
              <a:rPr lang="it-IT" dirty="0"/>
              <a:t> computer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token</a:t>
            </a:r>
            <a:r>
              <a:rPr lang="en-US" dirty="0"/>
              <a:t>, provides mechanisms for hashing or enciphering information</a:t>
            </a:r>
            <a:endParaRPr lang="it-IT" dirty="0"/>
          </a:p>
          <a:p>
            <a:r>
              <a:rPr lang="it-IT" dirty="0"/>
              <a:t>A special </a:t>
            </a:r>
            <a:r>
              <a:rPr lang="it-IT" dirty="0" err="1"/>
              <a:t>purpose</a:t>
            </a:r>
            <a:r>
              <a:rPr lang="it-IT" dirty="0"/>
              <a:t> hardware </a:t>
            </a:r>
            <a:r>
              <a:rPr lang="it-IT" dirty="0" err="1"/>
              <a:t>support</a:t>
            </a:r>
            <a:endParaRPr lang="it-IT" dirty="0"/>
          </a:p>
          <a:p>
            <a:pPr lvl="1"/>
            <a:r>
              <a:rPr lang="en-US" dirty="0"/>
              <a:t>temporally based. Every 60 seconds, it displays a different number. The numbers range from 0 to 10</a:t>
            </a:r>
            <a:r>
              <a:rPr lang="en-US" i="1" dirty="0"/>
              <a:t>n </a:t>
            </a:r>
            <a:r>
              <a:rPr lang="en-US" dirty="0"/>
              <a:t>– 1, inclusive.</a:t>
            </a:r>
          </a:p>
        </p:txBody>
      </p:sp>
    </p:spTree>
    <p:extLst>
      <p:ext uri="{BB962C8B-B14F-4D97-AF65-F5344CB8AC3E}">
        <p14:creationId xmlns:p14="http://schemas.microsoft.com/office/powerpoint/2010/main" val="26152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Challenge-Response and Dictionary Attacks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Whether or not a challenge-response technique is vulnerable to a dictionary attack of type 1 depends on the nature of the challenge and the response. </a:t>
            </a:r>
          </a:p>
          <a:p>
            <a:r>
              <a:rPr lang="en-US" dirty="0"/>
              <a:t>In general, if the attacker knows the challenge and the response, a dictionary attack proceeds as for a reusable password system</a:t>
            </a:r>
          </a:p>
          <a:p>
            <a:r>
              <a:rPr lang="en-US" dirty="0" err="1"/>
              <a:t>Bellovin</a:t>
            </a:r>
            <a:r>
              <a:rPr lang="en-US" dirty="0"/>
              <a:t> and Merritt [73] propose a technique, called </a:t>
            </a:r>
            <a:r>
              <a:rPr lang="en-US" i="1" dirty="0"/>
              <a:t>encrypted key exchange</a:t>
            </a:r>
            <a:r>
              <a:rPr lang="en-US" dirty="0"/>
              <a:t>, that defeats dictionary attacks of type 1</a:t>
            </a:r>
          </a:p>
        </p:txBody>
      </p:sp>
    </p:spTree>
    <p:extLst>
      <p:ext uri="{BB962C8B-B14F-4D97-AF65-F5344CB8AC3E}">
        <p14:creationId xmlns:p14="http://schemas.microsoft.com/office/powerpoint/2010/main" val="5230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encrypted key exchange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Alice uses the shared password </a:t>
            </a:r>
            <a:r>
              <a:rPr lang="en-US" i="1" dirty="0"/>
              <a:t>s </a:t>
            </a:r>
            <a:r>
              <a:rPr lang="en-US" dirty="0"/>
              <a:t>to encipher a randomly selected public key </a:t>
            </a:r>
            <a:r>
              <a:rPr lang="en-US" i="1" dirty="0"/>
              <a:t>p </a:t>
            </a:r>
            <a:r>
              <a:rPr lang="en-US" dirty="0"/>
              <a:t>for a public key system. Alice then forwards this key, along with her name, to Bob.</a:t>
            </a:r>
          </a:p>
          <a:p>
            <a:r>
              <a:rPr lang="en-US" dirty="0"/>
              <a:t>Bob determines the public key using the shared password, generates a random secret key </a:t>
            </a:r>
            <a:r>
              <a:rPr lang="en-US" i="1" dirty="0"/>
              <a:t>k</a:t>
            </a:r>
            <a:r>
              <a:rPr lang="en-US" dirty="0"/>
              <a:t>, enciphers it with </a:t>
            </a:r>
            <a:r>
              <a:rPr lang="en-US" i="1" dirty="0"/>
              <a:t>p</a:t>
            </a:r>
            <a:r>
              <a:rPr lang="en-US" dirty="0"/>
              <a:t>, enciphers the result with </a:t>
            </a:r>
            <a:r>
              <a:rPr lang="en-US" i="1" dirty="0"/>
              <a:t>s</a:t>
            </a:r>
            <a:r>
              <a:rPr lang="en-US" dirty="0"/>
              <a:t>, and sends it to Alice.</a:t>
            </a:r>
          </a:p>
          <a:p>
            <a:r>
              <a:rPr lang="en-US" dirty="0"/>
              <a:t>Alice deciphers the message to get </a:t>
            </a:r>
            <a:r>
              <a:rPr lang="en-US" i="1" dirty="0"/>
              <a:t>k</a:t>
            </a:r>
            <a:r>
              <a:rPr lang="en-US" dirty="0"/>
              <a:t>. Now both Bob and Alice share a randomly generated secret key. At this point, the challenge-response phase of the protocol begins.</a:t>
            </a:r>
          </a:p>
          <a:p>
            <a:r>
              <a:rPr lang="en-US" dirty="0"/>
              <a:t>Alice generates a random challenge </a:t>
            </a:r>
            <a:r>
              <a:rPr lang="en-US" i="1" dirty="0"/>
              <a:t>RA</a:t>
            </a:r>
            <a:r>
              <a:rPr lang="en-US" dirty="0"/>
              <a:t>, enciphers it using </a:t>
            </a:r>
            <a:r>
              <a:rPr lang="en-US" i="1" dirty="0"/>
              <a:t>k</a:t>
            </a:r>
            <a:r>
              <a:rPr lang="en-US" dirty="0"/>
              <a:t>, and sends </a:t>
            </a:r>
            <a:r>
              <a:rPr lang="en-US" i="1" dirty="0" err="1"/>
              <a:t>Ek</a:t>
            </a:r>
            <a:r>
              <a:rPr lang="en-US" dirty="0"/>
              <a:t>(</a:t>
            </a:r>
            <a:r>
              <a:rPr lang="en-US" i="1" dirty="0"/>
              <a:t>RA</a:t>
            </a:r>
            <a:r>
              <a:rPr lang="en-US" dirty="0"/>
              <a:t>) to Bob</a:t>
            </a:r>
            <a:r>
              <a:rPr lang="en-US" i="1" dirty="0"/>
              <a:t>.</a:t>
            </a:r>
          </a:p>
          <a:p>
            <a:r>
              <a:rPr lang="en-US" dirty="0"/>
              <a:t>Bob uses </a:t>
            </a:r>
            <a:r>
              <a:rPr lang="en-US" i="1" dirty="0"/>
              <a:t>k </a:t>
            </a:r>
            <a:r>
              <a:rPr lang="en-US" dirty="0"/>
              <a:t>to decipher </a:t>
            </a:r>
            <a:r>
              <a:rPr lang="en-US" i="1" dirty="0"/>
              <a:t>RA</a:t>
            </a:r>
            <a:r>
              <a:rPr lang="en-US" dirty="0"/>
              <a:t>. He then generates a random challenge </a:t>
            </a:r>
            <a:r>
              <a:rPr lang="en-US" i="1" dirty="0"/>
              <a:t>RB </a:t>
            </a:r>
            <a:r>
              <a:rPr lang="en-US" dirty="0"/>
              <a:t>and enciphers both with </a:t>
            </a:r>
            <a:r>
              <a:rPr lang="en-US" i="1" dirty="0"/>
              <a:t>k </a:t>
            </a:r>
            <a:r>
              <a:rPr lang="en-US" dirty="0"/>
              <a:t>to produce </a:t>
            </a:r>
            <a:r>
              <a:rPr lang="en-US" i="1" dirty="0" err="1"/>
              <a:t>Ek</a:t>
            </a:r>
            <a:r>
              <a:rPr lang="en-US" dirty="0"/>
              <a:t>(</a:t>
            </a:r>
            <a:r>
              <a:rPr lang="en-US" i="1" dirty="0"/>
              <a:t>RARB</a:t>
            </a:r>
            <a:r>
              <a:rPr lang="en-US" dirty="0"/>
              <a:t>). He sends this to Alice.</a:t>
            </a:r>
          </a:p>
          <a:p>
            <a:r>
              <a:rPr lang="en-US" dirty="0"/>
              <a:t>Alice deciphers the message, validates </a:t>
            </a:r>
            <a:r>
              <a:rPr lang="en-US" i="1" dirty="0"/>
              <a:t>RA</a:t>
            </a:r>
            <a:r>
              <a:rPr lang="en-US" dirty="0"/>
              <a:t>, and determines </a:t>
            </a:r>
            <a:r>
              <a:rPr lang="en-US" i="1" dirty="0"/>
              <a:t>RB</a:t>
            </a:r>
            <a:r>
              <a:rPr lang="en-US" dirty="0"/>
              <a:t>. She enciphers it using </a:t>
            </a:r>
            <a:r>
              <a:rPr lang="en-US" i="1" dirty="0"/>
              <a:t>k </a:t>
            </a:r>
            <a:r>
              <a:rPr lang="en-US" dirty="0"/>
              <a:t>and sends the message </a:t>
            </a:r>
            <a:r>
              <a:rPr lang="en-US" i="1" dirty="0" err="1"/>
              <a:t>Ek</a:t>
            </a:r>
            <a:r>
              <a:rPr lang="en-US" dirty="0"/>
              <a:t>(</a:t>
            </a:r>
            <a:r>
              <a:rPr lang="en-US" i="1" dirty="0"/>
              <a:t>RB</a:t>
            </a:r>
            <a:r>
              <a:rPr lang="en-US" dirty="0"/>
              <a:t>) back to Bob.</a:t>
            </a:r>
          </a:p>
          <a:p>
            <a:r>
              <a:rPr lang="en-US" dirty="0"/>
              <a:t>Bob deciphers the message and verifies </a:t>
            </a:r>
            <a:r>
              <a:rPr lang="en-US" i="1" dirty="0"/>
              <a:t>RB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88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Biometrics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Biometrics is the automated measurement of biological or behavioral features that identify a person</a:t>
            </a:r>
          </a:p>
        </p:txBody>
      </p:sp>
    </p:spTree>
    <p:extLst>
      <p:ext uri="{BB962C8B-B14F-4D97-AF65-F5344CB8AC3E}">
        <p14:creationId xmlns:p14="http://schemas.microsoft.com/office/powerpoint/2010/main" val="194660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Authentication</a:t>
            </a:r>
            <a:r>
              <a:rPr lang="it-IT" dirty="0"/>
              <a:t> Basics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Definition 11–1. </a:t>
            </a:r>
            <a:r>
              <a:rPr lang="en-US" i="1" dirty="0"/>
              <a:t>Authentication </a:t>
            </a:r>
            <a:r>
              <a:rPr lang="en-US" dirty="0"/>
              <a:t>is the binding of an identity to a subject.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the entity knows (such as passwords or secret information)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the entity has (such as a badge or card)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the entity is (such as fingerprints or retinal characteristics)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the entity is (such as in front of a particular terminal)</a:t>
            </a:r>
          </a:p>
          <a:p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set </a:t>
            </a:r>
            <a:r>
              <a:rPr lang="en-US" i="1" dirty="0"/>
              <a:t>A </a:t>
            </a:r>
            <a:r>
              <a:rPr lang="en-US" dirty="0"/>
              <a:t>of </a:t>
            </a:r>
            <a:r>
              <a:rPr lang="en-US" i="1" dirty="0"/>
              <a:t>authentication information </a:t>
            </a:r>
            <a:r>
              <a:rPr lang="en-US" dirty="0"/>
              <a:t>is the set of specific information with which entities prove their identities.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set </a:t>
            </a:r>
            <a:r>
              <a:rPr lang="en-US" i="1" dirty="0"/>
              <a:t>C </a:t>
            </a:r>
            <a:r>
              <a:rPr lang="en-US" dirty="0"/>
              <a:t>of </a:t>
            </a:r>
            <a:r>
              <a:rPr lang="en-US" i="1" dirty="0"/>
              <a:t>complementary information </a:t>
            </a:r>
            <a:r>
              <a:rPr lang="en-US" dirty="0"/>
              <a:t>is the set of information that the system stores and uses to validate the authentication information.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set </a:t>
            </a:r>
            <a:r>
              <a:rPr lang="en-US" i="1" dirty="0"/>
              <a:t>F </a:t>
            </a:r>
            <a:r>
              <a:rPr lang="en-US" dirty="0"/>
              <a:t>of </a:t>
            </a:r>
            <a:r>
              <a:rPr lang="en-US" i="1" dirty="0"/>
              <a:t>complementation functions </a:t>
            </a:r>
            <a:r>
              <a:rPr lang="en-US" dirty="0"/>
              <a:t>that generate the complementary information from the authentication information. That is, for </a:t>
            </a:r>
            <a:r>
              <a:rPr lang="en-US" i="1" dirty="0"/>
              <a:t>f </a:t>
            </a:r>
            <a:r>
              <a:rPr lang="en-US" dirty="0"/>
              <a:t>∈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: </a:t>
            </a:r>
            <a:r>
              <a:rPr lang="en-US" i="1" dirty="0"/>
              <a:t>A </a:t>
            </a:r>
            <a:r>
              <a:rPr lang="en-US" dirty="0"/>
              <a:t>→ </a:t>
            </a:r>
            <a:r>
              <a:rPr lang="en-US" i="1" dirty="0"/>
              <a:t>C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set </a:t>
            </a:r>
            <a:r>
              <a:rPr lang="en-US" i="1" dirty="0"/>
              <a:t>L </a:t>
            </a:r>
            <a:r>
              <a:rPr lang="en-US" dirty="0"/>
              <a:t>of </a:t>
            </a:r>
            <a:r>
              <a:rPr lang="en-US" i="1" dirty="0"/>
              <a:t>authentication functions </a:t>
            </a:r>
            <a:r>
              <a:rPr lang="en-US" dirty="0"/>
              <a:t>that verify identity. That is, for </a:t>
            </a:r>
            <a:r>
              <a:rPr lang="en-US" i="1" dirty="0"/>
              <a:t>l </a:t>
            </a:r>
            <a:r>
              <a:rPr lang="en-US" dirty="0"/>
              <a:t>∈ </a:t>
            </a:r>
            <a:r>
              <a:rPr lang="en-US" i="1" dirty="0"/>
              <a:t>L</a:t>
            </a:r>
            <a:r>
              <a:rPr lang="en-US" dirty="0"/>
              <a:t>, </a:t>
            </a:r>
            <a:r>
              <a:rPr lang="en-US" i="1" dirty="0"/>
              <a:t>l</a:t>
            </a:r>
            <a:r>
              <a:rPr lang="en-US" dirty="0"/>
              <a:t>: </a:t>
            </a:r>
            <a:r>
              <a:rPr lang="en-US" i="1" dirty="0"/>
              <a:t>A </a:t>
            </a:r>
            <a:r>
              <a:rPr lang="en-US" dirty="0"/>
              <a:t>× </a:t>
            </a:r>
            <a:r>
              <a:rPr lang="en-US" i="1" dirty="0"/>
              <a:t>C</a:t>
            </a:r>
            <a:r>
              <a:rPr lang="en-US" dirty="0"/>
              <a:t>→{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b="1" dirty="0"/>
              <a:t>false </a:t>
            </a:r>
            <a:r>
              <a:rPr lang="en-US" dirty="0"/>
              <a:t>}.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The set </a:t>
            </a:r>
            <a:r>
              <a:rPr lang="en-US" i="1" dirty="0"/>
              <a:t>S </a:t>
            </a:r>
            <a:r>
              <a:rPr lang="en-US" dirty="0"/>
              <a:t>of </a:t>
            </a:r>
            <a:r>
              <a:rPr lang="en-US" i="1" dirty="0"/>
              <a:t>selection functions </a:t>
            </a:r>
            <a:r>
              <a:rPr lang="en-US" dirty="0"/>
              <a:t>that enable an entity to create or alter the authentication and complementary information.</a:t>
            </a:r>
          </a:p>
        </p:txBody>
      </p:sp>
    </p:spTree>
    <p:extLst>
      <p:ext uri="{BB962C8B-B14F-4D97-AF65-F5344CB8AC3E}">
        <p14:creationId xmlns:p14="http://schemas.microsoft.com/office/powerpoint/2010/main" val="192147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Biometrics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Fingerprints</a:t>
            </a:r>
            <a:endParaRPr lang="it-IT" dirty="0"/>
          </a:p>
          <a:p>
            <a:pPr lvl="1"/>
            <a:r>
              <a:rPr lang="en-US" dirty="0"/>
              <a:t>Fingerprints can be scanned optically, but the cameras needed are bulky</a:t>
            </a:r>
          </a:p>
          <a:p>
            <a:pPr lvl="1"/>
            <a:r>
              <a:rPr lang="en-US" dirty="0"/>
              <a:t>determining matches becomes a problem of graph matching</a:t>
            </a:r>
          </a:p>
          <a:p>
            <a:r>
              <a:rPr lang="it-IT" dirty="0"/>
              <a:t>Voices</a:t>
            </a:r>
          </a:p>
          <a:p>
            <a:pPr lvl="1"/>
            <a:r>
              <a:rPr lang="it-IT" dirty="0"/>
              <a:t>Statistical </a:t>
            </a:r>
            <a:r>
              <a:rPr lang="it-IT" dirty="0" err="1"/>
              <a:t>testing</a:t>
            </a:r>
            <a:r>
              <a:rPr lang="it-IT" dirty="0"/>
              <a:t>-&gt; training</a:t>
            </a:r>
          </a:p>
          <a:p>
            <a:pPr lvl="1"/>
            <a:r>
              <a:rPr lang="it-IT" dirty="0" err="1"/>
              <a:t>Verbal</a:t>
            </a:r>
            <a:r>
              <a:rPr lang="it-IT" dirty="0"/>
              <a:t> information</a:t>
            </a:r>
          </a:p>
          <a:p>
            <a:r>
              <a:rPr lang="it-IT" dirty="0" err="1"/>
              <a:t>Eyes</a:t>
            </a:r>
            <a:endParaRPr lang="it-IT" dirty="0"/>
          </a:p>
          <a:p>
            <a:pPr lvl="1"/>
            <a:r>
              <a:rPr lang="it-IT" dirty="0" err="1"/>
              <a:t>Patterns</a:t>
            </a:r>
            <a:r>
              <a:rPr lang="it-IT" dirty="0"/>
              <a:t> in iris</a:t>
            </a:r>
          </a:p>
          <a:p>
            <a:pPr lvl="1"/>
            <a:r>
              <a:rPr lang="it-IT" dirty="0"/>
              <a:t>Retina </a:t>
            </a:r>
            <a:r>
              <a:rPr lang="it-IT" dirty="0" err="1"/>
              <a:t>scans</a:t>
            </a:r>
            <a:r>
              <a:rPr lang="it-IT" dirty="0"/>
              <a:t> are intrusive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75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Biometrics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Faces</a:t>
            </a:r>
            <a:endParaRPr lang="it-IT" dirty="0"/>
          </a:p>
          <a:p>
            <a:pPr lvl="1"/>
            <a:r>
              <a:rPr lang="it-IT" dirty="0"/>
              <a:t>Locate</a:t>
            </a:r>
          </a:p>
          <a:p>
            <a:pPr lvl="1"/>
            <a:r>
              <a:rPr lang="it-IT" dirty="0" err="1"/>
              <a:t>Noise</a:t>
            </a:r>
            <a:r>
              <a:rPr lang="it-IT" dirty="0"/>
              <a:t> impact</a:t>
            </a:r>
          </a:p>
          <a:p>
            <a:pPr lvl="1"/>
            <a:r>
              <a:rPr lang="it-IT" dirty="0"/>
              <a:t>Select </a:t>
            </a:r>
            <a:r>
              <a:rPr lang="it-IT" dirty="0" err="1"/>
              <a:t>only</a:t>
            </a:r>
            <a:r>
              <a:rPr lang="it-IT" dirty="0"/>
              <a:t> some face </a:t>
            </a:r>
            <a:r>
              <a:rPr lang="it-IT" dirty="0" err="1"/>
              <a:t>features</a:t>
            </a:r>
            <a:endParaRPr lang="it-IT" dirty="0"/>
          </a:p>
          <a:p>
            <a:r>
              <a:rPr lang="it-IT" dirty="0" err="1"/>
              <a:t>Keystrokes</a:t>
            </a:r>
            <a:endParaRPr lang="it-IT" dirty="0"/>
          </a:p>
          <a:p>
            <a:pPr lvl="1"/>
            <a:r>
              <a:rPr lang="en-US" dirty="0"/>
              <a:t>signature based on keystroke intervals, keystroke pressure, keystroke duration, and where the key is struck</a:t>
            </a:r>
          </a:p>
          <a:p>
            <a:pPr lvl="1"/>
            <a:r>
              <a:rPr lang="en-US" dirty="0"/>
              <a:t>Keystroke recognition can be both static and dynamic</a:t>
            </a:r>
          </a:p>
          <a:p>
            <a:r>
              <a:rPr lang="it-IT" dirty="0" err="1"/>
              <a:t>Combinations</a:t>
            </a:r>
            <a:endParaRPr lang="it-IT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0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Passwords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Definition 11–2. </a:t>
            </a:r>
            <a:r>
              <a:rPr lang="en-US" dirty="0"/>
              <a:t>A </a:t>
            </a:r>
            <a:r>
              <a:rPr lang="en-US" i="1" dirty="0"/>
              <a:t>password </a:t>
            </a:r>
            <a:r>
              <a:rPr lang="en-US" dirty="0"/>
              <a:t>is information associated with an entity that confirms the entity’s identity</a:t>
            </a:r>
          </a:p>
          <a:p>
            <a:r>
              <a:rPr lang="en-US" dirty="0"/>
              <a:t>the </a:t>
            </a:r>
            <a:r>
              <a:rPr lang="en-US" i="1" dirty="0"/>
              <a:t>password space </a:t>
            </a:r>
            <a:r>
              <a:rPr lang="en-US" dirty="0"/>
              <a:t>is the set of all sequences of characters that can be passwords.</a:t>
            </a:r>
          </a:p>
          <a:p>
            <a:r>
              <a:rPr lang="en-US" dirty="0"/>
              <a:t>The goal is to find an </a:t>
            </a:r>
            <a:r>
              <a:rPr lang="en-US" i="1" dirty="0"/>
              <a:t>a </a:t>
            </a:r>
            <a:r>
              <a:rPr lang="en-US" dirty="0"/>
              <a:t>∈ </a:t>
            </a:r>
            <a:r>
              <a:rPr lang="en-US" i="1" dirty="0"/>
              <a:t>A </a:t>
            </a:r>
            <a:r>
              <a:rPr lang="en-US" dirty="0"/>
              <a:t>such that, for </a:t>
            </a:r>
            <a:r>
              <a:rPr lang="en-US" i="1" dirty="0"/>
              <a:t>f </a:t>
            </a:r>
            <a:r>
              <a:rPr lang="en-US" dirty="0"/>
              <a:t>∈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i="1" dirty="0"/>
              <a:t>c </a:t>
            </a:r>
            <a:r>
              <a:rPr lang="en-US" dirty="0"/>
              <a:t>∈ </a:t>
            </a:r>
            <a:r>
              <a:rPr lang="en-US" i="1" dirty="0"/>
              <a:t>C </a:t>
            </a:r>
            <a:r>
              <a:rPr lang="en-US" dirty="0"/>
              <a:t>and </a:t>
            </a:r>
            <a:r>
              <a:rPr lang="en-US" i="1" dirty="0"/>
              <a:t>c </a:t>
            </a:r>
            <a:r>
              <a:rPr lang="en-US" dirty="0"/>
              <a:t>is associated with a particular entity (or any entity). Because one can determine whether </a:t>
            </a:r>
            <a:r>
              <a:rPr lang="en-US" i="1" dirty="0"/>
              <a:t>a </a:t>
            </a:r>
            <a:r>
              <a:rPr lang="en-US" dirty="0"/>
              <a:t>is associated with an entity only by computing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or by authenticating via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), we have two approaches for protecting the passwords, used simultaneously:</a:t>
            </a:r>
          </a:p>
          <a:p>
            <a:pPr lvl="1"/>
            <a:r>
              <a:rPr lang="en-US" dirty="0"/>
              <a:t>Hide enough information so that one of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or </a:t>
            </a:r>
            <a:r>
              <a:rPr lang="en-US" i="1" dirty="0"/>
              <a:t>f </a:t>
            </a:r>
            <a:r>
              <a:rPr lang="en-US" dirty="0"/>
              <a:t>cannot be found.</a:t>
            </a:r>
          </a:p>
          <a:p>
            <a:pPr lvl="1"/>
            <a:r>
              <a:rPr lang="en-US" dirty="0"/>
              <a:t>Prevent access to the authentication functions </a:t>
            </a:r>
            <a:r>
              <a:rPr lang="en-US" i="1" dirty="0"/>
              <a:t>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533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Attacking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System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Definition 11–3. </a:t>
            </a:r>
            <a:r>
              <a:rPr lang="en-US" dirty="0"/>
              <a:t>A </a:t>
            </a:r>
            <a:r>
              <a:rPr lang="en-US" i="1" dirty="0"/>
              <a:t>dictionary attack </a:t>
            </a:r>
            <a:r>
              <a:rPr lang="en-US" dirty="0"/>
              <a:t>is the guessing of a password by repeated trial and error.</a:t>
            </a:r>
          </a:p>
          <a:p>
            <a:r>
              <a:rPr lang="en-US" i="1" dirty="0"/>
              <a:t>dictionary attack type 1</a:t>
            </a:r>
          </a:p>
          <a:p>
            <a:pPr lvl="1"/>
            <a:r>
              <a:rPr lang="en-US" dirty="0"/>
              <a:t>If the complementary information and complementation functions are available,</a:t>
            </a:r>
          </a:p>
          <a:p>
            <a:pPr lvl="1"/>
            <a:r>
              <a:rPr lang="en-US" dirty="0"/>
              <a:t>the dictionary attack takes each guess </a:t>
            </a:r>
            <a:r>
              <a:rPr lang="en-US" i="1" dirty="0"/>
              <a:t>g </a:t>
            </a:r>
            <a:r>
              <a:rPr lang="en-US" dirty="0"/>
              <a:t>and computes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for each </a:t>
            </a:r>
            <a:r>
              <a:rPr lang="en-US" i="1" dirty="0"/>
              <a:t>f </a:t>
            </a:r>
            <a:r>
              <a:rPr lang="en-US" dirty="0"/>
              <a:t>∈ </a:t>
            </a:r>
            <a:r>
              <a:rPr lang="en-US" i="1" dirty="0"/>
              <a:t>F. </a:t>
            </a:r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corresponds to the complementary information for entity </a:t>
            </a:r>
            <a:r>
              <a:rPr lang="en-US" i="1" dirty="0"/>
              <a:t>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then </a:t>
            </a:r>
            <a:r>
              <a:rPr lang="en-US" i="1" dirty="0"/>
              <a:t>g </a:t>
            </a:r>
            <a:r>
              <a:rPr lang="en-US" dirty="0"/>
              <a:t>authenticates </a:t>
            </a:r>
            <a:r>
              <a:rPr lang="en-US" i="1" dirty="0"/>
              <a:t>E </a:t>
            </a:r>
            <a:r>
              <a:rPr lang="en-US" dirty="0"/>
              <a:t>under </a:t>
            </a:r>
            <a:r>
              <a:rPr lang="en-US" i="1" dirty="0"/>
              <a:t>f</a:t>
            </a:r>
            <a:r>
              <a:rPr lang="en-US" dirty="0"/>
              <a:t>. </a:t>
            </a:r>
          </a:p>
          <a:p>
            <a:r>
              <a:rPr lang="en-US" i="1" dirty="0"/>
              <a:t>dictionary attack type 2</a:t>
            </a:r>
          </a:p>
          <a:p>
            <a:pPr lvl="1"/>
            <a:r>
              <a:rPr lang="en-US" dirty="0"/>
              <a:t>If either the complementary information or the complementation functions are unavailable, </a:t>
            </a:r>
          </a:p>
          <a:p>
            <a:pPr lvl="1"/>
            <a:r>
              <a:rPr lang="en-US" dirty="0"/>
              <a:t>the authentication functions </a:t>
            </a:r>
            <a:r>
              <a:rPr lang="en-US" i="1" dirty="0"/>
              <a:t>l </a:t>
            </a:r>
            <a:r>
              <a:rPr lang="en-US" dirty="0"/>
              <a:t>∈ </a:t>
            </a:r>
            <a:r>
              <a:rPr lang="en-US" i="1" dirty="0"/>
              <a:t>L </a:t>
            </a:r>
            <a:r>
              <a:rPr lang="en-US" dirty="0"/>
              <a:t>may be used. </a:t>
            </a:r>
          </a:p>
          <a:p>
            <a:pPr lvl="1"/>
            <a:r>
              <a:rPr lang="en-US" dirty="0"/>
              <a:t>If the guess </a:t>
            </a:r>
            <a:r>
              <a:rPr lang="en-US" i="1" dirty="0"/>
              <a:t>g </a:t>
            </a:r>
            <a:r>
              <a:rPr lang="en-US" dirty="0"/>
              <a:t>results in </a:t>
            </a:r>
            <a:r>
              <a:rPr lang="en-US" i="1" dirty="0"/>
              <a:t>l </a:t>
            </a:r>
            <a:r>
              <a:rPr lang="en-US" dirty="0"/>
              <a:t>returning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i="1" dirty="0"/>
              <a:t>g </a:t>
            </a:r>
            <a:r>
              <a:rPr lang="en-US" dirty="0"/>
              <a:t>is the correct password.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9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Countering Password Guessing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P </a:t>
                </a:r>
                <a:r>
                  <a:rPr lang="en-US" dirty="0"/>
                  <a:t>be the probability that an attacker guesses a password in a specified period of time. 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G </a:t>
                </a:r>
                <a:r>
                  <a:rPr lang="en-US" dirty="0"/>
                  <a:t>be the number of guesses that can be tested in one time unit.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T </a:t>
                </a:r>
                <a:r>
                  <a:rPr lang="en-US" dirty="0"/>
                  <a:t>be the number of time units during which guessing occurs. 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N </a:t>
                </a:r>
                <a:r>
                  <a:rPr lang="en-US" dirty="0"/>
                  <a:t>be the number of possible passwords. Then</a:t>
                </a:r>
              </a:p>
              <a:p>
                <a:r>
                  <a:rPr lang="en-US" dirty="0"/>
                  <a:t>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/>
                          </a:rPr>
                          <m:t>𝑇𝐺</m:t>
                        </m:r>
                      </m:num>
                      <m:den>
                        <m:r>
                          <a:rPr lang="it-IT" b="0" i="1" smtClean="0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54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Selection</a:t>
            </a:r>
            <a:r>
              <a:rPr lang="it-IT" dirty="0"/>
              <a:t> of </a:t>
            </a:r>
            <a:r>
              <a:rPr lang="it-IT" dirty="0" err="1"/>
              <a:t>Passwords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Theorem 11–1. </a:t>
            </a:r>
            <a:r>
              <a:rPr lang="en-US" dirty="0"/>
              <a:t>Let the expected time required to guess a password be </a:t>
            </a:r>
            <a:r>
              <a:rPr lang="en-US" i="1" dirty="0"/>
              <a:t>T</a:t>
            </a:r>
            <a:r>
              <a:rPr lang="en-US" dirty="0"/>
              <a:t>. Then </a:t>
            </a:r>
            <a:r>
              <a:rPr lang="en-US" i="1" dirty="0"/>
              <a:t>T </a:t>
            </a:r>
            <a:r>
              <a:rPr lang="en-US" dirty="0"/>
              <a:t>is a maximum when the selection of any of a set of possible passwords is </a:t>
            </a:r>
            <a:r>
              <a:rPr lang="en-US" dirty="0" err="1"/>
              <a:t>equiprobable</a:t>
            </a:r>
            <a:r>
              <a:rPr lang="en-US" dirty="0"/>
              <a:t>.</a:t>
            </a:r>
          </a:p>
          <a:p>
            <a:r>
              <a:rPr lang="it-IT" dirty="0"/>
              <a:t>In </a:t>
            </a:r>
            <a:r>
              <a:rPr lang="it-IT" dirty="0" err="1"/>
              <a:t>practice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Short </a:t>
            </a:r>
            <a:r>
              <a:rPr lang="it-IT" dirty="0" err="1"/>
              <a:t>passwords</a:t>
            </a:r>
            <a:r>
              <a:rPr lang="it-IT" dirty="0"/>
              <a:t> -&gt;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from P-&gt;P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searchable</a:t>
            </a:r>
            <a:endParaRPr lang="it-IT" dirty="0"/>
          </a:p>
          <a:p>
            <a:pPr lvl="1"/>
            <a:r>
              <a:rPr lang="en-US" dirty="0"/>
              <a:t>If the period of the password generator is too small, the size of </a:t>
            </a:r>
            <a:r>
              <a:rPr lang="en-US" i="1" dirty="0"/>
              <a:t>P </a:t>
            </a:r>
            <a:r>
              <a:rPr lang="en-US" dirty="0"/>
              <a:t>allows every potential password to be tested.</a:t>
            </a:r>
          </a:p>
          <a:p>
            <a:pPr lvl="1"/>
            <a:r>
              <a:rPr lang="it-IT" dirty="0"/>
              <a:t>Human </a:t>
            </a:r>
            <a:r>
              <a:rPr lang="it-IT" dirty="0" err="1"/>
              <a:t>factors</a:t>
            </a:r>
            <a:endParaRPr lang="it-IT" dirty="0"/>
          </a:p>
          <a:p>
            <a:r>
              <a:rPr lang="en-US" dirty="0"/>
              <a:t>Let </a:t>
            </a:r>
            <a:r>
              <a:rPr lang="en-US" i="1" dirty="0"/>
              <a:t>X </a:t>
            </a:r>
            <a:r>
              <a:rPr lang="en-US" dirty="0"/>
              <a:t>be the set of all strings over some alphabet. A site chooses some simple  transformation algorithm </a:t>
            </a:r>
            <a:r>
              <a:rPr lang="en-US" i="1" dirty="0"/>
              <a:t>t</a:t>
            </a:r>
            <a:r>
              <a:rPr lang="en-US" dirty="0"/>
              <a:t>: </a:t>
            </a:r>
            <a:r>
              <a:rPr lang="en-US" i="1" dirty="0"/>
              <a:t>X </a:t>
            </a:r>
            <a:r>
              <a:rPr lang="en-US" dirty="0"/>
              <a:t>→ </a:t>
            </a:r>
            <a:r>
              <a:rPr lang="en-US" i="1" dirty="0"/>
              <a:t>A</a:t>
            </a:r>
            <a:r>
              <a:rPr lang="en-US" dirty="0"/>
              <a:t>. Elements of </a:t>
            </a:r>
            <a:r>
              <a:rPr lang="en-US" i="1" dirty="0"/>
              <a:t>X </a:t>
            </a:r>
            <a:r>
              <a:rPr lang="en-US" dirty="0"/>
              <a:t>are distributed on pieces of paper.</a:t>
            </a:r>
          </a:p>
          <a:p>
            <a:r>
              <a:rPr lang="en-US" dirty="0"/>
              <a:t>Before being used as passwords, they must be transformed by applying </a:t>
            </a:r>
            <a:r>
              <a:rPr lang="en-US" i="1" dirty="0"/>
              <a:t>t</a:t>
            </a:r>
            <a:r>
              <a:rPr lang="en-US" dirty="0"/>
              <a:t>. Typically, </a:t>
            </a:r>
            <a:r>
              <a:rPr lang="en-US" i="1" dirty="0"/>
              <a:t>t </a:t>
            </a:r>
            <a:r>
              <a:rPr lang="en-US" dirty="0"/>
              <a:t>is very simple; it must be memorized, and it must be changed periodically.</a:t>
            </a:r>
          </a:p>
          <a:p>
            <a:r>
              <a:rPr lang="it-IT" dirty="0"/>
              <a:t>(Michele </a:t>
            </a:r>
            <a:r>
              <a:rPr lang="it-IT" dirty="0" err="1"/>
              <a:t>Crabb</a:t>
            </a:r>
            <a:r>
              <a:rPr lang="it-IT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0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Pronounceable and Other Computer-Generated Passwords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Pronounceable passwords are based on the unit of sound called a </a:t>
            </a:r>
            <a:r>
              <a:rPr lang="en-US" i="1" dirty="0"/>
              <a:t>phoneme</a:t>
            </a:r>
          </a:p>
          <a:p>
            <a:r>
              <a:rPr lang="en-US" dirty="0"/>
              <a:t>The advantage of pronounceable passwords is that fewer phonemes need to be used to reach some limit</a:t>
            </a:r>
          </a:p>
          <a:p>
            <a:r>
              <a:rPr lang="en-US" dirty="0"/>
              <a:t>the number of pronounceable passwords of length </a:t>
            </a:r>
            <a:r>
              <a:rPr lang="en-US" i="1" dirty="0"/>
              <a:t>n </a:t>
            </a:r>
            <a:r>
              <a:rPr lang="en-US" dirty="0"/>
              <a:t>is considerably lower than the number of random passwords of length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b="1" dirty="0"/>
              <a:t>Definition 11–4. </a:t>
            </a:r>
            <a:r>
              <a:rPr lang="en-US" dirty="0"/>
              <a:t>Let </a:t>
            </a:r>
            <a:r>
              <a:rPr lang="en-US" i="1" dirty="0"/>
              <a:t>n </a:t>
            </a:r>
            <a:r>
              <a:rPr lang="en-US" dirty="0"/>
              <a:t>and </a:t>
            </a:r>
            <a:r>
              <a:rPr lang="en-US" i="1" dirty="0"/>
              <a:t>k </a:t>
            </a:r>
            <a:r>
              <a:rPr lang="en-US" dirty="0"/>
              <a:t>be two integers, with </a:t>
            </a:r>
            <a:r>
              <a:rPr lang="en-US" i="1" dirty="0"/>
              <a:t>n </a:t>
            </a:r>
            <a:r>
              <a:rPr lang="en-US" dirty="0"/>
              <a:t>≥ </a:t>
            </a:r>
            <a:r>
              <a:rPr lang="en-US" i="1" dirty="0"/>
              <a:t>k</a:t>
            </a:r>
            <a:r>
              <a:rPr lang="en-US" dirty="0"/>
              <a:t>. </a:t>
            </a:r>
            <a:r>
              <a:rPr lang="en-US" i="1" dirty="0"/>
              <a:t>Key crunching </a:t>
            </a:r>
            <a:r>
              <a:rPr lang="en-US" dirty="0"/>
              <a:t>is the hashing of a string of length </a:t>
            </a:r>
            <a:r>
              <a:rPr lang="en-US" i="1" dirty="0"/>
              <a:t>n </a:t>
            </a:r>
            <a:r>
              <a:rPr lang="en-US" dirty="0"/>
              <a:t>or less to another string of length </a:t>
            </a:r>
            <a:r>
              <a:rPr lang="en-US" i="1" dirty="0"/>
              <a:t>k </a:t>
            </a:r>
            <a:r>
              <a:rPr lang="en-US" dirty="0"/>
              <a:t>or less.</a:t>
            </a:r>
          </a:p>
        </p:txBody>
      </p:sp>
    </p:spTree>
    <p:extLst>
      <p:ext uri="{BB962C8B-B14F-4D97-AF65-F5344CB8AC3E}">
        <p14:creationId xmlns:p14="http://schemas.microsoft.com/office/powerpoint/2010/main" val="235024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 </a:t>
            </a: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…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Rather than selecting passwords for users, one can constrain what passwords users  are allowed to select (proactive passwords selection)</a:t>
            </a:r>
          </a:p>
          <a:p>
            <a:r>
              <a:rPr lang="en-US" dirty="0"/>
              <a:t>The set of passwords that are easy to guess is derived from experience coupled with specific site information and prior studies</a:t>
            </a:r>
          </a:p>
          <a:p>
            <a:r>
              <a:rPr lang="it-IT" dirty="0" err="1"/>
              <a:t>Passwords</a:t>
            </a:r>
            <a:r>
              <a:rPr lang="it-IT" dirty="0"/>
              <a:t> easy to </a:t>
            </a:r>
            <a:r>
              <a:rPr lang="it-IT" dirty="0" err="1"/>
              <a:t>remember</a:t>
            </a:r>
            <a:r>
              <a:rPr lang="it-IT" dirty="0"/>
              <a:t>:</a:t>
            </a:r>
            <a:endParaRPr lang="en-US" dirty="0"/>
          </a:p>
          <a:p>
            <a:pPr lvl="1"/>
            <a:r>
              <a:rPr lang="en-US" dirty="0"/>
              <a:t>Passwords based on account names</a:t>
            </a:r>
          </a:p>
          <a:p>
            <a:pPr lvl="1"/>
            <a:r>
              <a:rPr lang="en-US" dirty="0"/>
              <a:t>Passwords based on user names</a:t>
            </a:r>
          </a:p>
          <a:p>
            <a:pPr lvl="1"/>
            <a:r>
              <a:rPr lang="en-US" dirty="0"/>
              <a:t>Passwords based on computer names</a:t>
            </a:r>
          </a:p>
          <a:p>
            <a:pPr lvl="1"/>
            <a:r>
              <a:rPr lang="en-US" dirty="0"/>
              <a:t>Dictionary words</a:t>
            </a:r>
          </a:p>
          <a:p>
            <a:pPr lvl="1"/>
            <a:r>
              <a:rPr lang="en-US" dirty="0"/>
              <a:t>Reversed dictionary words</a:t>
            </a:r>
          </a:p>
          <a:p>
            <a:pPr lvl="1"/>
            <a:r>
              <a:rPr lang="en-US" dirty="0"/>
              <a:t>Dictionary words with some or all letters capitalized […]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2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…User </a:t>
            </a: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Passwords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Definition 11–5. </a:t>
            </a:r>
            <a:r>
              <a:rPr lang="en-US" dirty="0"/>
              <a:t>A </a:t>
            </a:r>
            <a:r>
              <a:rPr lang="en-US" i="1" dirty="0"/>
              <a:t>proactive password checker </a:t>
            </a:r>
            <a:r>
              <a:rPr lang="en-US" dirty="0"/>
              <a:t>is software that enforces specific restrictions on the selection of new passwords.</a:t>
            </a:r>
          </a:p>
          <a:p>
            <a:r>
              <a:rPr lang="it-IT" dirty="0" err="1"/>
              <a:t>Criteria</a:t>
            </a:r>
            <a:endParaRPr lang="it-IT" dirty="0"/>
          </a:p>
          <a:p>
            <a:pPr lvl="1"/>
            <a:r>
              <a:rPr lang="it-IT" dirty="0"/>
              <a:t>Must be </a:t>
            </a:r>
            <a:r>
              <a:rPr lang="it-IT" dirty="0" err="1"/>
              <a:t>invoked</a:t>
            </a:r>
            <a:endParaRPr lang="it-IT" dirty="0"/>
          </a:p>
          <a:p>
            <a:pPr lvl="1"/>
            <a:r>
              <a:rPr lang="it-IT" dirty="0"/>
              <a:t>Able to </a:t>
            </a:r>
            <a:r>
              <a:rPr lang="it-IT" dirty="0" err="1"/>
              <a:t>reject</a:t>
            </a:r>
            <a:r>
              <a:rPr lang="it-IT" dirty="0"/>
              <a:t> password in a set of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guessed</a:t>
            </a:r>
            <a:r>
              <a:rPr lang="it-IT" dirty="0"/>
              <a:t> </a:t>
            </a:r>
            <a:r>
              <a:rPr lang="it-IT" dirty="0" err="1"/>
              <a:t>passwords</a:t>
            </a:r>
            <a:endParaRPr lang="it-IT" dirty="0"/>
          </a:p>
          <a:p>
            <a:pPr lvl="1"/>
            <a:r>
              <a:rPr lang="it-IT" dirty="0"/>
              <a:t>Discriminate on a per-</a:t>
            </a:r>
            <a:r>
              <a:rPr lang="it-IT" dirty="0" err="1"/>
              <a:t>user</a:t>
            </a:r>
            <a:r>
              <a:rPr lang="it-IT" dirty="0"/>
              <a:t> </a:t>
            </a:r>
            <a:r>
              <a:rPr lang="it-IT" dirty="0" err="1"/>
              <a:t>basis</a:t>
            </a:r>
            <a:endParaRPr lang="it-IT" dirty="0"/>
          </a:p>
          <a:p>
            <a:pPr lvl="1"/>
            <a:r>
              <a:rPr lang="it-IT" dirty="0"/>
              <a:t>Discriminate on a per-site </a:t>
            </a:r>
            <a:r>
              <a:rPr lang="it-IT" dirty="0" err="1"/>
              <a:t>basis</a:t>
            </a:r>
            <a:endParaRPr lang="it-IT" dirty="0"/>
          </a:p>
          <a:p>
            <a:pPr lvl="1"/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pttern-matching</a:t>
            </a:r>
            <a:r>
              <a:rPr lang="it-IT" dirty="0"/>
              <a:t> </a:t>
            </a:r>
            <a:r>
              <a:rPr lang="it-IT" dirty="0" err="1"/>
              <a:t>facility</a:t>
            </a:r>
            <a:endParaRPr lang="it-IT" dirty="0"/>
          </a:p>
          <a:p>
            <a:pPr lvl="1"/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execute</a:t>
            </a:r>
            <a:r>
              <a:rPr lang="it-IT" dirty="0"/>
              <a:t> </a:t>
            </a:r>
            <a:r>
              <a:rPr lang="it-IT" dirty="0" err="1"/>
              <a:t>subprograms</a:t>
            </a:r>
            <a:r>
              <a:rPr lang="it-IT" dirty="0"/>
              <a:t> and </a:t>
            </a:r>
            <a:r>
              <a:rPr lang="it-IT" dirty="0" err="1"/>
              <a:t>accept</a:t>
            </a:r>
            <a:r>
              <a:rPr lang="it-IT" dirty="0"/>
              <a:t> or </a:t>
            </a:r>
            <a:r>
              <a:rPr lang="it-IT" dirty="0" err="1"/>
              <a:t>reject</a:t>
            </a:r>
            <a:r>
              <a:rPr lang="it-IT" dirty="0"/>
              <a:t> </a:t>
            </a:r>
            <a:r>
              <a:rPr lang="it-IT" dirty="0" err="1"/>
              <a:t>passwords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</a:t>
            </a:r>
            <a:r>
              <a:rPr lang="it-IT" dirty="0" err="1"/>
              <a:t>results</a:t>
            </a:r>
            <a:endParaRPr lang="it-IT" dirty="0"/>
          </a:p>
          <a:p>
            <a:pPr lvl="1"/>
            <a:r>
              <a:rPr lang="it-IT" dirty="0" err="1"/>
              <a:t>Tests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easy to set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007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1607</Words>
  <Application>Microsoft Office PowerPoint</Application>
  <PresentationFormat>Presentazione su schermo (4:3)</PresentationFormat>
  <Paragraphs>130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Tema di Office</vt:lpstr>
      <vt:lpstr>Authentication</vt:lpstr>
      <vt:lpstr>Authentication Basics</vt:lpstr>
      <vt:lpstr>Passwords</vt:lpstr>
      <vt:lpstr>Attacking Passwords System</vt:lpstr>
      <vt:lpstr>Countering Password Guessing</vt:lpstr>
      <vt:lpstr>Random Selection of Passwords</vt:lpstr>
      <vt:lpstr>Pronounceable and Other Computer-Generated Passwords</vt:lpstr>
      <vt:lpstr>User Selection Passwords…</vt:lpstr>
      <vt:lpstr>…User Selection Passwords</vt:lpstr>
      <vt:lpstr>Reusable Passwords and Dictionary Attacks</vt:lpstr>
      <vt:lpstr>Guessing Through Authentication Functions</vt:lpstr>
      <vt:lpstr>Password Aging</vt:lpstr>
      <vt:lpstr>Challenge response</vt:lpstr>
      <vt:lpstr>Pass Algorithms</vt:lpstr>
      <vt:lpstr>One time password</vt:lpstr>
      <vt:lpstr>Hardware-Supported Challenge-Response Procedures</vt:lpstr>
      <vt:lpstr>Challenge-Response and Dictionary Attacks</vt:lpstr>
      <vt:lpstr>encrypted key exchange</vt:lpstr>
      <vt:lpstr>Biometrics</vt:lpstr>
      <vt:lpstr>Biometrics</vt:lpstr>
      <vt:lpstr>Biometrics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</dc:title>
  <dc:creator>theBrain</dc:creator>
  <cp:lastModifiedBy>corrado aaron visaggio</cp:lastModifiedBy>
  <cp:revision>8</cp:revision>
  <dcterms:created xsi:type="dcterms:W3CDTF">2016-09-13T15:35:35Z</dcterms:created>
  <dcterms:modified xsi:type="dcterms:W3CDTF">2017-11-13T13:55:17Z</dcterms:modified>
</cp:coreProperties>
</file>