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5" r:id="rId29"/>
    <p:sldId id="286" r:id="rId30"/>
    <p:sldId id="284" r:id="rId31"/>
    <p:sldId id="287" r:id="rId32"/>
    <p:sldId id="288" r:id="rId33"/>
    <p:sldId id="289" r:id="rId34"/>
    <p:sldId id="290" r:id="rId35"/>
    <p:sldId id="292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294" r:id="rId44"/>
    <p:sldId id="301" r:id="rId45"/>
    <p:sldId id="302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84" autoAdjust="0"/>
  </p:normalViewPr>
  <p:slideViewPr>
    <p:cSldViewPr>
      <p:cViewPr varScale="1">
        <p:scale>
          <a:sx n="75" d="100"/>
          <a:sy n="75" d="100"/>
        </p:scale>
        <p:origin x="10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E6A17-0B55-4CB3-BEA6-700990AB56E3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E5792-C8CB-43A0-869B-FCA5117976B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0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Caesar cipher discussed earlier had a key of 3, so the enciphering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was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To decipher “KHOOR,” we used the same key in the decipherment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Hence, the Caesar cipher is a classical cipher.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20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distinction reflects the difference between a communication and a user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in that communication. Alice has a cryptographic key used specifically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exchange information with Bob. This key does not change over interactions with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Bob. However, if Alice communicates twice with Bob (and “communication” can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with, for example, an e-mail or a Web browser), she does not want to use the same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to encipher the messages. This limits the amount of data enciphered by a single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and reduces the likelihood of an eavesdropper being able to break the cipher.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hinders the effectiveness of replay attacks. Instead, she will generate a key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single session. That key enciphers the data only; it does not authenticate either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principal, and it is discarded when the session ends. Hence, the name “session key.”</a:t>
            </a: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forward search attack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occurs when the set of plaintext messages is small. The adversary enciphers all plaintexts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target’s public key. When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ciphertext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intercepted, it is compared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precomputed texts. This quickly gives the corresponding plaintext. A randomly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generated session key, used once, would prevent this attack</a:t>
            </a: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56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Assume that Alice sends Bob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 (such as “Deposit $500 in Dan’s bank account today”) enciphered under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ksession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If Eve records the second message in the exchange above, and the message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enciphered under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ksession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she can send Bob the message {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ksession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kBob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followed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message enciphered under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ksession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Bob will not know who is sending it.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11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basis for the security of this protocol is that both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Alice and Bob trust Cathy.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Needham-Schroeder protocol assumes that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cryptographic keys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50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modification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requires synchronized clocks. Denning and Sacco note that a principal with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slow clock is vulnerable to a replay attack. Gong [368] adds that a party with a fast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clock is also vulnerable, and simply resetting the clock does not eliminate the vulnerability.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11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Alice deciphers the first part of the message to obtain the key she will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to communicate with Barnum</a:t>
            </a: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Alice has the ticket for the ticket-granting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Barnum</a:t>
            </a: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Alice first constructs an authenticator and sends it, with the ticket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name of the server, to Barnum. Barnum validates the request by comparing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in the authenticator with the data in the ticket. Because the ticket is enciphered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key Barnum shares with Cerberus, he knows that it came from a trusted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source. He then generates an appropriate session key and sends Alice a ticket to pass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to Guttenberg. Step 5 repeats step 3, except that the name of the service is not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(because Guttenberg is the desired service). Step 6 is optional; Alice may ask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Guttenberg send it to confirm the request. If it is sent,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timestamp.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29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obvious idea is for the originator to sign the public key with her private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key, but this merely pushes the problem to another level, because the recipient would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know that whoever generated the public key also signed it.</a:t>
            </a: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Bob wants to communicate with Alice, 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obtain’s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Alice’s certificate</a:t>
            </a:r>
          </a:p>
          <a:p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CAlice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Assuming that he knows Cathy’s public key, he can decipher the certificate.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first checks the timestamp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see when the certificate was issued. (From this, 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determine if the certificate is too old to be trusted; see below.) He looks 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subject entity (Alice, to whom the certificate was issued). The public key in the certificate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belongs to that subject, so Bob now has Alice’s public key. He knows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Cathy signed the certificate and therefore that Cathy is vouching to some degree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public key belongs to Alice. If he trusts Cathy to make such a determination, 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accepts the public key as valid and belonging to Alice.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49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basis for many other protocols.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defines certificate formats and certification validation in a generic context.</a:t>
            </a: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Soon after its original issue in 1988,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I’Anson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Mitchell [454] found problems with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the protocols and the certificate structure. These problems were corrected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1993 version, referred to as X.509v3.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validate the certificate, the user obtains the issuer’s public key for the particular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signature algorithm (field 3) and deciphers the signature (field 11). She then uses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the signature field (field 11) to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recompute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hash value from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fields. If it matches the deciphered signature, the signature is valid if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issuer’s public key is correct. The user then checks the period of validity (field 5)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ensure that the certificate is current.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82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75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observe that using RSA to authenticate a message produces a digital signature.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we also observe that the strength of the system relies on the protocol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describing how RSA is used as well as on the RSA cryptosystem itself.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9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permutation does not alter the frequency of plaintext characters, a transposition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cipher can be detected by comparing character frequencies with a model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language. If, for example, character frequencies for 1-grams match those of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of English, but 2-gram frequencies do not match the model, then the text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probably a transposition cipher.</a:t>
            </a: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cryptanalyst arranges the letters in such a way that the characters in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ciphertext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 some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-grams with highest frequency.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 is repeated, using different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-grams, until the transposition pattern is found.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5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good cipher will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 pseudorandom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ciphertext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approximates a random one-time pad better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a message with nonrandom characteristics (such as a meaningful English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sentence).</a:t>
            </a: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type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autokey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cipher is weak, because plaintext can be deduced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ciphertext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For example, consider the first two characters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ciphertext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QX.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X is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ciphertext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resulting from enciphering some letter with the key Q. Deciphering,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unknown letter is H. Continuing in this fashion, the analyst can reconstruct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plaintext except for the first letter.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10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Errors in transmitting one block generally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 not affect other blocks, but as each block is enciphered independently, using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 key, identical plaintext blocks produce identical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ciphertext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blocks. This allows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analyst to search for data by determining what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encipherment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a specific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19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prevent this type of attack, some information related to the block’s position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inserted into the plaintext block before it is enciphered. The information can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bits from the preceding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ciphertext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block [311] or a sequence number [502]. The disadvantage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that the effective block size is reduced, because fewer message bits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 in a block.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68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Merkle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Hellman [624] have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 that this encryption technique can be broken using 2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+1 encryptions, rather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the expected 22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(see Exercise 3).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68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longer key might obscure the statistics.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Vigenère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cipher chooses a sequence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keys, represented by a string. The key letters are applied to successive plaintext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8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lower the index of coincidence,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 variation in the characters of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ciphertext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(from our model of English) the</a:t>
            </a:r>
          </a:p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longer the period of the cipher.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9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rounds are executed sequentially, the input of one round being the output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previous round. The right half of the input, and the round key, are run through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function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produces 32 bits of output; that output is then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xor’ed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into the left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half, and the resulting left and right halves are swapped (see Figure 8–6).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function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provides the strength of the DES. The right half of the input (32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bits) is expanded to 48 bits, and this is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xor’ed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with the round key. The resulting 48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bits are split into eight sets of six bits each, and each set is put through a substitution table called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S-box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Each S-box produces four bits of output. They are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catenated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a single 32-bit quantity, which is permuted. The resulting 32 bits constitute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 of the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(see Figure 8–7).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54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DES was first announced, it was criticized as too weak. First,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Diffie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Hellman [268] argued that a key length of 56 bits was simply too short, and they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designed a machine that could break a DES-enciphered message in a matter of days.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Although their machine was beyond the technology of the time, they estimated that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soon be built for about $20,000,000. Second, the reasons for many of the decisions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design of the DES—most notably, those involving the S-boxes—were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classified. Many speculated that the classification hid “trapdoors,” or ways to invert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cipher without knowing the key.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1999, it was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 that the DES no longer provided the same level of security as it had 10 years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earlier, and the search was on for a new, stronger cipher (to be called the Advanced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Encryption Standard, or AES) to fill the needs that the DES no longer filled.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 is one of the most important classical cryptosystems in the history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cryptography. It provided the impetus for many advances in the field and laid the theoretical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practical groundwork for many other ciphers. While analyzing it,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researchers developed differential and linear cryptanalysis. Cryptographers developed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ciphers to avoid real, or perceived, weaknesses; cryptanalysts broke many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these ciphers and found weaknesses in others. Many of the features of the DES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in other ciphers. Hence, even though it is nearing the end of its useful lifetime,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well worth understanding.</a:t>
            </a: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dirty="0"/>
              <a:t>Unlike the DES, the AES can</a:t>
            </a:r>
          </a:p>
          <a:p>
            <a:r>
              <a:rPr lang="en-US" sz="1200" dirty="0"/>
              <a:t>use keys of 128, 192, or 256 bits and operates on blocks of 128 bits. It was specifically</a:t>
            </a:r>
          </a:p>
          <a:p>
            <a:r>
              <a:rPr lang="en-US" sz="1200" dirty="0"/>
              <a:t>designed to withstand the attacks to which the DES showed weaknesses [228].</a:t>
            </a:r>
          </a:p>
          <a:p>
            <a:r>
              <a:rPr lang="en-US" sz="1200" dirty="0"/>
              <a:t>Time will show how rapidly it supplants the DES, but the lessons learned from the</a:t>
            </a:r>
          </a:p>
          <a:p>
            <a:r>
              <a:rPr lang="en-US" sz="1200" dirty="0"/>
              <a:t>DES have borne fruit.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72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properties 3 and 4 are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subtlely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different. It is considerably harder to find an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x´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meeting the conditions in property 4 than it is to find a pair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x´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meeting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conditions in property 3. To explain why, we need to examine some basics of cryptographic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checksum functions.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Given that the checksum contains fewer bits than the message, several messages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produce the same checksum. The best checksum functions have the same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messages produce each checksum. Furthermore, given any message,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checksum it produces can be determined only by computing the checksum. Such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checksum function acts as a random function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48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mechanism enables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Alice to validate that data Bob sent to her is unchanged in transit. Without the key,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anyone could change the data and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recompute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message authentication code,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Alice would be none the wiser.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for HMAC arose because keyed hash functions are derived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cryptographic algorithms. Many countries restrict the import and export of software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implements such algorithms. They do not restrict software implementing keyless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 functions, because such functions cannot be used to conceal information.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Hence, HMAC builds on a keyless hash function using a cryptographic key to create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keyed hash function.</a:t>
            </a: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⊕ is exclusive or and || is concatenation</a:t>
            </a:r>
          </a:p>
          <a:p>
            <a:endParaRPr lang="it-IT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3E5792-C8CB-43A0-869B-FCA5117976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6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0BF-EA61-4CC7-A4AC-3F88EAF7CB57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63B8-E96F-4525-99A9-FDEC112DDB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0BF-EA61-4CC7-A4AC-3F88EAF7CB57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63B8-E96F-4525-99A9-FDEC112DDB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0BF-EA61-4CC7-A4AC-3F88EAF7CB57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63B8-E96F-4525-99A9-FDEC112DDB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0BF-EA61-4CC7-A4AC-3F88EAF7CB57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63B8-E96F-4525-99A9-FDEC112DDB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8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0BF-EA61-4CC7-A4AC-3F88EAF7CB57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63B8-E96F-4525-99A9-FDEC112DDB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1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0BF-EA61-4CC7-A4AC-3F88EAF7CB57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63B8-E96F-4525-99A9-FDEC112DDB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2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0BF-EA61-4CC7-A4AC-3F88EAF7CB57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63B8-E96F-4525-99A9-FDEC112DDB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4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0BF-EA61-4CC7-A4AC-3F88EAF7CB57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63B8-E96F-4525-99A9-FDEC112DDB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0BF-EA61-4CC7-A4AC-3F88EAF7CB57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63B8-E96F-4525-99A9-FDEC112DDB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6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0BF-EA61-4CC7-A4AC-3F88EAF7CB57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63B8-E96F-4525-99A9-FDEC112DDB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9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C0BF-EA61-4CC7-A4AC-3F88EAF7CB57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63B8-E96F-4525-99A9-FDEC112DDB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C0BF-EA61-4CC7-A4AC-3F88EAF7CB57}" type="datetimeFigureOut">
              <a:rPr lang="en-US" smtClean="0"/>
              <a:t>12/17/2017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63B8-E96F-4525-99A9-FDEC112DDBE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9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Basic </a:t>
            </a:r>
            <a:r>
              <a:rPr lang="it-IT" dirty="0" err="1"/>
              <a:t>Cryptogrphy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15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Encryption Standard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Data Encryption Standard (DES) [662] was designed to encipher sensitive but </a:t>
            </a:r>
            <a:r>
              <a:rPr lang="en-US" dirty="0" err="1"/>
              <a:t>nonclassified</a:t>
            </a:r>
            <a:r>
              <a:rPr lang="en-US" dirty="0"/>
              <a:t> data</a:t>
            </a:r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bit </a:t>
            </a:r>
            <a:r>
              <a:rPr lang="it-IT" dirty="0" err="1"/>
              <a:t>oriented</a:t>
            </a:r>
            <a:endParaRPr lang="it-IT" dirty="0"/>
          </a:p>
          <a:p>
            <a:r>
              <a:rPr lang="en-US" dirty="0"/>
              <a:t>Uses both transposition and substitution -&gt; product </a:t>
            </a:r>
            <a:r>
              <a:rPr lang="en-US" dirty="0" err="1"/>
              <a:t>chipher</a:t>
            </a:r>
            <a:endParaRPr lang="en-US" dirty="0"/>
          </a:p>
          <a:p>
            <a:r>
              <a:rPr lang="en-US" dirty="0"/>
              <a:t>Its input, output, and key are each 64 bits long. The sets of 64 bits are referred to as </a:t>
            </a:r>
            <a:r>
              <a:rPr lang="en-US" i="1" dirty="0"/>
              <a:t>blocks</a:t>
            </a:r>
          </a:p>
          <a:p>
            <a:r>
              <a:rPr lang="en-US" dirty="0"/>
              <a:t>The cipher consists of 16 </a:t>
            </a:r>
            <a:r>
              <a:rPr lang="en-US" i="1" dirty="0"/>
              <a:t>rounds</a:t>
            </a:r>
            <a:r>
              <a:rPr lang="en-US" dirty="0"/>
              <a:t>, or iterations. Each round uses a separate key of 48 bits. </a:t>
            </a:r>
          </a:p>
          <a:p>
            <a:r>
              <a:rPr lang="en-US" dirty="0"/>
              <a:t>These </a:t>
            </a:r>
            <a:r>
              <a:rPr lang="en-US" i="1" dirty="0"/>
              <a:t>round keys </a:t>
            </a:r>
            <a:r>
              <a:rPr lang="en-US" dirty="0"/>
              <a:t>are generated from the key block by dropping the parity</a:t>
            </a:r>
          </a:p>
          <a:p>
            <a:r>
              <a:rPr lang="en-US" dirty="0"/>
              <a:t>bits (reducing the effective key size to 56 bits), permuting the bits, and extracting 48 bits. </a:t>
            </a:r>
          </a:p>
          <a:p>
            <a:r>
              <a:rPr lang="en-US" dirty="0"/>
              <a:t>A different set of 48 bits is extracted for each of the 16 rounds . If the order in which the round keys is used is reversed, the input is deciphered.</a:t>
            </a:r>
          </a:p>
        </p:txBody>
      </p:sp>
    </p:spTree>
    <p:extLst>
      <p:ext uri="{BB962C8B-B14F-4D97-AF65-F5344CB8AC3E}">
        <p14:creationId xmlns:p14="http://schemas.microsoft.com/office/powerpoint/2010/main" val="226814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2" y="1662906"/>
            <a:ext cx="64293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26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 message </a:t>
            </a:r>
            <a:r>
              <a:rPr lang="en-US" b="1" dirty="0" err="1"/>
              <a:t>encipherment</a:t>
            </a:r>
            <a:r>
              <a:rPr lang="en-US" b="1" dirty="0"/>
              <a:t> and decipherment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327" y="1628800"/>
            <a:ext cx="53816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037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Properties</a:t>
            </a:r>
            <a:r>
              <a:rPr lang="it-IT" dirty="0"/>
              <a:t> of DES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4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keys</a:t>
            </a:r>
            <a:r>
              <a:rPr lang="it-IT" dirty="0"/>
              <a:t> -&gt; </a:t>
            </a:r>
            <a:r>
              <a:rPr lang="en-US" dirty="0"/>
              <a:t>keys that were their own inverses</a:t>
            </a:r>
            <a:endParaRPr lang="it-IT" dirty="0"/>
          </a:p>
          <a:p>
            <a:r>
              <a:rPr lang="it-IT" dirty="0"/>
              <a:t>12 </a:t>
            </a:r>
            <a:r>
              <a:rPr lang="it-IT" dirty="0" err="1"/>
              <a:t>semiweak</a:t>
            </a:r>
            <a:r>
              <a:rPr lang="it-IT" dirty="0"/>
              <a:t> </a:t>
            </a:r>
            <a:r>
              <a:rPr lang="it-IT" dirty="0" err="1"/>
              <a:t>keys</a:t>
            </a:r>
            <a:r>
              <a:rPr lang="it-IT" dirty="0"/>
              <a:t> -&gt; </a:t>
            </a:r>
            <a:r>
              <a:rPr lang="en-US" dirty="0"/>
              <a:t>keys whose inverses were other keys</a:t>
            </a:r>
          </a:p>
          <a:p>
            <a:r>
              <a:rPr lang="en-US" dirty="0"/>
              <a:t>let </a:t>
            </a:r>
            <a:r>
              <a:rPr lang="en-US" b="1" i="1" dirty="0"/>
              <a:t>k</a:t>
            </a:r>
            <a:r>
              <a:rPr lang="en-US" dirty="0"/>
              <a:t>, </a:t>
            </a:r>
            <a:r>
              <a:rPr lang="en-US" b="1" i="1" dirty="0"/>
              <a:t>m</a:t>
            </a:r>
            <a:r>
              <a:rPr lang="en-US" dirty="0"/>
              <a:t>, and </a:t>
            </a:r>
            <a:r>
              <a:rPr lang="en-US" b="1" i="1" dirty="0"/>
              <a:t>c</a:t>
            </a:r>
            <a:r>
              <a:rPr lang="en-US" i="1" dirty="0"/>
              <a:t> </a:t>
            </a:r>
            <a:r>
              <a:rPr lang="en-US" dirty="0"/>
              <a:t>be the complement of the key </a:t>
            </a:r>
            <a:r>
              <a:rPr lang="en-US" i="1" dirty="0"/>
              <a:t>k</a:t>
            </a:r>
            <a:r>
              <a:rPr lang="en-US" dirty="0"/>
              <a:t>, the plaintext </a:t>
            </a:r>
            <a:r>
              <a:rPr lang="en-US" i="1" dirty="0"/>
              <a:t>m</a:t>
            </a:r>
            <a:r>
              <a:rPr lang="en-US" dirty="0"/>
              <a:t>, and the </a:t>
            </a:r>
            <a:r>
              <a:rPr lang="en-US" dirty="0" err="1"/>
              <a:t>ciphertext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, respectively. </a:t>
            </a:r>
          </a:p>
          <a:p>
            <a:r>
              <a:rPr lang="en-US" dirty="0"/>
              <a:t>Let </a:t>
            </a:r>
            <a:r>
              <a:rPr lang="en-US" dirty="0" err="1"/>
              <a:t>DES</a:t>
            </a:r>
            <a:r>
              <a:rPr lang="en-US" i="1" baseline="-25000" dirty="0" err="1"/>
              <a:t>k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be the </a:t>
            </a:r>
            <a:r>
              <a:rPr lang="en-US" dirty="0" err="1"/>
              <a:t>encipherment</a:t>
            </a:r>
            <a:r>
              <a:rPr lang="en-US" dirty="0"/>
              <a:t> of plaintext </a:t>
            </a:r>
            <a:r>
              <a:rPr lang="en-US" i="1" dirty="0"/>
              <a:t>m </a:t>
            </a:r>
            <a:r>
              <a:rPr lang="en-US" dirty="0"/>
              <a:t>under key </a:t>
            </a:r>
            <a:r>
              <a:rPr lang="en-US" i="1" dirty="0"/>
              <a:t>k</a:t>
            </a:r>
            <a:r>
              <a:rPr lang="en-US" dirty="0"/>
              <a:t>. Then the </a:t>
            </a:r>
            <a:r>
              <a:rPr lang="en-US" i="1" dirty="0"/>
              <a:t>complementation property </a:t>
            </a:r>
            <a:r>
              <a:rPr lang="en-US" dirty="0"/>
              <a:t>states that</a:t>
            </a:r>
          </a:p>
          <a:p>
            <a:r>
              <a:rPr lang="en-US" dirty="0" err="1"/>
              <a:t>DES</a:t>
            </a:r>
            <a:r>
              <a:rPr lang="en-US" i="1" baseline="-25000" dirty="0" err="1"/>
              <a:t>k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= </a:t>
            </a:r>
            <a:r>
              <a:rPr lang="en-US" i="1" dirty="0"/>
              <a:t>c </a:t>
            </a:r>
            <a:r>
              <a:rPr lang="en-US" dirty="0"/>
              <a:t>⇒ </a:t>
            </a:r>
            <a:r>
              <a:rPr lang="en-US" dirty="0" err="1"/>
              <a:t>DES</a:t>
            </a:r>
            <a:r>
              <a:rPr lang="en-US" b="1" i="1" baseline="-25000" dirty="0" err="1"/>
              <a:t>k</a:t>
            </a:r>
            <a:r>
              <a:rPr lang="en-US" dirty="0"/>
              <a:t>(</a:t>
            </a:r>
            <a:r>
              <a:rPr lang="en-US" b="1" i="1" dirty="0"/>
              <a:t>m</a:t>
            </a:r>
            <a:r>
              <a:rPr lang="en-US" dirty="0"/>
              <a:t>) = </a:t>
            </a:r>
            <a:r>
              <a:rPr lang="en-US" b="1" i="1" dirty="0"/>
              <a:t>c</a:t>
            </a:r>
          </a:p>
          <a:p>
            <a:r>
              <a:rPr lang="en-US" dirty="0"/>
              <a:t>some of the S-boxes exhibited irregular properties. </a:t>
            </a:r>
          </a:p>
          <a:p>
            <a:r>
              <a:rPr lang="en-US" dirty="0"/>
              <a:t>The distribution of odd and even numbers was nonrandom, raising concerns that the DES did not randomize the input sufficiently</a:t>
            </a:r>
          </a:p>
          <a:p>
            <a:r>
              <a:rPr lang="en-US" dirty="0"/>
              <a:t>Several output bits of the fourth S-box seemed to depend on some of the output bits of the third S-box.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207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Differential</a:t>
            </a:r>
            <a:r>
              <a:rPr lang="it-IT" dirty="0"/>
              <a:t> </a:t>
            </a:r>
            <a:r>
              <a:rPr lang="it-IT" dirty="0" err="1"/>
              <a:t>cryptanalysis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generate 247 pairs of chosen plaintext and </a:t>
            </a:r>
            <a:r>
              <a:rPr lang="en-US" dirty="0" err="1"/>
              <a:t>ciphertext</a:t>
            </a:r>
            <a:endParaRPr lang="en-US" dirty="0"/>
          </a:p>
          <a:p>
            <a:r>
              <a:rPr lang="en-US" dirty="0"/>
              <a:t>for a known plaintext attack, differential cryptanalysis requires 256 plaintext and </a:t>
            </a:r>
            <a:r>
              <a:rPr lang="en-US" dirty="0" err="1"/>
              <a:t>ciphertext</a:t>
            </a:r>
            <a:r>
              <a:rPr lang="en-US" dirty="0"/>
              <a:t> pairs for a 15-round version of the DES. For the full 16 rounds, 258 known plaintext and </a:t>
            </a:r>
            <a:r>
              <a:rPr lang="en-US" dirty="0" err="1"/>
              <a:t>ciphertext</a:t>
            </a:r>
            <a:r>
              <a:rPr lang="en-US" dirty="0"/>
              <a:t> pairs are needed</a:t>
            </a:r>
          </a:p>
          <a:p>
            <a:r>
              <a:rPr lang="en-US" dirty="0"/>
              <a:t>small changes in the S-boxes weakened the cipher</a:t>
            </a:r>
          </a:p>
          <a:p>
            <a:r>
              <a:rPr lang="en-US" dirty="0"/>
              <a:t>making every bit of the round keys independent did not make the DES resistant to differential</a:t>
            </a:r>
          </a:p>
          <a:p>
            <a:r>
              <a:rPr lang="en-US" dirty="0"/>
              <a:t>cryptanalysis, which suggests that the designers of the DES knew about differential analysis</a:t>
            </a:r>
          </a:p>
        </p:txBody>
      </p:sp>
    </p:spTree>
    <p:extLst>
      <p:ext uri="{BB962C8B-B14F-4D97-AF65-F5344CB8AC3E}">
        <p14:creationId xmlns:p14="http://schemas.microsoft.com/office/powerpoint/2010/main" val="330903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Use of DES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>
            <a:normAutofit/>
          </a:bodyPr>
          <a:lstStyle/>
          <a:p>
            <a:r>
              <a:rPr lang="en-US" sz="2000" dirty="0"/>
              <a:t>electronic code book (ECB) mode</a:t>
            </a:r>
          </a:p>
          <a:p>
            <a:r>
              <a:rPr lang="en-US" sz="2000" dirty="0"/>
              <a:t>to generate a </a:t>
            </a:r>
            <a:r>
              <a:rPr lang="en-US" sz="2000" dirty="0" err="1"/>
              <a:t>pseudoonetime</a:t>
            </a:r>
            <a:r>
              <a:rPr lang="en-US" sz="2000" dirty="0"/>
              <a:t> pad are cipher feed back (CFB) mode</a:t>
            </a:r>
          </a:p>
          <a:p>
            <a:r>
              <a:rPr lang="en-US" sz="2000" dirty="0"/>
              <a:t>output feed back (OFB) mode</a:t>
            </a:r>
          </a:p>
          <a:p>
            <a:r>
              <a:rPr lang="en-US" sz="2000" dirty="0"/>
              <a:t>Its most common modes of use are cipher block</a:t>
            </a:r>
          </a:p>
          <a:p>
            <a:r>
              <a:rPr lang="en-US" sz="2000" dirty="0"/>
              <a:t>chaining (CBC) mode, encrypt-decrypt-encrypt (EDE) mode, and triple DES mode.</a:t>
            </a:r>
          </a:p>
          <a:p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3056"/>
            <a:ext cx="62769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44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self-healing property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r>
              <a:rPr lang="en-US" dirty="0"/>
              <a:t>This property says that if one block of </a:t>
            </a:r>
            <a:r>
              <a:rPr lang="en-US" dirty="0" err="1"/>
              <a:t>ciphertext</a:t>
            </a:r>
            <a:r>
              <a:rPr lang="en-US" dirty="0"/>
              <a:t> is altered, the error propagates for at most two blocks.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922" y="4437112"/>
            <a:ext cx="60579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14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/>
              <a:t>The EDE mode is used by many financial institutions. It requires two</a:t>
            </a:r>
          </a:p>
          <a:p>
            <a:r>
              <a:rPr lang="en-US" sz="2000" dirty="0"/>
              <a:t>64-bit keys </a:t>
            </a:r>
            <a:r>
              <a:rPr lang="en-US" sz="2000" i="1" dirty="0"/>
              <a:t>k </a:t>
            </a:r>
            <a:r>
              <a:rPr lang="en-US" sz="2000" dirty="0"/>
              <a:t>and </a:t>
            </a:r>
            <a:r>
              <a:rPr lang="en-US" sz="2000" i="1" dirty="0"/>
              <a:t>k</a:t>
            </a:r>
            <a:r>
              <a:rPr lang="en-US" sz="2000" dirty="0"/>
              <a:t>´. The </a:t>
            </a:r>
            <a:r>
              <a:rPr lang="en-US" sz="2000" dirty="0" err="1"/>
              <a:t>ciphertext</a:t>
            </a:r>
            <a:r>
              <a:rPr lang="en-US" sz="2000" dirty="0"/>
              <a:t> </a:t>
            </a:r>
            <a:r>
              <a:rPr lang="en-US" sz="2000" i="1" dirty="0"/>
              <a:t>c </a:t>
            </a:r>
            <a:r>
              <a:rPr lang="en-US" sz="2000" dirty="0"/>
              <a:t>corresponding to some data </a:t>
            </a:r>
            <a:r>
              <a:rPr lang="en-US" sz="2000" i="1" dirty="0"/>
              <a:t>m </a:t>
            </a:r>
            <a:r>
              <a:rPr lang="en-US" sz="2000" dirty="0"/>
              <a:t>is </a:t>
            </a:r>
            <a:r>
              <a:rPr lang="en-US" sz="2000" i="1" dirty="0"/>
              <a:t>c </a:t>
            </a:r>
            <a:r>
              <a:rPr lang="en-US" sz="2000" dirty="0"/>
              <a:t>= </a:t>
            </a:r>
            <a:r>
              <a:rPr lang="en-US" sz="2000" i="1" dirty="0" err="1"/>
              <a:t>DESk</a:t>
            </a:r>
            <a:endParaRPr lang="en-US" sz="2000" i="1" dirty="0"/>
          </a:p>
          <a:p>
            <a:r>
              <a:rPr lang="en-US" sz="2000" dirty="0"/>
              <a:t>(</a:t>
            </a:r>
            <a:r>
              <a:rPr lang="en-US" sz="2000" i="1" dirty="0" err="1"/>
              <a:t>DESk</a:t>
            </a:r>
            <a:r>
              <a:rPr lang="en-US" sz="2000" dirty="0"/>
              <a:t>´</a:t>
            </a:r>
          </a:p>
          <a:p>
            <a:r>
              <a:rPr lang="en-US" sz="2000" dirty="0"/>
              <a:t>–1(</a:t>
            </a:r>
            <a:r>
              <a:rPr lang="en-US" sz="2000" i="1" dirty="0" err="1"/>
              <a:t>DESk</a:t>
            </a:r>
            <a:r>
              <a:rPr lang="en-US" sz="2000" dirty="0"/>
              <a:t>(</a:t>
            </a:r>
            <a:r>
              <a:rPr lang="en-US" sz="2000" i="1" dirty="0"/>
              <a:t>m</a:t>
            </a:r>
            <a:r>
              <a:rPr lang="en-US" sz="2000" dirty="0"/>
              <a:t>))). Triple DES uses three keys </a:t>
            </a:r>
            <a:r>
              <a:rPr lang="en-US" sz="2000" i="1" dirty="0"/>
              <a:t>k</a:t>
            </a:r>
            <a:r>
              <a:rPr lang="en-US" sz="2000" dirty="0"/>
              <a:t>, </a:t>
            </a:r>
            <a:r>
              <a:rPr lang="en-US" sz="2000" i="1" dirty="0"/>
              <a:t>k</a:t>
            </a:r>
            <a:r>
              <a:rPr lang="en-US" sz="2000" dirty="0"/>
              <a:t>´, and </a:t>
            </a:r>
            <a:r>
              <a:rPr lang="en-US" sz="2000" i="1" dirty="0"/>
              <a:t>k</a:t>
            </a:r>
            <a:r>
              <a:rPr lang="en-US" sz="2000" dirty="0"/>
              <a:t>´´, and the second step is</a:t>
            </a:r>
          </a:p>
          <a:p>
            <a:r>
              <a:rPr lang="en-US" sz="2000" dirty="0"/>
              <a:t>an </a:t>
            </a:r>
            <a:r>
              <a:rPr lang="en-US" sz="2000" dirty="0" err="1"/>
              <a:t>encipherment</a:t>
            </a:r>
            <a:r>
              <a:rPr lang="en-US" sz="2000" dirty="0"/>
              <a:t>, not a decipherment: </a:t>
            </a:r>
            <a:r>
              <a:rPr lang="en-US" sz="2000" i="1" dirty="0"/>
              <a:t>c </a:t>
            </a:r>
            <a:r>
              <a:rPr lang="en-US" sz="2000" dirty="0"/>
              <a:t>= </a:t>
            </a:r>
            <a:r>
              <a:rPr lang="en-US" sz="2000" i="1" dirty="0" err="1"/>
              <a:t>DESk</a:t>
            </a:r>
            <a:r>
              <a:rPr lang="en-US" sz="2000" dirty="0"/>
              <a:t>(</a:t>
            </a:r>
            <a:r>
              <a:rPr lang="en-US" sz="2000" i="1" dirty="0" err="1"/>
              <a:t>DESk</a:t>
            </a:r>
            <a:r>
              <a:rPr lang="en-US" sz="2000" dirty="0"/>
              <a:t>´(</a:t>
            </a:r>
            <a:r>
              <a:rPr lang="en-US" sz="2000" i="1" dirty="0" err="1"/>
              <a:t>DESk</a:t>
            </a:r>
            <a:r>
              <a:rPr lang="en-US" sz="2000" dirty="0"/>
              <a:t>´´(</a:t>
            </a:r>
            <a:r>
              <a:rPr lang="en-US" sz="2000" i="1" dirty="0"/>
              <a:t>m</a:t>
            </a:r>
            <a:r>
              <a:rPr lang="en-US" sz="2000" dirty="0"/>
              <a:t>))).</a:t>
            </a:r>
          </a:p>
          <a:p>
            <a:r>
              <a:rPr lang="en-US" sz="2000" dirty="0"/>
              <a:t>In 1998, a design for a computer system and software that could break any</a:t>
            </a:r>
          </a:p>
          <a:p>
            <a:r>
              <a:rPr lang="en-US" sz="2000" dirty="0"/>
              <a:t>DES-enciphered message in a few days was published</a:t>
            </a:r>
          </a:p>
          <a:p>
            <a:r>
              <a:rPr lang="en-US" sz="2000" dirty="0"/>
              <a:t>Those challenges had</a:t>
            </a:r>
          </a:p>
          <a:p>
            <a:r>
              <a:rPr lang="en-US" sz="2000" dirty="0"/>
              <a:t>been solved using computers distributed throughout the Internet.</a:t>
            </a:r>
          </a:p>
          <a:p>
            <a:r>
              <a:rPr lang="en-US" sz="2000" dirty="0"/>
              <a:t>In late 2001, the National Institute of Standards and Technology announced</a:t>
            </a:r>
          </a:p>
          <a:p>
            <a:r>
              <a:rPr lang="en-US" sz="2000" dirty="0"/>
              <a:t>the selection of </a:t>
            </a:r>
            <a:r>
              <a:rPr lang="en-US" sz="2000" dirty="0" err="1"/>
              <a:t>Rijndael</a:t>
            </a:r>
            <a:r>
              <a:rPr lang="en-US" sz="2000" dirty="0"/>
              <a:t> as the Advanced Encryption Standard [672], the successor</a:t>
            </a:r>
          </a:p>
          <a:p>
            <a:r>
              <a:rPr lang="en-US" sz="2000" dirty="0"/>
              <a:t>to the DES. Like the DES, the AES is a product cipher. 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9542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Public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Diffie</a:t>
            </a:r>
            <a:r>
              <a:rPr lang="en-US" dirty="0"/>
              <a:t> and Hellman, 1976 : One of the keys would be publicly known; the other would be kept private by its owner to send a secret message simply encipher the message with the recipient’s public key.</a:t>
            </a:r>
          </a:p>
          <a:p>
            <a:r>
              <a:rPr lang="en-US" dirty="0"/>
              <a:t>The recipient can decipher it using his private key.</a:t>
            </a:r>
          </a:p>
          <a:p>
            <a:r>
              <a:rPr lang="it-IT" dirty="0"/>
              <a:t>A </a:t>
            </a:r>
            <a:r>
              <a:rPr lang="en-US" dirty="0"/>
              <a:t>public key cryptosystem must meet the following three conditions.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It must be computationally easy to encipher or decipher a message given the appropriate key.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It must be computationally infeasible to derive the private key from the public key.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must be computationally infeasible to determine the private key from a chosen plaintext attack.</a:t>
            </a:r>
          </a:p>
          <a:p>
            <a:r>
              <a:rPr lang="en-US" dirty="0"/>
              <a:t>The RSA cipher provides both secrecy and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81291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RSA…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RSA is an exponentiation cipher. Choose two large prime numbers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</a:t>
            </a:r>
            <a:r>
              <a:rPr lang="en-US" dirty="0"/>
              <a:t>, and let </a:t>
            </a: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i="1" dirty="0" err="1"/>
              <a:t>pq</a:t>
            </a:r>
            <a:r>
              <a:rPr lang="en-US" dirty="0"/>
              <a:t>. The </a:t>
            </a:r>
            <a:r>
              <a:rPr lang="en-US" i="1" dirty="0"/>
              <a:t>totient </a:t>
            </a:r>
            <a:r>
              <a:rPr lang="en-US" dirty="0"/>
              <a:t>φ(</a:t>
            </a:r>
            <a:r>
              <a:rPr lang="en-US" i="1" dirty="0"/>
              <a:t>n</a:t>
            </a:r>
            <a:r>
              <a:rPr lang="en-US" dirty="0"/>
              <a:t>) of </a:t>
            </a:r>
            <a:r>
              <a:rPr lang="en-US" i="1" dirty="0"/>
              <a:t>n </a:t>
            </a:r>
            <a:r>
              <a:rPr lang="en-US" dirty="0"/>
              <a:t>is the number of numbers less than </a:t>
            </a:r>
            <a:r>
              <a:rPr lang="en-US" i="1" dirty="0"/>
              <a:t>n </a:t>
            </a:r>
            <a:r>
              <a:rPr lang="en-US" dirty="0"/>
              <a:t>with no factors in common with </a:t>
            </a:r>
            <a:r>
              <a:rPr lang="en-US" i="1" dirty="0"/>
              <a:t>n</a:t>
            </a:r>
          </a:p>
          <a:p>
            <a:r>
              <a:rPr lang="el-GR" dirty="0"/>
              <a:t>φ(10) = 4</a:t>
            </a:r>
            <a:endParaRPr lang="it-IT" i="1" dirty="0"/>
          </a:p>
          <a:p>
            <a:endParaRPr lang="en-US" i="1" dirty="0"/>
          </a:p>
          <a:p>
            <a:r>
              <a:rPr lang="en-US" dirty="0"/>
              <a:t>Choose an integer </a:t>
            </a:r>
            <a:r>
              <a:rPr lang="en-US" i="1" dirty="0"/>
              <a:t>e </a:t>
            </a:r>
            <a:r>
              <a:rPr lang="en-US" dirty="0"/>
              <a:t>&lt; </a:t>
            </a:r>
            <a:r>
              <a:rPr lang="en-US" i="1" dirty="0"/>
              <a:t>n </a:t>
            </a:r>
            <a:r>
              <a:rPr lang="en-US" dirty="0"/>
              <a:t>that is relatively prime to φ(</a:t>
            </a:r>
            <a:r>
              <a:rPr lang="en-US" i="1" dirty="0"/>
              <a:t>n</a:t>
            </a:r>
            <a:r>
              <a:rPr lang="en-US" dirty="0"/>
              <a:t>). Find a second integer </a:t>
            </a:r>
            <a:r>
              <a:rPr lang="en-US" i="1" dirty="0"/>
              <a:t>d </a:t>
            </a:r>
            <a:r>
              <a:rPr lang="en-US" dirty="0"/>
              <a:t>such that </a:t>
            </a:r>
            <a:r>
              <a:rPr lang="en-US" i="1" dirty="0" err="1"/>
              <a:t>ed</a:t>
            </a:r>
            <a:r>
              <a:rPr lang="en-US" i="1" dirty="0"/>
              <a:t> </a:t>
            </a:r>
            <a:r>
              <a:rPr lang="en-US" dirty="0"/>
              <a:t>mod φ(</a:t>
            </a:r>
            <a:r>
              <a:rPr lang="en-US" i="1" dirty="0"/>
              <a:t>n</a:t>
            </a:r>
            <a:r>
              <a:rPr lang="en-US" dirty="0"/>
              <a:t>) = 1. </a:t>
            </a:r>
          </a:p>
          <a:p>
            <a:r>
              <a:rPr lang="en-US" dirty="0"/>
              <a:t>The public key is (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), and the private key is </a:t>
            </a:r>
            <a:r>
              <a:rPr lang="en-US" i="1" dirty="0"/>
              <a:t>d</a:t>
            </a:r>
            <a:r>
              <a:rPr lang="en-US" dirty="0"/>
              <a:t>.</a:t>
            </a:r>
          </a:p>
          <a:p>
            <a:r>
              <a:rPr lang="en-US" dirty="0"/>
              <a:t>Let </a:t>
            </a:r>
            <a:r>
              <a:rPr lang="en-US" i="1" dirty="0"/>
              <a:t>m </a:t>
            </a:r>
            <a:r>
              <a:rPr lang="en-US" dirty="0"/>
              <a:t>be a message. Then:</a:t>
            </a:r>
          </a:p>
          <a:p>
            <a:pPr marL="800100" lvl="2" indent="0">
              <a:buNone/>
            </a:pPr>
            <a:r>
              <a:rPr lang="en-US" i="1" dirty="0"/>
              <a:t>c </a:t>
            </a:r>
            <a:r>
              <a:rPr lang="en-US" dirty="0"/>
              <a:t>= </a:t>
            </a:r>
            <a:r>
              <a:rPr lang="en-US" i="1" dirty="0"/>
              <a:t>m</a:t>
            </a:r>
            <a:r>
              <a:rPr lang="en-US" i="1" baseline="30000" dirty="0"/>
              <a:t>e</a:t>
            </a:r>
            <a:r>
              <a:rPr lang="en-US" i="1" dirty="0"/>
              <a:t> </a:t>
            </a:r>
            <a:r>
              <a:rPr lang="en-US" dirty="0"/>
              <a:t>mod </a:t>
            </a:r>
            <a:r>
              <a:rPr lang="en-US" i="1" dirty="0"/>
              <a:t>n</a:t>
            </a:r>
          </a:p>
          <a:p>
            <a:pPr marL="800100" lvl="2" indent="0">
              <a:buNone/>
            </a:pPr>
            <a:r>
              <a:rPr lang="en-US" dirty="0"/>
              <a:t>and</a:t>
            </a:r>
          </a:p>
          <a:p>
            <a:pPr marL="800100" lvl="2" indent="0">
              <a:buNone/>
            </a:pPr>
            <a:r>
              <a:rPr lang="en-US" i="1" dirty="0"/>
              <a:t>m </a:t>
            </a:r>
            <a:r>
              <a:rPr lang="en-US" dirty="0"/>
              <a:t>= </a:t>
            </a:r>
            <a:r>
              <a:rPr lang="en-US" i="1" dirty="0"/>
              <a:t>c</a:t>
            </a:r>
            <a:r>
              <a:rPr lang="en-US" i="1" baseline="30000" dirty="0"/>
              <a:t>d</a:t>
            </a:r>
            <a:r>
              <a:rPr lang="en-US" i="1" dirty="0"/>
              <a:t> </a:t>
            </a:r>
            <a:r>
              <a:rPr lang="en-US" dirty="0"/>
              <a:t>mod </a:t>
            </a:r>
            <a:r>
              <a:rPr lang="en-US" i="1" dirty="0"/>
              <a:t>n</a:t>
            </a:r>
          </a:p>
          <a:p>
            <a:r>
              <a:rPr lang="en-US" dirty="0"/>
              <a:t>In addition to confidentiality, RSA can provide data and origin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24409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Basics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400" b="1" dirty="0" err="1"/>
              <a:t>Cryptography</a:t>
            </a:r>
            <a:r>
              <a:rPr lang="it-IT" sz="2400" b="1" dirty="0"/>
              <a:t>= secret </a:t>
            </a:r>
            <a:r>
              <a:rPr lang="it-IT" sz="2400" b="1" dirty="0" err="1"/>
              <a:t>writing</a:t>
            </a:r>
            <a:endParaRPr lang="en-US" sz="2400" b="1" dirty="0"/>
          </a:p>
          <a:p>
            <a:r>
              <a:rPr lang="en-US" sz="2400" b="1" dirty="0"/>
              <a:t>Definition 8–1. </a:t>
            </a:r>
            <a:r>
              <a:rPr lang="en-US" sz="2400" dirty="0"/>
              <a:t>A </a:t>
            </a:r>
            <a:r>
              <a:rPr lang="en-US" sz="2400" i="1" dirty="0"/>
              <a:t>cryptosystem </a:t>
            </a:r>
            <a:r>
              <a:rPr lang="en-US" sz="2400" dirty="0"/>
              <a:t>is a 5-tuple (</a:t>
            </a:r>
            <a:r>
              <a:rPr lang="en-US" sz="2400" i="1" dirty="0"/>
              <a:t>E</a:t>
            </a:r>
            <a:r>
              <a:rPr lang="en-US" sz="2400" dirty="0"/>
              <a:t>, </a:t>
            </a:r>
            <a:r>
              <a:rPr lang="en-US" sz="2400" i="1" dirty="0"/>
              <a:t>D</a:t>
            </a:r>
            <a:r>
              <a:rPr lang="en-US" sz="2400" dirty="0"/>
              <a:t>, </a:t>
            </a:r>
            <a:r>
              <a:rPr lang="en-US" sz="2400" i="1" dirty="0"/>
              <a:t>M</a:t>
            </a:r>
            <a:r>
              <a:rPr lang="en-US" sz="2400" dirty="0"/>
              <a:t>, </a:t>
            </a:r>
            <a:r>
              <a:rPr lang="en-US" sz="2400" i="1" dirty="0"/>
              <a:t>K</a:t>
            </a:r>
            <a:r>
              <a:rPr lang="en-US" sz="2400" dirty="0"/>
              <a:t>, </a:t>
            </a:r>
            <a:r>
              <a:rPr lang="en-US" sz="2400" i="1" dirty="0"/>
              <a:t>C</a:t>
            </a:r>
            <a:r>
              <a:rPr lang="en-US" sz="2400" dirty="0"/>
              <a:t>), where </a:t>
            </a:r>
            <a:r>
              <a:rPr lang="en-US" sz="2400" i="1" dirty="0"/>
              <a:t>M </a:t>
            </a:r>
            <a:r>
              <a:rPr lang="en-US" sz="2400" dirty="0"/>
              <a:t>is the set of </a:t>
            </a:r>
            <a:r>
              <a:rPr lang="en-US" sz="2400" i="1" dirty="0"/>
              <a:t>plaintexts</a:t>
            </a:r>
            <a:r>
              <a:rPr lang="en-US" sz="2400" dirty="0"/>
              <a:t>, </a:t>
            </a:r>
            <a:r>
              <a:rPr lang="en-US" sz="2400" i="1" dirty="0"/>
              <a:t>K </a:t>
            </a:r>
            <a:r>
              <a:rPr lang="en-US" sz="2400" dirty="0"/>
              <a:t>the set of </a:t>
            </a:r>
            <a:r>
              <a:rPr lang="en-US" sz="2400" i="1" dirty="0"/>
              <a:t>keys</a:t>
            </a:r>
            <a:r>
              <a:rPr lang="en-US" sz="2400" dirty="0"/>
              <a:t>, </a:t>
            </a:r>
            <a:r>
              <a:rPr lang="en-US" sz="2400" i="1" dirty="0"/>
              <a:t>C </a:t>
            </a:r>
            <a:r>
              <a:rPr lang="en-US" sz="2400" dirty="0"/>
              <a:t>is the set of </a:t>
            </a:r>
            <a:r>
              <a:rPr lang="en-US" sz="2400" i="1" dirty="0" err="1"/>
              <a:t>ciphertexts</a:t>
            </a:r>
            <a:r>
              <a:rPr lang="en-US" sz="2400" dirty="0"/>
              <a:t>, </a:t>
            </a:r>
            <a:r>
              <a:rPr lang="en-US" sz="2400" i="1" dirty="0"/>
              <a:t>E</a:t>
            </a:r>
            <a:r>
              <a:rPr lang="en-US" sz="2400" dirty="0"/>
              <a:t>: </a:t>
            </a:r>
            <a:r>
              <a:rPr lang="en-US" sz="2400" i="1" dirty="0"/>
              <a:t>M </a:t>
            </a:r>
            <a:r>
              <a:rPr lang="en-US" sz="2400" dirty="0"/>
              <a:t>× </a:t>
            </a:r>
            <a:r>
              <a:rPr lang="en-US" sz="2400" i="1" dirty="0"/>
              <a:t>K </a:t>
            </a:r>
            <a:r>
              <a:rPr lang="en-US" sz="2400" dirty="0"/>
              <a:t>→ </a:t>
            </a:r>
            <a:r>
              <a:rPr lang="en-US" sz="2400" i="1" dirty="0"/>
              <a:t>C </a:t>
            </a:r>
            <a:r>
              <a:rPr lang="en-US" sz="2400" dirty="0"/>
              <a:t>is the set of </a:t>
            </a:r>
            <a:r>
              <a:rPr lang="en-US" sz="2400" i="1" dirty="0"/>
              <a:t>enciphering functions</a:t>
            </a:r>
            <a:r>
              <a:rPr lang="en-US" sz="2400" dirty="0"/>
              <a:t>, and </a:t>
            </a:r>
            <a:r>
              <a:rPr lang="en-US" sz="2400" i="1" dirty="0"/>
              <a:t>D</a:t>
            </a:r>
            <a:r>
              <a:rPr lang="en-US" sz="2400" dirty="0"/>
              <a:t>: </a:t>
            </a:r>
            <a:r>
              <a:rPr lang="en-US" sz="2400" i="1" dirty="0"/>
              <a:t>C </a:t>
            </a:r>
            <a:r>
              <a:rPr lang="en-US" sz="2400" dirty="0"/>
              <a:t>× </a:t>
            </a:r>
            <a:r>
              <a:rPr lang="en-US" sz="2400" i="1" dirty="0"/>
              <a:t>K </a:t>
            </a:r>
            <a:r>
              <a:rPr lang="en-US" sz="2400" dirty="0"/>
              <a:t>→ </a:t>
            </a:r>
            <a:r>
              <a:rPr lang="en-US" sz="2400" i="1" dirty="0"/>
              <a:t>M </a:t>
            </a:r>
            <a:r>
              <a:rPr lang="en-US" sz="2400" dirty="0"/>
              <a:t>is the set of </a:t>
            </a:r>
            <a:r>
              <a:rPr lang="en-US" sz="2400" i="1" dirty="0"/>
              <a:t>deciphering functions</a:t>
            </a:r>
            <a:r>
              <a:rPr lang="en-US" sz="2400" dirty="0"/>
              <a:t>.</a:t>
            </a:r>
          </a:p>
          <a:p>
            <a:r>
              <a:rPr lang="it-IT" sz="2400" dirty="0"/>
              <a:t>Attacks:</a:t>
            </a:r>
          </a:p>
          <a:p>
            <a:pPr lvl="1"/>
            <a:r>
              <a:rPr lang="it-IT" sz="2000" dirty="0" err="1"/>
              <a:t>Ciphertext</a:t>
            </a:r>
            <a:r>
              <a:rPr lang="it-IT" sz="2000" dirty="0"/>
              <a:t> </a:t>
            </a:r>
            <a:r>
              <a:rPr lang="it-IT" sz="2000" dirty="0" err="1"/>
              <a:t>only</a:t>
            </a:r>
            <a:endParaRPr lang="it-IT" sz="2000" dirty="0"/>
          </a:p>
          <a:p>
            <a:pPr lvl="1"/>
            <a:r>
              <a:rPr lang="it-IT" sz="2000" dirty="0" err="1"/>
              <a:t>Known</a:t>
            </a:r>
            <a:r>
              <a:rPr lang="it-IT" sz="2000" dirty="0"/>
              <a:t> </a:t>
            </a:r>
            <a:r>
              <a:rPr lang="it-IT" sz="2000" dirty="0" err="1"/>
              <a:t>plaintext</a:t>
            </a:r>
            <a:endParaRPr lang="it-IT" sz="2000" dirty="0"/>
          </a:p>
          <a:p>
            <a:pPr lvl="1"/>
            <a:r>
              <a:rPr lang="it-IT" sz="2000" dirty="0" err="1"/>
              <a:t>Chosen</a:t>
            </a:r>
            <a:r>
              <a:rPr lang="it-IT" sz="2000" dirty="0"/>
              <a:t> </a:t>
            </a:r>
            <a:r>
              <a:rPr lang="it-IT" sz="2000" dirty="0" err="1"/>
              <a:t>plaintext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9455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…RSA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use of a public key system provides a technical type of nonrepudiation of origin.</a:t>
            </a:r>
          </a:p>
          <a:p>
            <a:r>
              <a:rPr lang="en-US" sz="2400" dirty="0"/>
              <a:t>The underlying assumption is that Alice’s private key has not been compromised</a:t>
            </a:r>
          </a:p>
          <a:p>
            <a:r>
              <a:rPr lang="en-US" sz="2400" dirty="0"/>
              <a:t>The issue is that, even if </a:t>
            </a:r>
            <a:r>
              <a:rPr lang="en-US" sz="2400" i="1" dirty="0"/>
              <a:t>n </a:t>
            </a:r>
            <a:r>
              <a:rPr lang="en-US" sz="2400" dirty="0"/>
              <a:t>is very large, if one character per block is enciphered, RSA can be broken using the techniques used to break classical substitution ciphers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5821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Cryptographic Checksums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Alice wants to send Bob a message of </a:t>
            </a:r>
            <a:r>
              <a:rPr lang="en-US" sz="2400" i="1" dirty="0"/>
              <a:t>n </a:t>
            </a:r>
            <a:r>
              <a:rPr lang="en-US" sz="2400" dirty="0"/>
              <a:t>bits</a:t>
            </a:r>
          </a:p>
          <a:p>
            <a:r>
              <a:rPr lang="en-US" sz="2400" dirty="0"/>
              <a:t>She wants Bob to be able to verify that the message he receives is the same one that was sent</a:t>
            </a:r>
          </a:p>
          <a:p>
            <a:r>
              <a:rPr lang="en-US" sz="2400" dirty="0"/>
              <a:t>she applies a mathematical function, called a checksum function, to generate a smaller set of </a:t>
            </a:r>
            <a:r>
              <a:rPr lang="en-US" sz="2400" i="1" dirty="0"/>
              <a:t>k </a:t>
            </a:r>
            <a:r>
              <a:rPr lang="en-US" sz="2400" dirty="0"/>
              <a:t>bits from the original </a:t>
            </a:r>
            <a:r>
              <a:rPr lang="en-US" sz="2400" i="1" dirty="0"/>
              <a:t>n </a:t>
            </a:r>
            <a:r>
              <a:rPr lang="en-US" sz="2400" dirty="0"/>
              <a:t>bits -&gt; checksum / message digest</a:t>
            </a:r>
          </a:p>
          <a:p>
            <a:r>
              <a:rPr lang="en-US" sz="2400" dirty="0"/>
              <a:t>When Bob gets the message, he </a:t>
            </a:r>
            <a:r>
              <a:rPr lang="en-US" sz="2400" dirty="0" err="1"/>
              <a:t>recomputes</a:t>
            </a:r>
            <a:r>
              <a:rPr lang="en-US" sz="2400" dirty="0"/>
              <a:t> the checksum and compares it with the one Alice sent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404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Definition 8–2. </a:t>
            </a:r>
            <a:r>
              <a:rPr lang="en-US" dirty="0"/>
              <a:t>A </a:t>
            </a:r>
            <a:r>
              <a:rPr lang="en-US" i="1" dirty="0"/>
              <a:t>cryptographic checksum function </a:t>
            </a:r>
            <a:r>
              <a:rPr lang="en-US" dirty="0"/>
              <a:t>(also called a </a:t>
            </a:r>
            <a:r>
              <a:rPr lang="en-US" i="1" dirty="0"/>
              <a:t>strong hash function </a:t>
            </a:r>
            <a:r>
              <a:rPr lang="en-US" dirty="0"/>
              <a:t>or a </a:t>
            </a:r>
            <a:r>
              <a:rPr lang="en-US" i="1" dirty="0"/>
              <a:t>strong one-way function</a:t>
            </a:r>
            <a:r>
              <a:rPr lang="en-US" dirty="0"/>
              <a:t>) </a:t>
            </a:r>
            <a:r>
              <a:rPr lang="en-US" i="1" dirty="0"/>
              <a:t>h</a:t>
            </a:r>
            <a:r>
              <a:rPr lang="en-US" dirty="0"/>
              <a:t>: </a:t>
            </a:r>
            <a:r>
              <a:rPr lang="en-US" i="1" dirty="0"/>
              <a:t>A </a:t>
            </a:r>
            <a:r>
              <a:rPr lang="en-US" dirty="0"/>
              <a:t>→ </a:t>
            </a:r>
            <a:r>
              <a:rPr lang="en-US" i="1" dirty="0"/>
              <a:t>B </a:t>
            </a:r>
            <a:r>
              <a:rPr lang="en-US" dirty="0"/>
              <a:t>is a function that has the following properties.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any </a:t>
            </a:r>
            <a:r>
              <a:rPr lang="en-US" i="1" dirty="0"/>
              <a:t>x </a:t>
            </a:r>
            <a:r>
              <a:rPr lang="en-US" dirty="0"/>
              <a:t>∈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easy to compute.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any </a:t>
            </a:r>
            <a:r>
              <a:rPr lang="en-US" i="1" dirty="0"/>
              <a:t>y </a:t>
            </a:r>
            <a:r>
              <a:rPr lang="en-US" dirty="0"/>
              <a:t>∈ </a:t>
            </a:r>
            <a:r>
              <a:rPr lang="en-US" i="1" dirty="0"/>
              <a:t>B</a:t>
            </a:r>
            <a:r>
              <a:rPr lang="en-US" dirty="0"/>
              <a:t>, it is computationally infeasible to find </a:t>
            </a:r>
            <a:r>
              <a:rPr lang="en-US" i="1" dirty="0"/>
              <a:t>x </a:t>
            </a:r>
            <a:r>
              <a:rPr lang="en-US" dirty="0"/>
              <a:t>∈ </a:t>
            </a:r>
            <a:r>
              <a:rPr lang="en-US" i="1" dirty="0"/>
              <a:t>A </a:t>
            </a:r>
            <a:r>
              <a:rPr lang="en-US" dirty="0"/>
              <a:t>such that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computationally infeasible to find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x´ </a:t>
            </a:r>
            <a:r>
              <a:rPr lang="en-US" dirty="0"/>
              <a:t>∈ </a:t>
            </a:r>
            <a:r>
              <a:rPr lang="en-US" i="1" dirty="0"/>
              <a:t>A, </a:t>
            </a:r>
            <a:r>
              <a:rPr lang="en-US" dirty="0"/>
              <a:t>such that </a:t>
            </a:r>
            <a:r>
              <a:rPr lang="en-US" i="1" dirty="0"/>
              <a:t>x </a:t>
            </a:r>
            <a:r>
              <a:rPr lang="en-US" dirty="0"/>
              <a:t>≠ </a:t>
            </a:r>
            <a:r>
              <a:rPr lang="en-US" i="1" dirty="0"/>
              <a:t>x´ </a:t>
            </a:r>
            <a:r>
              <a:rPr lang="en-US" dirty="0"/>
              <a:t>and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x´</a:t>
            </a:r>
            <a:r>
              <a:rPr lang="en-US" dirty="0"/>
              <a:t>). (Such a pair is called a </a:t>
            </a:r>
            <a:r>
              <a:rPr lang="en-US" i="1" dirty="0"/>
              <a:t>collision</a:t>
            </a:r>
            <a:r>
              <a:rPr lang="en-US" dirty="0"/>
              <a:t>.)</a:t>
            </a:r>
          </a:p>
          <a:p>
            <a:r>
              <a:rPr lang="en-US" dirty="0"/>
              <a:t>The third requirement is often stated as: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Given any </a:t>
            </a:r>
            <a:r>
              <a:rPr lang="en-US" i="1" dirty="0"/>
              <a:t>x </a:t>
            </a:r>
            <a:r>
              <a:rPr lang="en-US" dirty="0"/>
              <a:t>∈ </a:t>
            </a:r>
            <a:r>
              <a:rPr lang="en-US" i="1" dirty="0"/>
              <a:t>A</a:t>
            </a:r>
            <a:r>
              <a:rPr lang="en-US" dirty="0"/>
              <a:t>, it is computationally infeasible to find another </a:t>
            </a:r>
            <a:r>
              <a:rPr lang="en-US" i="1" dirty="0"/>
              <a:t>x´ </a:t>
            </a:r>
            <a:r>
              <a:rPr lang="en-US" dirty="0"/>
              <a:t>∈ </a:t>
            </a:r>
            <a:r>
              <a:rPr lang="en-US" i="1" dirty="0"/>
              <a:t>A </a:t>
            </a:r>
            <a:r>
              <a:rPr lang="en-US" dirty="0"/>
              <a:t>such that </a:t>
            </a:r>
            <a:r>
              <a:rPr lang="en-US" i="1" dirty="0"/>
              <a:t>x </a:t>
            </a:r>
            <a:r>
              <a:rPr lang="en-US" dirty="0"/>
              <a:t>≠ </a:t>
            </a:r>
            <a:r>
              <a:rPr lang="en-US" i="1" dirty="0"/>
              <a:t>x´ </a:t>
            </a:r>
            <a:r>
              <a:rPr lang="en-US" dirty="0"/>
              <a:t>and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x´ </a:t>
            </a:r>
            <a:r>
              <a:rPr lang="en-US" dirty="0"/>
              <a:t>) =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61446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pigeonhole principle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Definition 8–3. </a:t>
            </a:r>
            <a:r>
              <a:rPr lang="en-US" sz="2400" dirty="0"/>
              <a:t>The </a:t>
            </a:r>
            <a:r>
              <a:rPr lang="en-US" sz="2400" i="1" dirty="0"/>
              <a:t>pigeonhole principle </a:t>
            </a:r>
            <a:r>
              <a:rPr lang="en-US" sz="2400" dirty="0"/>
              <a:t>states that if there are </a:t>
            </a:r>
            <a:r>
              <a:rPr lang="en-US" sz="2400" i="1" dirty="0"/>
              <a:t>n </a:t>
            </a:r>
            <a:r>
              <a:rPr lang="en-US" sz="2400" dirty="0"/>
              <a:t>containers for </a:t>
            </a:r>
            <a:r>
              <a:rPr lang="en-US" sz="2400" i="1" dirty="0"/>
              <a:t>n </a:t>
            </a:r>
            <a:r>
              <a:rPr lang="en-US" sz="2400" dirty="0"/>
              <a:t>+ 1 objects, at least one container will hold two objects. To understand its application here, consider a cryptographic checksum function that computes hashes of three bits and a set of files each of which contains five bits. This yields 2</a:t>
            </a:r>
            <a:r>
              <a:rPr lang="en-US" sz="2400" baseline="30000" dirty="0"/>
              <a:t>3</a:t>
            </a:r>
            <a:r>
              <a:rPr lang="en-US" sz="2400" dirty="0"/>
              <a:t> = 8 possible hashes for 2</a:t>
            </a:r>
            <a:r>
              <a:rPr lang="en-US" sz="2400" baseline="30000" dirty="0"/>
              <a:t>5</a:t>
            </a:r>
            <a:r>
              <a:rPr lang="en-US" sz="2400" dirty="0"/>
              <a:t> = 32 files. Hence, at least four different files correspond to the same hash.</a:t>
            </a:r>
          </a:p>
          <a:p>
            <a:r>
              <a:rPr lang="en-US" sz="2400" dirty="0"/>
              <a:t>Now assume that a cryptographic checksum function computes hashes of 128 bits. The probability of finding a message corresponding to a given hash is 2</a:t>
            </a:r>
            <a:r>
              <a:rPr lang="en-US" sz="2400" baseline="30000" dirty="0"/>
              <a:t>–128</a:t>
            </a:r>
            <a:r>
              <a:rPr lang="en-US" sz="2400" dirty="0"/>
              <a:t>, but the probability of finding two messages with the same hash (that is, with the value of neither message being constrained) is 2</a:t>
            </a:r>
            <a:r>
              <a:rPr lang="en-US" sz="2400" baseline="30000" dirty="0"/>
              <a:t>–64</a:t>
            </a:r>
          </a:p>
        </p:txBody>
      </p:sp>
    </p:spTree>
    <p:extLst>
      <p:ext uri="{BB962C8B-B14F-4D97-AF65-F5344CB8AC3E}">
        <p14:creationId xmlns:p14="http://schemas.microsoft.com/office/powerpoint/2010/main" val="3754509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Keyed</a:t>
            </a:r>
            <a:r>
              <a:rPr lang="it-IT" dirty="0"/>
              <a:t> </a:t>
            </a:r>
            <a:r>
              <a:rPr lang="it-IT" dirty="0" err="1"/>
              <a:t>cryptographic</a:t>
            </a:r>
            <a:r>
              <a:rPr lang="it-IT" dirty="0"/>
              <a:t>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Definition 8–4. </a:t>
            </a:r>
            <a:r>
              <a:rPr lang="en-US" sz="2400" dirty="0"/>
              <a:t>A </a:t>
            </a:r>
            <a:r>
              <a:rPr lang="en-US" sz="2400" i="1" dirty="0"/>
              <a:t>keyed </a:t>
            </a:r>
            <a:r>
              <a:rPr lang="en-US" sz="2400" dirty="0"/>
              <a:t>cryptographic checksum function requires a cryptographic key as part of the computation. A </a:t>
            </a:r>
            <a:r>
              <a:rPr lang="en-US" sz="2400" i="1" dirty="0"/>
              <a:t>keyless </a:t>
            </a:r>
            <a:r>
              <a:rPr lang="en-US" sz="2400" dirty="0"/>
              <a:t>cryptographic checksum does not.</a:t>
            </a:r>
          </a:p>
          <a:p>
            <a:r>
              <a:rPr lang="it-IT" sz="2400" dirty="0"/>
              <a:t>MD2</a:t>
            </a:r>
          </a:p>
          <a:p>
            <a:r>
              <a:rPr lang="it-IT" sz="2400" dirty="0"/>
              <a:t>MD4</a:t>
            </a:r>
          </a:p>
          <a:p>
            <a:r>
              <a:rPr lang="it-IT" sz="2400" dirty="0"/>
              <a:t>MD5</a:t>
            </a:r>
          </a:p>
          <a:p>
            <a:r>
              <a:rPr lang="it-IT" sz="2400" dirty="0"/>
              <a:t>SHA-1</a:t>
            </a:r>
          </a:p>
          <a:p>
            <a:r>
              <a:rPr lang="it-IT" sz="2400" dirty="0"/>
              <a:t>HAVAL</a:t>
            </a:r>
          </a:p>
          <a:p>
            <a:r>
              <a:rPr lang="it-IT" sz="2400" dirty="0" err="1"/>
              <a:t>Snefru</a:t>
            </a:r>
            <a:endParaRPr lang="it-IT" sz="2400" dirty="0"/>
          </a:p>
          <a:p>
            <a:pPr lvl="1"/>
            <a:r>
              <a:rPr lang="it-IT" sz="2000" dirty="0" err="1"/>
              <a:t>Vulnerable</a:t>
            </a:r>
            <a:r>
              <a:rPr lang="it-IT" sz="2000" dirty="0"/>
              <a:t> to </a:t>
            </a:r>
            <a:r>
              <a:rPr lang="it-IT" sz="2000" dirty="0" err="1"/>
              <a:t>differential</a:t>
            </a:r>
            <a:r>
              <a:rPr lang="it-IT" sz="2000" dirty="0"/>
              <a:t> </a:t>
            </a:r>
            <a:r>
              <a:rPr lang="it-IT" sz="2000" dirty="0" err="1"/>
              <a:t>cryptoanalysis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776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HMAC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3711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an algorithm that uses a keyless hash function and a cryptographic key to produce a keyed hash function</a:t>
            </a:r>
          </a:p>
          <a:p>
            <a:r>
              <a:rPr lang="en-US" dirty="0"/>
              <a:t>Let </a:t>
            </a:r>
            <a:r>
              <a:rPr lang="en-US" i="1" dirty="0"/>
              <a:t>h </a:t>
            </a:r>
            <a:r>
              <a:rPr lang="en-US" dirty="0"/>
              <a:t>be a keyless hash function that hashes data in blocks of </a:t>
            </a:r>
            <a:r>
              <a:rPr lang="en-US" i="1" dirty="0"/>
              <a:t>b </a:t>
            </a:r>
            <a:r>
              <a:rPr lang="en-US" dirty="0"/>
              <a:t>bytes to produce a hash </a:t>
            </a:r>
            <a:r>
              <a:rPr lang="en-US" i="1" dirty="0"/>
              <a:t>l </a:t>
            </a:r>
            <a:r>
              <a:rPr lang="en-US" dirty="0"/>
              <a:t>bytes long. Let </a:t>
            </a:r>
            <a:r>
              <a:rPr lang="en-US" i="1" dirty="0"/>
              <a:t>k </a:t>
            </a:r>
            <a:r>
              <a:rPr lang="en-US" dirty="0"/>
              <a:t>be a cryptographic key. We assume that the length of </a:t>
            </a:r>
            <a:r>
              <a:rPr lang="en-US" i="1" dirty="0"/>
              <a:t>k </a:t>
            </a:r>
            <a:r>
              <a:rPr lang="en-US" dirty="0"/>
              <a:t>is no greater than </a:t>
            </a:r>
            <a:r>
              <a:rPr lang="en-US" i="1" dirty="0"/>
              <a:t>b</a:t>
            </a:r>
            <a:r>
              <a:rPr lang="en-US" dirty="0"/>
              <a:t>; if it is, use </a:t>
            </a:r>
            <a:r>
              <a:rPr lang="en-US" i="1" dirty="0"/>
              <a:t>h </a:t>
            </a:r>
            <a:r>
              <a:rPr lang="en-US" dirty="0"/>
              <a:t>to hash it to produce a new key of length </a:t>
            </a:r>
            <a:r>
              <a:rPr lang="en-US" i="1" dirty="0"/>
              <a:t>b</a:t>
            </a:r>
            <a:r>
              <a:rPr lang="en-US" dirty="0"/>
              <a:t>. Let </a:t>
            </a:r>
            <a:r>
              <a:rPr lang="en-US" i="1" dirty="0"/>
              <a:t>k´ </a:t>
            </a:r>
            <a:r>
              <a:rPr lang="en-US" dirty="0"/>
              <a:t>be the key </a:t>
            </a:r>
            <a:r>
              <a:rPr lang="en-US" i="1" dirty="0"/>
              <a:t>k </a:t>
            </a:r>
            <a:r>
              <a:rPr lang="en-US" dirty="0"/>
              <a:t>padded with bytes containing 0 to make </a:t>
            </a:r>
            <a:r>
              <a:rPr lang="en-US" i="1" dirty="0"/>
              <a:t>b </a:t>
            </a:r>
            <a:r>
              <a:rPr lang="en-US" dirty="0"/>
              <a:t>bytes. Let </a:t>
            </a:r>
            <a:r>
              <a:rPr lang="en-US" i="1" dirty="0" err="1"/>
              <a:t>ipad</a:t>
            </a:r>
            <a:r>
              <a:rPr lang="en-US" i="1" dirty="0"/>
              <a:t> </a:t>
            </a:r>
            <a:r>
              <a:rPr lang="en-US" dirty="0"/>
              <a:t>be a sequence of bytes containing the bits 00110110 and repeated </a:t>
            </a:r>
            <a:r>
              <a:rPr lang="en-US" i="1" dirty="0"/>
              <a:t>b </a:t>
            </a:r>
            <a:r>
              <a:rPr lang="en-US" dirty="0"/>
              <a:t>times; let </a:t>
            </a:r>
            <a:r>
              <a:rPr lang="en-US" i="1" dirty="0" err="1"/>
              <a:t>opad</a:t>
            </a:r>
            <a:r>
              <a:rPr lang="en-US" i="1" dirty="0"/>
              <a:t> </a:t>
            </a:r>
            <a:r>
              <a:rPr lang="en-US" dirty="0"/>
              <a:t>be a similar sequence with the bits 01011100. The HMAC-</a:t>
            </a:r>
            <a:r>
              <a:rPr lang="en-US" i="1" dirty="0"/>
              <a:t>h </a:t>
            </a:r>
            <a:r>
              <a:rPr lang="en-US" dirty="0"/>
              <a:t>function with key </a:t>
            </a:r>
            <a:r>
              <a:rPr lang="en-US" i="1" dirty="0"/>
              <a:t>k </a:t>
            </a:r>
            <a:r>
              <a:rPr lang="en-US" dirty="0"/>
              <a:t>for message </a:t>
            </a:r>
            <a:r>
              <a:rPr lang="en-US" i="1" dirty="0"/>
              <a:t>m </a:t>
            </a:r>
            <a:r>
              <a:rPr lang="en-US" dirty="0"/>
              <a:t>is</a:t>
            </a:r>
          </a:p>
          <a:p>
            <a:endParaRPr lang="it-IT" dirty="0"/>
          </a:p>
          <a:p>
            <a:endParaRPr lang="it-IT" dirty="0"/>
          </a:p>
          <a:p>
            <a:r>
              <a:rPr lang="pt-BR" dirty="0"/>
              <a:t>HMAC-</a:t>
            </a:r>
            <a:r>
              <a:rPr lang="pt-BR" i="1" dirty="0"/>
              <a:t>h</a:t>
            </a:r>
            <a:r>
              <a:rPr lang="pt-BR" dirty="0"/>
              <a:t>(</a:t>
            </a:r>
            <a:r>
              <a:rPr lang="pt-BR" i="1" dirty="0"/>
              <a:t>k</a:t>
            </a:r>
            <a:r>
              <a:rPr lang="pt-BR" dirty="0"/>
              <a:t>, </a:t>
            </a:r>
            <a:r>
              <a:rPr lang="pt-BR" i="1" dirty="0"/>
              <a:t>m</a:t>
            </a:r>
            <a:r>
              <a:rPr lang="pt-BR" dirty="0"/>
              <a:t>) = </a:t>
            </a:r>
            <a:r>
              <a:rPr lang="pt-BR" i="1" dirty="0"/>
              <a:t>h</a:t>
            </a:r>
            <a:r>
              <a:rPr lang="pt-BR" dirty="0"/>
              <a:t>(</a:t>
            </a:r>
            <a:r>
              <a:rPr lang="pt-BR" i="1" dirty="0"/>
              <a:t>k´ </a:t>
            </a:r>
            <a:r>
              <a:rPr lang="pt-BR" dirty="0"/>
              <a:t>⊕ </a:t>
            </a:r>
            <a:r>
              <a:rPr lang="pt-BR" i="1" dirty="0"/>
              <a:t>opad </a:t>
            </a:r>
            <a:r>
              <a:rPr lang="pt-BR" dirty="0"/>
              <a:t>|| </a:t>
            </a:r>
            <a:r>
              <a:rPr lang="pt-BR" i="1" dirty="0"/>
              <a:t>h</a:t>
            </a:r>
            <a:r>
              <a:rPr lang="pt-BR" dirty="0"/>
              <a:t>(</a:t>
            </a:r>
            <a:r>
              <a:rPr lang="pt-BR" i="1" dirty="0"/>
              <a:t>k´ </a:t>
            </a:r>
            <a:r>
              <a:rPr lang="pt-BR" dirty="0"/>
              <a:t>⊕ </a:t>
            </a:r>
            <a:r>
              <a:rPr lang="pt-BR" i="1" dirty="0"/>
              <a:t>ipad </a:t>
            </a:r>
            <a:r>
              <a:rPr lang="pt-BR" dirty="0"/>
              <a:t>|| </a:t>
            </a:r>
            <a:r>
              <a:rPr lang="pt-BR" i="1" dirty="0"/>
              <a:t>m</a:t>
            </a:r>
            <a:r>
              <a:rPr lang="pt-BR" dirty="0"/>
              <a:t>))</a:t>
            </a:r>
          </a:p>
          <a:p>
            <a:endParaRPr lang="pt-BR" dirty="0"/>
          </a:p>
          <a:p>
            <a:r>
              <a:rPr lang="en-US" dirty="0" err="1"/>
              <a:t>Bellare</a:t>
            </a:r>
            <a:r>
              <a:rPr lang="en-US" dirty="0"/>
              <a:t>, Canetti, and </a:t>
            </a:r>
            <a:r>
              <a:rPr lang="en-US" dirty="0" err="1"/>
              <a:t>Krawczyk</a:t>
            </a:r>
            <a:r>
              <a:rPr lang="en-US" dirty="0"/>
              <a:t> [65] analyze the security of HMAC and conclude that the strength of HMAC depends on the strength of the hash function </a:t>
            </a:r>
            <a:r>
              <a:rPr lang="en-US" i="1" dirty="0"/>
              <a:t>h</a:t>
            </a:r>
            <a:r>
              <a:rPr lang="en-US" dirty="0"/>
              <a:t>. Various HMAC functions are used in Internet security protocols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30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Key</a:t>
            </a:r>
            <a:r>
              <a:rPr lang="it-IT" dirty="0"/>
              <a:t> Management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77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statement</a:t>
            </a:r>
          </a:p>
          <a:p>
            <a:r>
              <a:rPr lang="en-US" sz="2000" i="1" dirty="0"/>
              <a:t>X </a:t>
            </a:r>
            <a:r>
              <a:rPr lang="en-US" sz="2000" dirty="0"/>
              <a:t>→ </a:t>
            </a:r>
            <a:r>
              <a:rPr lang="en-US" sz="2000" i="1" dirty="0"/>
              <a:t>Y </a:t>
            </a:r>
            <a:r>
              <a:rPr lang="en-US" sz="2000" dirty="0"/>
              <a:t>: { </a:t>
            </a:r>
            <a:r>
              <a:rPr lang="en-US" sz="2000" i="1" dirty="0"/>
              <a:t>Z </a:t>
            </a:r>
            <a:r>
              <a:rPr lang="en-US" sz="2000" dirty="0"/>
              <a:t>} </a:t>
            </a:r>
            <a:r>
              <a:rPr lang="en-US" sz="2000" i="1" dirty="0"/>
              <a:t>k</a:t>
            </a:r>
          </a:p>
          <a:p>
            <a:r>
              <a:rPr lang="en-US" sz="2000" dirty="0"/>
              <a:t>means that entity </a:t>
            </a:r>
            <a:r>
              <a:rPr lang="en-US" sz="2000" i="1" dirty="0"/>
              <a:t>X </a:t>
            </a:r>
            <a:r>
              <a:rPr lang="en-US" sz="2000" dirty="0"/>
              <a:t>sends entity </a:t>
            </a:r>
            <a:r>
              <a:rPr lang="en-US" sz="2000" i="1" dirty="0"/>
              <a:t>Y </a:t>
            </a:r>
            <a:r>
              <a:rPr lang="en-US" sz="2000" dirty="0"/>
              <a:t>a message </a:t>
            </a:r>
            <a:r>
              <a:rPr lang="en-US" sz="2000" i="1" dirty="0"/>
              <a:t>Z </a:t>
            </a:r>
            <a:r>
              <a:rPr lang="en-US" sz="2000" dirty="0"/>
              <a:t>enciphered with key </a:t>
            </a:r>
            <a:r>
              <a:rPr lang="en-US" sz="2000" i="1" dirty="0"/>
              <a:t>k</a:t>
            </a:r>
          </a:p>
          <a:p>
            <a:r>
              <a:rPr lang="en-US" sz="2000" i="1" dirty="0" err="1"/>
              <a:t>k</a:t>
            </a:r>
            <a:r>
              <a:rPr lang="en-US" sz="2000" i="1" baseline="-25000" dirty="0" err="1"/>
              <a:t>Alice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Bob</a:t>
            </a:r>
            <a:r>
              <a:rPr lang="en-US" sz="2000" i="1" dirty="0"/>
              <a:t> </a:t>
            </a:r>
            <a:r>
              <a:rPr lang="en-US" sz="2000" dirty="0"/>
              <a:t>refer to keys belonging to Alice and Bob</a:t>
            </a:r>
          </a:p>
          <a:p>
            <a:r>
              <a:rPr lang="en-US" sz="2000" dirty="0"/>
              <a:t>If Alice and Bob share a key, that key will be written as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Alice</a:t>
            </a:r>
            <a:r>
              <a:rPr lang="en-US" sz="2000" i="1" dirty="0" err="1"/>
              <a:t>,</a:t>
            </a:r>
            <a:r>
              <a:rPr lang="en-US" sz="2000" i="1" baseline="-25000" dirty="0" err="1"/>
              <a:t>Bob</a:t>
            </a:r>
            <a:r>
              <a:rPr lang="en-US" sz="2000" i="1" dirty="0"/>
              <a:t> </a:t>
            </a:r>
            <a:r>
              <a:rPr lang="en-US" sz="2000" dirty="0"/>
              <a:t>when the sharers are not immediately clear from the context. </a:t>
            </a:r>
          </a:p>
          <a:p>
            <a:r>
              <a:rPr lang="en-US" sz="2000" dirty="0"/>
              <a:t>In general, </a:t>
            </a:r>
            <a:r>
              <a:rPr lang="en-US" sz="2000" i="1" dirty="0"/>
              <a:t>k </a:t>
            </a:r>
            <a:r>
              <a:rPr lang="en-US" sz="2000" dirty="0"/>
              <a:t>represents a secret key (for a classical cryptosystem), </a:t>
            </a:r>
            <a:r>
              <a:rPr lang="en-US" sz="2000" i="1" dirty="0"/>
              <a:t>e </a:t>
            </a:r>
            <a:r>
              <a:rPr lang="en-US" sz="2000" dirty="0"/>
              <a:t>a public key, and </a:t>
            </a:r>
            <a:r>
              <a:rPr lang="en-US" sz="2000" i="1" dirty="0"/>
              <a:t>d </a:t>
            </a:r>
            <a:r>
              <a:rPr lang="en-US" sz="2000" dirty="0"/>
              <a:t>a private key (for a public key cryptosystem)</a:t>
            </a:r>
          </a:p>
          <a:p>
            <a:r>
              <a:rPr lang="en-US" sz="2000" i="1" dirty="0"/>
              <a:t>a </a:t>
            </a:r>
            <a:r>
              <a:rPr lang="en-US" sz="2000" dirty="0"/>
              <a:t>|| </a:t>
            </a:r>
            <a:r>
              <a:rPr lang="en-US" sz="2000" i="1" dirty="0"/>
              <a:t>b </a:t>
            </a:r>
            <a:r>
              <a:rPr lang="en-US" sz="2000" dirty="0"/>
              <a:t>means that the bit sequences </a:t>
            </a:r>
            <a:r>
              <a:rPr lang="en-US" sz="2000" i="1" dirty="0"/>
              <a:t>a </a:t>
            </a:r>
            <a:r>
              <a:rPr lang="en-US" sz="2000" dirty="0"/>
              <a:t>and </a:t>
            </a:r>
            <a:r>
              <a:rPr lang="en-US" sz="2000" i="1" dirty="0"/>
              <a:t>b </a:t>
            </a:r>
            <a:r>
              <a:rPr lang="en-US" sz="2000" dirty="0"/>
              <a:t>are concatenated.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0415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and Interchange Keys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 9–1. </a:t>
            </a:r>
            <a:r>
              <a:rPr lang="en-US" dirty="0"/>
              <a:t>An </a:t>
            </a:r>
            <a:r>
              <a:rPr lang="en-US" i="1" dirty="0"/>
              <a:t>interchange key </a:t>
            </a:r>
            <a:r>
              <a:rPr lang="en-US" dirty="0"/>
              <a:t>is a cryptographic key associated with a principal to a communication. A </a:t>
            </a:r>
            <a:r>
              <a:rPr lang="en-US" i="1" dirty="0"/>
              <a:t>session key </a:t>
            </a:r>
            <a:r>
              <a:rPr lang="en-US" dirty="0"/>
              <a:t>is a cryptographic key associated with the communication itself.</a:t>
            </a:r>
          </a:p>
          <a:p>
            <a:r>
              <a:rPr lang="en-US" dirty="0"/>
              <a:t>Session keys also prevent forward searches</a:t>
            </a:r>
          </a:p>
          <a:p>
            <a:r>
              <a:rPr lang="en-US" dirty="0"/>
              <a:t>An interchange key is associated with a principal</a:t>
            </a:r>
          </a:p>
        </p:txBody>
      </p:sp>
    </p:spTree>
    <p:extLst>
      <p:ext uri="{BB962C8B-B14F-4D97-AF65-F5344CB8AC3E}">
        <p14:creationId xmlns:p14="http://schemas.microsoft.com/office/powerpoint/2010/main" val="3179898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Exchange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goal of key exchange is to enable Alice to communicate secretly to Bob, and vice versa, using a shared cryptographic key.</a:t>
            </a:r>
          </a:p>
          <a:p>
            <a:r>
              <a:rPr lang="it-IT" sz="2400" dirty="0" err="1"/>
              <a:t>Criteria</a:t>
            </a:r>
            <a:r>
              <a:rPr lang="it-IT" sz="2400" dirty="0"/>
              <a:t>:</a:t>
            </a:r>
          </a:p>
          <a:p>
            <a:pPr lvl="1"/>
            <a:r>
              <a:rPr lang="en-US" sz="2000" dirty="0"/>
              <a:t>The key that Alice and Bob are to share cannot be transmitted in the clear</a:t>
            </a:r>
          </a:p>
          <a:p>
            <a:pPr lvl="1"/>
            <a:r>
              <a:rPr lang="en-US" sz="2000" dirty="0"/>
              <a:t>Alice and Bob may decide to trust a third party (called “Cathy” here). </a:t>
            </a:r>
          </a:p>
          <a:p>
            <a:pPr lvl="1"/>
            <a:r>
              <a:rPr lang="en-US" sz="2000" dirty="0"/>
              <a:t>The cryptosystems and protocols are publicly known. The only secret data is to be the cryptographic keys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03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Classical Cryptosystems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Classical cryptosystems (also called </a:t>
            </a:r>
            <a:r>
              <a:rPr lang="en-US" sz="2400" i="1" dirty="0"/>
              <a:t>single-key </a:t>
            </a:r>
            <a:r>
              <a:rPr lang="en-US" sz="2400" dirty="0"/>
              <a:t>or </a:t>
            </a:r>
            <a:r>
              <a:rPr lang="en-US" sz="2400" i="1" dirty="0"/>
              <a:t>symmetric </a:t>
            </a:r>
            <a:r>
              <a:rPr lang="en-US" sz="2400" dirty="0"/>
              <a:t>cryptosystems) are cryptosystems that use the same key for </a:t>
            </a:r>
            <a:r>
              <a:rPr lang="en-US" sz="2400" dirty="0" err="1"/>
              <a:t>encipherment</a:t>
            </a:r>
            <a:r>
              <a:rPr lang="en-US" sz="2400" dirty="0"/>
              <a:t> and decipherment.</a:t>
            </a:r>
          </a:p>
          <a:p>
            <a:r>
              <a:rPr lang="en-US" sz="2400" dirty="0"/>
              <a:t>for all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k</a:t>
            </a:r>
            <a:r>
              <a:rPr lang="en-US" sz="2400" i="1" dirty="0"/>
              <a:t> </a:t>
            </a:r>
            <a:r>
              <a:rPr lang="en-US" sz="2400" dirty="0"/>
              <a:t>∈ </a:t>
            </a:r>
            <a:r>
              <a:rPr lang="en-US" sz="2400" i="1" dirty="0"/>
              <a:t>C </a:t>
            </a:r>
            <a:r>
              <a:rPr lang="en-US" sz="2400" dirty="0"/>
              <a:t>and </a:t>
            </a:r>
            <a:r>
              <a:rPr lang="en-US" sz="2400" i="1" dirty="0"/>
              <a:t>k </a:t>
            </a:r>
            <a:r>
              <a:rPr lang="en-US" sz="2400" dirty="0"/>
              <a:t>∈ </a:t>
            </a:r>
            <a:r>
              <a:rPr lang="en-US" sz="2400" i="1" dirty="0"/>
              <a:t>K</a:t>
            </a:r>
            <a:r>
              <a:rPr lang="en-US" sz="2400" dirty="0"/>
              <a:t>, there is a </a:t>
            </a:r>
            <a:r>
              <a:rPr lang="en-US" sz="2400" i="1" dirty="0" err="1"/>
              <a:t>D</a:t>
            </a:r>
            <a:r>
              <a:rPr lang="en-US" sz="2400" i="1" baseline="-25000" dirty="0" err="1"/>
              <a:t>k</a:t>
            </a:r>
            <a:r>
              <a:rPr lang="en-US" sz="2400" i="1" dirty="0"/>
              <a:t> </a:t>
            </a:r>
            <a:r>
              <a:rPr lang="en-US" sz="2400" dirty="0"/>
              <a:t>∈ </a:t>
            </a:r>
            <a:r>
              <a:rPr lang="en-US" sz="2400" i="1" dirty="0"/>
              <a:t>D </a:t>
            </a:r>
            <a:r>
              <a:rPr lang="en-US" sz="2400" dirty="0"/>
              <a:t>such that </a:t>
            </a:r>
            <a:r>
              <a:rPr lang="en-US" sz="2400" i="1" dirty="0" err="1"/>
              <a:t>D</a:t>
            </a:r>
            <a:r>
              <a:rPr lang="en-US" sz="2400" i="1" baseline="-25000" dirty="0" err="1"/>
              <a:t>k</a:t>
            </a:r>
            <a:r>
              <a:rPr lang="en-US" sz="2400" i="1" dirty="0"/>
              <a:t> </a:t>
            </a:r>
            <a:r>
              <a:rPr lang="en-US" sz="2400" dirty="0"/>
              <a:t>=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k</a:t>
            </a:r>
            <a:r>
              <a:rPr lang="en-US" sz="2400" baseline="30000" dirty="0"/>
              <a:t>–1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789040"/>
            <a:ext cx="57245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475656" y="6021288"/>
            <a:ext cx="572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character frequencies in the English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9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Classical Cryptographic Key Exchange</a:t>
            </a:r>
            <a:br>
              <a:rPr lang="en-US" b="1" dirty="0"/>
            </a:br>
            <a:r>
              <a:rPr lang="en-US" b="1" dirty="0"/>
              <a:t>and Authentication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Alice and Bob wish to communicate -&gt; share a common key -&gt; classical cryptosystem -&gt; eavesdropping</a:t>
            </a:r>
          </a:p>
          <a:p>
            <a:r>
              <a:rPr lang="en-US" dirty="0"/>
              <a:t>rely on a trusted third party, Cathy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Alice → Cathy: {request for session key to Bob }</a:t>
            </a:r>
            <a:r>
              <a:rPr lang="en-US" sz="2600" i="1" dirty="0" err="1"/>
              <a:t>k</a:t>
            </a:r>
            <a:r>
              <a:rPr lang="en-US" sz="2600" i="1" baseline="-25000" dirty="0" err="1"/>
              <a:t>Alice</a:t>
            </a:r>
            <a:endParaRPr lang="en-US" sz="2600" i="1" baseline="-250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Cathy → Alice: { </a:t>
            </a:r>
            <a:r>
              <a:rPr lang="en-US" sz="2600" i="1" dirty="0" err="1"/>
              <a:t>k</a:t>
            </a:r>
            <a:r>
              <a:rPr lang="en-US" sz="2600" i="1" baseline="-25000" dirty="0" err="1"/>
              <a:t>session</a:t>
            </a:r>
            <a:r>
              <a:rPr lang="en-US" sz="2600" i="1" dirty="0"/>
              <a:t> </a:t>
            </a:r>
            <a:r>
              <a:rPr lang="en-US" sz="2600" dirty="0"/>
              <a:t>}</a:t>
            </a:r>
            <a:r>
              <a:rPr lang="en-US" sz="2600" i="1" dirty="0" err="1"/>
              <a:t>k</a:t>
            </a:r>
            <a:r>
              <a:rPr lang="en-US" sz="2600" i="1" baseline="-25000" dirty="0" err="1"/>
              <a:t>Alice</a:t>
            </a:r>
            <a:r>
              <a:rPr lang="en-US" sz="2600" i="1" dirty="0"/>
              <a:t> </a:t>
            </a:r>
            <a:r>
              <a:rPr lang="en-US" sz="2600" dirty="0"/>
              <a:t>|| { </a:t>
            </a:r>
            <a:r>
              <a:rPr lang="en-US" sz="2600" i="1" dirty="0" err="1"/>
              <a:t>k</a:t>
            </a:r>
            <a:r>
              <a:rPr lang="en-US" sz="2600" i="1" baseline="-25000" dirty="0" err="1"/>
              <a:t>session</a:t>
            </a:r>
            <a:r>
              <a:rPr lang="en-US" sz="2600" i="1" dirty="0"/>
              <a:t> </a:t>
            </a:r>
            <a:r>
              <a:rPr lang="en-US" sz="2600" dirty="0"/>
              <a:t>}</a:t>
            </a:r>
            <a:r>
              <a:rPr lang="en-US" sz="2600" i="1" dirty="0" err="1"/>
              <a:t>k</a:t>
            </a:r>
            <a:r>
              <a:rPr lang="en-US" sz="2600" i="1" baseline="-25000" dirty="0" err="1"/>
              <a:t>Bob</a:t>
            </a:r>
            <a:endParaRPr lang="en-US" sz="2600" i="1" baseline="-250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Alice → Bob: { </a:t>
            </a:r>
            <a:r>
              <a:rPr lang="en-US" sz="2600" i="1" dirty="0" err="1"/>
              <a:t>k</a:t>
            </a:r>
            <a:r>
              <a:rPr lang="en-US" sz="2600" i="1" baseline="-25000" dirty="0" err="1"/>
              <a:t>session</a:t>
            </a:r>
            <a:r>
              <a:rPr lang="en-US" sz="2600" i="1" dirty="0"/>
              <a:t> </a:t>
            </a:r>
            <a:r>
              <a:rPr lang="en-US" sz="2600" dirty="0"/>
              <a:t>}</a:t>
            </a:r>
            <a:r>
              <a:rPr lang="en-US" sz="2600" i="1" dirty="0" err="1"/>
              <a:t>k</a:t>
            </a:r>
            <a:r>
              <a:rPr lang="en-US" sz="2600" i="1" baseline="-25000" dirty="0" err="1"/>
              <a:t>Bob</a:t>
            </a:r>
            <a:endParaRPr lang="en-US" sz="2600" i="1" baseline="-250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However, Bob does not know to whom he is talking</a:t>
            </a:r>
            <a:endParaRPr lang="en-US" sz="2600" baseline="-25000" dirty="0"/>
          </a:p>
        </p:txBody>
      </p:sp>
    </p:spTree>
    <p:extLst>
      <p:ext uri="{BB962C8B-B14F-4D97-AF65-F5344CB8AC3E}">
        <p14:creationId xmlns:p14="http://schemas.microsoft.com/office/powerpoint/2010/main" val="4108313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Avoiding</a:t>
            </a:r>
            <a:r>
              <a:rPr lang="it-IT" dirty="0"/>
              <a:t> replay </a:t>
            </a:r>
            <a:r>
              <a:rPr lang="it-IT" dirty="0" err="1"/>
              <a:t>attacks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Needham-Schroeder</a:t>
            </a:r>
          </a:p>
          <a:p>
            <a:r>
              <a:rPr lang="en-US" sz="2400" dirty="0"/>
              <a:t>1. Alice → Cathy : { Alice || Bob || </a:t>
            </a:r>
            <a:r>
              <a:rPr lang="en-US" sz="2400" i="1" dirty="0"/>
              <a:t>rand</a:t>
            </a:r>
            <a:r>
              <a:rPr lang="en-US" sz="2400" baseline="-25000" dirty="0"/>
              <a:t>1</a:t>
            </a:r>
            <a:r>
              <a:rPr lang="en-US" sz="2400" dirty="0"/>
              <a:t> }</a:t>
            </a:r>
          </a:p>
          <a:p>
            <a:r>
              <a:rPr lang="en-US" sz="2400" dirty="0"/>
              <a:t>2. Cathy → Alice : { Alice || Bob || </a:t>
            </a:r>
            <a:r>
              <a:rPr lang="en-US" sz="2400" i="1" dirty="0"/>
              <a:t>rand</a:t>
            </a:r>
            <a:r>
              <a:rPr lang="en-US" sz="2400" baseline="-25000" dirty="0"/>
              <a:t>1</a:t>
            </a:r>
            <a:r>
              <a:rPr lang="en-US" sz="2400" dirty="0"/>
              <a:t> || </a:t>
            </a:r>
            <a:r>
              <a:rPr lang="en-US" sz="2400" i="1" dirty="0" err="1"/>
              <a:t>k</a:t>
            </a:r>
            <a:r>
              <a:rPr lang="en-US" sz="2400" baseline="-25000" dirty="0" err="1"/>
              <a:t>session</a:t>
            </a:r>
            <a:r>
              <a:rPr lang="en-US" sz="2400" i="1" dirty="0"/>
              <a:t> </a:t>
            </a:r>
            <a:r>
              <a:rPr lang="en-US" sz="2400" dirty="0"/>
              <a:t>|| {Alice || </a:t>
            </a:r>
            <a:r>
              <a:rPr lang="en-US" sz="2400" i="1" dirty="0" err="1"/>
              <a:t>k</a:t>
            </a:r>
            <a:r>
              <a:rPr lang="en-US" sz="2400" baseline="-25000" dirty="0" err="1"/>
              <a:t>session</a:t>
            </a:r>
            <a:r>
              <a:rPr lang="en-US" sz="2400" dirty="0"/>
              <a:t>} </a:t>
            </a:r>
            <a:r>
              <a:rPr lang="en-US" sz="2400" i="1" dirty="0" err="1"/>
              <a:t>k</a:t>
            </a:r>
            <a:r>
              <a:rPr lang="en-US" sz="2400" baseline="-25000" dirty="0" err="1"/>
              <a:t>Bob</a:t>
            </a:r>
            <a:r>
              <a:rPr lang="en-US" sz="2400" i="1" dirty="0"/>
              <a:t> </a:t>
            </a:r>
            <a:r>
              <a:rPr lang="en-US" sz="2400" dirty="0"/>
              <a:t>} </a:t>
            </a:r>
            <a:r>
              <a:rPr lang="en-US" sz="2400" i="1" dirty="0" err="1"/>
              <a:t>k</a:t>
            </a:r>
            <a:r>
              <a:rPr lang="en-US" sz="2400" baseline="-25000" dirty="0" err="1"/>
              <a:t>Alice</a:t>
            </a:r>
            <a:endParaRPr lang="en-US" sz="2400" baseline="-25000" dirty="0"/>
          </a:p>
          <a:p>
            <a:r>
              <a:rPr lang="en-US" sz="2400" dirty="0"/>
              <a:t>3. Alice → Bob : { Alice ||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session</a:t>
            </a:r>
            <a:r>
              <a:rPr lang="en-US" sz="2400" i="1" dirty="0"/>
              <a:t> </a:t>
            </a:r>
            <a:r>
              <a:rPr lang="en-US" sz="2400" dirty="0"/>
              <a:t>}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Bob</a:t>
            </a:r>
            <a:endParaRPr lang="en-US" sz="2400" i="1" baseline="-25000" dirty="0"/>
          </a:p>
          <a:p>
            <a:r>
              <a:rPr lang="en-US" sz="2400" dirty="0"/>
              <a:t>4. Bob → Alice : { </a:t>
            </a:r>
            <a:r>
              <a:rPr lang="en-US" sz="2400" i="1" dirty="0"/>
              <a:t>rand</a:t>
            </a:r>
            <a:r>
              <a:rPr lang="en-US" sz="2400" baseline="-25000" dirty="0"/>
              <a:t>2</a:t>
            </a:r>
            <a:r>
              <a:rPr lang="en-US" sz="2400" dirty="0"/>
              <a:t> } </a:t>
            </a:r>
            <a:r>
              <a:rPr lang="en-US" sz="2400" i="1" dirty="0" err="1"/>
              <a:t>k</a:t>
            </a:r>
            <a:r>
              <a:rPr lang="en-US" sz="2400" i="1" baseline="-25000" dirty="0" err="1"/>
              <a:t>session</a:t>
            </a:r>
            <a:endParaRPr lang="en-US" sz="2400" i="1" baseline="-25000" dirty="0"/>
          </a:p>
          <a:p>
            <a:r>
              <a:rPr lang="en-US" sz="2400" dirty="0"/>
              <a:t>5. Alice → Bob : { </a:t>
            </a:r>
            <a:r>
              <a:rPr lang="en-US" sz="2400" i="1" dirty="0"/>
              <a:t>rand</a:t>
            </a:r>
            <a:r>
              <a:rPr lang="en-US" sz="2400" baseline="-25000" dirty="0"/>
              <a:t>2</a:t>
            </a:r>
            <a:r>
              <a:rPr lang="en-US" sz="2400" dirty="0"/>
              <a:t> – 1 }</a:t>
            </a:r>
            <a:r>
              <a:rPr lang="en-US" sz="2400" i="1" baseline="-25000" dirty="0" err="1"/>
              <a:t>ksession</a:t>
            </a:r>
            <a:endParaRPr lang="en-US" sz="2400" i="1" baseline="-25000" dirty="0"/>
          </a:p>
          <a:p>
            <a:r>
              <a:rPr lang="it-IT" sz="2400" i="1" dirty="0" err="1"/>
              <a:t>Nonces</a:t>
            </a:r>
            <a:r>
              <a:rPr lang="it-IT" sz="2400" dirty="0"/>
              <a:t>: </a:t>
            </a:r>
            <a:r>
              <a:rPr lang="en-US" sz="2400" i="1" dirty="0"/>
              <a:t>rand</a:t>
            </a:r>
            <a:r>
              <a:rPr lang="en-US" sz="2400" dirty="0"/>
              <a:t>1 and </a:t>
            </a:r>
            <a:r>
              <a:rPr lang="en-US" sz="2400" i="1" dirty="0"/>
              <a:t>rand</a:t>
            </a:r>
            <a:r>
              <a:rPr lang="en-US" sz="2400" dirty="0"/>
              <a:t>2 are two numbers generated at random</a:t>
            </a:r>
          </a:p>
          <a:p>
            <a:r>
              <a:rPr lang="en-US" sz="2400" dirty="0"/>
              <a:t>session keys will be generated </a:t>
            </a:r>
            <a:r>
              <a:rPr lang="en-US" sz="2400" dirty="0" err="1"/>
              <a:t>pseudorandomly</a:t>
            </a:r>
            <a:r>
              <a:rPr lang="en-US" sz="2400" dirty="0"/>
              <a:t> -&gt; possible to predict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778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1. Eve → Bob : { Alice || </a:t>
            </a:r>
            <a:r>
              <a:rPr lang="en-US" i="1" dirty="0" err="1"/>
              <a:t>ksession</a:t>
            </a:r>
            <a:r>
              <a:rPr lang="en-US" i="1" dirty="0"/>
              <a:t> </a:t>
            </a:r>
            <a:r>
              <a:rPr lang="en-US" dirty="0"/>
              <a:t>} </a:t>
            </a:r>
            <a:r>
              <a:rPr lang="en-US" i="1" dirty="0" err="1"/>
              <a:t>kBob</a:t>
            </a:r>
            <a:endParaRPr lang="en-US" i="1" dirty="0"/>
          </a:p>
          <a:p>
            <a:r>
              <a:rPr lang="en-US" dirty="0"/>
              <a:t>2. Bob → Alice : { </a:t>
            </a:r>
            <a:r>
              <a:rPr lang="en-US" i="1" dirty="0"/>
              <a:t>rand</a:t>
            </a:r>
            <a:r>
              <a:rPr lang="en-US" dirty="0"/>
              <a:t>3 } </a:t>
            </a:r>
            <a:r>
              <a:rPr lang="en-US" i="1" dirty="0" err="1"/>
              <a:t>ksession</a:t>
            </a:r>
            <a:r>
              <a:rPr lang="en-US" i="1" dirty="0"/>
              <a:t> </a:t>
            </a:r>
            <a:r>
              <a:rPr lang="en-US" dirty="0"/>
              <a:t>[intercepted by Eve]</a:t>
            </a:r>
          </a:p>
          <a:p>
            <a:r>
              <a:rPr lang="en-US" dirty="0"/>
              <a:t>3. Eve → Bob : { </a:t>
            </a:r>
            <a:r>
              <a:rPr lang="en-US" i="1" dirty="0"/>
              <a:t>rand</a:t>
            </a:r>
            <a:r>
              <a:rPr lang="en-US" dirty="0"/>
              <a:t>3 – 1 }</a:t>
            </a:r>
            <a:r>
              <a:rPr lang="en-US" i="1" dirty="0" err="1"/>
              <a:t>ksession</a:t>
            </a:r>
            <a:endParaRPr lang="en-US" i="1" dirty="0"/>
          </a:p>
          <a:p>
            <a:r>
              <a:rPr lang="en-US" dirty="0"/>
              <a:t>Now Bob thinks he is talking to Alice. He is really talking to Eve.</a:t>
            </a:r>
          </a:p>
          <a:p>
            <a:r>
              <a:rPr lang="en-US" dirty="0"/>
              <a:t>Denning and Sacco suggest using timestamps to enable Bob to detect this</a:t>
            </a:r>
          </a:p>
          <a:p>
            <a:r>
              <a:rPr lang="en-US" dirty="0"/>
              <a:t>replay. Applying their method to the Needham-Schroeder protocol yields</a:t>
            </a:r>
          </a:p>
          <a:p>
            <a:r>
              <a:rPr lang="en-US" dirty="0"/>
              <a:t>1. Alice → Cathy : { Alice || Bob || </a:t>
            </a:r>
            <a:r>
              <a:rPr lang="en-US" i="1" dirty="0"/>
              <a:t>rand</a:t>
            </a:r>
            <a:r>
              <a:rPr lang="en-US" dirty="0"/>
              <a:t>1 }</a:t>
            </a:r>
          </a:p>
          <a:p>
            <a:r>
              <a:rPr lang="en-US" dirty="0"/>
              <a:t>2. Cathy → Alice : { Alice || Bob || </a:t>
            </a:r>
            <a:r>
              <a:rPr lang="en-US" i="1" dirty="0"/>
              <a:t>rand</a:t>
            </a:r>
            <a:r>
              <a:rPr lang="en-US" dirty="0"/>
              <a:t>1 || </a:t>
            </a:r>
            <a:r>
              <a:rPr lang="en-US" i="1" dirty="0" err="1"/>
              <a:t>ksession</a:t>
            </a:r>
            <a:r>
              <a:rPr lang="en-US" i="1" dirty="0"/>
              <a:t> </a:t>
            </a:r>
            <a:r>
              <a:rPr lang="en-US" dirty="0"/>
              <a:t>||</a:t>
            </a:r>
          </a:p>
          <a:p>
            <a:r>
              <a:rPr lang="en-US" dirty="0"/>
              <a:t>{Alice || </a:t>
            </a:r>
            <a:r>
              <a:rPr lang="en-US" i="1" dirty="0"/>
              <a:t>T </a:t>
            </a:r>
            <a:r>
              <a:rPr lang="en-US" dirty="0"/>
              <a:t>|| </a:t>
            </a:r>
            <a:r>
              <a:rPr lang="en-US" i="1" dirty="0" err="1"/>
              <a:t>ksession</a:t>
            </a:r>
            <a:r>
              <a:rPr lang="en-US" dirty="0"/>
              <a:t>} </a:t>
            </a:r>
            <a:r>
              <a:rPr lang="en-US" i="1" dirty="0" err="1"/>
              <a:t>kBob</a:t>
            </a:r>
            <a:r>
              <a:rPr lang="en-US" i="1" dirty="0"/>
              <a:t> </a:t>
            </a:r>
            <a:r>
              <a:rPr lang="en-US" dirty="0"/>
              <a:t>} </a:t>
            </a:r>
            <a:r>
              <a:rPr lang="en-US" i="1" dirty="0" err="1"/>
              <a:t>kAlice</a:t>
            </a:r>
            <a:endParaRPr lang="en-US" i="1" dirty="0"/>
          </a:p>
          <a:p>
            <a:r>
              <a:rPr lang="en-US" dirty="0"/>
              <a:t>3. Alice → Bob : { Alice || </a:t>
            </a:r>
            <a:r>
              <a:rPr lang="en-US" i="1" dirty="0"/>
              <a:t>T </a:t>
            </a:r>
            <a:r>
              <a:rPr lang="en-US" dirty="0"/>
              <a:t>|| </a:t>
            </a:r>
            <a:r>
              <a:rPr lang="en-US" i="1" dirty="0" err="1"/>
              <a:t>ksession</a:t>
            </a:r>
            <a:r>
              <a:rPr lang="en-US" i="1" dirty="0"/>
              <a:t> </a:t>
            </a:r>
            <a:r>
              <a:rPr lang="en-US" dirty="0"/>
              <a:t>} </a:t>
            </a:r>
            <a:r>
              <a:rPr lang="en-US" i="1" dirty="0" err="1"/>
              <a:t>kBob</a:t>
            </a:r>
            <a:endParaRPr lang="en-US" i="1" dirty="0"/>
          </a:p>
          <a:p>
            <a:r>
              <a:rPr lang="en-US" dirty="0"/>
              <a:t>4. Bob → Alice : { </a:t>
            </a:r>
            <a:r>
              <a:rPr lang="en-US" i="1" dirty="0"/>
              <a:t>rand</a:t>
            </a:r>
            <a:r>
              <a:rPr lang="en-US" dirty="0"/>
              <a:t>2 } </a:t>
            </a:r>
            <a:r>
              <a:rPr lang="en-US" i="1" dirty="0" err="1"/>
              <a:t>ksession</a:t>
            </a:r>
            <a:endParaRPr lang="en-US" i="1" dirty="0"/>
          </a:p>
          <a:p>
            <a:r>
              <a:rPr lang="en-US" dirty="0"/>
              <a:t>5. Alice → Bob : { </a:t>
            </a:r>
            <a:r>
              <a:rPr lang="en-US" i="1" dirty="0"/>
              <a:t>rand</a:t>
            </a:r>
            <a:r>
              <a:rPr lang="en-US" dirty="0"/>
              <a:t>2 – 1 }</a:t>
            </a:r>
            <a:r>
              <a:rPr lang="en-US" i="1" dirty="0" err="1"/>
              <a:t>ksession</a:t>
            </a:r>
            <a:endParaRPr lang="en-US" i="1" dirty="0"/>
          </a:p>
          <a:p>
            <a:r>
              <a:rPr lang="en-US" dirty="0"/>
              <a:t>where </a:t>
            </a:r>
            <a:r>
              <a:rPr lang="en-US" i="1" dirty="0"/>
              <a:t>T </a:t>
            </a:r>
            <a:r>
              <a:rPr lang="en-US" dirty="0"/>
              <a:t>is a timestamp</a:t>
            </a:r>
          </a:p>
        </p:txBody>
      </p:sp>
    </p:spTree>
    <p:extLst>
      <p:ext uri="{BB962C8B-B14F-4D97-AF65-F5344CB8AC3E}">
        <p14:creationId xmlns:p14="http://schemas.microsoft.com/office/powerpoint/2010/main" val="4212783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Otway-Rees protocol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Otway-Rees protocol [706] corrects these problems by avoiding the use of timestamps.</a:t>
            </a:r>
          </a:p>
          <a:p>
            <a:r>
              <a:rPr lang="en-US" dirty="0"/>
              <a:t>1. Alice → Bob : </a:t>
            </a:r>
            <a:r>
              <a:rPr lang="en-US" i="1" dirty="0" err="1"/>
              <a:t>num</a:t>
            </a:r>
            <a:r>
              <a:rPr lang="en-US" i="1" dirty="0"/>
              <a:t> </a:t>
            </a:r>
            <a:r>
              <a:rPr lang="en-US" dirty="0"/>
              <a:t>|| Alice || Bob || { </a:t>
            </a:r>
            <a:r>
              <a:rPr lang="en-US" i="1" dirty="0"/>
              <a:t>rand</a:t>
            </a:r>
            <a:r>
              <a:rPr lang="en-US" dirty="0"/>
              <a:t>1 || </a:t>
            </a:r>
            <a:r>
              <a:rPr lang="en-US" i="1" dirty="0" err="1"/>
              <a:t>num</a:t>
            </a:r>
            <a:r>
              <a:rPr lang="en-US" i="1" dirty="0"/>
              <a:t> </a:t>
            </a:r>
            <a:r>
              <a:rPr lang="en-US" dirty="0"/>
              <a:t>|| Alice || Bob }</a:t>
            </a:r>
            <a:r>
              <a:rPr lang="en-US" i="1" dirty="0" err="1"/>
              <a:t>k</a:t>
            </a:r>
            <a:r>
              <a:rPr lang="en-US" i="1" baseline="-25000" dirty="0" err="1"/>
              <a:t>Alice</a:t>
            </a:r>
            <a:endParaRPr lang="en-US" i="1" baseline="-25000" dirty="0"/>
          </a:p>
          <a:p>
            <a:r>
              <a:rPr lang="en-US" dirty="0"/>
              <a:t>2. Bob → Cathy : </a:t>
            </a:r>
            <a:r>
              <a:rPr lang="en-US" i="1" dirty="0" err="1"/>
              <a:t>num</a:t>
            </a:r>
            <a:r>
              <a:rPr lang="en-US" i="1" dirty="0"/>
              <a:t> </a:t>
            </a:r>
            <a:r>
              <a:rPr lang="en-US" dirty="0"/>
              <a:t>|| Alice || Bob, || { </a:t>
            </a:r>
            <a:r>
              <a:rPr lang="en-US" i="1" dirty="0"/>
              <a:t>rand</a:t>
            </a:r>
            <a:r>
              <a:rPr lang="en-US" dirty="0"/>
              <a:t>1 || </a:t>
            </a:r>
            <a:r>
              <a:rPr lang="en-US" i="1" dirty="0" err="1"/>
              <a:t>num</a:t>
            </a:r>
            <a:r>
              <a:rPr lang="en-US" i="1" dirty="0"/>
              <a:t> </a:t>
            </a:r>
            <a:r>
              <a:rPr lang="en-US" dirty="0"/>
              <a:t>|| Alice || Bob }</a:t>
            </a:r>
            <a:r>
              <a:rPr lang="en-US" i="1" dirty="0" err="1"/>
              <a:t>k</a:t>
            </a:r>
            <a:r>
              <a:rPr lang="en-US" i="1" baseline="-25000" dirty="0" err="1"/>
              <a:t>Alice</a:t>
            </a:r>
            <a:r>
              <a:rPr lang="en-US" i="1" dirty="0"/>
              <a:t> </a:t>
            </a:r>
            <a:r>
              <a:rPr lang="en-US" dirty="0"/>
              <a:t>||</a:t>
            </a:r>
          </a:p>
          <a:p>
            <a:r>
              <a:rPr lang="en-US" dirty="0"/>
              <a:t>{</a:t>
            </a:r>
            <a:r>
              <a:rPr lang="en-US" i="1" dirty="0"/>
              <a:t>rand</a:t>
            </a:r>
            <a:r>
              <a:rPr lang="en-US" dirty="0"/>
              <a:t>2 || </a:t>
            </a:r>
            <a:r>
              <a:rPr lang="en-US" i="1" dirty="0" err="1"/>
              <a:t>num</a:t>
            </a:r>
            <a:r>
              <a:rPr lang="en-US" i="1" dirty="0"/>
              <a:t> </a:t>
            </a:r>
            <a:r>
              <a:rPr lang="en-US" dirty="0"/>
              <a:t>|| Alice || Bob }</a:t>
            </a:r>
            <a:r>
              <a:rPr lang="en-US" i="1" dirty="0" err="1"/>
              <a:t>k</a:t>
            </a:r>
            <a:r>
              <a:rPr lang="en-US" i="1" baseline="-25000" dirty="0" err="1"/>
              <a:t>Bob</a:t>
            </a:r>
            <a:endParaRPr lang="en-US" i="1" baseline="-25000" dirty="0"/>
          </a:p>
          <a:p>
            <a:r>
              <a:rPr lang="en-US" dirty="0"/>
              <a:t>3. Cathy → Bob : </a:t>
            </a:r>
            <a:r>
              <a:rPr lang="en-US" i="1" dirty="0" err="1"/>
              <a:t>num</a:t>
            </a:r>
            <a:r>
              <a:rPr lang="en-US" i="1" dirty="0"/>
              <a:t> </a:t>
            </a:r>
            <a:r>
              <a:rPr lang="en-US" dirty="0"/>
              <a:t>|| { </a:t>
            </a:r>
            <a:r>
              <a:rPr lang="en-US" i="1" dirty="0"/>
              <a:t>rand</a:t>
            </a:r>
            <a:r>
              <a:rPr lang="en-US" dirty="0"/>
              <a:t>1 || </a:t>
            </a:r>
            <a:r>
              <a:rPr lang="en-US" i="1" dirty="0" err="1"/>
              <a:t>k</a:t>
            </a:r>
            <a:r>
              <a:rPr lang="en-US" i="1" baseline="-25000" dirty="0" err="1"/>
              <a:t>session</a:t>
            </a:r>
            <a:r>
              <a:rPr lang="en-US" i="1" dirty="0"/>
              <a:t> </a:t>
            </a:r>
            <a:r>
              <a:rPr lang="en-US" dirty="0"/>
              <a:t>}</a:t>
            </a:r>
            <a:r>
              <a:rPr lang="en-US" i="1" dirty="0" err="1"/>
              <a:t>k</a:t>
            </a:r>
            <a:r>
              <a:rPr lang="en-US" i="1" baseline="-25000" dirty="0" err="1"/>
              <a:t>Alice</a:t>
            </a:r>
            <a:r>
              <a:rPr lang="en-US" i="1" dirty="0"/>
              <a:t> </a:t>
            </a:r>
            <a:r>
              <a:rPr lang="en-US" dirty="0"/>
              <a:t>|| { </a:t>
            </a:r>
            <a:r>
              <a:rPr lang="en-US" i="1" dirty="0"/>
              <a:t>rand</a:t>
            </a:r>
            <a:r>
              <a:rPr lang="en-US" dirty="0"/>
              <a:t>2 || </a:t>
            </a:r>
            <a:r>
              <a:rPr lang="en-US" i="1" dirty="0" err="1"/>
              <a:t>k</a:t>
            </a:r>
            <a:r>
              <a:rPr lang="en-US" i="1" baseline="-25000" dirty="0" err="1"/>
              <a:t>session</a:t>
            </a:r>
            <a:r>
              <a:rPr lang="en-US" i="1" dirty="0"/>
              <a:t> </a:t>
            </a:r>
            <a:r>
              <a:rPr lang="en-US" dirty="0"/>
              <a:t>} </a:t>
            </a:r>
            <a:r>
              <a:rPr lang="en-US" i="1" dirty="0" err="1"/>
              <a:t>k</a:t>
            </a:r>
            <a:r>
              <a:rPr lang="en-US" i="1" baseline="-25000" dirty="0" err="1"/>
              <a:t>Bob</a:t>
            </a:r>
            <a:endParaRPr lang="en-US" i="1" baseline="-25000" dirty="0"/>
          </a:p>
          <a:p>
            <a:r>
              <a:rPr lang="en-US" dirty="0"/>
              <a:t>4. Bob → Alice : </a:t>
            </a:r>
            <a:r>
              <a:rPr lang="en-US" i="1" dirty="0" err="1"/>
              <a:t>num</a:t>
            </a:r>
            <a:r>
              <a:rPr lang="en-US" i="1" dirty="0"/>
              <a:t> </a:t>
            </a:r>
            <a:r>
              <a:rPr lang="en-US" dirty="0"/>
              <a:t>|| { </a:t>
            </a:r>
            <a:r>
              <a:rPr lang="en-US" i="1" dirty="0"/>
              <a:t>rand</a:t>
            </a:r>
            <a:r>
              <a:rPr lang="en-US" dirty="0"/>
              <a:t>1 || </a:t>
            </a:r>
            <a:r>
              <a:rPr lang="en-US" i="1" dirty="0" err="1"/>
              <a:t>k</a:t>
            </a:r>
            <a:r>
              <a:rPr lang="en-US" i="1" baseline="-25000" dirty="0" err="1"/>
              <a:t>session</a:t>
            </a:r>
            <a:r>
              <a:rPr lang="en-US" i="1" baseline="-25000" dirty="0"/>
              <a:t> </a:t>
            </a:r>
            <a:r>
              <a:rPr lang="en-US" dirty="0"/>
              <a:t>}</a:t>
            </a:r>
            <a:r>
              <a:rPr lang="en-US" i="1" dirty="0" err="1"/>
              <a:t>k</a:t>
            </a:r>
            <a:r>
              <a:rPr lang="en-US" i="1" baseline="-25000" dirty="0" err="1"/>
              <a:t>Alice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54953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Kerberos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Kerberos [526, 872] uses the Needham-Schroeder protocol as modified by Denning and Sacco</a:t>
            </a:r>
          </a:p>
          <a:p>
            <a:r>
              <a:rPr lang="en-US" dirty="0"/>
              <a:t>The basis of Kerberos is a credential known as the </a:t>
            </a:r>
            <a:r>
              <a:rPr lang="en-US" i="1" dirty="0"/>
              <a:t>ticket</a:t>
            </a:r>
            <a:r>
              <a:rPr lang="en-US" dirty="0"/>
              <a:t>. It contains</a:t>
            </a:r>
          </a:p>
          <a:p>
            <a:r>
              <a:rPr lang="en-US" i="1" dirty="0" err="1"/>
              <a:t>T</a:t>
            </a:r>
            <a:r>
              <a:rPr lang="en-US" i="1" baseline="-25000" dirty="0" err="1"/>
              <a:t>Alice,Barnum</a:t>
            </a:r>
            <a:r>
              <a:rPr lang="en-US" i="1" dirty="0"/>
              <a:t> </a:t>
            </a:r>
            <a:r>
              <a:rPr lang="en-US" dirty="0"/>
              <a:t>= Barnum || {Alice || Alice address || valid time || </a:t>
            </a:r>
            <a:r>
              <a:rPr lang="en-US" i="1" dirty="0" err="1"/>
              <a:t>k</a:t>
            </a:r>
            <a:r>
              <a:rPr lang="en-US" i="1" baseline="-25000" dirty="0" err="1"/>
              <a:t>Alice,Barnum</a:t>
            </a:r>
            <a:r>
              <a:rPr lang="en-US" dirty="0"/>
              <a:t>}</a:t>
            </a:r>
            <a:r>
              <a:rPr lang="en-US" i="1" dirty="0" err="1"/>
              <a:t>k</a:t>
            </a:r>
            <a:r>
              <a:rPr lang="en-US" i="1" baseline="-25000" dirty="0" err="1"/>
              <a:t>Barnum</a:t>
            </a:r>
            <a:endParaRPr lang="en-US" i="1" baseline="-25000" dirty="0"/>
          </a:p>
          <a:p>
            <a:r>
              <a:rPr lang="en-US" dirty="0"/>
              <a:t>The </a:t>
            </a:r>
            <a:r>
              <a:rPr lang="en-US" i="1" dirty="0"/>
              <a:t>authenticator </a:t>
            </a:r>
            <a:r>
              <a:rPr lang="en-US" dirty="0"/>
              <a:t>contains the identity of the sender of a ticket and is used when Alice wants to show Barnum that the party sending the ticket is the same as the party to whom the ticket was issued.</a:t>
            </a:r>
          </a:p>
          <a:p>
            <a:r>
              <a:rPr lang="en-US" i="1" dirty="0" err="1"/>
              <a:t>A</a:t>
            </a:r>
            <a:r>
              <a:rPr lang="en-US" i="1" baseline="-25000" dirty="0" err="1"/>
              <a:t>Alice,Barnum</a:t>
            </a:r>
            <a:r>
              <a:rPr lang="en-US" i="1" dirty="0"/>
              <a:t> </a:t>
            </a:r>
            <a:r>
              <a:rPr lang="en-US" dirty="0"/>
              <a:t>= {Alice || generation time || </a:t>
            </a:r>
            <a:r>
              <a:rPr lang="en-US" i="1" dirty="0" err="1"/>
              <a:t>kt</a:t>
            </a:r>
            <a:r>
              <a:rPr lang="en-US" dirty="0"/>
              <a:t>}</a:t>
            </a:r>
            <a:r>
              <a:rPr lang="en-US" i="1" dirty="0" err="1"/>
              <a:t>k</a:t>
            </a:r>
            <a:r>
              <a:rPr lang="en-US" i="1" baseline="-25000" dirty="0" err="1"/>
              <a:t>Alice,Barnum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56523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Cerberus</a:t>
            </a:r>
            <a:r>
              <a:rPr lang="it-IT" dirty="0"/>
              <a:t>/ticket </a:t>
            </a:r>
            <a:r>
              <a:rPr lang="it-IT" dirty="0" err="1"/>
              <a:t>granting</a:t>
            </a:r>
            <a:r>
              <a:rPr lang="it-IT" dirty="0"/>
              <a:t> server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Alice → Cerberus: Alice || Barnum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Cerberus → Alice : {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Alice</a:t>
            </a:r>
            <a:r>
              <a:rPr lang="en-US" sz="2000" baseline="-25000" dirty="0" err="1"/>
              <a:t>,</a:t>
            </a:r>
            <a:r>
              <a:rPr lang="en-US" sz="2000" i="1" baseline="-25000" dirty="0" err="1"/>
              <a:t>Barnum</a:t>
            </a:r>
            <a:r>
              <a:rPr lang="en-US" sz="2000" dirty="0"/>
              <a:t>}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Alice</a:t>
            </a:r>
            <a:r>
              <a:rPr lang="en-US" sz="2000" i="1" dirty="0"/>
              <a:t> </a:t>
            </a:r>
            <a:r>
              <a:rPr lang="en-US" sz="2000" dirty="0"/>
              <a:t>||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Alice,Barnumù</a:t>
            </a:r>
            <a:endParaRPr lang="en-US" sz="2000" i="1" baseline="-25000" dirty="0"/>
          </a:p>
          <a:p>
            <a:r>
              <a:rPr lang="it-IT" sz="2000" dirty="0" err="1"/>
              <a:t>Kerberos</a:t>
            </a:r>
            <a:r>
              <a:rPr lang="it-IT" sz="2000" dirty="0"/>
              <a:t> </a:t>
            </a:r>
            <a:r>
              <a:rPr lang="it-IT" sz="2000" dirty="0" err="1"/>
              <a:t>uses</a:t>
            </a:r>
            <a:r>
              <a:rPr lang="it-IT" sz="2000" dirty="0"/>
              <a:t> the </a:t>
            </a:r>
            <a:r>
              <a:rPr lang="it-IT" sz="2000" dirty="0" err="1"/>
              <a:t>user’s</a:t>
            </a:r>
            <a:r>
              <a:rPr lang="it-IT" sz="2000" dirty="0"/>
              <a:t> password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key</a:t>
            </a:r>
            <a:endParaRPr lang="it-IT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Alice → Barnum : Guttenberg || 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Alice</a:t>
            </a:r>
            <a:r>
              <a:rPr lang="en-US" sz="2000" baseline="-25000" dirty="0" err="1"/>
              <a:t>,</a:t>
            </a:r>
            <a:r>
              <a:rPr lang="en-US" sz="2000" i="1" baseline="-25000" dirty="0" err="1"/>
              <a:t>Barnum</a:t>
            </a:r>
            <a:r>
              <a:rPr lang="en-US" sz="2000" i="1" dirty="0"/>
              <a:t> </a:t>
            </a:r>
            <a:r>
              <a:rPr lang="en-US" sz="2000" dirty="0"/>
              <a:t>||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Alice,Barnum</a:t>
            </a:r>
            <a:endParaRPr lang="en-US" sz="2000" i="1" baseline="-25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4. Barnum → Alice : Alice || {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Alice</a:t>
            </a:r>
            <a:r>
              <a:rPr lang="en-US" sz="2000" baseline="-25000" dirty="0" err="1"/>
              <a:t>,</a:t>
            </a:r>
            <a:r>
              <a:rPr lang="en-US" sz="2000" i="1" baseline="-25000" dirty="0" err="1"/>
              <a:t>Guttenberg</a:t>
            </a:r>
            <a:r>
              <a:rPr lang="en-US" sz="2000" dirty="0"/>
              <a:t>}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Alice</a:t>
            </a:r>
            <a:r>
              <a:rPr lang="en-US" sz="2000" baseline="-25000" dirty="0" err="1"/>
              <a:t>,</a:t>
            </a:r>
            <a:r>
              <a:rPr lang="en-US" sz="2000" i="1" baseline="-25000" dirty="0" err="1"/>
              <a:t>Barnum</a:t>
            </a:r>
            <a:r>
              <a:rPr lang="en-US" sz="2000" i="1" dirty="0"/>
              <a:t> </a:t>
            </a:r>
            <a:r>
              <a:rPr lang="en-US" sz="2000" dirty="0"/>
              <a:t>||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Alice,Guttenberg</a:t>
            </a:r>
            <a:endParaRPr lang="en-US" sz="2000" i="1" baseline="-25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5. Alice → Guttenberg : 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Alice</a:t>
            </a:r>
            <a:r>
              <a:rPr lang="en-US" sz="2000" baseline="-25000" dirty="0" err="1"/>
              <a:t>,</a:t>
            </a:r>
            <a:r>
              <a:rPr lang="en-US" sz="2000" i="1" baseline="-25000" dirty="0" err="1"/>
              <a:t>Guttenberg</a:t>
            </a:r>
            <a:r>
              <a:rPr lang="en-US" sz="2000" i="1" dirty="0"/>
              <a:t> </a:t>
            </a:r>
            <a:r>
              <a:rPr lang="en-US" sz="2000" dirty="0"/>
              <a:t>||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Alice,Guttenberg</a:t>
            </a:r>
            <a:endParaRPr lang="en-US" sz="2000" i="1" baseline="-25000" dirty="0"/>
          </a:p>
          <a:p>
            <a:pPr marL="457200" indent="-457200">
              <a:buFont typeface="+mj-lt"/>
              <a:buAutoNum type="arabicPeriod" startAt="3"/>
            </a:pPr>
            <a:r>
              <a:rPr lang="de-DE" sz="2000" dirty="0"/>
              <a:t>6. Guttenberg → Alice : { </a:t>
            </a:r>
            <a:r>
              <a:rPr lang="de-DE" sz="2000" i="1" dirty="0"/>
              <a:t>t </a:t>
            </a:r>
            <a:r>
              <a:rPr lang="de-DE" sz="2000" dirty="0"/>
              <a:t>+ 1} </a:t>
            </a:r>
            <a:r>
              <a:rPr lang="de-DE" sz="2000" i="1" dirty="0" err="1"/>
              <a:t>k</a:t>
            </a:r>
            <a:r>
              <a:rPr lang="de-DE" sz="2000" i="1" baseline="-25000" dirty="0" err="1"/>
              <a:t>Alice</a:t>
            </a:r>
            <a:r>
              <a:rPr lang="de-DE" sz="2000" baseline="-25000" dirty="0" err="1"/>
              <a:t>,</a:t>
            </a:r>
            <a:r>
              <a:rPr lang="de-DE" sz="2000" i="1" baseline="-25000" dirty="0" err="1"/>
              <a:t>Guttenberg</a:t>
            </a:r>
            <a:endParaRPr lang="de-DE" sz="2000" i="1" baseline="-25000" dirty="0"/>
          </a:p>
          <a:p>
            <a:pPr marL="0" indent="0">
              <a:buNone/>
            </a:pPr>
            <a:endParaRPr lang="de-DE" sz="2000" i="1" baseline="-25000" dirty="0"/>
          </a:p>
          <a:p>
            <a:pPr marL="0" indent="0">
              <a:buNone/>
            </a:pPr>
            <a:r>
              <a:rPr lang="de-DE" sz="2000" i="1" dirty="0"/>
              <a:t>Problems:</a:t>
            </a:r>
          </a:p>
          <a:p>
            <a:r>
              <a:rPr lang="de-DE" sz="2000" i="1" dirty="0"/>
              <a:t>Kerberos </a:t>
            </a:r>
            <a:r>
              <a:rPr lang="de-DE" sz="2000" i="1" dirty="0" err="1"/>
              <a:t>relies</a:t>
            </a:r>
            <a:r>
              <a:rPr lang="de-DE" sz="2000" i="1" dirty="0"/>
              <a:t> on </a:t>
            </a:r>
            <a:r>
              <a:rPr lang="de-DE" sz="2000" i="1" dirty="0" err="1"/>
              <a:t>clocks</a:t>
            </a:r>
            <a:r>
              <a:rPr lang="de-DE" sz="2000" i="1" dirty="0"/>
              <a:t> </a:t>
            </a:r>
            <a:r>
              <a:rPr lang="de-DE" sz="2000" i="1" dirty="0" err="1"/>
              <a:t>being</a:t>
            </a:r>
            <a:r>
              <a:rPr lang="de-DE" sz="2000" i="1" dirty="0"/>
              <a:t> </a:t>
            </a:r>
            <a:r>
              <a:rPr lang="de-DE" sz="2000" i="1" dirty="0" err="1"/>
              <a:t>synchronized</a:t>
            </a:r>
            <a:endParaRPr lang="de-DE" sz="2000" i="1" dirty="0"/>
          </a:p>
          <a:p>
            <a:pPr lvl="0"/>
            <a:r>
              <a:rPr lang="de-DE" sz="2000" i="1" dirty="0"/>
              <a:t>A </a:t>
            </a:r>
            <a:r>
              <a:rPr lang="de-DE" sz="2000" i="1" dirty="0" err="1"/>
              <a:t>dictionary</a:t>
            </a:r>
            <a:r>
              <a:rPr lang="de-DE" sz="2000" i="1" dirty="0"/>
              <a:t> </a:t>
            </a:r>
            <a:r>
              <a:rPr lang="de-DE" sz="2000" i="1" dirty="0" err="1">
                <a:solidFill>
                  <a:prstClr val="black"/>
                </a:solidFill>
              </a:rPr>
              <a:t>attack</a:t>
            </a:r>
            <a:r>
              <a:rPr lang="de-DE" sz="2000" i="1" dirty="0">
                <a:solidFill>
                  <a:prstClr val="black"/>
                </a:solidFill>
              </a:rPr>
              <a:t> </a:t>
            </a:r>
            <a:r>
              <a:rPr lang="de-DE" sz="2000" i="1" dirty="0" err="1">
                <a:solidFill>
                  <a:prstClr val="black"/>
                </a:solidFill>
              </a:rPr>
              <a:t>can</a:t>
            </a:r>
            <a:r>
              <a:rPr lang="de-DE" sz="2000" i="1" dirty="0">
                <a:solidFill>
                  <a:prstClr val="black"/>
                </a:solidFill>
              </a:rPr>
              <a:t> </a:t>
            </a:r>
            <a:r>
              <a:rPr lang="de-DE" sz="2000" i="1" dirty="0" err="1">
                <a:solidFill>
                  <a:prstClr val="black"/>
                </a:solidFill>
              </a:rPr>
              <a:t>be</a:t>
            </a:r>
            <a:r>
              <a:rPr lang="de-DE" sz="2000" i="1" dirty="0">
                <a:solidFill>
                  <a:prstClr val="black"/>
                </a:solidFill>
              </a:rPr>
              <a:t> </a:t>
            </a:r>
            <a:r>
              <a:rPr lang="de-DE" sz="2000" i="1" dirty="0" err="1">
                <a:solidFill>
                  <a:prstClr val="black"/>
                </a:solidFill>
              </a:rPr>
              <a:t>used</a:t>
            </a:r>
            <a:r>
              <a:rPr lang="de-DE" sz="2000" i="1" dirty="0">
                <a:solidFill>
                  <a:prstClr val="black"/>
                </a:solidFill>
              </a:rPr>
              <a:t> </a:t>
            </a:r>
            <a:r>
              <a:rPr lang="de-DE" sz="2000" i="1" dirty="0" err="1">
                <a:solidFill>
                  <a:prstClr val="black"/>
                </a:solidFill>
              </a:rPr>
              <a:t>to</a:t>
            </a:r>
            <a:r>
              <a:rPr lang="de-DE" sz="2000" i="1" dirty="0">
                <a:solidFill>
                  <a:prstClr val="black"/>
                </a:solidFill>
              </a:rPr>
              <a:t> </a:t>
            </a:r>
            <a:r>
              <a:rPr lang="de-DE" sz="2000" i="1" dirty="0" err="1">
                <a:solidFill>
                  <a:prstClr val="black"/>
                </a:solidFill>
              </a:rPr>
              <a:t>determine</a:t>
            </a:r>
            <a:r>
              <a:rPr lang="de-DE" sz="2000" i="1" dirty="0">
                <a:solidFill>
                  <a:prstClr val="black"/>
                </a:solidFill>
              </a:rPr>
              <a:t> </a:t>
            </a:r>
            <a:r>
              <a:rPr lang="de-DE" sz="2000" i="1" dirty="0" err="1">
                <a:solidFill>
                  <a:prstClr val="black"/>
                </a:solidFill>
              </a:rPr>
              <a:t>shared</a:t>
            </a:r>
            <a:r>
              <a:rPr lang="de-DE" sz="2000" i="1" dirty="0">
                <a:solidFill>
                  <a:prstClr val="black"/>
                </a:solidFill>
              </a:rPr>
              <a:t> </a:t>
            </a:r>
            <a:r>
              <a:rPr lang="de-DE" sz="2000" i="1" dirty="0" err="1">
                <a:solidFill>
                  <a:prstClr val="black"/>
                </a:solidFill>
              </a:rPr>
              <a:t>keys</a:t>
            </a:r>
            <a:endParaRPr lang="de-DE" sz="2000" i="1" dirty="0">
              <a:solidFill>
                <a:prstClr val="black"/>
              </a:solidFill>
            </a:endParaRPr>
          </a:p>
          <a:p>
            <a:endParaRPr lang="de-DE" sz="2000" i="1" dirty="0"/>
          </a:p>
          <a:p>
            <a:pPr marL="0" indent="0">
              <a:buNone/>
            </a:pPr>
            <a:endParaRPr lang="de-DE" sz="2000" i="1" dirty="0"/>
          </a:p>
          <a:p>
            <a:pPr marL="0" indent="0">
              <a:buNone/>
            </a:pPr>
            <a:endParaRPr lang="de-DE" sz="2000" i="1" dirty="0"/>
          </a:p>
          <a:p>
            <a:pPr marL="0" indent="0">
              <a:buNone/>
            </a:pPr>
            <a:endParaRPr lang="de-DE" sz="2000" i="1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979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Public Key Cryptographic Key Exchange</a:t>
            </a:r>
            <a:br>
              <a:rPr lang="en-US" b="1" dirty="0"/>
            </a:br>
            <a:r>
              <a:rPr lang="en-US" b="1" dirty="0"/>
              <a:t>and Authentication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z="2000" dirty="0"/>
              <a:t>PK </a:t>
            </a:r>
            <a:r>
              <a:rPr lang="it-IT" sz="2000" dirty="0" err="1"/>
              <a:t>cryptography</a:t>
            </a:r>
            <a:r>
              <a:rPr lang="it-IT" sz="2000" dirty="0"/>
              <a:t>:</a:t>
            </a:r>
          </a:p>
          <a:p>
            <a:r>
              <a:rPr lang="en-US" sz="2000" dirty="0"/>
              <a:t>Alice → Bob : {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session</a:t>
            </a:r>
            <a:r>
              <a:rPr lang="en-US" sz="2000" i="1" dirty="0"/>
              <a:t> </a:t>
            </a:r>
            <a:r>
              <a:rPr lang="en-US" sz="2000" dirty="0"/>
              <a:t>}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Bob</a:t>
            </a:r>
            <a:endParaRPr lang="en-US" sz="2000" i="1" baseline="-25000" dirty="0"/>
          </a:p>
          <a:p>
            <a:r>
              <a:rPr lang="en-US" sz="2000" dirty="0"/>
              <a:t>Eve can forge such a message. Bob does not know who the message comes from -&gt; sign the session key</a:t>
            </a:r>
          </a:p>
          <a:p>
            <a:r>
              <a:rPr lang="en-US" sz="2000" dirty="0"/>
              <a:t>Alice → Bob : Alice, { {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session</a:t>
            </a:r>
            <a:r>
              <a:rPr lang="en-US" sz="2000" i="1" dirty="0"/>
              <a:t> </a:t>
            </a:r>
            <a:r>
              <a:rPr lang="en-US" sz="2000" dirty="0"/>
              <a:t>} </a:t>
            </a:r>
            <a:r>
              <a:rPr lang="en-US" sz="2000" i="1" dirty="0" err="1"/>
              <a:t>d</a:t>
            </a:r>
            <a:r>
              <a:rPr lang="en-US" sz="2000" i="1" baseline="-25000" dirty="0" err="1"/>
              <a:t>Alice</a:t>
            </a:r>
            <a:r>
              <a:rPr lang="en-US" sz="2000" i="1" dirty="0"/>
              <a:t> </a:t>
            </a:r>
            <a:r>
              <a:rPr lang="en-US" sz="2000" dirty="0"/>
              <a:t>}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Bob</a:t>
            </a:r>
            <a:endParaRPr lang="en-US" sz="2000" i="1" baseline="-25000" dirty="0"/>
          </a:p>
          <a:p>
            <a:r>
              <a:rPr lang="it-IT" sz="2000" i="1" dirty="0"/>
              <a:t>Peter </a:t>
            </a:r>
            <a:r>
              <a:rPr lang="it-IT" sz="2000" i="1" dirty="0" err="1"/>
              <a:t>is</a:t>
            </a:r>
            <a:r>
              <a:rPr lang="it-IT" sz="2000" i="1" dirty="0"/>
              <a:t> a server of public </a:t>
            </a:r>
            <a:r>
              <a:rPr lang="it-IT" sz="2000" i="1" dirty="0" err="1"/>
              <a:t>key</a:t>
            </a:r>
            <a:r>
              <a:rPr lang="it-IT" sz="2000" i="1" dirty="0"/>
              <a:t> and so </a:t>
            </a:r>
            <a:r>
              <a:rPr lang="it-IT" sz="2000" i="1" dirty="0" err="1"/>
              <a:t>Eve</a:t>
            </a:r>
            <a:r>
              <a:rPr lang="it-IT" sz="2000" i="1" dirty="0"/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Alice → Peter : { send me Bob’s public key } [ intercepted by Eve 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 → Peter : { send me Bob’s public key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Peter → Eve :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Bob</a:t>
            </a:r>
            <a:endParaRPr lang="en-US" sz="2000" i="1" baseline="-25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 → Alice :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Eve</a:t>
            </a:r>
            <a:endParaRPr lang="en-US" sz="2000" i="1" baseline="-25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Alice → Bob : {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session</a:t>
            </a:r>
            <a:r>
              <a:rPr lang="en-US" sz="2000" i="1" dirty="0"/>
              <a:t> </a:t>
            </a:r>
            <a:r>
              <a:rPr lang="en-US" sz="2000" dirty="0"/>
              <a:t>}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Eve</a:t>
            </a:r>
            <a:r>
              <a:rPr lang="en-US" sz="2000" i="1" dirty="0"/>
              <a:t> </a:t>
            </a:r>
            <a:r>
              <a:rPr lang="en-US" sz="2000" dirty="0"/>
              <a:t>[ intercepted by Eve 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Eve → Bob : {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session</a:t>
            </a:r>
            <a:r>
              <a:rPr lang="en-US" sz="2000" i="1" dirty="0"/>
              <a:t> </a:t>
            </a:r>
            <a:r>
              <a:rPr lang="en-US" sz="2000" dirty="0"/>
              <a:t>}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Bob</a:t>
            </a:r>
            <a:endParaRPr lang="en-US" sz="2000" i="1" baseline="-25000" dirty="0"/>
          </a:p>
          <a:p>
            <a:pPr marL="0" indent="0">
              <a:buNone/>
            </a:pPr>
            <a:endParaRPr lang="it-IT" sz="2000" i="1" dirty="0"/>
          </a:p>
          <a:p>
            <a:pPr marL="0" indent="0">
              <a:buNone/>
            </a:pPr>
            <a:r>
              <a:rPr lang="it-IT" sz="2000" i="1" dirty="0"/>
              <a:t>MAN IN THE MIDDLE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242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Cryptographic Key Infrastructures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400" dirty="0" err="1"/>
              <a:t>Classical</a:t>
            </a:r>
            <a:r>
              <a:rPr lang="it-IT" sz="2400" dirty="0"/>
              <a:t> </a:t>
            </a:r>
            <a:r>
              <a:rPr lang="it-IT" sz="2400" dirty="0" err="1"/>
              <a:t>cryptosystem</a:t>
            </a:r>
            <a:r>
              <a:rPr lang="it-IT" sz="2400" dirty="0"/>
              <a:t> -&gt; </a:t>
            </a:r>
            <a:r>
              <a:rPr lang="it-IT" sz="2400" dirty="0" err="1"/>
              <a:t>shared</a:t>
            </a:r>
            <a:r>
              <a:rPr lang="it-IT" sz="2400" dirty="0"/>
              <a:t> </a:t>
            </a:r>
            <a:r>
              <a:rPr lang="it-IT" sz="2400" dirty="0" err="1"/>
              <a:t>keys</a:t>
            </a:r>
            <a:r>
              <a:rPr lang="it-IT" sz="2400" dirty="0"/>
              <a:t> -&gt; no </a:t>
            </a:r>
            <a:r>
              <a:rPr lang="it-IT" sz="2400" dirty="0" err="1"/>
              <a:t>bind</a:t>
            </a:r>
            <a:r>
              <a:rPr lang="it-IT" sz="2400" dirty="0"/>
              <a:t> </a:t>
            </a:r>
            <a:r>
              <a:rPr lang="it-IT" sz="2400" dirty="0" err="1"/>
              <a:t>identity</a:t>
            </a:r>
            <a:r>
              <a:rPr lang="it-IT" sz="2400" dirty="0"/>
              <a:t> to a </a:t>
            </a:r>
            <a:r>
              <a:rPr lang="it-IT" sz="2400" dirty="0" err="1"/>
              <a:t>key</a:t>
            </a:r>
            <a:endParaRPr lang="it-IT" sz="2400" dirty="0"/>
          </a:p>
          <a:p>
            <a:r>
              <a:rPr lang="en-US" sz="2400" dirty="0"/>
              <a:t>we assume that</a:t>
            </a:r>
          </a:p>
          <a:p>
            <a:pPr lvl="1"/>
            <a:r>
              <a:rPr lang="en-US" sz="2000" dirty="0"/>
              <a:t>the principal is identified by a name of some acceptable sort and </a:t>
            </a:r>
          </a:p>
          <a:p>
            <a:pPr lvl="1"/>
            <a:r>
              <a:rPr lang="en-US" sz="2000" dirty="0"/>
              <a:t>has been authenticated to the entity that generates the cryptographic </a:t>
            </a:r>
            <a:r>
              <a:rPr lang="en-US" sz="2400" dirty="0"/>
              <a:t>keys. </a:t>
            </a:r>
          </a:p>
          <a:p>
            <a:r>
              <a:rPr lang="en-US" sz="2000" dirty="0"/>
              <a:t>The question is:  </a:t>
            </a:r>
            <a:r>
              <a:rPr lang="en-US" sz="2000" i="1" u="sng" dirty="0"/>
              <a:t>how some (possibly different) principal can bind the public key to the representation of identity</a:t>
            </a:r>
          </a:p>
          <a:p>
            <a:endParaRPr lang="it-IT" sz="2000" i="1" u="sng" dirty="0"/>
          </a:p>
          <a:p>
            <a:r>
              <a:rPr lang="en-US" sz="2000" b="1" dirty="0"/>
              <a:t>Definition 9–2. </a:t>
            </a:r>
            <a:r>
              <a:rPr lang="en-US" sz="2000" dirty="0"/>
              <a:t>A </a:t>
            </a:r>
            <a:r>
              <a:rPr lang="en-US" sz="2000" i="1" dirty="0"/>
              <a:t>certificate </a:t>
            </a:r>
            <a:r>
              <a:rPr lang="en-US" sz="2000" dirty="0"/>
              <a:t>is a token that binds an identity to a cryptographic key.</a:t>
            </a:r>
          </a:p>
          <a:p>
            <a:endParaRPr lang="it-IT" sz="2000" i="1" u="sng" dirty="0"/>
          </a:p>
          <a:p>
            <a:r>
              <a:rPr lang="en-US" sz="2000" i="1" dirty="0" err="1"/>
              <a:t>C</a:t>
            </a:r>
            <a:r>
              <a:rPr lang="en-US" sz="2000" i="1" baseline="-25000" dirty="0" err="1"/>
              <a:t>Alice</a:t>
            </a:r>
            <a:r>
              <a:rPr lang="en-US" sz="2000" i="1" dirty="0"/>
              <a:t> </a:t>
            </a:r>
            <a:r>
              <a:rPr lang="en-US" sz="2000" dirty="0"/>
              <a:t>= {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Alice</a:t>
            </a:r>
            <a:r>
              <a:rPr lang="en-US" sz="2000" i="1" dirty="0"/>
              <a:t> </a:t>
            </a:r>
            <a:r>
              <a:rPr lang="en-US" sz="2000" dirty="0"/>
              <a:t>|| Alice || </a:t>
            </a:r>
            <a:r>
              <a:rPr lang="en-US" sz="2000" i="1" dirty="0"/>
              <a:t>T </a:t>
            </a:r>
            <a:r>
              <a:rPr lang="en-US" sz="2000" dirty="0"/>
              <a:t>} </a:t>
            </a:r>
            <a:r>
              <a:rPr lang="en-US" sz="2000" i="1" dirty="0" err="1"/>
              <a:t>d</a:t>
            </a:r>
            <a:r>
              <a:rPr lang="en-US" sz="2000" i="1" baseline="-25000" dirty="0" err="1"/>
              <a:t>Cathy</a:t>
            </a:r>
            <a:endParaRPr lang="en-US" sz="2000" i="1" u="sng" baseline="-25000" dirty="0"/>
          </a:p>
          <a:p>
            <a:endParaRPr lang="it-IT" sz="2000" dirty="0"/>
          </a:p>
          <a:p>
            <a:r>
              <a:rPr lang="it-IT" sz="2000" dirty="0"/>
              <a:t>IMMEDIATE PROBLEM: Bob must </a:t>
            </a:r>
            <a:r>
              <a:rPr lang="it-IT" sz="2000" dirty="0" err="1"/>
              <a:t>know</a:t>
            </a:r>
            <a:r>
              <a:rPr lang="it-IT" sz="2000" dirty="0"/>
              <a:t> </a:t>
            </a:r>
            <a:r>
              <a:rPr lang="it-IT" sz="2000" dirty="0" err="1"/>
              <a:t>Cathy’s</a:t>
            </a:r>
            <a:r>
              <a:rPr lang="it-IT" sz="2000" dirty="0"/>
              <a:t> public </a:t>
            </a:r>
            <a:r>
              <a:rPr lang="it-IT" sz="2000" dirty="0" err="1"/>
              <a:t>key</a:t>
            </a:r>
            <a:r>
              <a:rPr lang="it-IT" sz="2000" dirty="0"/>
              <a:t> to validate the certificate.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4417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Certificate </a:t>
            </a:r>
            <a:r>
              <a:rPr lang="it-IT" dirty="0" err="1"/>
              <a:t>signature</a:t>
            </a:r>
            <a:r>
              <a:rPr lang="it-IT" dirty="0"/>
              <a:t> </a:t>
            </a:r>
            <a:r>
              <a:rPr lang="it-IT" dirty="0" err="1"/>
              <a:t>Chains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the issuer enciphers: </a:t>
            </a:r>
          </a:p>
          <a:p>
            <a:pPr lvl="1"/>
            <a:r>
              <a:rPr lang="en-US" sz="2000" dirty="0"/>
              <a:t>a hash of the identity of the subject (to whom the certificate is issued), </a:t>
            </a:r>
          </a:p>
          <a:p>
            <a:pPr lvl="1"/>
            <a:r>
              <a:rPr lang="en-US" sz="2000" dirty="0"/>
              <a:t>the public key, and </a:t>
            </a:r>
          </a:p>
          <a:p>
            <a:pPr lvl="1"/>
            <a:r>
              <a:rPr lang="en-US" sz="2000" dirty="0"/>
              <a:t>information such as time of issue or expiration</a:t>
            </a:r>
          </a:p>
          <a:p>
            <a:r>
              <a:rPr lang="en-US" sz="2400" dirty="0"/>
              <a:t> using the issuer’s private key</a:t>
            </a:r>
          </a:p>
          <a:p>
            <a:r>
              <a:rPr lang="en-US" sz="2400" dirty="0"/>
              <a:t>To validate the certificate, a user uses the issuer’s public key to decipher the hash and check the data in the certificate</a:t>
            </a:r>
          </a:p>
          <a:p>
            <a:r>
              <a:rPr lang="en-US" sz="2400" dirty="0"/>
              <a:t>The user trying to validate the certificate must obtain the </a:t>
            </a:r>
            <a:r>
              <a:rPr lang="en-US" sz="2400" i="1" u="sng" dirty="0"/>
              <a:t>issuer’s public key</a:t>
            </a:r>
          </a:p>
          <a:p>
            <a:r>
              <a:rPr lang="it-IT" sz="2400" i="1" u="sng" dirty="0"/>
              <a:t>PROBLEM: HOW CAN THE ISSUER’S CERTIFICATE BE VALIDATED?</a:t>
            </a:r>
          </a:p>
          <a:p>
            <a:pPr lvl="1"/>
            <a:r>
              <a:rPr lang="it-IT" sz="2000" i="1" u="sng" dirty="0" err="1"/>
              <a:t>Tree-like</a:t>
            </a:r>
            <a:r>
              <a:rPr lang="it-IT" sz="2000" i="1" u="sng" dirty="0"/>
              <a:t> </a:t>
            </a:r>
            <a:r>
              <a:rPr lang="it-IT" sz="2000" i="1" u="sng" dirty="0" err="1"/>
              <a:t>hierarchy</a:t>
            </a:r>
            <a:endParaRPr lang="it-IT" sz="2000" i="1" u="sng" dirty="0"/>
          </a:p>
          <a:p>
            <a:pPr lvl="1"/>
            <a:r>
              <a:rPr lang="it-IT" sz="2000" i="1" u="sng" dirty="0" err="1"/>
              <a:t>Allow</a:t>
            </a:r>
            <a:r>
              <a:rPr lang="it-IT" sz="2000" i="1" u="sng" dirty="0"/>
              <a:t> </a:t>
            </a:r>
            <a:r>
              <a:rPr lang="it-IT" sz="2000" i="1" u="sng" dirty="0" err="1"/>
              <a:t>arbitrary</a:t>
            </a:r>
            <a:r>
              <a:rPr lang="it-IT" sz="2000" i="1" u="sng" dirty="0"/>
              <a:t> </a:t>
            </a:r>
            <a:r>
              <a:rPr lang="it-IT" sz="2000" i="1" u="sng" dirty="0" err="1"/>
              <a:t>arrangement</a:t>
            </a:r>
            <a:r>
              <a:rPr lang="it-IT" sz="2000" i="1" u="sng" dirty="0"/>
              <a:t> of </a:t>
            </a:r>
            <a:r>
              <a:rPr lang="it-IT" sz="2000" i="1" u="sng" dirty="0" err="1"/>
              <a:t>certifiers</a:t>
            </a:r>
            <a:endParaRPr lang="en-US" sz="2000" i="1" u="sng" dirty="0"/>
          </a:p>
        </p:txBody>
      </p:sp>
    </p:spTree>
    <p:extLst>
      <p:ext uri="{BB962C8B-B14F-4D97-AF65-F5344CB8AC3E}">
        <p14:creationId xmlns:p14="http://schemas.microsoft.com/office/powerpoint/2010/main" val="3740207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X.509: Certification Signature Chains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000" dirty="0"/>
              <a:t>Version</a:t>
            </a:r>
          </a:p>
          <a:p>
            <a:r>
              <a:rPr lang="it-IT" sz="2000" dirty="0"/>
              <a:t>Serial </a:t>
            </a:r>
            <a:r>
              <a:rPr lang="it-IT" sz="2000" dirty="0" err="1"/>
              <a:t>number</a:t>
            </a:r>
            <a:r>
              <a:rPr lang="it-IT" sz="2000" dirty="0"/>
              <a:t> </a:t>
            </a:r>
          </a:p>
          <a:p>
            <a:pPr lvl="1"/>
            <a:r>
              <a:rPr lang="en-US" sz="1800" dirty="0"/>
              <a:t>the pair (</a:t>
            </a:r>
            <a:r>
              <a:rPr lang="en-US" sz="1800" i="1" dirty="0"/>
              <a:t>issuer’s Distinguished Name</a:t>
            </a:r>
            <a:r>
              <a:rPr lang="en-US" sz="1800" dirty="0"/>
              <a:t>, </a:t>
            </a:r>
            <a:r>
              <a:rPr lang="en-US" sz="1800" i="1" dirty="0"/>
              <a:t>serial number</a:t>
            </a:r>
            <a:r>
              <a:rPr lang="en-US" sz="1800" dirty="0"/>
              <a:t>) must be unique.</a:t>
            </a:r>
          </a:p>
          <a:p>
            <a:r>
              <a:rPr lang="en-US" sz="2000" dirty="0"/>
              <a:t>Signature algorithm identifier</a:t>
            </a:r>
          </a:p>
          <a:p>
            <a:r>
              <a:rPr lang="en-US" sz="2000" dirty="0"/>
              <a:t>Issuer’s Distinguished Name</a:t>
            </a:r>
          </a:p>
          <a:p>
            <a:r>
              <a:rPr lang="en-US" sz="2000" dirty="0"/>
              <a:t>Validity interval</a:t>
            </a:r>
          </a:p>
          <a:p>
            <a:r>
              <a:rPr lang="en-US" sz="2000" dirty="0"/>
              <a:t>Subject’s Distinguished Name</a:t>
            </a:r>
          </a:p>
          <a:p>
            <a:r>
              <a:rPr lang="en-US" sz="2000" dirty="0"/>
              <a:t>Subject’s public key information</a:t>
            </a:r>
          </a:p>
          <a:p>
            <a:r>
              <a:rPr lang="en-US" sz="2000" dirty="0"/>
              <a:t>Issuer’s unique identifier</a:t>
            </a:r>
          </a:p>
          <a:p>
            <a:r>
              <a:rPr lang="it-IT" sz="2000" dirty="0" err="1"/>
              <a:t>Subject’s</a:t>
            </a:r>
            <a:r>
              <a:rPr lang="it-IT" sz="2000" dirty="0"/>
              <a:t> </a:t>
            </a:r>
            <a:r>
              <a:rPr lang="it-IT" sz="2000" dirty="0" err="1"/>
              <a:t>unique</a:t>
            </a:r>
            <a:r>
              <a:rPr lang="it-IT" sz="2000" dirty="0"/>
              <a:t> </a:t>
            </a:r>
            <a:r>
              <a:rPr lang="it-IT" sz="2000" dirty="0" err="1"/>
              <a:t>identifier</a:t>
            </a:r>
            <a:endParaRPr lang="it-IT" sz="2000" dirty="0"/>
          </a:p>
          <a:p>
            <a:r>
              <a:rPr lang="it-IT" sz="2000" dirty="0"/>
              <a:t>Extensions</a:t>
            </a:r>
          </a:p>
          <a:p>
            <a:r>
              <a:rPr lang="it-IT" sz="2000" dirty="0" err="1"/>
              <a:t>Signature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162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Transposition Ciphers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A </a:t>
            </a:r>
            <a:r>
              <a:rPr lang="en-US" sz="2000" i="1" dirty="0"/>
              <a:t>transposition cipher </a:t>
            </a:r>
            <a:r>
              <a:rPr lang="en-US" sz="2000" dirty="0"/>
              <a:t>rearranges the characters in the plaintext to form the </a:t>
            </a:r>
            <a:r>
              <a:rPr lang="en-US" sz="2000" dirty="0" err="1"/>
              <a:t>ciphertext</a:t>
            </a:r>
            <a:endParaRPr lang="en-US" sz="2000" dirty="0"/>
          </a:p>
          <a:p>
            <a:r>
              <a:rPr lang="en-US" sz="2000" dirty="0"/>
              <a:t>HELLO, WORLD -</a:t>
            </a:r>
            <a:r>
              <a:rPr lang="en-US" sz="1800" dirty="0"/>
              <a:t>&gt; </a:t>
            </a:r>
            <a:r>
              <a:rPr lang="en-US" sz="2000" dirty="0"/>
              <a:t>HLOOLELWRD</a:t>
            </a:r>
          </a:p>
          <a:p>
            <a:r>
              <a:rPr lang="it-IT" sz="2000" dirty="0" err="1"/>
              <a:t>Anagramming</a:t>
            </a:r>
            <a:r>
              <a:rPr lang="it-IT" sz="2000" dirty="0"/>
              <a:t> -&gt; </a:t>
            </a:r>
            <a:r>
              <a:rPr lang="en-US" sz="2000" dirty="0"/>
              <a:t>uses tables of </a:t>
            </a:r>
            <a:r>
              <a:rPr lang="en-US" sz="2000" i="1" dirty="0"/>
              <a:t>n</a:t>
            </a:r>
            <a:r>
              <a:rPr lang="en-US" sz="2000" dirty="0"/>
              <a:t>-gram frequencies to identify common </a:t>
            </a:r>
            <a:r>
              <a:rPr lang="en-US" sz="2000" i="1" dirty="0"/>
              <a:t>n</a:t>
            </a:r>
            <a:r>
              <a:rPr lang="en-US" sz="2000" dirty="0"/>
              <a:t>-grams.</a:t>
            </a:r>
          </a:p>
          <a:p>
            <a:r>
              <a:rPr lang="en-US" sz="2000" dirty="0"/>
              <a:t>HLOOLELWRD</a:t>
            </a:r>
          </a:p>
          <a:p>
            <a:r>
              <a:rPr lang="it-IT" sz="2000" dirty="0"/>
              <a:t>HE -&gt; f = 0.0305 in English (</a:t>
            </a:r>
            <a:r>
              <a:rPr lang="it-IT" sz="2000" dirty="0" err="1"/>
              <a:t>Konheim’s</a:t>
            </a:r>
            <a:r>
              <a:rPr lang="it-IT" sz="2000" dirty="0"/>
              <a:t> </a:t>
            </a:r>
            <a:r>
              <a:rPr lang="it-IT" sz="2000" dirty="0" err="1"/>
              <a:t>digram</a:t>
            </a:r>
            <a:r>
              <a:rPr lang="it-IT" sz="2000" dirty="0"/>
              <a:t> </a:t>
            </a:r>
            <a:r>
              <a:rPr lang="it-IT" sz="2000" dirty="0" err="1"/>
              <a:t>table</a:t>
            </a:r>
            <a:r>
              <a:rPr lang="it-IT" sz="2000" dirty="0"/>
              <a:t>)</a:t>
            </a:r>
          </a:p>
          <a:p>
            <a:r>
              <a:rPr lang="it-IT" sz="2000" dirty="0"/>
              <a:t>HO -&gt; f = </a:t>
            </a:r>
            <a:r>
              <a:rPr lang="en-US" sz="2000" dirty="0"/>
              <a:t>0.0043</a:t>
            </a:r>
          </a:p>
          <a:p>
            <a:r>
              <a:rPr lang="en-US" sz="2000" dirty="0"/>
              <a:t>“HL,” “HW,” “HR,” and “HD” -&gt; f &lt; 0.0010</a:t>
            </a:r>
          </a:p>
          <a:p>
            <a:r>
              <a:rPr lang="en-US" sz="2000" dirty="0"/>
              <a:t>WH -&gt; f = 0.0026</a:t>
            </a:r>
          </a:p>
          <a:p>
            <a:r>
              <a:rPr lang="en-US" sz="2000" dirty="0"/>
              <a:t>“EH,” “LH,” “OH,” “RH,” and “DH” -&gt; f &lt; 0.0002</a:t>
            </a:r>
          </a:p>
          <a:p>
            <a:r>
              <a:rPr lang="it-IT" sz="2000" dirty="0" err="1"/>
              <a:t>Thus</a:t>
            </a:r>
            <a:r>
              <a:rPr lang="it-IT" sz="2000" dirty="0"/>
              <a:t>: </a:t>
            </a:r>
          </a:p>
          <a:p>
            <a:pPr lvl="1"/>
            <a:r>
              <a:rPr lang="it-IT" sz="1600" dirty="0"/>
              <a:t>E </a:t>
            </a:r>
            <a:r>
              <a:rPr lang="it-IT" sz="1600" dirty="0" err="1"/>
              <a:t>follows</a:t>
            </a:r>
            <a:r>
              <a:rPr lang="it-IT" sz="1600" dirty="0"/>
              <a:t> H -&gt; HE LL OW OR LD</a:t>
            </a:r>
            <a:endParaRPr lang="en-US" sz="1600" dirty="0"/>
          </a:p>
          <a:p>
            <a:endParaRPr lang="en-US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2167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Certification</a:t>
            </a:r>
            <a:r>
              <a:rPr lang="it-IT" dirty="0"/>
              <a:t> Authority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Definition 9–3. </a:t>
            </a:r>
            <a:r>
              <a:rPr lang="en-US" sz="2000" dirty="0"/>
              <a:t>A </a:t>
            </a:r>
            <a:r>
              <a:rPr lang="en-US" sz="2000" i="1" dirty="0"/>
              <a:t>certification authority </a:t>
            </a:r>
            <a:r>
              <a:rPr lang="en-US" sz="2000" dirty="0"/>
              <a:t>(CA) is an entity that issues certificates.</a:t>
            </a:r>
          </a:p>
          <a:p>
            <a:r>
              <a:rPr lang="en-US" sz="2000" dirty="0"/>
              <a:t>If all certificates have a common issuer, then the issuer’s public key can be distributed out of band (infeasible).</a:t>
            </a:r>
          </a:p>
          <a:p>
            <a:r>
              <a:rPr lang="en-US" sz="2000" b="1" dirty="0"/>
              <a:t>Definition 9–4. </a:t>
            </a:r>
            <a:r>
              <a:rPr lang="en-US" sz="2000" dirty="0"/>
              <a:t>Two CAs are </a:t>
            </a:r>
            <a:r>
              <a:rPr lang="en-US" sz="2000" i="1" dirty="0"/>
              <a:t>cross-certified </a:t>
            </a:r>
            <a:r>
              <a:rPr lang="en-US" sz="2000" dirty="0"/>
              <a:t>if each has issued a certificate for the other.</a:t>
            </a:r>
          </a:p>
          <a:p>
            <a:r>
              <a:rPr lang="en-US" sz="2000" dirty="0"/>
              <a:t>Alice forms the signature chain: Cathy&lt;&lt;Dan&gt;&gt; Dan&lt;&lt;Bob&gt;&gt;</a:t>
            </a:r>
          </a:p>
          <a:p>
            <a:r>
              <a:rPr lang="it-IT" sz="2000" dirty="0"/>
              <a:t>Bob validate </a:t>
            </a:r>
            <a:r>
              <a:rPr lang="it-IT" sz="2000" dirty="0" err="1"/>
              <a:t>Alice’s</a:t>
            </a:r>
            <a:r>
              <a:rPr lang="it-IT" sz="2000" dirty="0"/>
              <a:t> certificate: </a:t>
            </a:r>
            <a:r>
              <a:rPr lang="en-US" sz="2000" dirty="0"/>
              <a:t>Dan&lt;&lt;Cathy&gt;&gt; Cathy&lt;&lt;Alice&gt;&gt;</a:t>
            </a:r>
          </a:p>
          <a:p>
            <a:r>
              <a:rPr lang="en-US" sz="2000" dirty="0"/>
              <a:t>Signature chains can be of arbitrary length. The only requirement is that each certificate can be validated by the one before it in the chain</a:t>
            </a:r>
          </a:p>
          <a:p>
            <a:r>
              <a:rPr lang="en-US" sz="2000" dirty="0"/>
              <a:t>Certificates can be revoked, or canceled</a:t>
            </a:r>
          </a:p>
        </p:txBody>
      </p:sp>
    </p:spTree>
    <p:extLst>
      <p:ext uri="{BB962C8B-B14F-4D97-AF65-F5344CB8AC3E}">
        <p14:creationId xmlns:p14="http://schemas.microsoft.com/office/powerpoint/2010/main" val="3603165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PGP Certificate Signature Chains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It uses a certificate-based key management infrastructure for users’ public keys.</a:t>
            </a:r>
          </a:p>
          <a:p>
            <a:r>
              <a:rPr lang="en-US" sz="2000" dirty="0"/>
              <a:t>An </a:t>
            </a:r>
            <a:r>
              <a:rPr lang="en-US" sz="2000" dirty="0" err="1"/>
              <a:t>OpenPGP</a:t>
            </a:r>
            <a:r>
              <a:rPr lang="en-US" sz="2000" dirty="0"/>
              <a:t> certificate is composed of </a:t>
            </a:r>
            <a:r>
              <a:rPr lang="en-US" sz="2000" i="1" dirty="0"/>
              <a:t>packets</a:t>
            </a:r>
          </a:p>
          <a:p>
            <a:pPr lvl="1"/>
            <a:r>
              <a:rPr lang="it-IT" sz="1600" i="1" dirty="0"/>
              <a:t>Version</a:t>
            </a:r>
          </a:p>
          <a:p>
            <a:pPr lvl="1"/>
            <a:r>
              <a:rPr lang="it-IT" sz="1600" i="1" dirty="0"/>
              <a:t>Time</a:t>
            </a:r>
          </a:p>
          <a:p>
            <a:pPr lvl="1"/>
            <a:r>
              <a:rPr lang="it-IT" sz="1600" i="1" dirty="0" err="1"/>
              <a:t>Validity</a:t>
            </a:r>
            <a:r>
              <a:rPr lang="it-IT" sz="1600" i="1" dirty="0"/>
              <a:t> </a:t>
            </a:r>
            <a:r>
              <a:rPr lang="it-IT" sz="1600" i="1" dirty="0" err="1"/>
              <a:t>period</a:t>
            </a:r>
            <a:endParaRPr lang="it-IT" sz="1600" i="1" dirty="0"/>
          </a:p>
          <a:p>
            <a:pPr lvl="1"/>
            <a:r>
              <a:rPr lang="it-IT" sz="1600" i="1" dirty="0"/>
              <a:t>Public </a:t>
            </a:r>
            <a:r>
              <a:rPr lang="it-IT" sz="1600" i="1" dirty="0" err="1"/>
              <a:t>key</a:t>
            </a:r>
            <a:r>
              <a:rPr lang="it-IT" sz="1600" i="1" dirty="0"/>
              <a:t> </a:t>
            </a:r>
            <a:r>
              <a:rPr lang="it-IT" sz="1600" i="1" dirty="0" err="1"/>
              <a:t>algorithm</a:t>
            </a:r>
            <a:r>
              <a:rPr lang="it-IT" sz="1600" i="1" dirty="0"/>
              <a:t> and </a:t>
            </a:r>
            <a:r>
              <a:rPr lang="it-IT" sz="1600" i="1" dirty="0" err="1"/>
              <a:t>parameters</a:t>
            </a:r>
            <a:endParaRPr lang="it-IT" sz="1600" i="1" dirty="0"/>
          </a:p>
          <a:p>
            <a:pPr lvl="1"/>
            <a:r>
              <a:rPr lang="it-IT" sz="1600" i="1" dirty="0"/>
              <a:t>Public </a:t>
            </a:r>
            <a:r>
              <a:rPr lang="it-IT" sz="1600" i="1" dirty="0" err="1"/>
              <a:t>key</a:t>
            </a:r>
            <a:endParaRPr lang="it-IT" sz="1600" i="1" dirty="0"/>
          </a:p>
          <a:p>
            <a:r>
              <a:rPr lang="it-IT" sz="2000" i="1" dirty="0"/>
              <a:t>Version 3:</a:t>
            </a:r>
          </a:p>
          <a:p>
            <a:pPr lvl="1"/>
            <a:r>
              <a:rPr lang="it-IT" sz="1600" i="1" dirty="0"/>
              <a:t>Version</a:t>
            </a:r>
          </a:p>
          <a:p>
            <a:pPr lvl="1"/>
            <a:r>
              <a:rPr lang="it-IT" sz="1600" i="1" dirty="0" err="1"/>
              <a:t>Signature</a:t>
            </a:r>
            <a:r>
              <a:rPr lang="it-IT" sz="1600" i="1" dirty="0"/>
              <a:t> </a:t>
            </a:r>
            <a:r>
              <a:rPr lang="it-IT" sz="1600" i="1" dirty="0" err="1"/>
              <a:t>type</a:t>
            </a:r>
            <a:endParaRPr lang="it-IT" sz="1600" i="1" dirty="0"/>
          </a:p>
          <a:p>
            <a:pPr lvl="1"/>
            <a:r>
              <a:rPr lang="it-IT" sz="1600" i="1" dirty="0" err="1"/>
              <a:t>Creation</a:t>
            </a:r>
            <a:r>
              <a:rPr lang="it-IT" sz="1600" i="1" dirty="0"/>
              <a:t> time</a:t>
            </a:r>
          </a:p>
          <a:p>
            <a:pPr lvl="1"/>
            <a:r>
              <a:rPr lang="it-IT" sz="1600" i="1" dirty="0" err="1"/>
              <a:t>Key</a:t>
            </a:r>
            <a:r>
              <a:rPr lang="it-IT" sz="1600" i="1" dirty="0"/>
              <a:t> </a:t>
            </a:r>
            <a:r>
              <a:rPr lang="it-IT" sz="1600" i="1" dirty="0" err="1"/>
              <a:t>identifier</a:t>
            </a:r>
            <a:r>
              <a:rPr lang="it-IT" sz="1600" i="1" dirty="0"/>
              <a:t> of the </a:t>
            </a:r>
            <a:r>
              <a:rPr lang="it-IT" sz="1600" i="1" dirty="0" err="1"/>
              <a:t>signer</a:t>
            </a:r>
            <a:endParaRPr lang="it-IT" sz="1600" i="1" dirty="0"/>
          </a:p>
          <a:p>
            <a:pPr lvl="1"/>
            <a:r>
              <a:rPr lang="it-IT" sz="1600" i="1" dirty="0"/>
              <a:t>Public </a:t>
            </a:r>
            <a:r>
              <a:rPr lang="it-IT" sz="1600" i="1" dirty="0" err="1"/>
              <a:t>key</a:t>
            </a:r>
            <a:r>
              <a:rPr lang="it-IT" sz="1600" i="1" dirty="0"/>
              <a:t> </a:t>
            </a:r>
            <a:r>
              <a:rPr lang="it-IT" sz="1600" i="1" dirty="0" err="1"/>
              <a:t>algorithm</a:t>
            </a:r>
            <a:endParaRPr lang="it-IT" sz="1600" i="1" dirty="0"/>
          </a:p>
          <a:p>
            <a:pPr lvl="1"/>
            <a:r>
              <a:rPr lang="it-IT" sz="1600" i="1" dirty="0" err="1"/>
              <a:t>Hash</a:t>
            </a:r>
            <a:r>
              <a:rPr lang="it-IT" sz="1600" i="1" dirty="0"/>
              <a:t> </a:t>
            </a:r>
            <a:r>
              <a:rPr lang="it-IT" sz="1600" i="1" dirty="0" err="1"/>
              <a:t>algorithm</a:t>
            </a:r>
            <a:endParaRPr lang="it-IT" sz="1600" i="1" dirty="0"/>
          </a:p>
          <a:p>
            <a:pPr lvl="1"/>
            <a:r>
              <a:rPr lang="it-IT" sz="1600" i="1" dirty="0"/>
              <a:t>Part of </a:t>
            </a:r>
            <a:r>
              <a:rPr lang="it-IT" sz="1600" i="1" dirty="0" err="1"/>
              <a:t>signed</a:t>
            </a:r>
            <a:r>
              <a:rPr lang="it-IT" sz="1600" i="1" dirty="0"/>
              <a:t> </a:t>
            </a:r>
            <a:r>
              <a:rPr lang="it-IT" sz="1600" i="1" dirty="0" err="1"/>
              <a:t>hash</a:t>
            </a:r>
            <a:r>
              <a:rPr lang="it-IT" sz="1600" i="1" dirty="0"/>
              <a:t> </a:t>
            </a:r>
            <a:r>
              <a:rPr lang="it-IT" sz="1600" i="1" dirty="0" err="1"/>
              <a:t>value</a:t>
            </a:r>
            <a:endParaRPr lang="it-IT" sz="1600" i="1" dirty="0"/>
          </a:p>
          <a:p>
            <a:pPr lvl="1"/>
            <a:r>
              <a:rPr lang="it-IT" sz="1600" i="1" dirty="0" err="1"/>
              <a:t>Signature</a:t>
            </a:r>
            <a:endParaRPr lang="it-IT" sz="1600" i="1" dirty="0"/>
          </a:p>
        </p:txBody>
      </p:sp>
    </p:spTree>
    <p:extLst>
      <p:ext uri="{BB962C8B-B14F-4D97-AF65-F5344CB8AC3E}">
        <p14:creationId xmlns:p14="http://schemas.microsoft.com/office/powerpoint/2010/main" val="3612494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PGP </a:t>
            </a:r>
            <a:r>
              <a:rPr lang="it-IT" dirty="0" err="1"/>
              <a:t>certificates</a:t>
            </a:r>
            <a:r>
              <a:rPr lang="it-IT" dirty="0"/>
              <a:t> and X.509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a single key may have multiple signatures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 notion of “trust” is embedded in each signature, and the signatures for a single key may have different levels of trust.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/>
              <a:t>The users of the certificates can determine the level of trust for each signature and act accordingly.</a:t>
            </a:r>
          </a:p>
          <a:p>
            <a:r>
              <a:rPr lang="en-US" sz="2000" dirty="0"/>
              <a:t>Henry&lt;&lt;Henry&gt;&gt; Henry&lt;&lt;Giselle&gt;&gt; Giselle&lt;&lt;Bob&gt;&gt;</a:t>
            </a:r>
          </a:p>
          <a:p>
            <a:r>
              <a:rPr lang="en-US" sz="2000" dirty="0"/>
              <a:t>and</a:t>
            </a:r>
          </a:p>
          <a:p>
            <a:r>
              <a:rPr lang="en-US" sz="2000" dirty="0"/>
              <a:t>Jack&lt;&lt;Ellen&gt;&gt; Ellen&lt;&lt;Bob&gt;&gt;</a:t>
            </a:r>
          </a:p>
          <a:p>
            <a:endParaRPr lang="it-IT" sz="2000" dirty="0"/>
          </a:p>
          <a:p>
            <a:r>
              <a:rPr lang="en-US" sz="2000" dirty="0"/>
              <a:t>A subtle distinction arises here between X.509 and PGP certificates. X.509 certificates include an element of trust, but the trust is not indicated in the certificate.</a:t>
            </a:r>
          </a:p>
          <a:p>
            <a:r>
              <a:rPr lang="en-US" sz="2000" dirty="0"/>
              <a:t>PGP certificates indicate the level of trust, but the same level of trust may have different meanings to different signers.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464831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Storing and Revoking Keys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STORING</a:t>
            </a:r>
          </a:p>
          <a:p>
            <a:r>
              <a:rPr lang="it-IT" sz="2000" dirty="0"/>
              <a:t>Operating </a:t>
            </a:r>
            <a:r>
              <a:rPr lang="it-IT" sz="2000" dirty="0" err="1"/>
              <a:t>systems</a:t>
            </a:r>
            <a:r>
              <a:rPr lang="it-IT" sz="2000" dirty="0"/>
              <a:t> and network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secure</a:t>
            </a:r>
            <a:endParaRPr lang="it-IT" sz="2000" dirty="0"/>
          </a:p>
          <a:p>
            <a:pPr lvl="1"/>
            <a:r>
              <a:rPr lang="it-IT" sz="1600" dirty="0" err="1"/>
              <a:t>Keystroking</a:t>
            </a:r>
            <a:r>
              <a:rPr lang="it-IT" sz="1600" dirty="0"/>
              <a:t> or </a:t>
            </a:r>
            <a:r>
              <a:rPr lang="it-IT" sz="1600" dirty="0" err="1"/>
              <a:t>multiusing</a:t>
            </a:r>
            <a:r>
              <a:rPr lang="it-IT" sz="1600" dirty="0"/>
              <a:t> </a:t>
            </a:r>
            <a:r>
              <a:rPr lang="it-IT" sz="1600" dirty="0" err="1"/>
              <a:t>system</a:t>
            </a:r>
            <a:endParaRPr lang="it-IT" sz="1600" dirty="0"/>
          </a:p>
          <a:p>
            <a:r>
              <a:rPr lang="it-IT" sz="2000" dirty="0"/>
              <a:t>Put </a:t>
            </a:r>
            <a:r>
              <a:rPr lang="en-US" sz="2000" dirty="0"/>
              <a:t>the key onto one or more physical devices, such as a special terminal, ROM, or smart card</a:t>
            </a:r>
          </a:p>
          <a:p>
            <a:r>
              <a:rPr lang="en-US" sz="2000" dirty="0"/>
              <a:t>to encipher a message, the user inserts the smart card into a special device that can read from, and write to, the computer</a:t>
            </a:r>
          </a:p>
          <a:p>
            <a:r>
              <a:rPr lang="en-US" sz="2000" dirty="0"/>
              <a:t>if the smart card is stolen, the thief has the cryptographic key</a:t>
            </a:r>
          </a:p>
          <a:p>
            <a:pPr lvl="1"/>
            <a:r>
              <a:rPr lang="it-IT" sz="1600" dirty="0"/>
              <a:t>Split </a:t>
            </a:r>
            <a:r>
              <a:rPr lang="it-IT" sz="1600" dirty="0" err="1"/>
              <a:t>it</a:t>
            </a:r>
            <a:r>
              <a:rPr lang="it-IT" sz="1600" dirty="0"/>
              <a:t> on 2 </a:t>
            </a:r>
            <a:r>
              <a:rPr lang="it-IT" sz="1600" dirty="0" err="1"/>
              <a:t>cards</a:t>
            </a:r>
            <a:endParaRPr lang="it-IT" sz="1600" dirty="0"/>
          </a:p>
          <a:p>
            <a:pPr marL="0" indent="0">
              <a:buNone/>
            </a:pPr>
            <a:r>
              <a:rPr lang="it-IT" sz="2000" b="1" dirty="0"/>
              <a:t>REVOCATION</a:t>
            </a:r>
          </a:p>
          <a:p>
            <a:r>
              <a:rPr lang="it-IT" sz="2000" dirty="0" err="1"/>
              <a:t>Probelms</a:t>
            </a:r>
            <a:r>
              <a:rPr lang="it-IT" sz="2000" dirty="0"/>
              <a:t>:</a:t>
            </a:r>
          </a:p>
          <a:p>
            <a:pPr lvl="1"/>
            <a:r>
              <a:rPr lang="it-IT" sz="1600" dirty="0" err="1"/>
              <a:t>Ensure</a:t>
            </a:r>
            <a:r>
              <a:rPr lang="it-IT" sz="1600" dirty="0"/>
              <a:t> </a:t>
            </a:r>
            <a:r>
              <a:rPr lang="it-IT" sz="1600" dirty="0" err="1"/>
              <a:t>revocation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correct</a:t>
            </a:r>
            <a:endParaRPr lang="it-IT" sz="1600" dirty="0"/>
          </a:p>
          <a:p>
            <a:pPr lvl="1"/>
            <a:r>
              <a:rPr lang="it-IT" sz="1600" dirty="0" err="1"/>
              <a:t>Ensure</a:t>
            </a:r>
            <a:r>
              <a:rPr lang="it-IT" sz="1600" dirty="0"/>
              <a:t> </a:t>
            </a:r>
            <a:r>
              <a:rPr lang="it-IT" sz="1600" dirty="0" err="1"/>
              <a:t>timeliness</a:t>
            </a:r>
            <a:r>
              <a:rPr lang="it-IT" sz="1600" dirty="0"/>
              <a:t> of the </a:t>
            </a:r>
            <a:r>
              <a:rPr lang="it-IT" sz="1600" dirty="0" err="1"/>
              <a:t>revocation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124571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Revocation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/>
              <a:t>The X.509 and Internet public key infrastructures (PKIs) use lists of certificates.</a:t>
            </a:r>
          </a:p>
          <a:p>
            <a:r>
              <a:rPr lang="en-US" sz="2000" b="1" dirty="0"/>
              <a:t>Definition 9–5. </a:t>
            </a:r>
            <a:r>
              <a:rPr lang="en-US" sz="2000" dirty="0"/>
              <a:t>A </a:t>
            </a:r>
            <a:r>
              <a:rPr lang="en-US" sz="2000" i="1" dirty="0"/>
              <a:t>certificate revocation list </a:t>
            </a:r>
            <a:r>
              <a:rPr lang="en-US" sz="2000" dirty="0"/>
              <a:t>is a list of certificates that are no longer valid.</a:t>
            </a:r>
          </a:p>
          <a:p>
            <a:r>
              <a:rPr lang="en-US" sz="2000" dirty="0"/>
              <a:t>A certificate revocation list contains the serial numbers of the revoked certificates and the dates on which they were revoked. </a:t>
            </a:r>
          </a:p>
          <a:p>
            <a:r>
              <a:rPr lang="en-US" sz="2000" dirty="0"/>
              <a:t>It also contains the name of the issuer, the date on which the list was issued, and when the next list is expected to be issued. </a:t>
            </a:r>
          </a:p>
          <a:p>
            <a:r>
              <a:rPr lang="en-US" sz="2000" dirty="0"/>
              <a:t>The issuer also signs the list [865]. Under X.509, only the issuer of a certificate can revoke it.</a:t>
            </a:r>
          </a:p>
          <a:p>
            <a:r>
              <a:rPr lang="en-US" sz="2000" dirty="0"/>
              <a:t>PGP allows signers of certificates to revoke their signatures as well as allowing owners of certificates, and their designees, to revoke the entire certificates. </a:t>
            </a:r>
          </a:p>
          <a:p>
            <a:r>
              <a:rPr lang="en-US" sz="2000" dirty="0"/>
              <a:t>The certificate revocation is placed into a PGP packet and is signed just like a regular PGP certificate. A special flag marks it as a revocation message.</a:t>
            </a:r>
          </a:p>
        </p:txBody>
      </p:sp>
    </p:spTree>
    <p:extLst>
      <p:ext uri="{BB962C8B-B14F-4D97-AF65-F5344CB8AC3E}">
        <p14:creationId xmlns:p14="http://schemas.microsoft.com/office/powerpoint/2010/main" val="1705419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Digital </a:t>
            </a:r>
            <a:r>
              <a:rPr lang="it-IT" dirty="0" err="1"/>
              <a:t>Signatures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Definition 9–6. </a:t>
            </a:r>
            <a:r>
              <a:rPr lang="en-US" sz="2000" dirty="0"/>
              <a:t>A </a:t>
            </a:r>
            <a:r>
              <a:rPr lang="en-US" sz="2000" i="1" dirty="0"/>
              <a:t>digital signature </a:t>
            </a:r>
            <a:r>
              <a:rPr lang="en-US" sz="2000" dirty="0"/>
              <a:t>is a construct that authenticates both the origin and contents of a message in a manner that is provable to a disinterested third party.</a:t>
            </a:r>
          </a:p>
          <a:p>
            <a:r>
              <a:rPr lang="en-US" sz="2000" dirty="0"/>
              <a:t>Let </a:t>
            </a:r>
            <a:r>
              <a:rPr lang="en-US" sz="2000" i="1" dirty="0"/>
              <a:t>m </a:t>
            </a:r>
            <a:r>
              <a:rPr lang="en-US" sz="2000" dirty="0"/>
              <a:t>be a message. Suppose Alice and Bob share a secret key </a:t>
            </a:r>
            <a:r>
              <a:rPr lang="en-US" sz="2000" i="1" dirty="0"/>
              <a:t>k</a:t>
            </a:r>
            <a:r>
              <a:rPr lang="en-US" sz="2000" dirty="0"/>
              <a:t>. Alice sends Bob </a:t>
            </a:r>
            <a:r>
              <a:rPr lang="en-US" sz="2000" i="1" dirty="0"/>
              <a:t>m </a:t>
            </a:r>
            <a:r>
              <a:rPr lang="en-US" sz="2000" dirty="0"/>
              <a:t>|| { </a:t>
            </a:r>
            <a:r>
              <a:rPr lang="en-US" sz="2000" i="1" dirty="0"/>
              <a:t>m </a:t>
            </a:r>
            <a:r>
              <a:rPr lang="en-US" sz="2000" dirty="0"/>
              <a:t>}</a:t>
            </a:r>
            <a:r>
              <a:rPr lang="en-US" sz="2000" i="1" dirty="0"/>
              <a:t>k </a:t>
            </a:r>
            <a:r>
              <a:rPr lang="en-US" sz="2000" dirty="0"/>
              <a:t>(that is, the message and its </a:t>
            </a:r>
            <a:r>
              <a:rPr lang="en-US" sz="2000" dirty="0" err="1"/>
              <a:t>encipherment</a:t>
            </a:r>
            <a:r>
              <a:rPr lang="en-US" sz="2000" dirty="0"/>
              <a:t> under </a:t>
            </a:r>
            <a:r>
              <a:rPr lang="en-US" sz="2000" i="1" dirty="0"/>
              <a:t>k</a:t>
            </a:r>
            <a:r>
              <a:rPr lang="en-US" sz="2000" dirty="0"/>
              <a:t>). Is this a digital signature?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1600" dirty="0"/>
              <a:t>Alice </a:t>
            </a:r>
            <a:r>
              <a:rPr lang="it-IT" sz="1600" dirty="0" err="1"/>
              <a:t>has</a:t>
            </a:r>
            <a:r>
              <a:rPr lang="it-IT" sz="1600" dirty="0"/>
              <a:t> </a:t>
            </a:r>
            <a:r>
              <a:rPr lang="it-IT" sz="1600" dirty="0" err="1"/>
              <a:t>authenticated</a:t>
            </a:r>
            <a:r>
              <a:rPr lang="it-IT" sz="1600" dirty="0"/>
              <a:t> the </a:t>
            </a:r>
            <a:r>
              <a:rPr lang="it-IT" sz="1600" dirty="0" err="1"/>
              <a:t>contents</a:t>
            </a:r>
            <a:r>
              <a:rPr lang="it-IT" sz="1600" dirty="0"/>
              <a:t> of the </a:t>
            </a:r>
            <a:r>
              <a:rPr lang="it-IT" sz="1600" dirty="0" err="1"/>
              <a:t>message</a:t>
            </a:r>
            <a:endParaRPr lang="it-IT" sz="1600" dirty="0"/>
          </a:p>
          <a:p>
            <a:pPr marL="857250" lvl="1" indent="-457200">
              <a:buFont typeface="+mj-lt"/>
              <a:buAutoNum type="arabicPeriod"/>
            </a:pPr>
            <a:r>
              <a:rPr lang="it-IT" sz="1600" dirty="0"/>
              <a:t>Bob </a:t>
            </a:r>
            <a:r>
              <a:rPr lang="it-IT" sz="1600" dirty="0" err="1"/>
              <a:t>has</a:t>
            </a:r>
            <a:r>
              <a:rPr lang="it-IT" sz="1600" dirty="0"/>
              <a:t> </a:t>
            </a:r>
            <a:r>
              <a:rPr lang="it-IT" sz="1600" dirty="0" err="1"/>
              <a:t>authenticated</a:t>
            </a:r>
            <a:r>
              <a:rPr lang="it-IT" sz="1600" dirty="0"/>
              <a:t> the </a:t>
            </a:r>
            <a:r>
              <a:rPr lang="it-IT" sz="1600" dirty="0" err="1"/>
              <a:t>origin</a:t>
            </a:r>
            <a:r>
              <a:rPr lang="it-IT" sz="1600" dirty="0"/>
              <a:t> and the </a:t>
            </a:r>
            <a:r>
              <a:rPr lang="it-IT" sz="1600" dirty="0" err="1"/>
              <a:t>integrity</a:t>
            </a:r>
            <a:endParaRPr lang="it-IT" sz="1600" dirty="0"/>
          </a:p>
          <a:p>
            <a:r>
              <a:rPr lang="en-US" sz="2000" dirty="0"/>
              <a:t>Let </a:t>
            </a:r>
            <a:r>
              <a:rPr lang="en-US" sz="2000" i="1" dirty="0" err="1"/>
              <a:t>d</a:t>
            </a:r>
            <a:r>
              <a:rPr lang="en-US" sz="2000" i="1" baseline="-25000" dirty="0" err="1"/>
              <a:t>Alice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Alice</a:t>
            </a:r>
            <a:r>
              <a:rPr lang="en-US" sz="2000" i="1" dirty="0"/>
              <a:t> </a:t>
            </a:r>
            <a:r>
              <a:rPr lang="en-US" sz="2000" dirty="0"/>
              <a:t>be Alice’s private and public keys, respectively. Alice sends Bob the message </a:t>
            </a:r>
            <a:r>
              <a:rPr lang="en-US" sz="2000" i="1" dirty="0"/>
              <a:t>m </a:t>
            </a:r>
            <a:r>
              <a:rPr lang="en-US" sz="2000" dirty="0"/>
              <a:t>|| { </a:t>
            </a:r>
            <a:r>
              <a:rPr lang="en-US" sz="2000" i="1" dirty="0"/>
              <a:t>m </a:t>
            </a:r>
            <a:r>
              <a:rPr lang="en-US" sz="2000" dirty="0"/>
              <a:t>}</a:t>
            </a:r>
            <a:r>
              <a:rPr lang="en-US" sz="2000" i="1" dirty="0" err="1"/>
              <a:t>d</a:t>
            </a:r>
            <a:r>
              <a:rPr lang="en-US" sz="2000" i="1" baseline="-25000" dirty="0" err="1"/>
              <a:t>Alice</a:t>
            </a:r>
            <a:r>
              <a:rPr lang="en-US" sz="2000" dirty="0"/>
              <a:t>.</a:t>
            </a:r>
          </a:p>
          <a:p>
            <a:r>
              <a:rPr lang="en-US" sz="2000" dirty="0"/>
              <a:t>As before, Bob can authenticate the origin and contents of </a:t>
            </a:r>
            <a:r>
              <a:rPr lang="en-US" sz="2000" i="1" dirty="0"/>
              <a:t>m</a:t>
            </a:r>
            <a:r>
              <a:rPr lang="en-US" sz="2000" dirty="0"/>
              <a:t>, but in this situation a judge must determine that Alice signed the message, because only Alice knows the private key with which the message was signed. The judge merely obtains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Alice</a:t>
            </a:r>
            <a:r>
              <a:rPr lang="en-US" sz="2000" i="1" dirty="0"/>
              <a:t> </a:t>
            </a:r>
            <a:r>
              <a:rPr lang="en-US" sz="2000" dirty="0"/>
              <a:t>and computes { { </a:t>
            </a:r>
            <a:r>
              <a:rPr lang="en-US" sz="2000" i="1" dirty="0"/>
              <a:t>m </a:t>
            </a:r>
            <a:r>
              <a:rPr lang="en-US" sz="2000" dirty="0"/>
              <a:t>}</a:t>
            </a:r>
            <a:r>
              <a:rPr lang="en-US" sz="2000" i="1" dirty="0" err="1"/>
              <a:t>d</a:t>
            </a:r>
            <a:r>
              <a:rPr lang="en-US" sz="2000" i="1" baseline="-25000" dirty="0" err="1"/>
              <a:t>Alice</a:t>
            </a:r>
            <a:r>
              <a:rPr lang="en-US" sz="2000" i="1" dirty="0"/>
              <a:t> </a:t>
            </a:r>
            <a:r>
              <a:rPr lang="en-US" sz="2000" dirty="0"/>
              <a:t>}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Alice</a:t>
            </a:r>
            <a:r>
              <a:rPr lang="en-US" sz="2000" dirty="0"/>
              <a:t>. If the result is </a:t>
            </a:r>
            <a:r>
              <a:rPr lang="en-US" sz="2000" i="1" dirty="0"/>
              <a:t>m</a:t>
            </a:r>
            <a:r>
              <a:rPr lang="en-US" sz="2000" dirty="0"/>
              <a:t>, Alice signed it. This is in fact a digital signature.</a:t>
            </a:r>
          </a:p>
          <a:p>
            <a:endParaRPr lang="it-IT" sz="2000" dirty="0"/>
          </a:p>
          <a:p>
            <a:r>
              <a:rPr lang="it-IT" sz="2000" dirty="0"/>
              <a:t>Digital </a:t>
            </a:r>
            <a:r>
              <a:rPr lang="it-IT" sz="2000" dirty="0" err="1"/>
              <a:t>signature</a:t>
            </a:r>
            <a:r>
              <a:rPr lang="it-IT" sz="2000" dirty="0"/>
              <a:t> </a:t>
            </a:r>
            <a:r>
              <a:rPr lang="it-IT" sz="2000" dirty="0" err="1"/>
              <a:t>provides</a:t>
            </a:r>
            <a:r>
              <a:rPr lang="it-IT" sz="2000" dirty="0"/>
              <a:t> the service of non-</a:t>
            </a:r>
            <a:r>
              <a:rPr lang="it-IT" sz="2000" dirty="0" err="1"/>
              <a:t>repudiation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3216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Classical</a:t>
            </a:r>
            <a:r>
              <a:rPr lang="it-IT" dirty="0"/>
              <a:t> </a:t>
            </a:r>
            <a:r>
              <a:rPr lang="it-IT" dirty="0" err="1"/>
              <a:t>Signatures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 classical digital signature schemes rely on a trusted third party.</a:t>
            </a:r>
          </a:p>
          <a:p>
            <a:r>
              <a:rPr lang="en-US" sz="2000" dirty="0"/>
              <a:t>Let Cathy be the trusted third party. Alice shares a cryptographic key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Alice</a:t>
            </a:r>
            <a:endParaRPr lang="en-US" sz="2000" i="1" baseline="-25000" dirty="0"/>
          </a:p>
          <a:p>
            <a:pPr marL="0" indent="0">
              <a:buNone/>
            </a:pPr>
            <a:r>
              <a:rPr lang="en-US" sz="2000" dirty="0"/>
              <a:t>with Cathy. Likewise, Bob shares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Bob</a:t>
            </a:r>
            <a:r>
              <a:rPr lang="en-US" sz="2000" i="1" dirty="0"/>
              <a:t> </a:t>
            </a:r>
            <a:r>
              <a:rPr lang="en-US" sz="2000" dirty="0"/>
              <a:t>with Cathy. When Alice wants to send Bob a contract </a:t>
            </a:r>
            <a:r>
              <a:rPr lang="en-US" sz="2000" i="1" dirty="0"/>
              <a:t>m</a:t>
            </a:r>
            <a:r>
              <a:rPr lang="en-US" sz="2000" dirty="0"/>
              <a:t>, she computes { </a:t>
            </a:r>
            <a:r>
              <a:rPr lang="en-US" sz="2000" i="1" dirty="0"/>
              <a:t>m </a:t>
            </a:r>
            <a:r>
              <a:rPr lang="en-US" sz="2000" dirty="0"/>
              <a:t>}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Alice</a:t>
            </a:r>
            <a:r>
              <a:rPr lang="en-US" sz="2000" i="1" dirty="0"/>
              <a:t> </a:t>
            </a:r>
            <a:r>
              <a:rPr lang="en-US" sz="2000" dirty="0"/>
              <a:t>and sends it to Bob. </a:t>
            </a:r>
          </a:p>
          <a:p>
            <a:pPr marL="0" indent="0">
              <a:buNone/>
            </a:pPr>
            <a:r>
              <a:rPr lang="en-US" sz="2000" dirty="0"/>
              <a:t>Bob sends it to Cathy, who</a:t>
            </a:r>
          </a:p>
          <a:p>
            <a:r>
              <a:rPr lang="en-US" sz="2000" dirty="0"/>
              <a:t>deciphers </a:t>
            </a:r>
            <a:r>
              <a:rPr lang="en-US" sz="2000" i="1" dirty="0"/>
              <a:t>m</a:t>
            </a:r>
            <a:r>
              <a:rPr lang="en-US" sz="2000" dirty="0"/>
              <a:t>, enciphers it with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Bob</a:t>
            </a:r>
            <a:r>
              <a:rPr lang="en-US" sz="2000" dirty="0"/>
              <a:t>, and returns { </a:t>
            </a:r>
            <a:r>
              <a:rPr lang="en-US" sz="2000" i="1" dirty="0"/>
              <a:t>m </a:t>
            </a:r>
            <a:r>
              <a:rPr lang="en-US" sz="2000" dirty="0"/>
              <a:t>}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Bob</a:t>
            </a:r>
            <a:r>
              <a:rPr lang="en-US" sz="2000" i="1" dirty="0"/>
              <a:t> </a:t>
            </a:r>
            <a:r>
              <a:rPr lang="en-US" sz="2000" dirty="0"/>
              <a:t>to Bob. </a:t>
            </a:r>
          </a:p>
          <a:p>
            <a:r>
              <a:rPr lang="en-US" sz="2000" dirty="0"/>
              <a:t>He can now decipher it. </a:t>
            </a:r>
          </a:p>
          <a:p>
            <a:r>
              <a:rPr lang="en-US" sz="2000" dirty="0"/>
              <a:t>To verify that Alice sent the message, the judge takes the disputed messages { </a:t>
            </a:r>
            <a:r>
              <a:rPr lang="en-US" sz="2000" i="1" dirty="0"/>
              <a:t>m </a:t>
            </a:r>
            <a:r>
              <a:rPr lang="en-US" sz="2000" dirty="0"/>
              <a:t>}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Alice</a:t>
            </a:r>
            <a:r>
              <a:rPr lang="en-US" sz="2000" i="1" dirty="0"/>
              <a:t> </a:t>
            </a:r>
            <a:r>
              <a:rPr lang="en-US" sz="2000" dirty="0"/>
              <a:t>and { </a:t>
            </a:r>
            <a:r>
              <a:rPr lang="en-US" sz="2000" i="1" dirty="0"/>
              <a:t>m </a:t>
            </a:r>
            <a:r>
              <a:rPr lang="en-US" sz="2000" dirty="0"/>
              <a:t>}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Bob</a:t>
            </a:r>
            <a:r>
              <a:rPr lang="en-US" sz="2000" i="1" dirty="0"/>
              <a:t> </a:t>
            </a:r>
            <a:r>
              <a:rPr lang="en-US" sz="2000" dirty="0"/>
              <a:t>and has Cathy decipher them using Alice’s and Bob’s keys.</a:t>
            </a:r>
          </a:p>
          <a:p>
            <a:r>
              <a:rPr lang="en-US" sz="2000" dirty="0"/>
              <a:t>If they match, the sending is verified; if not, one of them is a forgery.</a:t>
            </a:r>
          </a:p>
        </p:txBody>
      </p:sp>
    </p:spTree>
    <p:extLst>
      <p:ext uri="{BB962C8B-B14F-4D97-AF65-F5344CB8AC3E}">
        <p14:creationId xmlns:p14="http://schemas.microsoft.com/office/powerpoint/2010/main" val="3344384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Public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signatures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suppose that Alice wants to trick Bob into signing a message </a:t>
            </a:r>
            <a:r>
              <a:rPr lang="en-US" sz="2000" i="1" dirty="0"/>
              <a:t>m</a:t>
            </a:r>
            <a:r>
              <a:rPr lang="en-US" sz="2000" dirty="0"/>
              <a:t>. She computes two other messages </a:t>
            </a:r>
            <a:r>
              <a:rPr lang="en-US" sz="2000" i="1" dirty="0"/>
              <a:t>m</a:t>
            </a:r>
            <a:r>
              <a:rPr lang="en-US" sz="2000" dirty="0"/>
              <a:t>1 and </a:t>
            </a:r>
            <a:r>
              <a:rPr lang="en-US" sz="2000" i="1" dirty="0"/>
              <a:t>m</a:t>
            </a:r>
            <a:r>
              <a:rPr lang="en-US" sz="2000" dirty="0"/>
              <a:t>2 such that </a:t>
            </a:r>
            <a:r>
              <a:rPr lang="en-US" sz="2000" i="1" dirty="0"/>
              <a:t>m</a:t>
            </a:r>
            <a:r>
              <a:rPr lang="en-US" sz="2000" dirty="0"/>
              <a:t>1</a:t>
            </a:r>
            <a:r>
              <a:rPr lang="en-US" sz="2000" i="1" dirty="0"/>
              <a:t>m</a:t>
            </a:r>
            <a:r>
              <a:rPr lang="en-US" sz="2000" dirty="0"/>
              <a:t>2 mod </a:t>
            </a:r>
            <a:r>
              <a:rPr lang="en-US" sz="2000" i="1" dirty="0" err="1"/>
              <a:t>nBob</a:t>
            </a:r>
            <a:r>
              <a:rPr lang="en-US" sz="2000" i="1" dirty="0"/>
              <a:t> </a:t>
            </a:r>
            <a:r>
              <a:rPr lang="en-US" sz="2000" dirty="0"/>
              <a:t>= </a:t>
            </a:r>
            <a:r>
              <a:rPr lang="en-US" sz="2000" i="1" dirty="0"/>
              <a:t>m</a:t>
            </a:r>
            <a:r>
              <a:rPr lang="en-US" sz="2000" dirty="0"/>
              <a:t>. She has Bob  sign </a:t>
            </a:r>
            <a:r>
              <a:rPr lang="en-US" sz="2000" i="1" dirty="0"/>
              <a:t>m</a:t>
            </a:r>
            <a:r>
              <a:rPr lang="en-US" sz="2000" dirty="0"/>
              <a:t>1 and </a:t>
            </a:r>
            <a:r>
              <a:rPr lang="en-US" sz="2000" i="1" dirty="0"/>
              <a:t>m</a:t>
            </a:r>
            <a:r>
              <a:rPr lang="en-US" sz="2000" dirty="0"/>
              <a:t>2. Alice then multiplies the two signatures together and reduces mod </a:t>
            </a:r>
            <a:r>
              <a:rPr lang="en-US" sz="2000" i="1" dirty="0" err="1"/>
              <a:t>nBob</a:t>
            </a:r>
            <a:r>
              <a:rPr lang="en-US" sz="2000" dirty="0"/>
              <a:t>, and she has Bob’s signature on </a:t>
            </a:r>
            <a:r>
              <a:rPr lang="en-US" sz="2000" i="1" dirty="0"/>
              <a:t>m</a:t>
            </a:r>
            <a:r>
              <a:rPr lang="en-US" sz="2000" dirty="0"/>
              <a:t>. (See Exercise 6.) The defense is not to sign random documents and, when signing, never sign the document itself; sign a cryptographic hash of the document</a:t>
            </a:r>
          </a:p>
          <a:p>
            <a:r>
              <a:rPr lang="en-US" sz="2000" dirty="0"/>
              <a:t>A second problem [31] demonstrates that messages that are both enciphered and signed should be signed first, then enciphered</a:t>
            </a:r>
          </a:p>
        </p:txBody>
      </p:sp>
    </p:spTree>
    <p:extLst>
      <p:ext uri="{BB962C8B-B14F-4D97-AF65-F5344CB8AC3E}">
        <p14:creationId xmlns:p14="http://schemas.microsoft.com/office/powerpoint/2010/main" val="3015659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Suppose Alice is sending Bob her signature on a confidential contract </a:t>
            </a:r>
            <a:r>
              <a:rPr lang="en-US" sz="2000" i="1" dirty="0"/>
              <a:t>m</a:t>
            </a:r>
            <a:r>
              <a:rPr lang="en-US" sz="2000" dirty="0"/>
              <a:t>. She enciphers it first, then signs it and sends the result to  Bob</a:t>
            </a:r>
          </a:p>
          <a:p>
            <a:r>
              <a:rPr lang="en-US" sz="2000" dirty="0"/>
              <a:t>Bob wants to claim that Alice sent him the contract </a:t>
            </a:r>
            <a:r>
              <a:rPr lang="en-US" sz="2000" i="1" dirty="0"/>
              <a:t>M</a:t>
            </a:r>
            <a:r>
              <a:rPr lang="en-US" sz="2000" dirty="0"/>
              <a:t>. Bob computes a number </a:t>
            </a:r>
            <a:r>
              <a:rPr lang="en-US" sz="2000" i="1" dirty="0"/>
              <a:t>r </a:t>
            </a:r>
            <a:r>
              <a:rPr lang="en-US" sz="2000" dirty="0"/>
              <a:t>such that </a:t>
            </a:r>
            <a:r>
              <a:rPr lang="en-US" sz="2000" i="1" dirty="0" err="1"/>
              <a:t>Mr</a:t>
            </a:r>
            <a:r>
              <a:rPr lang="en-US" sz="2000" i="1" dirty="0"/>
              <a:t> </a:t>
            </a:r>
            <a:r>
              <a:rPr lang="en-US" sz="2000" dirty="0"/>
              <a:t>mod </a:t>
            </a:r>
            <a:r>
              <a:rPr lang="en-US" sz="2000" i="1" dirty="0" err="1"/>
              <a:t>nBob</a:t>
            </a:r>
            <a:r>
              <a:rPr lang="en-US" sz="2000" i="1" dirty="0"/>
              <a:t> </a:t>
            </a:r>
            <a:r>
              <a:rPr lang="en-US" sz="2000" dirty="0"/>
              <a:t>= </a:t>
            </a:r>
            <a:r>
              <a:rPr lang="en-US" sz="2000" i="1" dirty="0"/>
              <a:t>m</a:t>
            </a:r>
            <a:r>
              <a:rPr lang="en-US" sz="2000" dirty="0"/>
              <a:t>. </a:t>
            </a:r>
          </a:p>
          <a:p>
            <a:r>
              <a:rPr lang="en-US" sz="2000" dirty="0"/>
              <a:t>He then republishes his public key as (</a:t>
            </a:r>
            <a:r>
              <a:rPr lang="en-US" sz="2000" i="1" dirty="0" err="1"/>
              <a:t>reBob</a:t>
            </a:r>
            <a:r>
              <a:rPr lang="en-US" sz="2000" dirty="0"/>
              <a:t>, </a:t>
            </a:r>
            <a:r>
              <a:rPr lang="en-US" sz="2000" i="1" dirty="0" err="1"/>
              <a:t>nBob</a:t>
            </a:r>
            <a:r>
              <a:rPr lang="en-US" sz="2000" dirty="0"/>
              <a:t>)</a:t>
            </a:r>
          </a:p>
          <a:p>
            <a:r>
              <a:rPr lang="en-US" sz="2000" dirty="0"/>
              <a:t>he claims that Alice sent him </a:t>
            </a:r>
            <a:r>
              <a:rPr lang="en-US" sz="2000" i="1" dirty="0"/>
              <a:t>M</a:t>
            </a:r>
            <a:r>
              <a:rPr lang="en-US" sz="2000" dirty="0"/>
              <a:t>. The judge verifies this using his current public key.</a:t>
            </a:r>
          </a:p>
          <a:p>
            <a:r>
              <a:rPr lang="en-US" sz="2000" dirty="0"/>
              <a:t>The simplest way to fix this is to require all users to use the same exponent but vary the moduli.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9174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Techniques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8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Substitution Ciphers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A </a:t>
            </a:r>
            <a:r>
              <a:rPr lang="en-US" sz="2000" i="1" dirty="0"/>
              <a:t>substitution cipher </a:t>
            </a:r>
            <a:r>
              <a:rPr lang="en-US" sz="2000" dirty="0"/>
              <a:t>changes characters in the plaintext to produce the </a:t>
            </a:r>
            <a:r>
              <a:rPr lang="en-US" sz="2000" dirty="0" err="1"/>
              <a:t>ciphertext</a:t>
            </a:r>
            <a:endParaRPr lang="en-US" sz="2000" dirty="0"/>
          </a:p>
          <a:p>
            <a:r>
              <a:rPr lang="en-US" sz="2000" dirty="0"/>
              <a:t>A Caesar cipher is susceptible to a statistical </a:t>
            </a:r>
            <a:r>
              <a:rPr lang="en-US" sz="2000" dirty="0" err="1"/>
              <a:t>ciphertext</a:t>
            </a:r>
            <a:r>
              <a:rPr lang="en-US" sz="2000" dirty="0"/>
              <a:t>-only attack.</a:t>
            </a:r>
          </a:p>
          <a:p>
            <a:r>
              <a:rPr lang="en-US" sz="2000" dirty="0"/>
              <a:t>KHOOR ZRUOG</a:t>
            </a:r>
          </a:p>
          <a:p>
            <a:r>
              <a:rPr lang="en-US" sz="2000" dirty="0"/>
              <a:t>G 0.1 H 0.1 K 0.1 O 0.3 R 0.2 U 0.1 Z 0.1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Trying the most likely key first, we obtain as plaintext “EBIIL TLOIA” when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= 6, “AXEEH PHKEW” when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= 10, “HELLO WORLD” when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= 3, and “WTAAD LDGAS” when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= 14.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646747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305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Simmons discusses the use of a “forward search” to decipher messages enciphered for confidentiality using a public key cryptosystem</a:t>
            </a:r>
          </a:p>
          <a:p>
            <a:pPr lvl="1"/>
            <a:r>
              <a:rPr lang="it-IT" sz="1600" dirty="0"/>
              <a:t>Focus on the </a:t>
            </a:r>
            <a:r>
              <a:rPr lang="it-IT" sz="1600" dirty="0" err="1"/>
              <a:t>entropy</a:t>
            </a:r>
            <a:r>
              <a:rPr lang="it-IT" sz="1600" dirty="0"/>
              <a:t> of </a:t>
            </a:r>
            <a:r>
              <a:rPr lang="it-IT" sz="1600" dirty="0" err="1"/>
              <a:t>messages</a:t>
            </a:r>
            <a:endParaRPr lang="it-IT" sz="1600" dirty="0"/>
          </a:p>
          <a:p>
            <a:r>
              <a:rPr lang="en-US" sz="2000" dirty="0"/>
              <a:t>Simmons demonstrates that the size of the set of possible plaintexts may not be obvious</a:t>
            </a:r>
          </a:p>
          <a:p>
            <a:r>
              <a:rPr lang="en-US" sz="2000" dirty="0"/>
              <a:t>Using forward search on numerous set is clearly impractical, but after some analysis of the redundancy in human speech, Simmons reduces the number of potential plaintexts to about 100,000. </a:t>
            </a:r>
          </a:p>
          <a:p>
            <a:r>
              <a:rPr lang="en-US" sz="2000" dirty="0"/>
              <a:t>This number is small enough so that forward searches become a threat.</a:t>
            </a:r>
          </a:p>
          <a:p>
            <a:r>
              <a:rPr lang="en-US" sz="2000" dirty="0"/>
              <a:t>Denning [242] points out that in certain cases, parts of a </a:t>
            </a:r>
            <a:r>
              <a:rPr lang="en-US" sz="2000" dirty="0" err="1"/>
              <a:t>ciphertext</a:t>
            </a:r>
            <a:r>
              <a:rPr lang="en-US" sz="2000" dirty="0"/>
              <a:t> message can be deleted, replayed, or reordered.</a:t>
            </a:r>
          </a:p>
          <a:p>
            <a:r>
              <a:rPr lang="en-US" sz="2000" dirty="0"/>
              <a:t>The regularity arises because each part is enciphered separately, so the same plaintext always produces the same </a:t>
            </a:r>
            <a:r>
              <a:rPr lang="en-US" sz="2000" dirty="0" err="1"/>
              <a:t>ciphertext</a:t>
            </a:r>
            <a:r>
              <a:rPr lang="en-US" sz="2000" dirty="0"/>
              <a:t>. </a:t>
            </a:r>
          </a:p>
          <a:p>
            <a:r>
              <a:rPr lang="en-US" sz="2000" dirty="0"/>
              <a:t>This type of </a:t>
            </a:r>
            <a:r>
              <a:rPr lang="en-US" sz="2000" dirty="0" err="1"/>
              <a:t>encipherment</a:t>
            </a:r>
            <a:r>
              <a:rPr lang="en-US" sz="2000" dirty="0"/>
              <a:t> is called </a:t>
            </a:r>
            <a:r>
              <a:rPr lang="en-US" sz="2000" i="1" dirty="0"/>
              <a:t>code book mode</a:t>
            </a:r>
            <a:r>
              <a:rPr lang="en-US" sz="2000" dirty="0"/>
              <a:t>, because each part is effectively looked up in a list of plaintext-</a:t>
            </a:r>
            <a:r>
              <a:rPr lang="en-US" sz="2000" dirty="0" err="1"/>
              <a:t>ciphertext</a:t>
            </a:r>
            <a:r>
              <a:rPr lang="en-US" sz="2000" dirty="0"/>
              <a:t> pairs.</a:t>
            </a:r>
          </a:p>
        </p:txBody>
      </p:sp>
    </p:spTree>
    <p:extLst>
      <p:ext uri="{BB962C8B-B14F-4D97-AF65-F5344CB8AC3E}">
        <p14:creationId xmlns:p14="http://schemas.microsoft.com/office/powerpoint/2010/main" val="1575503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Stream and Block Ciphers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Definition 10–1. </a:t>
            </a:r>
            <a:r>
              <a:rPr lang="en-US" sz="2000" dirty="0"/>
              <a:t>Let </a:t>
            </a:r>
            <a:r>
              <a:rPr lang="en-US" sz="2000" i="1" dirty="0"/>
              <a:t>E </a:t>
            </a:r>
            <a:r>
              <a:rPr lang="en-US" sz="2000" dirty="0"/>
              <a:t>be an </a:t>
            </a:r>
            <a:r>
              <a:rPr lang="en-US" sz="2000" dirty="0" err="1"/>
              <a:t>encipherment</a:t>
            </a:r>
            <a:r>
              <a:rPr lang="en-US" sz="2000" dirty="0"/>
              <a:t> algorithm, and let </a:t>
            </a:r>
            <a:r>
              <a:rPr lang="en-US" sz="2000" i="1" dirty="0" err="1"/>
              <a:t>Ek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) be the </a:t>
            </a:r>
            <a:r>
              <a:rPr lang="en-US" sz="2000" dirty="0" err="1"/>
              <a:t>encipherment</a:t>
            </a:r>
            <a:r>
              <a:rPr lang="en-US" sz="2000" dirty="0"/>
              <a:t> of message </a:t>
            </a:r>
            <a:r>
              <a:rPr lang="en-US" sz="2000" i="1" dirty="0"/>
              <a:t>b </a:t>
            </a:r>
            <a:r>
              <a:rPr lang="en-US" sz="2000" dirty="0"/>
              <a:t>with key </a:t>
            </a:r>
            <a:r>
              <a:rPr lang="en-US" sz="2000" i="1" dirty="0"/>
              <a:t>k</a:t>
            </a:r>
            <a:r>
              <a:rPr lang="en-US" sz="2000" dirty="0"/>
              <a:t>. Let a message </a:t>
            </a:r>
            <a:r>
              <a:rPr lang="en-US" sz="2000" i="1" dirty="0"/>
              <a:t>m </a:t>
            </a:r>
            <a:r>
              <a:rPr lang="en-US" sz="2000" dirty="0"/>
              <a:t>= </a:t>
            </a:r>
            <a:r>
              <a:rPr lang="en-US" sz="2000" i="1" dirty="0"/>
              <a:t>b</a:t>
            </a:r>
            <a:r>
              <a:rPr lang="en-US" sz="2000" dirty="0"/>
              <a:t>1</a:t>
            </a:r>
            <a:r>
              <a:rPr lang="en-US" sz="2000" i="1" dirty="0"/>
              <a:t>b</a:t>
            </a:r>
            <a:r>
              <a:rPr lang="en-US" sz="2000" dirty="0"/>
              <a:t>2 …, where each </a:t>
            </a:r>
            <a:r>
              <a:rPr lang="en-US" sz="2000" i="1" dirty="0"/>
              <a:t>bi </a:t>
            </a:r>
            <a:r>
              <a:rPr lang="en-US" sz="2000" dirty="0"/>
              <a:t>is of a fixed length. Then a </a:t>
            </a:r>
            <a:r>
              <a:rPr lang="en-US" sz="2000" i="1" dirty="0"/>
              <a:t>block cipher </a:t>
            </a:r>
            <a:r>
              <a:rPr lang="en-US" sz="2000" dirty="0"/>
              <a:t>is a cipher for which </a:t>
            </a:r>
            <a:r>
              <a:rPr lang="en-US" sz="2000" i="1" dirty="0" err="1"/>
              <a:t>Ek</a:t>
            </a:r>
            <a:r>
              <a:rPr lang="en-US" sz="2000" dirty="0"/>
              <a:t>(</a:t>
            </a:r>
            <a:r>
              <a:rPr lang="en-US" sz="2000" i="1" dirty="0"/>
              <a:t>m</a:t>
            </a:r>
            <a:r>
              <a:rPr lang="en-US" sz="2000" dirty="0"/>
              <a:t>) = </a:t>
            </a:r>
            <a:r>
              <a:rPr lang="en-US" sz="2000" i="1" dirty="0" err="1"/>
              <a:t>Ek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1)</a:t>
            </a:r>
            <a:r>
              <a:rPr lang="en-US" sz="2000" i="1" dirty="0" err="1"/>
              <a:t>Ek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2) ….</a:t>
            </a:r>
          </a:p>
          <a:p>
            <a:r>
              <a:rPr lang="en-US" sz="2000" b="1" dirty="0"/>
              <a:t>Definition 10–2. </a:t>
            </a:r>
            <a:r>
              <a:rPr lang="en-US" sz="2000" dirty="0"/>
              <a:t>Let </a:t>
            </a:r>
            <a:r>
              <a:rPr lang="en-US" sz="2000" i="1" dirty="0"/>
              <a:t>E </a:t>
            </a:r>
            <a:r>
              <a:rPr lang="en-US" sz="2000" dirty="0"/>
              <a:t>be an </a:t>
            </a:r>
            <a:r>
              <a:rPr lang="en-US" sz="2000" dirty="0" err="1"/>
              <a:t>encipherment</a:t>
            </a:r>
            <a:r>
              <a:rPr lang="en-US" sz="2000" dirty="0"/>
              <a:t> algorithm, and let </a:t>
            </a:r>
            <a:r>
              <a:rPr lang="en-US" sz="2000" i="1" dirty="0" err="1"/>
              <a:t>Ek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) be the </a:t>
            </a:r>
            <a:r>
              <a:rPr lang="en-US" sz="2000" dirty="0" err="1"/>
              <a:t>encipherment</a:t>
            </a:r>
            <a:r>
              <a:rPr lang="en-US" sz="2000" dirty="0"/>
              <a:t> of message </a:t>
            </a:r>
            <a:r>
              <a:rPr lang="en-US" sz="2000" i="1" dirty="0"/>
              <a:t>b </a:t>
            </a:r>
            <a:r>
              <a:rPr lang="en-US" sz="2000" dirty="0"/>
              <a:t>with key </a:t>
            </a:r>
            <a:r>
              <a:rPr lang="en-US" sz="2000" i="1" dirty="0"/>
              <a:t>k</a:t>
            </a:r>
            <a:r>
              <a:rPr lang="en-US" sz="2000" dirty="0"/>
              <a:t>. Let a message </a:t>
            </a:r>
            <a:r>
              <a:rPr lang="en-US" sz="2000" i="1" dirty="0"/>
              <a:t>m </a:t>
            </a:r>
            <a:r>
              <a:rPr lang="en-US" sz="2000" dirty="0"/>
              <a:t>= </a:t>
            </a:r>
            <a:r>
              <a:rPr lang="en-US" sz="2000" i="1" dirty="0"/>
              <a:t>b</a:t>
            </a:r>
            <a:r>
              <a:rPr lang="en-US" sz="2000" dirty="0"/>
              <a:t>1</a:t>
            </a:r>
            <a:r>
              <a:rPr lang="en-US" sz="2000" i="1" dirty="0"/>
              <a:t>b</a:t>
            </a:r>
            <a:r>
              <a:rPr lang="en-US" sz="2000" dirty="0"/>
              <a:t>2 …, where each </a:t>
            </a:r>
            <a:r>
              <a:rPr lang="en-US" sz="2000" i="1" dirty="0"/>
              <a:t>bi </a:t>
            </a:r>
            <a:r>
              <a:rPr lang="en-US" sz="2000" dirty="0"/>
              <a:t>is of a fixed length, and let </a:t>
            </a:r>
            <a:r>
              <a:rPr lang="en-US" sz="2000" i="1" dirty="0"/>
              <a:t>k </a:t>
            </a:r>
            <a:r>
              <a:rPr lang="en-US" sz="2000" dirty="0"/>
              <a:t>= </a:t>
            </a:r>
            <a:r>
              <a:rPr lang="en-US" sz="2000" i="1" dirty="0"/>
              <a:t>k</a:t>
            </a:r>
            <a:r>
              <a:rPr lang="en-US" sz="2000" dirty="0"/>
              <a:t>1</a:t>
            </a:r>
            <a:r>
              <a:rPr lang="en-US" sz="2000" i="1" dirty="0"/>
              <a:t>k</a:t>
            </a:r>
            <a:r>
              <a:rPr lang="en-US" sz="2000" dirty="0"/>
              <a:t>2…. Then a </a:t>
            </a:r>
            <a:r>
              <a:rPr lang="en-US" sz="2000" i="1" dirty="0"/>
              <a:t>stream cipher </a:t>
            </a:r>
            <a:r>
              <a:rPr lang="en-US" sz="2000" dirty="0"/>
              <a:t>is a cipher for which </a:t>
            </a:r>
            <a:r>
              <a:rPr lang="en-US" sz="2000" i="1" dirty="0" err="1"/>
              <a:t>Ek</a:t>
            </a:r>
            <a:r>
              <a:rPr lang="en-US" sz="2000" dirty="0"/>
              <a:t>(</a:t>
            </a:r>
            <a:r>
              <a:rPr lang="en-US" sz="2000" i="1" dirty="0"/>
              <a:t>m</a:t>
            </a:r>
            <a:r>
              <a:rPr lang="en-US" sz="2000" dirty="0"/>
              <a:t>) = </a:t>
            </a:r>
            <a:r>
              <a:rPr lang="en-US" sz="2000" i="1" dirty="0"/>
              <a:t>Ek</a:t>
            </a:r>
            <a:r>
              <a:rPr lang="en-US" sz="2000" dirty="0"/>
              <a:t>1(</a:t>
            </a:r>
            <a:r>
              <a:rPr lang="en-US" sz="2000" i="1" dirty="0"/>
              <a:t>b</a:t>
            </a:r>
            <a:r>
              <a:rPr lang="en-US" sz="2000" dirty="0"/>
              <a:t>1)</a:t>
            </a:r>
            <a:r>
              <a:rPr lang="en-US" sz="2000" i="1" dirty="0"/>
              <a:t>Ek</a:t>
            </a:r>
            <a:r>
              <a:rPr lang="en-US" sz="2000" dirty="0"/>
              <a:t>2(</a:t>
            </a:r>
            <a:r>
              <a:rPr lang="en-US" sz="2000" i="1" dirty="0"/>
              <a:t>b</a:t>
            </a:r>
            <a:r>
              <a:rPr lang="en-US" sz="2000" dirty="0"/>
              <a:t>2) ….</a:t>
            </a:r>
          </a:p>
          <a:p>
            <a:r>
              <a:rPr lang="en-US" sz="2000" dirty="0"/>
              <a:t>Bit-oriented ciphers implement the one-time pad by exclusive-</a:t>
            </a:r>
            <a:r>
              <a:rPr lang="en-US" sz="2000" dirty="0" err="1"/>
              <a:t>oring</a:t>
            </a:r>
            <a:r>
              <a:rPr lang="en-US" sz="2000" dirty="0"/>
              <a:t> each bit of the key with one bit of the message. For example, if the message is 00101 and the key is 10010, the </a:t>
            </a:r>
            <a:r>
              <a:rPr lang="en-US" sz="2000" dirty="0" err="1"/>
              <a:t>ciphertext</a:t>
            </a:r>
            <a:r>
              <a:rPr lang="en-US" sz="2000" dirty="0"/>
              <a:t> is 0⊕1||0⊕0||1⊕0||0⊕1||1⊕0 or 10111. But how can one generate a random, infinitely long key?</a:t>
            </a:r>
          </a:p>
        </p:txBody>
      </p:sp>
    </p:spTree>
    <p:extLst>
      <p:ext uri="{BB962C8B-B14F-4D97-AF65-F5344CB8AC3E}">
        <p14:creationId xmlns:p14="http://schemas.microsoft.com/office/powerpoint/2010/main" val="6208662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Definition 10–3. </a:t>
            </a:r>
            <a:r>
              <a:rPr lang="en-US" sz="2000" dirty="0"/>
              <a:t>An </a:t>
            </a:r>
            <a:r>
              <a:rPr lang="en-US" sz="2000" i="1" dirty="0"/>
              <a:t>n-stage linear feedback shift register (LFSR) </a:t>
            </a:r>
            <a:r>
              <a:rPr lang="en-US" sz="2000" dirty="0"/>
              <a:t>consists of an </a:t>
            </a:r>
            <a:r>
              <a:rPr lang="en-US" sz="2000" i="1" dirty="0"/>
              <a:t>n</a:t>
            </a:r>
            <a:r>
              <a:rPr lang="en-US" sz="2000" dirty="0"/>
              <a:t>-bit register </a:t>
            </a:r>
            <a:r>
              <a:rPr lang="en-US" sz="2000" i="1" dirty="0"/>
              <a:t>r </a:t>
            </a:r>
            <a:r>
              <a:rPr lang="en-US" sz="2000" dirty="0"/>
              <a:t>= </a:t>
            </a:r>
            <a:r>
              <a:rPr lang="en-US" sz="2000" i="1" dirty="0"/>
              <a:t>r0</a:t>
            </a:r>
            <a:r>
              <a:rPr lang="en-US" sz="2000" dirty="0"/>
              <a:t>…</a:t>
            </a:r>
            <a:r>
              <a:rPr lang="en-US" sz="2000" i="1" dirty="0" err="1"/>
              <a:t>rn</a:t>
            </a:r>
            <a:r>
              <a:rPr lang="en-US" sz="2000" dirty="0"/>
              <a:t>–1 and an </a:t>
            </a:r>
            <a:r>
              <a:rPr lang="en-US" sz="2000" i="1" dirty="0"/>
              <a:t>n</a:t>
            </a:r>
            <a:r>
              <a:rPr lang="en-US" sz="2000" dirty="0"/>
              <a:t>-bit </a:t>
            </a:r>
            <a:r>
              <a:rPr lang="en-US" sz="2000" i="1" dirty="0"/>
              <a:t>tap sequence t </a:t>
            </a:r>
            <a:r>
              <a:rPr lang="en-US" sz="2000" dirty="0"/>
              <a:t>= </a:t>
            </a:r>
            <a:r>
              <a:rPr lang="en-US" sz="2000" i="1" dirty="0"/>
              <a:t>t</a:t>
            </a:r>
            <a:r>
              <a:rPr lang="en-US" sz="2000" dirty="0"/>
              <a:t>0…</a:t>
            </a:r>
            <a:r>
              <a:rPr lang="en-US" sz="2000" i="1" dirty="0" err="1"/>
              <a:t>tn</a:t>
            </a:r>
            <a:r>
              <a:rPr lang="en-US" sz="2000" dirty="0"/>
              <a:t>–1. To obtain a key bit, </a:t>
            </a:r>
            <a:r>
              <a:rPr lang="en-US" sz="2000" i="1" dirty="0" err="1"/>
              <a:t>rn</a:t>
            </a:r>
            <a:r>
              <a:rPr lang="en-US" sz="2000" dirty="0"/>
              <a:t>–1 is used, the register is shifted one bit to the right, and the new bit </a:t>
            </a:r>
            <a:r>
              <a:rPr lang="en-US" sz="2000" i="1" dirty="0"/>
              <a:t>r</a:t>
            </a:r>
            <a:r>
              <a:rPr lang="en-US" sz="2000" dirty="0"/>
              <a:t>0</a:t>
            </a:r>
            <a:r>
              <a:rPr lang="en-US" sz="2000" i="1" dirty="0"/>
              <a:t>t</a:t>
            </a:r>
            <a:r>
              <a:rPr lang="en-US" sz="2000" dirty="0"/>
              <a:t>0⊕…⊕</a:t>
            </a:r>
            <a:r>
              <a:rPr lang="en-US" sz="2000" i="1" dirty="0" err="1"/>
              <a:t>rn</a:t>
            </a:r>
            <a:r>
              <a:rPr lang="en-US" sz="2000" dirty="0"/>
              <a:t>–1</a:t>
            </a:r>
            <a:r>
              <a:rPr lang="en-US" sz="2000" i="1" dirty="0"/>
              <a:t>tn</a:t>
            </a:r>
            <a:r>
              <a:rPr lang="en-US" sz="2000" dirty="0"/>
              <a:t>–1 is inserted</a:t>
            </a:r>
            <a:r>
              <a:rPr lang="en-US" sz="2000" i="1" dirty="0"/>
              <a:t>.</a:t>
            </a:r>
          </a:p>
          <a:p>
            <a:r>
              <a:rPr lang="en-US" sz="2000" b="1" dirty="0"/>
              <a:t>Definition 10–4. </a:t>
            </a:r>
            <a:r>
              <a:rPr lang="en-US" sz="2000" dirty="0"/>
              <a:t>An </a:t>
            </a:r>
            <a:r>
              <a:rPr lang="en-US" sz="2000" i="1" dirty="0"/>
              <a:t>n-stage nonlinear feedback shift register (NLFSR) </a:t>
            </a:r>
            <a:r>
              <a:rPr lang="en-US" sz="2000" dirty="0"/>
              <a:t>consists of an </a:t>
            </a:r>
            <a:r>
              <a:rPr lang="en-US" sz="2000" i="1" dirty="0"/>
              <a:t>n</a:t>
            </a:r>
            <a:r>
              <a:rPr lang="en-US" sz="2000" dirty="0"/>
              <a:t>-bit register </a:t>
            </a:r>
            <a:r>
              <a:rPr lang="en-US" sz="2000" i="1" dirty="0"/>
              <a:t>r </a:t>
            </a:r>
            <a:r>
              <a:rPr lang="en-US" sz="2000" dirty="0"/>
              <a:t>= </a:t>
            </a:r>
            <a:r>
              <a:rPr lang="en-US" sz="2000" i="1" dirty="0"/>
              <a:t>r</a:t>
            </a:r>
            <a:r>
              <a:rPr lang="en-US" sz="2000" dirty="0"/>
              <a:t>0…</a:t>
            </a:r>
            <a:r>
              <a:rPr lang="en-US" sz="2000" i="1" dirty="0" err="1"/>
              <a:t>rn</a:t>
            </a:r>
            <a:r>
              <a:rPr lang="en-US" sz="2000" dirty="0"/>
              <a:t>–1. To obtain a key bit, </a:t>
            </a:r>
            <a:r>
              <a:rPr lang="en-US" sz="2000" i="1" dirty="0" err="1"/>
              <a:t>rn</a:t>
            </a:r>
            <a:r>
              <a:rPr lang="en-US" sz="2000" dirty="0"/>
              <a:t>–1 is used, the register is shifted one bit to the right, and the new bit is set to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r</a:t>
            </a:r>
            <a:r>
              <a:rPr lang="en-US" sz="2000" dirty="0"/>
              <a:t>0…</a:t>
            </a:r>
            <a:r>
              <a:rPr lang="en-US" sz="2000" i="1" dirty="0" err="1"/>
              <a:t>rn</a:t>
            </a:r>
            <a:r>
              <a:rPr lang="en-US" sz="2000" dirty="0"/>
              <a:t>–1), where </a:t>
            </a:r>
            <a:r>
              <a:rPr lang="en-US" sz="2000" i="1" dirty="0"/>
              <a:t>f </a:t>
            </a:r>
            <a:r>
              <a:rPr lang="en-US" sz="2000" dirty="0"/>
              <a:t>is any function of </a:t>
            </a:r>
            <a:r>
              <a:rPr lang="en-US" sz="2000" i="1" dirty="0"/>
              <a:t>n </a:t>
            </a:r>
            <a:r>
              <a:rPr lang="en-US" sz="2000" dirty="0"/>
              <a:t>inputs.</a:t>
            </a:r>
          </a:p>
          <a:p>
            <a:r>
              <a:rPr lang="en-US" sz="2000" dirty="0"/>
              <a:t>NLFSRs are not common because there is no body of theory about how to build NLFSRs with long periods</a:t>
            </a:r>
          </a:p>
          <a:p>
            <a:r>
              <a:rPr lang="en-US" sz="2000" dirty="0"/>
              <a:t>A second technique for eliminating linearity is called </a:t>
            </a:r>
            <a:r>
              <a:rPr lang="en-US" sz="2000" i="1" dirty="0"/>
              <a:t>output feedback mode</a:t>
            </a:r>
            <a:r>
              <a:rPr lang="en-US" sz="2000" dirty="0"/>
              <a:t>.</a:t>
            </a:r>
          </a:p>
          <a:p>
            <a:r>
              <a:rPr lang="en-US" sz="2000" dirty="0"/>
              <a:t>Let </a:t>
            </a:r>
            <a:r>
              <a:rPr lang="en-US" sz="2000" i="1" dirty="0"/>
              <a:t>E </a:t>
            </a:r>
            <a:r>
              <a:rPr lang="en-US" sz="2000" dirty="0"/>
              <a:t>be an </a:t>
            </a:r>
            <a:r>
              <a:rPr lang="en-US" sz="2000" dirty="0" err="1"/>
              <a:t>encipherment</a:t>
            </a:r>
            <a:r>
              <a:rPr lang="en-US" sz="2000" dirty="0"/>
              <a:t> function. Define </a:t>
            </a:r>
            <a:r>
              <a:rPr lang="en-US" sz="2000" i="1" dirty="0"/>
              <a:t>k </a:t>
            </a:r>
            <a:r>
              <a:rPr lang="en-US" sz="2000" dirty="0"/>
              <a:t>as a cryptographic key, and define </a:t>
            </a:r>
            <a:r>
              <a:rPr lang="en-US" sz="2000" i="1" dirty="0"/>
              <a:t>r </a:t>
            </a:r>
            <a:r>
              <a:rPr lang="en-US" sz="2000" dirty="0"/>
              <a:t>as a register. To obtain a bit for the key, compute </a:t>
            </a:r>
            <a:r>
              <a:rPr lang="en-US" sz="2000" i="1" dirty="0" err="1"/>
              <a:t>Ek</a:t>
            </a:r>
            <a:r>
              <a:rPr lang="en-US" sz="2000" dirty="0"/>
              <a:t>(</a:t>
            </a:r>
            <a:r>
              <a:rPr lang="en-US" sz="2000" i="1" dirty="0"/>
              <a:t>r</a:t>
            </a:r>
            <a:r>
              <a:rPr lang="en-US" sz="2000" dirty="0"/>
              <a:t>) and put that value into the register.</a:t>
            </a:r>
          </a:p>
          <a:p>
            <a:r>
              <a:rPr lang="en-US" sz="2000" dirty="0"/>
              <a:t>The rightmost bit of the result is exclusive-</a:t>
            </a:r>
            <a:r>
              <a:rPr lang="en-US" sz="2000" dirty="0" err="1"/>
              <a:t>or’ed</a:t>
            </a:r>
            <a:r>
              <a:rPr lang="en-US" sz="2000" dirty="0"/>
              <a:t> with one bit of the message. The process is repeated until the message is enciphered</a:t>
            </a:r>
          </a:p>
        </p:txBody>
      </p:sp>
    </p:spTree>
    <p:extLst>
      <p:ext uri="{BB962C8B-B14F-4D97-AF65-F5344CB8AC3E}">
        <p14:creationId xmlns:p14="http://schemas.microsoft.com/office/powerpoint/2010/main" val="35103200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/>
              <a:t>A variant of output feedback mode is called the </a:t>
            </a:r>
            <a:r>
              <a:rPr lang="en-US" sz="2000" i="1" dirty="0"/>
              <a:t>counter method</a:t>
            </a:r>
            <a:r>
              <a:rPr lang="en-US" sz="2000" dirty="0"/>
              <a:t>. Instead of using a register </a:t>
            </a:r>
            <a:r>
              <a:rPr lang="en-US" sz="2000" i="1" dirty="0"/>
              <a:t>r</a:t>
            </a:r>
            <a:r>
              <a:rPr lang="en-US" sz="2000" dirty="0"/>
              <a:t>, simply use a counter that is incremented for every </a:t>
            </a:r>
            <a:r>
              <a:rPr lang="en-US" sz="2000" dirty="0" err="1"/>
              <a:t>encipherment</a:t>
            </a:r>
            <a:r>
              <a:rPr lang="en-US" sz="2000" dirty="0"/>
              <a:t>.</a:t>
            </a:r>
          </a:p>
          <a:p>
            <a:r>
              <a:rPr lang="en-US" sz="2000" dirty="0"/>
              <a:t>The initial value of the counter replaces </a:t>
            </a:r>
            <a:r>
              <a:rPr lang="en-US" sz="2000" i="1" dirty="0"/>
              <a:t>r </a:t>
            </a:r>
            <a:r>
              <a:rPr lang="en-US" sz="2000" dirty="0"/>
              <a:t>as part of the key. This method enables one to generate the </a:t>
            </a:r>
            <a:r>
              <a:rPr lang="en-US" sz="2000" i="1" dirty="0" err="1"/>
              <a:t>i</a:t>
            </a:r>
            <a:r>
              <a:rPr lang="en-US" sz="2000" dirty="0" err="1"/>
              <a:t>th</a:t>
            </a:r>
            <a:r>
              <a:rPr lang="en-US" sz="2000" dirty="0"/>
              <a:t> bit of the key without generating the bits 0…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– 1. If the initial counter value is </a:t>
            </a:r>
            <a:r>
              <a:rPr lang="en-US" sz="2000" i="1" dirty="0"/>
              <a:t>i</a:t>
            </a:r>
            <a:r>
              <a:rPr lang="en-US" sz="2000" dirty="0"/>
              <a:t>0, set the register to </a:t>
            </a:r>
            <a:r>
              <a:rPr lang="en-US" sz="2000" i="1" dirty="0" err="1"/>
              <a:t>i</a:t>
            </a:r>
            <a:r>
              <a:rPr lang="en-US" sz="2000" i="1" dirty="0"/>
              <a:t> + i</a:t>
            </a:r>
            <a:r>
              <a:rPr lang="en-US" sz="2000" dirty="0"/>
              <a:t>0. In output feedback mode, one must generate all the preceding key bits.</a:t>
            </a:r>
          </a:p>
          <a:p>
            <a:r>
              <a:rPr lang="en-US" sz="2000" dirty="0"/>
              <a:t>Self-synchronous ciphers obtain the key from the message itself. The simplest </a:t>
            </a:r>
            <a:r>
              <a:rPr lang="en-US" sz="2000" dirty="0" err="1"/>
              <a:t>selfsynchronous</a:t>
            </a:r>
            <a:endParaRPr lang="en-US" sz="2000" dirty="0"/>
          </a:p>
          <a:p>
            <a:r>
              <a:rPr lang="en-US" sz="2000" dirty="0"/>
              <a:t>cipher is called an </a:t>
            </a:r>
            <a:r>
              <a:rPr lang="en-US" sz="2000" i="1" dirty="0" err="1"/>
              <a:t>autokey</a:t>
            </a:r>
            <a:r>
              <a:rPr lang="en-US" sz="2000" i="1" dirty="0"/>
              <a:t> </a:t>
            </a:r>
            <a:r>
              <a:rPr lang="en-US" sz="2000" dirty="0"/>
              <a:t>cipher and uses the message itself for the key.</a:t>
            </a:r>
          </a:p>
          <a:p>
            <a:r>
              <a:rPr lang="en-US" sz="2000" dirty="0"/>
              <a:t>EXAMPLE: The following is an </a:t>
            </a:r>
            <a:r>
              <a:rPr lang="en-US" sz="2000" dirty="0" err="1"/>
              <a:t>autokey</a:t>
            </a:r>
            <a:r>
              <a:rPr lang="en-US" sz="2000" dirty="0"/>
              <a:t> version of the </a:t>
            </a:r>
            <a:r>
              <a:rPr lang="en-US" sz="2000" dirty="0" err="1"/>
              <a:t>Vigenère</a:t>
            </a:r>
            <a:r>
              <a:rPr lang="en-US" sz="2000" dirty="0"/>
              <a:t> cipher, with the key</a:t>
            </a:r>
          </a:p>
          <a:p>
            <a:r>
              <a:rPr lang="en-US" sz="2000" dirty="0"/>
              <a:t>drawn from the plaintext.</a:t>
            </a:r>
          </a:p>
          <a:p>
            <a:r>
              <a:rPr lang="en-US" sz="2000" dirty="0"/>
              <a:t>key XTHEBOYHASTHEBA</a:t>
            </a:r>
          </a:p>
          <a:p>
            <a:r>
              <a:rPr lang="en-US" sz="2000" dirty="0"/>
              <a:t>plaintext THEBOYHASTHEBAG</a:t>
            </a:r>
          </a:p>
          <a:p>
            <a:r>
              <a:rPr lang="en-US" sz="2000" dirty="0" err="1"/>
              <a:t>ciphertext</a:t>
            </a:r>
            <a:r>
              <a:rPr lang="en-US" sz="2000" dirty="0"/>
              <a:t> QALFPNFHSLALFCT</a:t>
            </a:r>
          </a:p>
          <a:p>
            <a:r>
              <a:rPr lang="en-US" sz="2000" dirty="0"/>
              <a:t>Contrast this with the example on page 103. The key there is VIG, and the resulting</a:t>
            </a:r>
          </a:p>
          <a:p>
            <a:r>
              <a:rPr lang="en-US" sz="2000" dirty="0" err="1"/>
              <a:t>ciphertext</a:t>
            </a:r>
            <a:r>
              <a:rPr lang="en-US" sz="2000" dirty="0"/>
              <a:t> contains two three-character repetitions.</a:t>
            </a:r>
          </a:p>
        </p:txBody>
      </p:sp>
    </p:spTree>
    <p:extLst>
      <p:ext uri="{BB962C8B-B14F-4D97-AF65-F5344CB8AC3E}">
        <p14:creationId xmlns:p14="http://schemas.microsoft.com/office/powerpoint/2010/main" val="2429474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alternative is to use the </a:t>
            </a:r>
            <a:r>
              <a:rPr lang="en-US" sz="2000" dirty="0" err="1"/>
              <a:t>ciphertext</a:t>
            </a:r>
            <a:r>
              <a:rPr lang="en-US" sz="2000" dirty="0"/>
              <a:t> as the key stream</a:t>
            </a:r>
          </a:p>
          <a:p>
            <a:r>
              <a:rPr lang="en-US" sz="2000" dirty="0"/>
              <a:t>EXAMPLE: The following is an </a:t>
            </a:r>
            <a:r>
              <a:rPr lang="en-US" sz="2000" dirty="0" err="1"/>
              <a:t>autokey</a:t>
            </a:r>
            <a:r>
              <a:rPr lang="en-US" sz="2000" dirty="0"/>
              <a:t> version of the </a:t>
            </a:r>
            <a:r>
              <a:rPr lang="en-US" sz="2000" dirty="0" err="1"/>
              <a:t>Vigenère</a:t>
            </a:r>
            <a:r>
              <a:rPr lang="en-US" sz="2000" dirty="0"/>
              <a:t> cipher, with the key</a:t>
            </a:r>
          </a:p>
          <a:p>
            <a:r>
              <a:rPr lang="en-US" sz="2000" dirty="0"/>
              <a:t>drawn from the </a:t>
            </a:r>
            <a:r>
              <a:rPr lang="en-US" sz="2000" dirty="0" err="1"/>
              <a:t>ciphertext</a:t>
            </a:r>
            <a:r>
              <a:rPr lang="en-US" sz="2000" dirty="0"/>
              <a:t>.</a:t>
            </a:r>
          </a:p>
          <a:p>
            <a:r>
              <a:rPr lang="en-US" sz="2000" dirty="0"/>
              <a:t>key XQXBCQOVVNGNRTT</a:t>
            </a:r>
          </a:p>
          <a:p>
            <a:r>
              <a:rPr lang="en-US" sz="2000" dirty="0"/>
              <a:t>plaintext THEBOYHASTHECAT</a:t>
            </a:r>
          </a:p>
          <a:p>
            <a:r>
              <a:rPr lang="en-US" sz="2000" dirty="0" err="1"/>
              <a:t>ciphertext</a:t>
            </a:r>
            <a:r>
              <a:rPr lang="en-US" sz="2000" dirty="0"/>
              <a:t> QXBCQOVVNGNRTTM</a:t>
            </a:r>
          </a:p>
          <a:p>
            <a:r>
              <a:rPr lang="en-US" sz="2000" dirty="0"/>
              <a:t>This eliminates the repetition (ALF) in the preceding example.</a:t>
            </a:r>
          </a:p>
          <a:p>
            <a:r>
              <a:rPr lang="en-US" sz="2000" dirty="0"/>
              <a:t>A variant of the </a:t>
            </a:r>
            <a:r>
              <a:rPr lang="en-US" sz="2000" dirty="0" err="1"/>
              <a:t>autokey</a:t>
            </a:r>
            <a:r>
              <a:rPr lang="en-US" sz="2000" dirty="0"/>
              <a:t> method, </a:t>
            </a:r>
            <a:r>
              <a:rPr lang="en-US" sz="2000" i="1" dirty="0"/>
              <a:t>cipher feedback mode</a:t>
            </a:r>
            <a:r>
              <a:rPr lang="en-US" sz="2000" dirty="0"/>
              <a:t>, uses a shift register.</a:t>
            </a:r>
          </a:p>
          <a:p>
            <a:r>
              <a:rPr lang="en-US" sz="2000" dirty="0"/>
              <a:t>Let </a:t>
            </a:r>
            <a:r>
              <a:rPr lang="en-US" sz="2000" i="1" dirty="0"/>
              <a:t>E </a:t>
            </a:r>
            <a:r>
              <a:rPr lang="en-US" sz="2000" dirty="0"/>
              <a:t>be an </a:t>
            </a:r>
            <a:r>
              <a:rPr lang="en-US" sz="2000" dirty="0" err="1"/>
              <a:t>encipherment</a:t>
            </a:r>
            <a:r>
              <a:rPr lang="en-US" sz="2000" dirty="0"/>
              <a:t> function. Define </a:t>
            </a:r>
            <a:r>
              <a:rPr lang="en-US" sz="2000" i="1" dirty="0"/>
              <a:t>k </a:t>
            </a:r>
            <a:r>
              <a:rPr lang="en-US" sz="2000" dirty="0"/>
              <a:t>as a cryptographic key and </a:t>
            </a:r>
            <a:r>
              <a:rPr lang="en-US" sz="2000" i="1" dirty="0"/>
              <a:t>r </a:t>
            </a:r>
            <a:r>
              <a:rPr lang="en-US" sz="2000" dirty="0"/>
              <a:t>as a register. To obtain a bit for the key, compute </a:t>
            </a:r>
            <a:r>
              <a:rPr lang="en-US" sz="2000" i="1" dirty="0" err="1"/>
              <a:t>Ek</a:t>
            </a:r>
            <a:r>
              <a:rPr lang="en-US" sz="2000" dirty="0"/>
              <a:t>(</a:t>
            </a:r>
            <a:r>
              <a:rPr lang="en-US" sz="2000" i="1" dirty="0"/>
              <a:t>r</a:t>
            </a:r>
            <a:r>
              <a:rPr lang="en-US" sz="2000" dirty="0"/>
              <a:t>). The rightmost bit of the result is exclusive-</a:t>
            </a:r>
            <a:r>
              <a:rPr lang="en-US" sz="2000" dirty="0" err="1"/>
              <a:t>or’ed</a:t>
            </a:r>
            <a:r>
              <a:rPr lang="en-US" sz="2000" dirty="0"/>
              <a:t> with one bit of the message, and the other bits of the result are discarded. The resulting </a:t>
            </a:r>
            <a:r>
              <a:rPr lang="en-US" sz="2000" dirty="0" err="1"/>
              <a:t>ciphertext</a:t>
            </a:r>
            <a:r>
              <a:rPr lang="en-US" sz="2000" dirty="0"/>
              <a:t> is fed back into the leftmost bit of the register, which is right shifted one bit.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39447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Cipher feedback mode has a </a:t>
            </a:r>
            <a:r>
              <a:rPr lang="en-US" i="1" dirty="0"/>
              <a:t>self-healing property</a:t>
            </a:r>
            <a:r>
              <a:rPr lang="en-US" dirty="0"/>
              <a:t>. If a bit is corrupted in transmission</a:t>
            </a:r>
          </a:p>
          <a:p>
            <a:r>
              <a:rPr lang="en-US" dirty="0"/>
              <a:t>of the </a:t>
            </a:r>
            <a:r>
              <a:rPr lang="en-US" dirty="0" err="1"/>
              <a:t>ciphertext</a:t>
            </a:r>
            <a:r>
              <a:rPr lang="en-US" dirty="0"/>
              <a:t>, the next </a:t>
            </a:r>
            <a:r>
              <a:rPr lang="en-US" i="1" dirty="0"/>
              <a:t>n </a:t>
            </a:r>
            <a:r>
              <a:rPr lang="en-US" dirty="0"/>
              <a:t>bits will be deciphered incorrectly. But after </a:t>
            </a:r>
            <a:r>
              <a:rPr lang="en-US" i="1" dirty="0"/>
              <a:t>n</a:t>
            </a:r>
          </a:p>
          <a:p>
            <a:r>
              <a:rPr lang="en-US" dirty="0"/>
              <a:t>uncorrupted bits have been received, the shift register will be reinitialized to the value</a:t>
            </a:r>
          </a:p>
          <a:p>
            <a:r>
              <a:rPr lang="en-US" dirty="0"/>
              <a:t>used for </a:t>
            </a:r>
            <a:r>
              <a:rPr lang="en-US" dirty="0" err="1"/>
              <a:t>encipherment</a:t>
            </a:r>
            <a:r>
              <a:rPr lang="en-US" dirty="0"/>
              <a:t> and the </a:t>
            </a:r>
            <a:r>
              <a:rPr lang="en-US" dirty="0" err="1"/>
              <a:t>ciphertext</a:t>
            </a:r>
            <a:r>
              <a:rPr lang="en-US" dirty="0"/>
              <a:t> will decipher properly from that point on.</a:t>
            </a:r>
          </a:p>
          <a:p>
            <a:r>
              <a:rPr lang="en-US" dirty="0"/>
              <a:t>As in the counter method, one can decipher parts of messages enciphered in</a:t>
            </a:r>
          </a:p>
          <a:p>
            <a:r>
              <a:rPr lang="en-US" dirty="0"/>
              <a:t>cipher feedback mode without deciphering the entire message. Let the shift register</a:t>
            </a:r>
          </a:p>
          <a:p>
            <a:r>
              <a:rPr lang="en-US" dirty="0"/>
              <a:t>contain </a:t>
            </a:r>
            <a:r>
              <a:rPr lang="en-US" i="1" dirty="0"/>
              <a:t>n </a:t>
            </a:r>
            <a:r>
              <a:rPr lang="en-US" dirty="0"/>
              <a:t>bits. The analyst obtains the previous </a:t>
            </a:r>
            <a:r>
              <a:rPr lang="en-US" i="1" dirty="0"/>
              <a:t>n </a:t>
            </a:r>
            <a:r>
              <a:rPr lang="en-US" dirty="0"/>
              <a:t>bits of </a:t>
            </a:r>
            <a:r>
              <a:rPr lang="en-US" dirty="0" err="1"/>
              <a:t>ciphertext</a:t>
            </a:r>
            <a:r>
              <a:rPr lang="en-US" dirty="0"/>
              <a:t>. This is the value</a:t>
            </a:r>
          </a:p>
          <a:p>
            <a:r>
              <a:rPr lang="en-US" dirty="0"/>
              <a:t>in the shift register before the bit under consideration was enciphered. The decipherment</a:t>
            </a:r>
          </a:p>
          <a:p>
            <a:r>
              <a:rPr lang="en-US" dirty="0"/>
              <a:t>can then continue from that bit on.</a:t>
            </a:r>
          </a:p>
        </p:txBody>
      </p:sp>
    </p:spTree>
    <p:extLst>
      <p:ext uri="{BB962C8B-B14F-4D97-AF65-F5344CB8AC3E}">
        <p14:creationId xmlns:p14="http://schemas.microsoft.com/office/powerpoint/2010/main" val="8005795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Block ciphers encipher and decipher multiple bits at once, rather than one bit at a time. For this reason, software implementations of block ciphers run faster than software implementations of stream ciphers.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51865"/>
            <a:ext cx="65627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2165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EXAMPLE: Consider a banking database with two records:</a:t>
            </a:r>
          </a:p>
          <a:p>
            <a:r>
              <a:rPr lang="en-US" dirty="0"/>
              <a:t>MEMBER: HOLLY INCOME $100,000</a:t>
            </a:r>
          </a:p>
          <a:p>
            <a:r>
              <a:rPr lang="en-US" dirty="0"/>
              <a:t>MEMBER: HEIDI INCOME $100,000</a:t>
            </a:r>
          </a:p>
          <a:p>
            <a:r>
              <a:rPr lang="en-US" dirty="0"/>
              <a:t>Suppose the </a:t>
            </a:r>
            <a:r>
              <a:rPr lang="en-US" dirty="0" err="1"/>
              <a:t>encipherment</a:t>
            </a:r>
            <a:r>
              <a:rPr lang="en-US" dirty="0"/>
              <a:t> of this data under a block cipher is</a:t>
            </a:r>
          </a:p>
          <a:p>
            <a:r>
              <a:rPr lang="en-US" dirty="0"/>
              <a:t>ABCQZRME GHQMRSIB CTXUVYSS RMGRPFQN</a:t>
            </a:r>
          </a:p>
          <a:p>
            <a:r>
              <a:rPr lang="en-US" dirty="0"/>
              <a:t>ABCQZRME ORMPABRZ CTXUVYSS RMGRPFQN</a:t>
            </a:r>
          </a:p>
          <a:p>
            <a:r>
              <a:rPr lang="en-US" dirty="0"/>
              <a:t>If an attacker determines who these records refer to, and that CTXUVYSS is the</a:t>
            </a:r>
          </a:p>
          <a:p>
            <a:r>
              <a:rPr lang="en-US" dirty="0" err="1"/>
              <a:t>encipherment</a:t>
            </a:r>
            <a:r>
              <a:rPr lang="en-US" dirty="0"/>
              <a:t> of the INCOME keyword, he will know that Holly and Heidi have the</a:t>
            </a:r>
          </a:p>
          <a:p>
            <a:r>
              <a:rPr lang="en-US" dirty="0"/>
              <a:t>same income.</a:t>
            </a:r>
          </a:p>
        </p:txBody>
      </p:sp>
    </p:spTree>
    <p:extLst>
      <p:ext uri="{BB962C8B-B14F-4D97-AF65-F5344CB8AC3E}">
        <p14:creationId xmlns:p14="http://schemas.microsoft.com/office/powerpoint/2010/main" val="42550156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/>
              <a:t>Cipher block chaining </a:t>
            </a:r>
            <a:r>
              <a:rPr lang="en-US" dirty="0"/>
              <a:t>does not require the extra information to occupy bit</a:t>
            </a:r>
          </a:p>
          <a:p>
            <a:r>
              <a:rPr lang="en-US" dirty="0"/>
              <a:t>spaces, so every bit in the block is part of the message. Before a plaintext block is</a:t>
            </a:r>
          </a:p>
          <a:p>
            <a:r>
              <a:rPr lang="en-US" dirty="0"/>
              <a:t>enciphered, that block is exclusive-</a:t>
            </a:r>
            <a:r>
              <a:rPr lang="en-US" dirty="0" err="1"/>
              <a:t>or’ed</a:t>
            </a:r>
            <a:r>
              <a:rPr lang="en-US" dirty="0"/>
              <a:t> with the preceding </a:t>
            </a:r>
            <a:r>
              <a:rPr lang="en-US" dirty="0" err="1"/>
              <a:t>ciphertext</a:t>
            </a:r>
            <a:r>
              <a:rPr lang="en-US" dirty="0"/>
              <a:t> block. In</a:t>
            </a:r>
          </a:p>
          <a:p>
            <a:r>
              <a:rPr lang="en-US" dirty="0"/>
              <a:t>addition to the key, this technique requires an </a:t>
            </a:r>
            <a:r>
              <a:rPr lang="en-US" i="1" dirty="0"/>
              <a:t>initialization vector </a:t>
            </a:r>
            <a:r>
              <a:rPr lang="en-US" dirty="0"/>
              <a:t>with which to</a:t>
            </a:r>
          </a:p>
          <a:p>
            <a:r>
              <a:rPr lang="en-US" dirty="0"/>
              <a:t>exclusive-or the initial plaintext block. Taking </a:t>
            </a:r>
            <a:r>
              <a:rPr lang="en-US" i="1" dirty="0" err="1"/>
              <a:t>Ek</a:t>
            </a:r>
            <a:r>
              <a:rPr lang="en-US" i="1" dirty="0"/>
              <a:t> </a:t>
            </a:r>
            <a:r>
              <a:rPr lang="en-US" dirty="0"/>
              <a:t>to be the </a:t>
            </a:r>
            <a:r>
              <a:rPr lang="en-US" dirty="0" err="1"/>
              <a:t>encipherment</a:t>
            </a:r>
            <a:r>
              <a:rPr lang="en-US" dirty="0"/>
              <a:t> algorithm</a:t>
            </a:r>
          </a:p>
          <a:p>
            <a:r>
              <a:rPr lang="en-US" dirty="0"/>
              <a:t>with key </a:t>
            </a:r>
            <a:r>
              <a:rPr lang="en-US" i="1" dirty="0"/>
              <a:t>k</a:t>
            </a:r>
            <a:r>
              <a:rPr lang="en-US" dirty="0"/>
              <a:t>, and </a:t>
            </a:r>
            <a:r>
              <a:rPr lang="en-US" i="1" dirty="0"/>
              <a:t>I </a:t>
            </a:r>
            <a:r>
              <a:rPr lang="en-US" dirty="0"/>
              <a:t>to be the initialization vector, the cipher block chaining technique is</a:t>
            </a:r>
          </a:p>
          <a:p>
            <a:r>
              <a:rPr lang="en-US" i="1" dirty="0"/>
              <a:t>c</a:t>
            </a:r>
            <a:r>
              <a:rPr lang="en-US" dirty="0"/>
              <a:t>0 = </a:t>
            </a:r>
            <a:r>
              <a:rPr lang="en-US" i="1" dirty="0" err="1"/>
              <a:t>Ek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0 ⊕ </a:t>
            </a:r>
            <a:r>
              <a:rPr lang="en-US" i="1" dirty="0"/>
              <a:t>I</a:t>
            </a:r>
            <a:r>
              <a:rPr lang="en-US" dirty="0"/>
              <a:t>)</a:t>
            </a:r>
          </a:p>
          <a:p>
            <a:r>
              <a:rPr lang="it-IT" i="1" dirty="0"/>
              <a:t>ci </a:t>
            </a:r>
            <a:r>
              <a:rPr lang="it-IT" dirty="0"/>
              <a:t>= </a:t>
            </a:r>
            <a:r>
              <a:rPr lang="it-IT" i="1" dirty="0" err="1"/>
              <a:t>Ek</a:t>
            </a:r>
            <a:r>
              <a:rPr lang="it-IT" dirty="0"/>
              <a:t>(</a:t>
            </a:r>
            <a:r>
              <a:rPr lang="it-IT" i="1" dirty="0"/>
              <a:t>mi </a:t>
            </a:r>
            <a:r>
              <a:rPr lang="it-IT" dirty="0"/>
              <a:t>⊕ </a:t>
            </a:r>
            <a:r>
              <a:rPr lang="it-IT" i="1" dirty="0"/>
              <a:t>ci</a:t>
            </a:r>
            <a:r>
              <a:rPr lang="it-IT" dirty="0"/>
              <a:t>–1) for </a:t>
            </a:r>
            <a:r>
              <a:rPr lang="it-IT" i="1" dirty="0"/>
              <a:t>i </a:t>
            </a:r>
            <a:r>
              <a:rPr lang="it-IT" dirty="0"/>
              <a:t>&gt;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339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Encryption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/>
              <a:t>Other approaches involve multiple encryption. Using two keys </a:t>
            </a:r>
            <a:r>
              <a:rPr lang="en-US" sz="2000" i="1" dirty="0"/>
              <a:t>k </a:t>
            </a:r>
            <a:r>
              <a:rPr lang="en-US" sz="2000" dirty="0"/>
              <a:t>and </a:t>
            </a:r>
            <a:r>
              <a:rPr lang="en-US" sz="2000" i="1" dirty="0"/>
              <a:t>k´ </a:t>
            </a:r>
            <a:r>
              <a:rPr lang="en-US" sz="2000" dirty="0"/>
              <a:t>to encipher a message as </a:t>
            </a:r>
            <a:r>
              <a:rPr lang="en-US" sz="2000" i="1" dirty="0"/>
              <a:t>c </a:t>
            </a:r>
            <a:r>
              <a:rPr lang="en-US" sz="2000" dirty="0"/>
              <a:t>= </a:t>
            </a:r>
            <a:r>
              <a:rPr lang="en-US" sz="2000" i="1" dirty="0" err="1"/>
              <a:t>Ek</a:t>
            </a:r>
            <a:r>
              <a:rPr lang="en-US" sz="2000" i="1" dirty="0"/>
              <a:t>´</a:t>
            </a:r>
            <a:r>
              <a:rPr lang="en-US" sz="2000" dirty="0"/>
              <a:t>(</a:t>
            </a:r>
            <a:r>
              <a:rPr lang="en-US" sz="2000" i="1" dirty="0" err="1"/>
              <a:t>Ek</a:t>
            </a:r>
            <a:r>
              <a:rPr lang="en-US" sz="2000" dirty="0"/>
              <a:t>(</a:t>
            </a:r>
            <a:r>
              <a:rPr lang="en-US" sz="2000" i="1" dirty="0"/>
              <a:t>m</a:t>
            </a:r>
            <a:r>
              <a:rPr lang="en-US" sz="2000" dirty="0"/>
              <a:t>)) looks attractive because it has an effective key length of 2</a:t>
            </a:r>
            <a:r>
              <a:rPr lang="en-US" sz="2000" i="1" dirty="0"/>
              <a:t>n</a:t>
            </a:r>
            <a:r>
              <a:rPr lang="en-US" sz="2000" dirty="0"/>
              <a:t>, whereas the keys to </a:t>
            </a:r>
            <a:r>
              <a:rPr lang="en-US" sz="2000" i="1" dirty="0"/>
              <a:t>E </a:t>
            </a:r>
            <a:r>
              <a:rPr lang="en-US" sz="2000" dirty="0"/>
              <a:t>are of length </a:t>
            </a:r>
            <a:r>
              <a:rPr lang="en-US" sz="2000" i="1" dirty="0"/>
              <a:t>n</a:t>
            </a:r>
            <a:r>
              <a:rPr lang="en-US" sz="2000" dirty="0"/>
              <a:t>.</a:t>
            </a:r>
          </a:p>
          <a:p>
            <a:endParaRPr lang="it-IT" sz="2000" dirty="0"/>
          </a:p>
          <a:p>
            <a:r>
              <a:rPr lang="en-US" sz="2000" dirty="0"/>
              <a:t>Tuchman [908] suggested using two keys </a:t>
            </a:r>
            <a:r>
              <a:rPr lang="en-US" sz="2000" i="1" dirty="0"/>
              <a:t>k </a:t>
            </a:r>
            <a:r>
              <a:rPr lang="en-US" sz="2000" dirty="0"/>
              <a:t>and </a:t>
            </a:r>
            <a:r>
              <a:rPr lang="en-US" sz="2000" i="1" dirty="0"/>
              <a:t>k´</a:t>
            </a:r>
            <a:r>
              <a:rPr lang="en-US" sz="2000" dirty="0"/>
              <a:t>:</a:t>
            </a:r>
          </a:p>
          <a:p>
            <a:r>
              <a:rPr lang="en-US" sz="2000" dirty="0"/>
              <a:t>c = </a:t>
            </a:r>
            <a:r>
              <a:rPr lang="en-US" sz="2000" i="1" dirty="0" err="1"/>
              <a:t>Ek</a:t>
            </a:r>
            <a:r>
              <a:rPr lang="en-US" sz="2000" dirty="0"/>
              <a:t>(</a:t>
            </a:r>
            <a:r>
              <a:rPr lang="en-US" sz="2000" i="1" dirty="0" err="1"/>
              <a:t>Dk</a:t>
            </a:r>
            <a:r>
              <a:rPr lang="en-US" sz="2000" i="1" dirty="0"/>
              <a:t>´</a:t>
            </a:r>
            <a:r>
              <a:rPr lang="en-US" sz="2000" dirty="0"/>
              <a:t>(</a:t>
            </a:r>
            <a:r>
              <a:rPr lang="en-US" sz="2000" i="1" dirty="0" err="1"/>
              <a:t>Ek</a:t>
            </a:r>
            <a:r>
              <a:rPr lang="en-US" sz="2000" dirty="0"/>
              <a:t>(</a:t>
            </a:r>
            <a:r>
              <a:rPr lang="en-US" sz="2000" i="1" dirty="0"/>
              <a:t>m</a:t>
            </a:r>
            <a:r>
              <a:rPr lang="en-US" sz="2000" dirty="0"/>
              <a:t>)))</a:t>
            </a:r>
          </a:p>
          <a:p>
            <a:r>
              <a:rPr lang="en-US" sz="2000" dirty="0"/>
              <a:t>This mode, called </a:t>
            </a:r>
            <a:r>
              <a:rPr lang="en-US" sz="2000" i="1" dirty="0"/>
              <a:t>Encrypt-Decrypt-Encrypt </a:t>
            </a:r>
            <a:r>
              <a:rPr lang="en-US" sz="2000" dirty="0"/>
              <a:t>(EDE) mode, collapses to a single </a:t>
            </a:r>
            <a:r>
              <a:rPr lang="en-US" sz="2000" dirty="0" err="1"/>
              <a:t>encipherment</a:t>
            </a:r>
            <a:endParaRPr lang="en-US" sz="2000" dirty="0"/>
          </a:p>
          <a:p>
            <a:r>
              <a:rPr lang="en-US" sz="2000" dirty="0"/>
              <a:t>when </a:t>
            </a:r>
            <a:r>
              <a:rPr lang="en-US" sz="2000" i="1" dirty="0"/>
              <a:t>k </a:t>
            </a:r>
            <a:r>
              <a:rPr lang="en-US" sz="2000" dirty="0"/>
              <a:t>= </a:t>
            </a:r>
            <a:r>
              <a:rPr lang="en-US" sz="2000" i="1" dirty="0"/>
              <a:t>k´</a:t>
            </a:r>
            <a:r>
              <a:rPr lang="en-US" sz="2000" dirty="0"/>
              <a:t>. The DES in EDE mode is widely used in the financial community</a:t>
            </a:r>
          </a:p>
          <a:p>
            <a:r>
              <a:rPr lang="en-US" sz="2000" dirty="0"/>
              <a:t>and is a standard (ANSI X9.17 and ISO 8732).</a:t>
            </a:r>
          </a:p>
          <a:p>
            <a:endParaRPr lang="it-IT" sz="2000" dirty="0"/>
          </a:p>
          <a:p>
            <a:r>
              <a:rPr lang="en-US" sz="2000" dirty="0"/>
              <a:t>In this mode, three keys are used in a chain of </a:t>
            </a:r>
            <a:r>
              <a:rPr lang="en-US" sz="2000" dirty="0" err="1"/>
              <a:t>encipherments</a:t>
            </a:r>
            <a:r>
              <a:rPr lang="en-US" sz="2000" dirty="0"/>
              <a:t>.</a:t>
            </a:r>
          </a:p>
          <a:p>
            <a:r>
              <a:rPr lang="en-US" sz="2000" dirty="0"/>
              <a:t>c = </a:t>
            </a:r>
            <a:r>
              <a:rPr lang="en-US" sz="2000" i="1" dirty="0" err="1"/>
              <a:t>Ek</a:t>
            </a:r>
            <a:r>
              <a:rPr lang="en-US" sz="2000" dirty="0"/>
              <a:t>(</a:t>
            </a:r>
            <a:r>
              <a:rPr lang="en-US" sz="2000" i="1" dirty="0" err="1"/>
              <a:t>Ek</a:t>
            </a:r>
            <a:r>
              <a:rPr lang="en-US" sz="2000" i="1" dirty="0"/>
              <a:t>´</a:t>
            </a:r>
            <a:r>
              <a:rPr lang="en-US" sz="2000" dirty="0"/>
              <a:t>(</a:t>
            </a:r>
            <a:r>
              <a:rPr lang="en-US" sz="2000" i="1" dirty="0" err="1"/>
              <a:t>Ek</a:t>
            </a:r>
            <a:r>
              <a:rPr lang="en-US" sz="2000" dirty="0"/>
              <a:t>´´(</a:t>
            </a:r>
            <a:r>
              <a:rPr lang="en-US" sz="2000" i="1" dirty="0"/>
              <a:t>m</a:t>
            </a:r>
            <a:r>
              <a:rPr lang="en-US" sz="2000" dirty="0"/>
              <a:t>)))</a:t>
            </a:r>
          </a:p>
          <a:p>
            <a:r>
              <a:rPr lang="en-US" sz="2000" dirty="0"/>
              <a:t>The best attack against this scheme is similar to the attack on double </a:t>
            </a:r>
            <a:r>
              <a:rPr lang="en-US" sz="2000" dirty="0" err="1"/>
              <a:t>encipherment</a:t>
            </a:r>
            <a:r>
              <a:rPr lang="en-US" sz="2000" dirty="0"/>
              <a:t>,</a:t>
            </a:r>
          </a:p>
          <a:p>
            <a:r>
              <a:rPr lang="en-US" sz="2000" dirty="0"/>
              <a:t>but requires </a:t>
            </a:r>
            <a:r>
              <a:rPr lang="en-US" sz="2000" i="1" dirty="0"/>
              <a:t>O</a:t>
            </a:r>
            <a:r>
              <a:rPr lang="en-US" sz="2000" dirty="0"/>
              <a:t>(22</a:t>
            </a:r>
            <a:r>
              <a:rPr lang="en-US" sz="2000" i="1" dirty="0"/>
              <a:t>n</a:t>
            </a:r>
            <a:r>
              <a:rPr lang="en-US" sz="2000" dirty="0"/>
              <a:t>) time and </a:t>
            </a:r>
            <a:r>
              <a:rPr lang="en-US" sz="2000" i="1" dirty="0"/>
              <a:t>O</a:t>
            </a:r>
            <a:r>
              <a:rPr lang="en-US" sz="2000" dirty="0"/>
              <a:t>(2</a:t>
            </a:r>
            <a:r>
              <a:rPr lang="en-US" sz="2000" i="1" dirty="0"/>
              <a:t>n</a:t>
            </a:r>
            <a:r>
              <a:rPr lang="en-US" sz="2000" dirty="0"/>
              <a:t>) memory. If the key length is 56 bits, this attack is</a:t>
            </a:r>
          </a:p>
          <a:p>
            <a:r>
              <a:rPr lang="en-US" sz="2000" dirty="0"/>
              <a:t>computationally infeasible.</a:t>
            </a:r>
          </a:p>
        </p:txBody>
      </p:sp>
    </p:spTree>
    <p:extLst>
      <p:ext uri="{BB962C8B-B14F-4D97-AF65-F5344CB8AC3E}">
        <p14:creationId xmlns:p14="http://schemas.microsoft.com/office/powerpoint/2010/main" val="30547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Vigenère</a:t>
            </a:r>
            <a:r>
              <a:rPr lang="en-US" b="1" dirty="0"/>
              <a:t> Cipher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8760"/>
            <a:ext cx="4610844" cy="511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24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Vigenère</a:t>
            </a:r>
            <a:r>
              <a:rPr lang="en-US" b="1" dirty="0"/>
              <a:t> Cipher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297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length of the key is called the </a:t>
            </a:r>
            <a:r>
              <a:rPr lang="en-US" i="1" dirty="0"/>
              <a:t>period </a:t>
            </a:r>
            <a:r>
              <a:rPr lang="en-US" dirty="0"/>
              <a:t>of the cipher.</a:t>
            </a:r>
          </a:p>
          <a:p>
            <a:r>
              <a:rPr lang="en-US" dirty="0"/>
              <a:t>Because this requires several different key letters, this type of cipher is called </a:t>
            </a:r>
            <a:r>
              <a:rPr lang="en-US" i="1" dirty="0"/>
              <a:t>polyalphabetic</a:t>
            </a:r>
          </a:p>
          <a:p>
            <a:r>
              <a:rPr lang="en-US" dirty="0"/>
              <a:t>The </a:t>
            </a:r>
            <a:r>
              <a:rPr lang="en-US" i="1" dirty="0"/>
              <a:t>index of coincidence </a:t>
            </a:r>
            <a:r>
              <a:rPr lang="en-US" dirty="0"/>
              <a:t>measures the differences in the frequencies of the letters in the </a:t>
            </a:r>
            <a:r>
              <a:rPr lang="en-US" dirty="0" err="1"/>
              <a:t>ciphertext</a:t>
            </a:r>
            <a:endParaRPr lang="en-US" dirty="0"/>
          </a:p>
          <a:p>
            <a:r>
              <a:rPr lang="en-US" dirty="0"/>
              <a:t>The number of characters between the repetitions is a multiple of the period.</a:t>
            </a:r>
            <a:endParaRPr lang="en-US" i="1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5629994"/>
            <a:ext cx="49244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836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Vigenère</a:t>
            </a:r>
            <a:r>
              <a:rPr lang="en-US" b="1" dirty="0"/>
              <a:t> Cipher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708921"/>
            <a:ext cx="8229600" cy="129614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string OPK appears twice</a:t>
            </a:r>
          </a:p>
          <a:p>
            <a:r>
              <a:rPr lang="en-US" dirty="0"/>
              <a:t>The </a:t>
            </a:r>
            <a:r>
              <a:rPr lang="en-US" dirty="0" err="1"/>
              <a:t>ciphertext</a:t>
            </a:r>
            <a:r>
              <a:rPr lang="en-US" dirty="0"/>
              <a:t> repetitions are nine characters apart. Hence, 9 is a multiple of the period (which is 3 here)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1700808"/>
            <a:ext cx="27813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191754"/>
            <a:ext cx="67627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20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One-Time Pad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variant of the </a:t>
            </a:r>
            <a:r>
              <a:rPr lang="en-US" dirty="0" err="1"/>
              <a:t>Vigenère</a:t>
            </a:r>
            <a:r>
              <a:rPr lang="en-US" dirty="0"/>
              <a:t> cipher</a:t>
            </a:r>
          </a:p>
          <a:p>
            <a:r>
              <a:rPr lang="en-US" dirty="0"/>
              <a:t>The key string is chosen at random, and is at least as long as the message</a:t>
            </a:r>
          </a:p>
          <a:p>
            <a:r>
              <a:rPr lang="en-US" dirty="0"/>
              <a:t>it is a threshold scheme [815], and is provably impossible to break [115]</a:t>
            </a:r>
          </a:p>
        </p:txBody>
      </p:sp>
    </p:spTree>
    <p:extLst>
      <p:ext uri="{BB962C8B-B14F-4D97-AF65-F5344CB8AC3E}">
        <p14:creationId xmlns:p14="http://schemas.microsoft.com/office/powerpoint/2010/main" val="2111842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7963</Words>
  <Application>Microsoft Office PowerPoint</Application>
  <PresentationFormat>Presentazione su schermo (4:3)</PresentationFormat>
  <Paragraphs>629</Paragraphs>
  <Slides>59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59</vt:i4>
      </vt:variant>
    </vt:vector>
  </HeadingPairs>
  <TitlesOfParts>
    <vt:vector size="62" baseType="lpstr">
      <vt:lpstr>Arial</vt:lpstr>
      <vt:lpstr>Calibri</vt:lpstr>
      <vt:lpstr>Tema di Office</vt:lpstr>
      <vt:lpstr>Basic Cryptogrphy</vt:lpstr>
      <vt:lpstr>Basics</vt:lpstr>
      <vt:lpstr>Classical Cryptosystems</vt:lpstr>
      <vt:lpstr>Transposition Ciphers</vt:lpstr>
      <vt:lpstr>Substitution Ciphers</vt:lpstr>
      <vt:lpstr>Vigenère Cipher</vt:lpstr>
      <vt:lpstr>Vigenère Cipher</vt:lpstr>
      <vt:lpstr>Vigenère Cipher</vt:lpstr>
      <vt:lpstr>One-Time Pad</vt:lpstr>
      <vt:lpstr>Data Encryption Standard</vt:lpstr>
      <vt:lpstr>Presentazione standard di PowerPoint</vt:lpstr>
      <vt:lpstr>DES message encipherment and decipherment</vt:lpstr>
      <vt:lpstr>Properties of DES</vt:lpstr>
      <vt:lpstr>Differential cryptanalysis </vt:lpstr>
      <vt:lpstr>Use of DES</vt:lpstr>
      <vt:lpstr>self-healing property</vt:lpstr>
      <vt:lpstr>Presentazione standard di PowerPoint</vt:lpstr>
      <vt:lpstr>Public key cryptography</vt:lpstr>
      <vt:lpstr>RSA…</vt:lpstr>
      <vt:lpstr>…RSA</vt:lpstr>
      <vt:lpstr>Cryptographic Checksums</vt:lpstr>
      <vt:lpstr>Presentazione standard di PowerPoint</vt:lpstr>
      <vt:lpstr>pigeonhole principle</vt:lpstr>
      <vt:lpstr>Keyed cryptographic </vt:lpstr>
      <vt:lpstr>HMAC</vt:lpstr>
      <vt:lpstr>Key Management</vt:lpstr>
      <vt:lpstr>Presentazione standard di PowerPoint</vt:lpstr>
      <vt:lpstr>Session and Interchange Keys</vt:lpstr>
      <vt:lpstr>Key Exchange</vt:lpstr>
      <vt:lpstr>Classical Cryptographic Key Exchange and Authentication</vt:lpstr>
      <vt:lpstr>Avoiding replay attacks</vt:lpstr>
      <vt:lpstr>Presentazione standard di PowerPoint</vt:lpstr>
      <vt:lpstr>Otway-Rees protocol</vt:lpstr>
      <vt:lpstr>Kerberos</vt:lpstr>
      <vt:lpstr>Cerberus/ticket granting server</vt:lpstr>
      <vt:lpstr>Public Key Cryptographic Key Exchange and Authentication</vt:lpstr>
      <vt:lpstr>Cryptographic Key Infrastructures</vt:lpstr>
      <vt:lpstr>Certificate signature Chains</vt:lpstr>
      <vt:lpstr>X.509: Certification Signature Chains</vt:lpstr>
      <vt:lpstr>Certification Authority</vt:lpstr>
      <vt:lpstr>PGP Certificate Signature Chains</vt:lpstr>
      <vt:lpstr>PGP certificates and X.509</vt:lpstr>
      <vt:lpstr>Storing and Revoking Keys</vt:lpstr>
      <vt:lpstr>Revocation</vt:lpstr>
      <vt:lpstr>Digital Signatures</vt:lpstr>
      <vt:lpstr>Classical Signatures</vt:lpstr>
      <vt:lpstr>Public key signatures</vt:lpstr>
      <vt:lpstr>Presentazione standard di PowerPoint</vt:lpstr>
      <vt:lpstr>Cipher Techniques</vt:lpstr>
      <vt:lpstr>Problems</vt:lpstr>
      <vt:lpstr>Stream and Block Ciphers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Block Ciphers</vt:lpstr>
      <vt:lpstr>Presentazione standard di PowerPoint</vt:lpstr>
      <vt:lpstr>Presentazione standard di PowerPoint</vt:lpstr>
      <vt:lpstr>Multiple Encryption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Cryptogrphy</dc:title>
  <dc:creator>theBrain</dc:creator>
  <cp:lastModifiedBy>corrado aaron visaggio</cp:lastModifiedBy>
  <cp:revision>37</cp:revision>
  <dcterms:created xsi:type="dcterms:W3CDTF">2017-05-30T07:18:12Z</dcterms:created>
  <dcterms:modified xsi:type="dcterms:W3CDTF">2017-12-17T11:38:28Z</dcterms:modified>
</cp:coreProperties>
</file>