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57" r:id="rId3"/>
    <p:sldId id="258" r:id="rId4"/>
    <p:sldId id="259" r:id="rId5"/>
    <p:sldId id="260" r:id="rId6"/>
    <p:sldId id="261" r:id="rId7"/>
    <p:sldId id="303" r:id="rId8"/>
    <p:sldId id="304" r:id="rId9"/>
    <p:sldId id="305" r:id="rId10"/>
    <p:sldId id="306" r:id="rId11"/>
    <p:sldId id="307" r:id="rId12"/>
    <p:sldId id="308" r:id="rId13"/>
    <p:sldId id="309" r:id="rId14"/>
    <p:sldId id="262" r:id="rId15"/>
    <p:sldId id="263" r:id="rId16"/>
    <p:sldId id="264" r:id="rId17"/>
    <p:sldId id="265" r:id="rId18"/>
    <p:sldId id="26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269" r:id="rId34"/>
    <p:sldId id="270" r:id="rId35"/>
    <p:sldId id="271" r:id="rId36"/>
    <p:sldId id="272" r:id="rId37"/>
    <p:sldId id="273" r:id="rId38"/>
    <p:sldId id="302" r:id="rId39"/>
    <p:sldId id="283" r:id="rId40"/>
    <p:sldId id="277" r:id="rId41"/>
    <p:sldId id="285" r:id="rId42"/>
    <p:sldId id="276" r:id="rId43"/>
    <p:sldId id="286" r:id="rId44"/>
    <p:sldId id="287" r:id="rId4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974" autoAdjust="0"/>
  </p:normalViewPr>
  <p:slideViewPr>
    <p:cSldViewPr snapToGrid="0">
      <p:cViewPr varScale="1">
        <p:scale>
          <a:sx n="68" d="100"/>
          <a:sy n="68" d="100"/>
        </p:scale>
        <p:origin x="538"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5647A-DC6A-405B-ACE9-9B3B4FD60F7C}" type="datetimeFigureOut">
              <a:rPr lang="it-IT" smtClean="0"/>
              <a:t>13/12/2017</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60CFC-B635-4F66-94E7-B3EF917999EC}" type="slidenum">
              <a:rPr lang="it-IT" smtClean="0"/>
              <a:t>‹N›</a:t>
            </a:fld>
            <a:endParaRPr lang="it-IT"/>
          </a:p>
        </p:txBody>
      </p:sp>
    </p:spTree>
    <p:extLst>
      <p:ext uri="{BB962C8B-B14F-4D97-AF65-F5344CB8AC3E}">
        <p14:creationId xmlns:p14="http://schemas.microsoft.com/office/powerpoint/2010/main" val="2112677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StackGuard</a:t>
            </a:r>
            <a:r>
              <a:rPr lang="en-US" sz="1200" b="0" i="0" u="none" strike="noStrike" kern="1200" baseline="0" dirty="0">
                <a:solidFill>
                  <a:schemeClr val="tx1"/>
                </a:solidFill>
                <a:latin typeface="+mn-lt"/>
                <a:ea typeface="+mn-ea"/>
                <a:cs typeface="+mn-cs"/>
              </a:rPr>
              <a:t> is implemented as a modification for </a:t>
            </a:r>
            <a:r>
              <a:rPr lang="en-US" sz="1200" b="0" i="0" u="none" strike="noStrike" kern="1200" baseline="0" dirty="0" err="1">
                <a:solidFill>
                  <a:schemeClr val="tx1"/>
                </a:solidFill>
                <a:latin typeface="+mn-lt"/>
                <a:ea typeface="+mn-ea"/>
                <a:cs typeface="+mn-cs"/>
              </a:rPr>
              <a:t>gcc</a:t>
            </a:r>
            <a:r>
              <a:rPr lang="en-US" sz="1200" b="0" i="0" u="none" strike="noStrike" kern="1200" baseline="0" dirty="0">
                <a:solidFill>
                  <a:schemeClr val="tx1"/>
                </a:solidFill>
                <a:latin typeface="+mn-lt"/>
                <a:ea typeface="+mn-ea"/>
                <a:cs typeface="+mn-cs"/>
              </a:rPr>
              <a:t>, the new code adds some</a:t>
            </a:r>
          </a:p>
          <a:p>
            <a:r>
              <a:rPr lang="en-US" sz="1200" b="0" i="0" u="none" strike="noStrike" kern="1200" baseline="0" dirty="0">
                <a:solidFill>
                  <a:schemeClr val="tx1"/>
                </a:solidFill>
                <a:latin typeface="+mn-lt"/>
                <a:ea typeface="+mn-ea"/>
                <a:cs typeface="+mn-cs"/>
              </a:rPr>
              <a:t>assembler directives to the output file.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it does is pushing a </a:t>
            </a:r>
            <a:r>
              <a:rPr lang="en-US" sz="1200" b="0" i="1" u="none" strike="noStrike" kern="1200" baseline="0" dirty="0">
                <a:solidFill>
                  <a:schemeClr val="tx1"/>
                </a:solidFill>
                <a:latin typeface="+mn-lt"/>
                <a:ea typeface="+mn-ea"/>
                <a:cs typeface="+mn-cs"/>
              </a:rPr>
              <a:t>canary </a:t>
            </a:r>
            <a:r>
              <a:rPr lang="en-US" sz="1200" b="0" i="0" u="none" strike="noStrike" kern="1200" baseline="0" dirty="0">
                <a:solidFill>
                  <a:schemeClr val="tx1"/>
                </a:solidFill>
                <a:latin typeface="+mn-lt"/>
                <a:ea typeface="+mn-ea"/>
                <a:cs typeface="+mn-cs"/>
              </a:rPr>
              <a:t>into the stack (for </a:t>
            </a:r>
            <a:r>
              <a:rPr lang="en-US" sz="1200" b="0" i="0" u="none" strike="noStrike" kern="1200" baseline="0" dirty="0" err="1">
                <a:solidFill>
                  <a:schemeClr val="tx1"/>
                </a:solidFill>
                <a:latin typeface="+mn-lt"/>
                <a:ea typeface="+mn-ea"/>
                <a:cs typeface="+mn-cs"/>
              </a:rPr>
              <a:t>StackGuard</a:t>
            </a:r>
            <a:r>
              <a:rPr lang="en-US" sz="1200" b="0" i="0" u="none" strike="noStrike" kern="1200" baseline="0" dirty="0">
                <a:solidFill>
                  <a:schemeClr val="tx1"/>
                </a:solidFill>
                <a:latin typeface="+mn-lt"/>
                <a:ea typeface="+mn-ea"/>
                <a:cs typeface="+mn-cs"/>
              </a:rPr>
              <a:t> v2.0.1 it’s a constant</a:t>
            </a:r>
          </a:p>
          <a:p>
            <a:r>
              <a:rPr lang="en-US" sz="1200" b="0" i="0" u="none" strike="noStrike" kern="1200" baseline="0" dirty="0">
                <a:solidFill>
                  <a:schemeClr val="tx1"/>
                </a:solidFill>
                <a:latin typeface="+mn-lt"/>
                <a:ea typeface="+mn-ea"/>
                <a:cs typeface="+mn-cs"/>
              </a:rPr>
              <a:t>0x000aff0d, latter we’ll see why), then it continues with standard prologue.</a:t>
            </a:r>
            <a:endParaRPr lang="it-IT" dirty="0"/>
          </a:p>
        </p:txBody>
      </p:sp>
      <p:sp>
        <p:nvSpPr>
          <p:cNvPr id="4" name="Segnaposto numero diapositiva 3"/>
          <p:cNvSpPr>
            <a:spLocks noGrp="1"/>
          </p:cNvSpPr>
          <p:nvPr>
            <p:ph type="sldNum" sz="quarter" idx="10"/>
          </p:nvPr>
        </p:nvSpPr>
        <p:spPr/>
        <p:txBody>
          <a:bodyPr/>
          <a:lstStyle/>
          <a:p>
            <a:fld id="{80760CFC-B635-4F66-94E7-B3EF917999EC}" type="slidenum">
              <a:rPr lang="it-IT" smtClean="0"/>
              <a:t>21</a:t>
            </a:fld>
            <a:endParaRPr lang="it-IT"/>
          </a:p>
        </p:txBody>
      </p:sp>
    </p:spTree>
    <p:extLst>
      <p:ext uri="{BB962C8B-B14F-4D97-AF65-F5344CB8AC3E}">
        <p14:creationId xmlns:p14="http://schemas.microsoft.com/office/powerpoint/2010/main" val="2592991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u="none" strike="noStrike" kern="1200" baseline="0" dirty="0" err="1">
                <a:solidFill>
                  <a:schemeClr val="tx1"/>
                </a:solidFill>
                <a:latin typeface="+mn-lt"/>
                <a:ea typeface="+mn-ea"/>
                <a:cs typeface="+mn-cs"/>
              </a:rPr>
              <a:t>Depending</a:t>
            </a:r>
            <a:endParaRPr lang="it-IT"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on command line switches, the </a:t>
            </a:r>
            <a:r>
              <a:rPr lang="en-US" sz="1200" b="0" i="1" u="none" strike="noStrike" kern="1200" baseline="0" dirty="0">
                <a:solidFill>
                  <a:schemeClr val="tx1"/>
                </a:solidFill>
                <a:latin typeface="+mn-lt"/>
                <a:ea typeface="+mn-ea"/>
                <a:cs typeface="+mn-cs"/>
              </a:rPr>
              <a:t>cloned return address </a:t>
            </a:r>
            <a:r>
              <a:rPr lang="en-US" sz="1200" b="0" i="0" u="none" strike="noStrike" kern="1200" baseline="0" dirty="0">
                <a:solidFill>
                  <a:schemeClr val="tx1"/>
                </a:solidFill>
                <a:latin typeface="+mn-lt"/>
                <a:ea typeface="+mn-ea"/>
                <a:cs typeface="+mn-cs"/>
              </a:rPr>
              <a:t>can be checked against the</a:t>
            </a:r>
          </a:p>
          <a:p>
            <a:r>
              <a:rPr lang="en-US" sz="1200" b="0" i="0" u="none" strike="noStrike" kern="1200" baseline="0" dirty="0">
                <a:solidFill>
                  <a:schemeClr val="tx1"/>
                </a:solidFill>
                <a:latin typeface="+mn-lt"/>
                <a:ea typeface="+mn-ea"/>
                <a:cs typeface="+mn-cs"/>
              </a:rPr>
              <a:t>one in the stack to detect possible attacks, or can be silently used instead of it</a:t>
            </a:r>
            <a:endParaRPr lang="it-IT" dirty="0"/>
          </a:p>
        </p:txBody>
      </p:sp>
      <p:sp>
        <p:nvSpPr>
          <p:cNvPr id="4" name="Segnaposto numero diapositiva 3"/>
          <p:cNvSpPr>
            <a:spLocks noGrp="1"/>
          </p:cNvSpPr>
          <p:nvPr>
            <p:ph type="sldNum" sz="quarter" idx="10"/>
          </p:nvPr>
        </p:nvSpPr>
        <p:spPr/>
        <p:txBody>
          <a:bodyPr/>
          <a:lstStyle/>
          <a:p>
            <a:fld id="{80760CFC-B635-4F66-94E7-B3EF917999EC}" type="slidenum">
              <a:rPr lang="it-IT" smtClean="0"/>
              <a:t>24</a:t>
            </a:fld>
            <a:endParaRPr lang="it-IT"/>
          </a:p>
        </p:txBody>
      </p:sp>
    </p:spTree>
    <p:extLst>
      <p:ext uri="{BB962C8B-B14F-4D97-AF65-F5344CB8AC3E}">
        <p14:creationId xmlns:p14="http://schemas.microsoft.com/office/powerpoint/2010/main" val="3095587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resulting effect is that </a:t>
            </a:r>
            <a:r>
              <a:rPr lang="en-US" sz="1200" b="0" i="1" u="none" strike="noStrike" kern="1200" baseline="0" dirty="0">
                <a:solidFill>
                  <a:schemeClr val="tx1"/>
                </a:solidFill>
                <a:latin typeface="+mn-lt"/>
                <a:ea typeface="+mn-ea"/>
                <a:cs typeface="+mn-cs"/>
              </a:rPr>
              <a:t>return addresses </a:t>
            </a:r>
            <a:r>
              <a:rPr lang="en-US" sz="1200" b="0" i="0" u="none" strike="noStrike" kern="1200" baseline="0" dirty="0">
                <a:solidFill>
                  <a:schemeClr val="tx1"/>
                </a:solidFill>
                <a:latin typeface="+mn-lt"/>
                <a:ea typeface="+mn-ea"/>
                <a:cs typeface="+mn-cs"/>
              </a:rPr>
              <a:t>saved in stack are not used.</a:t>
            </a:r>
          </a:p>
          <a:p>
            <a:r>
              <a:rPr lang="en-US" sz="1200" b="0" i="0" u="none" strike="noStrike" kern="1200" baseline="0" dirty="0">
                <a:solidFill>
                  <a:schemeClr val="tx1"/>
                </a:solidFill>
                <a:latin typeface="+mn-lt"/>
                <a:ea typeface="+mn-ea"/>
                <a:cs typeface="+mn-cs"/>
              </a:rPr>
              <a:t>Instead of them, the </a:t>
            </a:r>
            <a:r>
              <a:rPr lang="en-US" sz="1200" b="0" i="1" u="none" strike="noStrike" kern="1200" baseline="0" dirty="0">
                <a:solidFill>
                  <a:schemeClr val="tx1"/>
                </a:solidFill>
                <a:latin typeface="+mn-lt"/>
                <a:ea typeface="+mn-ea"/>
                <a:cs typeface="+mn-cs"/>
              </a:rPr>
              <a:t>cloned return </a:t>
            </a:r>
            <a:r>
              <a:rPr lang="en-US" sz="1200" b="0" i="1" u="none" strike="noStrike" kern="1200" baseline="0" dirty="0" err="1">
                <a:solidFill>
                  <a:schemeClr val="tx1"/>
                </a:solidFill>
                <a:latin typeface="+mn-lt"/>
                <a:ea typeface="+mn-ea"/>
                <a:cs typeface="+mn-cs"/>
              </a:rPr>
              <a:t>addreses</a:t>
            </a:r>
            <a:r>
              <a:rPr lang="en-US" sz="1200" b="0" i="1"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stored in </a:t>
            </a:r>
            <a:r>
              <a:rPr lang="en-US" sz="1200" b="0" i="0" u="none" strike="noStrike" kern="1200" baseline="0" dirty="0" err="1">
                <a:solidFill>
                  <a:schemeClr val="tx1"/>
                </a:solidFill>
                <a:latin typeface="+mn-lt"/>
                <a:ea typeface="+mn-ea"/>
                <a:cs typeface="+mn-cs"/>
              </a:rPr>
              <a:t>retarray</a:t>
            </a:r>
            <a:r>
              <a:rPr lang="en-US" sz="1200" b="0" i="0" u="none" strike="noStrike" kern="1200" baseline="0" dirty="0">
                <a:solidFill>
                  <a:schemeClr val="tx1"/>
                </a:solidFill>
                <a:latin typeface="+mn-lt"/>
                <a:ea typeface="+mn-ea"/>
                <a:cs typeface="+mn-cs"/>
              </a:rPr>
              <a:t> are honored.</a:t>
            </a:r>
          </a:p>
          <a:p>
            <a:r>
              <a:rPr lang="en-US" sz="1200" b="0" i="0" u="none" strike="noStrike" kern="1200" baseline="0" dirty="0">
                <a:solidFill>
                  <a:schemeClr val="tx1"/>
                </a:solidFill>
                <a:latin typeface="+mn-lt"/>
                <a:ea typeface="+mn-ea"/>
                <a:cs typeface="+mn-cs"/>
              </a:rPr>
              <a:t>This effectively stops standard </a:t>
            </a:r>
            <a:r>
              <a:rPr lang="en-US" sz="1200" b="0" i="1" u="none" strike="noStrike" kern="1200" baseline="0" dirty="0">
                <a:solidFill>
                  <a:schemeClr val="tx1"/>
                </a:solidFill>
                <a:latin typeface="+mn-lt"/>
                <a:ea typeface="+mn-ea"/>
                <a:cs typeface="+mn-cs"/>
              </a:rPr>
              <a:t>stack based buffer overflows </a:t>
            </a:r>
            <a:r>
              <a:rPr lang="en-US" sz="1200" b="0" i="0" u="none" strike="noStrike" kern="1200" baseline="0" dirty="0">
                <a:solidFill>
                  <a:schemeClr val="tx1"/>
                </a:solidFill>
                <a:latin typeface="+mn-lt"/>
                <a:ea typeface="+mn-ea"/>
                <a:cs typeface="+mn-cs"/>
              </a:rPr>
              <a:t>attacks, but opens</a:t>
            </a:r>
          </a:p>
          <a:p>
            <a:r>
              <a:rPr lang="en-US" sz="1200" b="0" i="0" u="none" strike="noStrike" kern="1200" baseline="0" dirty="0">
                <a:solidFill>
                  <a:schemeClr val="tx1"/>
                </a:solidFill>
                <a:latin typeface="+mn-lt"/>
                <a:ea typeface="+mn-ea"/>
                <a:cs typeface="+mn-cs"/>
              </a:rPr>
              <a:t>the door to other possibilities. For example, if we manage to alter </a:t>
            </a:r>
            <a:r>
              <a:rPr lang="en-US" sz="1200" b="0" i="0" u="none" strike="noStrike" kern="1200" baseline="0" dirty="0" err="1">
                <a:solidFill>
                  <a:schemeClr val="tx1"/>
                </a:solidFill>
                <a:latin typeface="+mn-lt"/>
                <a:ea typeface="+mn-ea"/>
                <a:cs typeface="+mn-cs"/>
              </a:rPr>
              <a:t>retarray’s</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contents, execution flow would surrender to us.</a:t>
            </a:r>
            <a:endParaRPr lang="it-IT" dirty="0"/>
          </a:p>
        </p:txBody>
      </p:sp>
      <p:sp>
        <p:nvSpPr>
          <p:cNvPr id="4" name="Segnaposto numero diapositiva 3"/>
          <p:cNvSpPr>
            <a:spLocks noGrp="1"/>
          </p:cNvSpPr>
          <p:nvPr>
            <p:ph type="sldNum" sz="quarter" idx="10"/>
          </p:nvPr>
        </p:nvSpPr>
        <p:spPr/>
        <p:txBody>
          <a:bodyPr/>
          <a:lstStyle/>
          <a:p>
            <a:fld id="{80760CFC-B635-4F66-94E7-B3EF917999EC}" type="slidenum">
              <a:rPr lang="it-IT" smtClean="0"/>
              <a:t>25</a:t>
            </a:fld>
            <a:endParaRPr lang="it-IT"/>
          </a:p>
        </p:txBody>
      </p:sp>
    </p:spTree>
    <p:extLst>
      <p:ext uri="{BB962C8B-B14F-4D97-AF65-F5344CB8AC3E}">
        <p14:creationId xmlns:p14="http://schemas.microsoft.com/office/powerpoint/2010/main" val="4079722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option is a little better in terms of security than just blindly going on,</a:t>
            </a:r>
          </a:p>
          <a:p>
            <a:r>
              <a:rPr lang="en-US" sz="1200" b="0" i="0" u="none" strike="noStrike" kern="1200" baseline="0" dirty="0">
                <a:solidFill>
                  <a:schemeClr val="tx1"/>
                </a:solidFill>
                <a:latin typeface="+mn-lt"/>
                <a:ea typeface="+mn-ea"/>
                <a:cs typeface="+mn-cs"/>
              </a:rPr>
              <a:t>as a change in the </a:t>
            </a:r>
            <a:r>
              <a:rPr lang="en-US" sz="1200" b="0" i="1" u="none" strike="noStrike" kern="1200" baseline="0" dirty="0">
                <a:solidFill>
                  <a:schemeClr val="tx1"/>
                </a:solidFill>
                <a:latin typeface="+mn-lt"/>
                <a:ea typeface="+mn-ea"/>
                <a:cs typeface="+mn-cs"/>
              </a:rPr>
              <a:t>return address </a:t>
            </a:r>
            <a:r>
              <a:rPr lang="en-US" sz="1200" b="0" i="0" u="none" strike="noStrike" kern="1200" baseline="0" dirty="0">
                <a:solidFill>
                  <a:schemeClr val="tx1"/>
                </a:solidFill>
                <a:latin typeface="+mn-lt"/>
                <a:ea typeface="+mn-ea"/>
                <a:cs typeface="+mn-cs"/>
              </a:rPr>
              <a:t>will abort program’s execution. However, if for</a:t>
            </a:r>
          </a:p>
          <a:p>
            <a:r>
              <a:rPr lang="en-US" sz="1200" b="0" i="0" u="none" strike="noStrike" kern="1200" baseline="0" dirty="0">
                <a:solidFill>
                  <a:schemeClr val="tx1"/>
                </a:solidFill>
                <a:latin typeface="+mn-lt"/>
                <a:ea typeface="+mn-ea"/>
                <a:cs typeface="+mn-cs"/>
              </a:rPr>
              <a:t>some reason we need the program to keep going after we overwrote the </a:t>
            </a:r>
            <a:r>
              <a:rPr lang="en-US" sz="1200" b="0" i="1" u="none" strike="noStrike" kern="1200" baseline="0" dirty="0">
                <a:solidFill>
                  <a:schemeClr val="tx1"/>
                </a:solidFill>
                <a:latin typeface="+mn-lt"/>
                <a:ea typeface="+mn-ea"/>
                <a:cs typeface="+mn-cs"/>
              </a:rPr>
              <a:t>return</a:t>
            </a:r>
          </a:p>
          <a:p>
            <a:r>
              <a:rPr lang="en-US" sz="1200" b="0" i="1" u="none" strike="noStrike" kern="1200" baseline="0" dirty="0">
                <a:solidFill>
                  <a:schemeClr val="tx1"/>
                </a:solidFill>
                <a:latin typeface="+mn-lt"/>
                <a:ea typeface="+mn-ea"/>
                <a:cs typeface="+mn-cs"/>
              </a:rPr>
              <a:t>address </a:t>
            </a:r>
            <a:r>
              <a:rPr lang="en-US" sz="1200" b="0" i="0" u="none" strike="noStrike" kern="1200" baseline="0" dirty="0">
                <a:solidFill>
                  <a:schemeClr val="tx1"/>
                </a:solidFill>
                <a:latin typeface="+mn-lt"/>
                <a:ea typeface="+mn-ea"/>
                <a:cs typeface="+mn-cs"/>
              </a:rPr>
              <a:t>we just need to overwrite it with its original value.</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difference between -r and -g is that the former enables both protection</a:t>
            </a:r>
          </a:p>
          <a:p>
            <a:r>
              <a:rPr lang="en-US" sz="1200" b="0" i="0" u="none" strike="noStrike" kern="1200" baseline="0" dirty="0">
                <a:solidFill>
                  <a:schemeClr val="tx1"/>
                </a:solidFill>
                <a:latin typeface="+mn-lt"/>
                <a:ea typeface="+mn-ea"/>
                <a:cs typeface="+mn-cs"/>
              </a:rPr>
              <a:t>methods (</a:t>
            </a:r>
            <a:r>
              <a:rPr lang="en-US" sz="1200" b="0" i="1" u="none" strike="noStrike" kern="1200" baseline="0" dirty="0">
                <a:solidFill>
                  <a:schemeClr val="tx1"/>
                </a:solidFill>
                <a:latin typeface="+mn-lt"/>
                <a:ea typeface="+mn-ea"/>
                <a:cs typeface="+mn-cs"/>
              </a:rPr>
              <a:t>address cloning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ret range checking</a:t>
            </a:r>
            <a:r>
              <a:rPr lang="en-US" sz="1200" b="0" i="0" u="none" strike="noStrike" kern="1200" baseline="0" dirty="0">
                <a:solidFill>
                  <a:schemeClr val="tx1"/>
                </a:solidFill>
                <a:latin typeface="+mn-lt"/>
                <a:ea typeface="+mn-ea"/>
                <a:cs typeface="+mn-cs"/>
              </a:rPr>
              <a:t>), while the later only enables</a:t>
            </a:r>
          </a:p>
          <a:p>
            <a:r>
              <a:rPr lang="it-IT" sz="1200" b="0" i="1" u="none" strike="noStrike" kern="1200" baseline="0" dirty="0" err="1">
                <a:solidFill>
                  <a:schemeClr val="tx1"/>
                </a:solidFill>
                <a:latin typeface="+mn-lt"/>
                <a:ea typeface="+mn-ea"/>
                <a:cs typeface="+mn-cs"/>
              </a:rPr>
              <a:t>ret</a:t>
            </a:r>
            <a:r>
              <a:rPr lang="it-IT" sz="1200" b="0" i="1" u="none" strike="noStrike" kern="1200" baseline="0" dirty="0">
                <a:solidFill>
                  <a:schemeClr val="tx1"/>
                </a:solidFill>
                <a:latin typeface="+mn-lt"/>
                <a:ea typeface="+mn-ea"/>
                <a:cs typeface="+mn-cs"/>
              </a:rPr>
              <a:t> range </a:t>
            </a:r>
            <a:r>
              <a:rPr lang="it-IT" sz="1200" b="0" i="1" u="none" strike="noStrike" kern="1200" baseline="0" dirty="0" err="1">
                <a:solidFill>
                  <a:schemeClr val="tx1"/>
                </a:solidFill>
                <a:latin typeface="+mn-lt"/>
                <a:ea typeface="+mn-ea"/>
                <a:cs typeface="+mn-cs"/>
              </a:rPr>
              <a:t>checking</a:t>
            </a:r>
            <a:r>
              <a:rPr lang="it-IT" sz="1200" b="0" i="0" u="none" strike="noStrike" kern="1200" baseline="0" dirty="0">
                <a:solidFill>
                  <a:schemeClr val="tx1"/>
                </a:solidFill>
                <a:latin typeface="+mn-lt"/>
                <a:ea typeface="+mn-ea"/>
                <a:cs typeface="+mn-cs"/>
              </a:rPr>
              <a:t>.</a:t>
            </a:r>
            <a:endParaRPr lang="it-IT" dirty="0"/>
          </a:p>
        </p:txBody>
      </p:sp>
      <p:sp>
        <p:nvSpPr>
          <p:cNvPr id="4" name="Segnaposto numero diapositiva 3"/>
          <p:cNvSpPr>
            <a:spLocks noGrp="1"/>
          </p:cNvSpPr>
          <p:nvPr>
            <p:ph type="sldNum" sz="quarter" idx="10"/>
          </p:nvPr>
        </p:nvSpPr>
        <p:spPr/>
        <p:txBody>
          <a:bodyPr/>
          <a:lstStyle/>
          <a:p>
            <a:fld id="{80760CFC-B635-4F66-94E7-B3EF917999EC}" type="slidenum">
              <a:rPr lang="it-IT" smtClean="0"/>
              <a:t>27</a:t>
            </a:fld>
            <a:endParaRPr lang="it-IT"/>
          </a:p>
        </p:txBody>
      </p:sp>
    </p:spTree>
    <p:extLst>
      <p:ext uri="{BB962C8B-B14F-4D97-AF65-F5344CB8AC3E}">
        <p14:creationId xmlns:p14="http://schemas.microsoft.com/office/powerpoint/2010/main" val="2638941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Even with this protection turned on and everything recompiled, some other</a:t>
            </a:r>
          </a:p>
          <a:p>
            <a:r>
              <a:rPr lang="en-US" sz="1200" b="0" i="0" u="none" strike="noStrike" kern="1200" baseline="0" dirty="0">
                <a:solidFill>
                  <a:schemeClr val="tx1"/>
                </a:solidFill>
                <a:latin typeface="+mn-lt"/>
                <a:ea typeface="+mn-ea"/>
                <a:cs typeface="+mn-cs"/>
              </a:rPr>
              <a:t>techniques as </a:t>
            </a:r>
            <a:r>
              <a:rPr lang="en-US" sz="1200" b="0" i="1" u="none" strike="noStrike" kern="1200" baseline="0" dirty="0">
                <a:solidFill>
                  <a:schemeClr val="tx1"/>
                </a:solidFill>
                <a:latin typeface="+mn-lt"/>
                <a:ea typeface="+mn-ea"/>
                <a:cs typeface="+mn-cs"/>
              </a:rPr>
              <a:t>return into </a:t>
            </a:r>
            <a:r>
              <a:rPr lang="en-US" sz="1200" b="0" i="1" u="none" strike="noStrike" kern="1200" baseline="0" dirty="0" err="1">
                <a:solidFill>
                  <a:schemeClr val="tx1"/>
                </a:solidFill>
                <a:latin typeface="+mn-lt"/>
                <a:ea typeface="+mn-ea"/>
                <a:cs typeface="+mn-cs"/>
              </a:rPr>
              <a:t>libc</a:t>
            </a:r>
            <a:r>
              <a:rPr lang="en-US" sz="1200" b="0" i="0" u="none" strike="noStrike" kern="1200" baseline="0" dirty="0">
                <a:solidFill>
                  <a:schemeClr val="tx1"/>
                </a:solidFill>
                <a:latin typeface="+mn-lt"/>
                <a:ea typeface="+mn-ea"/>
                <a:cs typeface="+mn-cs"/>
              </a:rPr>
              <a:t>[3] (or jumping into </a:t>
            </a:r>
            <a:r>
              <a:rPr lang="en-US" sz="1200" b="0" i="0" u="none" strike="noStrike" kern="1200" baseline="0" dirty="0" err="1">
                <a:solidFill>
                  <a:schemeClr val="tx1"/>
                </a:solidFill>
                <a:latin typeface="+mn-lt"/>
                <a:ea typeface="+mn-ea"/>
                <a:cs typeface="+mn-cs"/>
              </a:rPr>
              <a:t>libc</a:t>
            </a:r>
            <a:r>
              <a:rPr lang="en-US" sz="1200" b="0" i="0" u="none" strike="noStrike" kern="1200" baseline="0" dirty="0">
                <a:solidFill>
                  <a:schemeClr val="tx1"/>
                </a:solidFill>
                <a:latin typeface="+mn-lt"/>
                <a:ea typeface="+mn-ea"/>
                <a:cs typeface="+mn-cs"/>
              </a:rPr>
              <a:t>) or, as we control the</a:t>
            </a:r>
          </a:p>
          <a:p>
            <a:r>
              <a:rPr lang="en-US" sz="1200" b="0" i="0" u="none" strike="noStrike" kern="1200" baseline="0" dirty="0">
                <a:solidFill>
                  <a:schemeClr val="tx1"/>
                </a:solidFill>
                <a:latin typeface="+mn-lt"/>
                <a:ea typeface="+mn-ea"/>
                <a:cs typeface="+mn-cs"/>
              </a:rPr>
              <a:t>stack, just returning or jumping to a ret (</a:t>
            </a:r>
            <a:r>
              <a:rPr lang="en-US" sz="1200" b="0" i="1" u="none" strike="noStrike" kern="1200" baseline="0" dirty="0">
                <a:solidFill>
                  <a:schemeClr val="tx1"/>
                </a:solidFill>
                <a:latin typeface="+mn-lt"/>
                <a:ea typeface="+mn-ea"/>
                <a:cs typeface="+mn-cs"/>
              </a:rPr>
              <a:t>ret2ret technique</a:t>
            </a:r>
            <a:r>
              <a:rPr lang="en-US" sz="1200" b="0" i="0" u="none" strike="noStrike" kern="1200" baseline="0" dirty="0">
                <a:solidFill>
                  <a:schemeClr val="tx1"/>
                </a:solidFill>
                <a:latin typeface="+mn-lt"/>
                <a:ea typeface="+mn-ea"/>
                <a:cs typeface="+mn-cs"/>
              </a:rPr>
              <a:t>), may be used to</a:t>
            </a:r>
          </a:p>
          <a:p>
            <a:r>
              <a:rPr lang="en-US" sz="1200" b="0" i="0" u="none" strike="noStrike" kern="1200" baseline="0" dirty="0">
                <a:solidFill>
                  <a:schemeClr val="tx1"/>
                </a:solidFill>
                <a:latin typeface="+mn-lt"/>
                <a:ea typeface="+mn-ea"/>
                <a:cs typeface="+mn-cs"/>
              </a:rPr>
              <a:t>bypass both </a:t>
            </a:r>
            <a:r>
              <a:rPr lang="en-US" sz="1200" b="0" i="1" u="none" strike="noStrike" kern="1200" baseline="0" dirty="0">
                <a:solidFill>
                  <a:schemeClr val="tx1"/>
                </a:solidFill>
                <a:latin typeface="+mn-lt"/>
                <a:ea typeface="+mn-ea"/>
                <a:cs typeface="+mn-cs"/>
              </a:rPr>
              <a:t>range checking protections</a:t>
            </a:r>
            <a:r>
              <a:rPr lang="en-US" sz="1200" b="0" i="0" u="none" strike="noStrike" kern="1200" baseline="0" dirty="0">
                <a:solidFill>
                  <a:schemeClr val="tx1"/>
                </a:solidFill>
                <a:latin typeface="+mn-lt"/>
                <a:ea typeface="+mn-ea"/>
                <a:cs typeface="+mn-cs"/>
              </a:rPr>
              <a:t>.</a:t>
            </a:r>
            <a:endParaRPr lang="it-IT" dirty="0"/>
          </a:p>
        </p:txBody>
      </p:sp>
      <p:sp>
        <p:nvSpPr>
          <p:cNvPr id="4" name="Segnaposto numero diapositiva 3"/>
          <p:cNvSpPr>
            <a:spLocks noGrp="1"/>
          </p:cNvSpPr>
          <p:nvPr>
            <p:ph type="sldNum" sz="quarter" idx="10"/>
          </p:nvPr>
        </p:nvSpPr>
        <p:spPr/>
        <p:txBody>
          <a:bodyPr/>
          <a:lstStyle/>
          <a:p>
            <a:fld id="{80760CFC-B635-4F66-94E7-B3EF917999EC}" type="slidenum">
              <a:rPr lang="it-IT" smtClean="0"/>
              <a:t>28</a:t>
            </a:fld>
            <a:endParaRPr lang="it-IT"/>
          </a:p>
        </p:txBody>
      </p:sp>
    </p:spTree>
    <p:extLst>
      <p:ext uri="{BB962C8B-B14F-4D97-AF65-F5344CB8AC3E}">
        <p14:creationId xmlns:p14="http://schemas.microsoft.com/office/powerpoint/2010/main" val="3736488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using this protection, if a </a:t>
            </a:r>
            <a:r>
              <a:rPr lang="en-US" sz="1200" b="0" i="1" u="none" strike="noStrike" kern="1200" baseline="0" dirty="0">
                <a:solidFill>
                  <a:schemeClr val="tx1"/>
                </a:solidFill>
                <a:latin typeface="+mn-lt"/>
                <a:ea typeface="+mn-ea"/>
                <a:cs typeface="+mn-cs"/>
              </a:rPr>
              <a:t>buffer overflow </a:t>
            </a:r>
            <a:r>
              <a:rPr lang="en-US" sz="1200" b="0" i="0" u="none" strike="noStrike" kern="1200" baseline="0" dirty="0">
                <a:solidFill>
                  <a:schemeClr val="tx1"/>
                </a:solidFill>
                <a:latin typeface="+mn-lt"/>
                <a:ea typeface="+mn-ea"/>
                <a:cs typeface="+mn-cs"/>
              </a:rPr>
              <a:t>is used to change the </a:t>
            </a:r>
            <a:r>
              <a:rPr lang="en-US" sz="1200" b="0" i="1" u="none" strike="noStrike" kern="1200" baseline="0" dirty="0">
                <a:solidFill>
                  <a:schemeClr val="tx1"/>
                </a:solidFill>
                <a:latin typeface="+mn-lt"/>
                <a:ea typeface="+mn-ea"/>
                <a:cs typeface="+mn-cs"/>
              </a:rPr>
              <a:t>frame</a:t>
            </a:r>
          </a:p>
          <a:p>
            <a:r>
              <a:rPr lang="en-US" sz="1200" b="0" i="1" u="none" strike="noStrike" kern="1200" baseline="0" dirty="0">
                <a:solidFill>
                  <a:schemeClr val="tx1"/>
                </a:solidFill>
                <a:latin typeface="+mn-lt"/>
                <a:ea typeface="+mn-ea"/>
                <a:cs typeface="+mn-cs"/>
              </a:rPr>
              <a:t>pointer </a:t>
            </a:r>
            <a:r>
              <a:rPr lang="en-US" sz="1200" b="0" i="0" u="none" strike="noStrike" kern="1200" baseline="0" dirty="0">
                <a:solidFill>
                  <a:schemeClr val="tx1"/>
                </a:solidFill>
                <a:latin typeface="+mn-lt"/>
                <a:ea typeface="+mn-ea"/>
                <a:cs typeface="+mn-cs"/>
              </a:rPr>
              <a:t>or the </a:t>
            </a:r>
            <a:r>
              <a:rPr lang="en-US" sz="1200" b="0" i="1" u="none" strike="noStrike" kern="1200" baseline="0" dirty="0">
                <a:solidFill>
                  <a:schemeClr val="tx1"/>
                </a:solidFill>
                <a:latin typeface="+mn-lt"/>
                <a:ea typeface="+mn-ea"/>
                <a:cs typeface="+mn-cs"/>
              </a:rPr>
              <a:t>return address</a:t>
            </a:r>
            <a:r>
              <a:rPr lang="en-US" sz="1200" b="0" i="0" u="none" strike="noStrike" kern="1200" baseline="0" dirty="0">
                <a:solidFill>
                  <a:schemeClr val="tx1"/>
                </a:solidFill>
                <a:latin typeface="+mn-lt"/>
                <a:ea typeface="+mn-ea"/>
                <a:cs typeface="+mn-cs"/>
              </a:rPr>
              <a:t>, the </a:t>
            </a:r>
            <a:r>
              <a:rPr lang="en-US" sz="1200" b="0" i="1" u="none" strike="noStrike" kern="1200" baseline="0" dirty="0">
                <a:solidFill>
                  <a:schemeClr val="tx1"/>
                </a:solidFill>
                <a:latin typeface="+mn-lt"/>
                <a:ea typeface="+mn-ea"/>
                <a:cs typeface="+mn-cs"/>
              </a:rPr>
              <a:t>random canary </a:t>
            </a:r>
            <a:r>
              <a:rPr lang="en-US" sz="1200" b="0" i="0" u="none" strike="noStrike" kern="1200" baseline="0" dirty="0">
                <a:solidFill>
                  <a:schemeClr val="tx1"/>
                </a:solidFill>
                <a:latin typeface="+mn-lt"/>
                <a:ea typeface="+mn-ea"/>
                <a:cs typeface="+mn-cs"/>
              </a:rPr>
              <a:t>would be inevitably altered.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If </a:t>
            </a:r>
            <a:r>
              <a:rPr lang="en-US" sz="1200" b="0" i="1" u="none" strike="noStrike" kern="1200" baseline="0" dirty="0">
                <a:solidFill>
                  <a:schemeClr val="tx1"/>
                </a:solidFill>
                <a:latin typeface="+mn-lt"/>
                <a:ea typeface="+mn-ea"/>
                <a:cs typeface="+mn-cs"/>
              </a:rPr>
              <a:t>canaries</a:t>
            </a:r>
            <a:r>
              <a:rPr lang="en-US" sz="1200" b="0" i="0" u="none" strike="noStrike" kern="1200" baseline="0" dirty="0">
                <a:solidFill>
                  <a:schemeClr val="tx1"/>
                </a:solidFill>
                <a:latin typeface="+mn-lt"/>
                <a:ea typeface="+mn-ea"/>
                <a:cs typeface="+mn-cs"/>
              </a:rPr>
              <a:t>’ randomness is good, this will effectively stop the attacks </a:t>
            </a:r>
            <a:r>
              <a:rPr lang="en-US" sz="1200" b="0" i="0" u="none" strike="noStrike" kern="1200" baseline="0" dirty="0" err="1">
                <a:solidFill>
                  <a:schemeClr val="tx1"/>
                </a:solidFill>
                <a:latin typeface="+mn-lt"/>
                <a:ea typeface="+mn-ea"/>
                <a:cs typeface="+mn-cs"/>
              </a:rPr>
              <a:t>decribed</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Sections 3.2, 3.3 and 3.4.</a:t>
            </a:r>
            <a:endParaRPr lang="it-IT" dirty="0"/>
          </a:p>
        </p:txBody>
      </p:sp>
      <p:sp>
        <p:nvSpPr>
          <p:cNvPr id="4" name="Segnaposto numero diapositiva 3"/>
          <p:cNvSpPr>
            <a:spLocks noGrp="1"/>
          </p:cNvSpPr>
          <p:nvPr>
            <p:ph type="sldNum" sz="quarter" idx="10"/>
          </p:nvPr>
        </p:nvSpPr>
        <p:spPr/>
        <p:txBody>
          <a:bodyPr/>
          <a:lstStyle/>
          <a:p>
            <a:fld id="{80760CFC-B635-4F66-94E7-B3EF917999EC}" type="slidenum">
              <a:rPr lang="it-IT" smtClean="0"/>
              <a:t>29</a:t>
            </a:fld>
            <a:endParaRPr lang="it-IT"/>
          </a:p>
        </p:txBody>
      </p:sp>
    </p:spTree>
    <p:extLst>
      <p:ext uri="{BB962C8B-B14F-4D97-AF65-F5344CB8AC3E}">
        <p14:creationId xmlns:p14="http://schemas.microsoft.com/office/powerpoint/2010/main" val="3031230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Remember that this modifications are not introduced on an assembly</a:t>
            </a:r>
          </a:p>
          <a:p>
            <a:r>
              <a:rPr lang="en-US" sz="1200" b="0" i="0" u="none" strike="noStrike" kern="1200" baseline="0" dirty="0">
                <a:solidFill>
                  <a:schemeClr val="tx1"/>
                </a:solidFill>
                <a:latin typeface="+mn-lt"/>
                <a:ea typeface="+mn-ea"/>
                <a:cs typeface="+mn-cs"/>
              </a:rPr>
              <a:t>level, but rather in </a:t>
            </a:r>
            <a:r>
              <a:rPr lang="en-US" sz="1200" b="0" i="0" u="none" strike="noStrike" kern="1200" baseline="0" dirty="0" err="1">
                <a:solidFill>
                  <a:schemeClr val="tx1"/>
                </a:solidFill>
                <a:latin typeface="+mn-lt"/>
                <a:ea typeface="+mn-ea"/>
                <a:cs typeface="+mn-cs"/>
              </a:rPr>
              <a:t>gcc’s</a:t>
            </a:r>
            <a:r>
              <a:rPr lang="en-US" sz="1200" b="0" i="0" u="none" strike="noStrike" kern="1200" baseline="0" dirty="0">
                <a:solidFill>
                  <a:schemeClr val="tx1"/>
                </a:solidFill>
                <a:latin typeface="+mn-lt"/>
                <a:ea typeface="+mn-ea"/>
                <a:cs typeface="+mn-cs"/>
              </a:rPr>
              <a:t> syntax trees or intermediate language.</a:t>
            </a:r>
            <a:endParaRPr lang="it-IT" dirty="0"/>
          </a:p>
        </p:txBody>
      </p:sp>
      <p:sp>
        <p:nvSpPr>
          <p:cNvPr id="4" name="Segnaposto numero diapositiva 3"/>
          <p:cNvSpPr>
            <a:spLocks noGrp="1"/>
          </p:cNvSpPr>
          <p:nvPr>
            <p:ph type="sldNum" sz="quarter" idx="10"/>
          </p:nvPr>
        </p:nvSpPr>
        <p:spPr/>
        <p:txBody>
          <a:bodyPr/>
          <a:lstStyle/>
          <a:p>
            <a:fld id="{80760CFC-B635-4F66-94E7-B3EF917999EC}" type="slidenum">
              <a:rPr lang="it-IT" smtClean="0"/>
              <a:t>31</a:t>
            </a:fld>
            <a:endParaRPr lang="it-IT"/>
          </a:p>
        </p:txBody>
      </p:sp>
    </p:spTree>
    <p:extLst>
      <p:ext uri="{BB962C8B-B14F-4D97-AF65-F5344CB8AC3E}">
        <p14:creationId xmlns:p14="http://schemas.microsoft.com/office/powerpoint/2010/main" val="293081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By placing all non-buffer variables (var1, var3, var5 and p) in lower addresses</a:t>
            </a:r>
          </a:p>
          <a:p>
            <a:r>
              <a:rPr lang="en-US" sz="1200" b="0" i="0" u="none" strike="noStrike" kern="1200" baseline="0" dirty="0">
                <a:solidFill>
                  <a:schemeClr val="tx1"/>
                </a:solidFill>
                <a:latin typeface="+mn-lt"/>
                <a:ea typeface="+mn-ea"/>
                <a:cs typeface="+mn-cs"/>
              </a:rPr>
              <a:t>and buffers (buf2, buf4 and s) in higher addresses, SSP effectively</a:t>
            </a:r>
          </a:p>
          <a:p>
            <a:r>
              <a:rPr lang="en-US" sz="1200" b="0" i="0" u="none" strike="noStrike" kern="1200" baseline="0" dirty="0">
                <a:solidFill>
                  <a:schemeClr val="tx1"/>
                </a:solidFill>
                <a:latin typeface="+mn-lt"/>
                <a:ea typeface="+mn-ea"/>
                <a:cs typeface="+mn-cs"/>
              </a:rPr>
              <a:t>protects all non-buffers from being altered by a local buffer overflow. The saved</a:t>
            </a:r>
          </a:p>
          <a:p>
            <a:r>
              <a:rPr lang="en-US" sz="1200" b="0" i="1" u="none" strike="noStrike" kern="1200" baseline="0" dirty="0">
                <a:solidFill>
                  <a:schemeClr val="tx1"/>
                </a:solidFill>
                <a:latin typeface="+mn-lt"/>
                <a:ea typeface="+mn-ea"/>
                <a:cs typeface="+mn-cs"/>
              </a:rPr>
              <a:t>frame pointer </a:t>
            </a:r>
            <a:r>
              <a:rPr lang="en-US" sz="1200" b="0" i="0" u="none" strike="noStrike" kern="1200" baseline="0" dirty="0">
                <a:solidFill>
                  <a:schemeClr val="tx1"/>
                </a:solidFill>
                <a:latin typeface="+mn-lt"/>
                <a:ea typeface="+mn-ea"/>
                <a:cs typeface="+mn-cs"/>
              </a:rPr>
              <a:t>or the </a:t>
            </a:r>
            <a:r>
              <a:rPr lang="en-US" sz="1200" b="0" i="1" u="none" strike="noStrike" kern="1200" baseline="0" dirty="0">
                <a:solidFill>
                  <a:schemeClr val="tx1"/>
                </a:solidFill>
                <a:latin typeface="+mn-lt"/>
                <a:ea typeface="+mn-ea"/>
                <a:cs typeface="+mn-cs"/>
              </a:rPr>
              <a:t>return address </a:t>
            </a:r>
            <a:r>
              <a:rPr lang="en-US" sz="1200" b="0" i="0" u="none" strike="noStrike" kern="1200" baseline="0" dirty="0">
                <a:solidFill>
                  <a:schemeClr val="tx1"/>
                </a:solidFill>
                <a:latin typeface="+mn-lt"/>
                <a:ea typeface="+mn-ea"/>
                <a:cs typeface="+mn-cs"/>
              </a:rPr>
              <a:t>cannot be modified by a </a:t>
            </a:r>
            <a:r>
              <a:rPr lang="en-US" sz="1200" b="0" i="1" u="none" strike="noStrike" kern="1200" baseline="0" dirty="0">
                <a:solidFill>
                  <a:schemeClr val="tx1"/>
                </a:solidFill>
                <a:latin typeface="+mn-lt"/>
                <a:ea typeface="+mn-ea"/>
                <a:cs typeface="+mn-cs"/>
              </a:rPr>
              <a:t>stack based buffer</a:t>
            </a:r>
          </a:p>
          <a:p>
            <a:r>
              <a:rPr lang="en-US" sz="1200" b="0" i="1" u="none" strike="noStrike" kern="1200" baseline="0" dirty="0">
                <a:solidFill>
                  <a:schemeClr val="tx1"/>
                </a:solidFill>
                <a:latin typeface="+mn-lt"/>
                <a:ea typeface="+mn-ea"/>
                <a:cs typeface="+mn-cs"/>
              </a:rPr>
              <a:t>overflow </a:t>
            </a:r>
            <a:r>
              <a:rPr lang="en-US" sz="1200" b="0" i="0" u="none" strike="noStrike" kern="1200" baseline="0" dirty="0">
                <a:solidFill>
                  <a:schemeClr val="tx1"/>
                </a:solidFill>
                <a:latin typeface="+mn-lt"/>
                <a:ea typeface="+mn-ea"/>
                <a:cs typeface="+mn-cs"/>
              </a:rPr>
              <a:t>without changing the </a:t>
            </a:r>
            <a:r>
              <a:rPr lang="en-US" sz="1200" b="0" i="1" u="none" strike="noStrike" kern="1200" baseline="0" dirty="0">
                <a:solidFill>
                  <a:schemeClr val="tx1"/>
                </a:solidFill>
                <a:latin typeface="+mn-lt"/>
                <a:ea typeface="+mn-ea"/>
                <a:cs typeface="+mn-cs"/>
              </a:rPr>
              <a:t>random canary</a:t>
            </a:r>
            <a:r>
              <a:rPr lang="en-US" sz="1200" b="0" i="0" u="none" strike="noStrike" kern="1200" baseline="0" dirty="0">
                <a:solidFill>
                  <a:schemeClr val="tx1"/>
                </a:solidFill>
                <a:latin typeface="+mn-lt"/>
                <a:ea typeface="+mn-ea"/>
                <a:cs typeface="+mn-cs"/>
              </a:rPr>
              <a:t>, what would trigger the protection</a:t>
            </a:r>
          </a:p>
          <a:p>
            <a:r>
              <a:rPr lang="en-US" sz="1200" b="0" i="0" u="none" strike="noStrike" kern="1200" baseline="0" dirty="0">
                <a:solidFill>
                  <a:schemeClr val="tx1"/>
                </a:solidFill>
                <a:latin typeface="+mn-lt"/>
                <a:ea typeface="+mn-ea"/>
                <a:cs typeface="+mn-cs"/>
              </a:rPr>
              <a:t>mechanism on function exit, before using the altered addresses.</a:t>
            </a:r>
          </a:p>
          <a:p>
            <a:r>
              <a:rPr lang="en-US" sz="1200" b="0" i="0" u="none" strike="noStrike" kern="1200" baseline="0" dirty="0">
                <a:solidFill>
                  <a:schemeClr val="tx1"/>
                </a:solidFill>
                <a:latin typeface="+mn-lt"/>
                <a:ea typeface="+mn-ea"/>
                <a:cs typeface="+mn-cs"/>
              </a:rPr>
              <a:t>When a function defines more than a single buffer, all of them will be moved</a:t>
            </a:r>
          </a:p>
          <a:p>
            <a:r>
              <a:rPr lang="en-US" sz="1200" b="0" i="0" u="none" strike="noStrike" kern="1200" baseline="0" dirty="0">
                <a:solidFill>
                  <a:schemeClr val="tx1"/>
                </a:solidFill>
                <a:latin typeface="+mn-lt"/>
                <a:ea typeface="+mn-ea"/>
                <a:cs typeface="+mn-cs"/>
              </a:rPr>
              <a:t>to higher memory addresses, and while non-buffer local variables will be protected,</a:t>
            </a:r>
          </a:p>
          <a:p>
            <a:r>
              <a:rPr lang="en-US" sz="1200" b="0" i="0" u="none" strike="noStrike" kern="1200" baseline="0" dirty="0">
                <a:solidFill>
                  <a:schemeClr val="tx1"/>
                </a:solidFill>
                <a:latin typeface="+mn-lt"/>
                <a:ea typeface="+mn-ea"/>
                <a:cs typeface="+mn-cs"/>
              </a:rPr>
              <a:t>some local buffers may be altered by overflowing other local buffers.</a:t>
            </a:r>
            <a:endParaRPr lang="it-IT" dirty="0"/>
          </a:p>
        </p:txBody>
      </p:sp>
      <p:sp>
        <p:nvSpPr>
          <p:cNvPr id="4" name="Segnaposto numero diapositiva 3"/>
          <p:cNvSpPr>
            <a:spLocks noGrp="1"/>
          </p:cNvSpPr>
          <p:nvPr>
            <p:ph type="sldNum" sz="quarter" idx="10"/>
          </p:nvPr>
        </p:nvSpPr>
        <p:spPr/>
        <p:txBody>
          <a:bodyPr/>
          <a:lstStyle/>
          <a:p>
            <a:fld id="{80760CFC-B635-4F66-94E7-B3EF917999EC}" type="slidenum">
              <a:rPr lang="it-IT" smtClean="0"/>
              <a:t>32</a:t>
            </a:fld>
            <a:endParaRPr lang="it-IT"/>
          </a:p>
        </p:txBody>
      </p:sp>
    </p:spTree>
    <p:extLst>
      <p:ext uri="{BB962C8B-B14F-4D97-AF65-F5344CB8AC3E}">
        <p14:creationId xmlns:p14="http://schemas.microsoft.com/office/powerpoint/2010/main" val="2678607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2EDD83-4B0B-482B-8A2D-E1A96A2AB66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a:extLst>
              <a:ext uri="{FF2B5EF4-FFF2-40B4-BE49-F238E27FC236}">
                <a16:creationId xmlns:a16="http://schemas.microsoft.com/office/drawing/2014/main" id="{42820060-23DC-4C13-8246-012D35A5E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3B97B0B1-21E5-43FB-959B-6637205673D9}"/>
              </a:ext>
            </a:extLst>
          </p:cNvPr>
          <p:cNvSpPr>
            <a:spLocks noGrp="1"/>
          </p:cNvSpPr>
          <p:nvPr>
            <p:ph type="dt" sz="half" idx="10"/>
          </p:nvPr>
        </p:nvSpPr>
        <p:spPr/>
        <p:txBody>
          <a:bodyPr/>
          <a:lstStyle/>
          <a:p>
            <a:fld id="{9CF84ADB-9360-4141-AF3D-BFD3D467CB45}" type="datetime1">
              <a:rPr lang="it-IT" smtClean="0"/>
              <a:t>13/12/2017</a:t>
            </a:fld>
            <a:endParaRPr lang="it-IT"/>
          </a:p>
        </p:txBody>
      </p:sp>
      <p:sp>
        <p:nvSpPr>
          <p:cNvPr id="5" name="Segnaposto piè di pagina 4">
            <a:extLst>
              <a:ext uri="{FF2B5EF4-FFF2-40B4-BE49-F238E27FC236}">
                <a16:creationId xmlns:a16="http://schemas.microsoft.com/office/drawing/2014/main" id="{021A30CF-80DE-433A-8EBD-B85EEC9415F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D11A41A-F2B2-43B4-B6FE-F63266EC3ECB}"/>
              </a:ext>
            </a:extLst>
          </p:cNvPr>
          <p:cNvSpPr>
            <a:spLocks noGrp="1"/>
          </p:cNvSpPr>
          <p:nvPr>
            <p:ph type="sldNum" sz="quarter" idx="12"/>
          </p:nvPr>
        </p:nvSpPr>
        <p:spPr/>
        <p:txBody>
          <a:bodyPr/>
          <a:lstStyle/>
          <a:p>
            <a:fld id="{17FEB27F-D544-463F-A121-A79C0CCBE56F}" type="slidenum">
              <a:rPr lang="it-IT" smtClean="0"/>
              <a:t>‹N›</a:t>
            </a:fld>
            <a:endParaRPr lang="it-IT"/>
          </a:p>
        </p:txBody>
      </p:sp>
    </p:spTree>
    <p:extLst>
      <p:ext uri="{BB962C8B-B14F-4D97-AF65-F5344CB8AC3E}">
        <p14:creationId xmlns:p14="http://schemas.microsoft.com/office/powerpoint/2010/main" val="2836963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C1FA52-1B0B-45B6-9E00-18813F9245CF}"/>
              </a:ext>
            </a:extLst>
          </p:cNvPr>
          <p:cNvSpPr>
            <a:spLocks noGrp="1"/>
          </p:cNvSpPr>
          <p:nvPr>
            <p:ph type="title"/>
          </p:nvPr>
        </p:nvSpPr>
        <p:spPr/>
        <p:txBody>
          <a:bodyPr/>
          <a:lstStyle/>
          <a:p>
            <a:r>
              <a:rPr lang="it-IT"/>
              <a:t>Fare clic per modificare lo stile del titolo</a:t>
            </a:r>
          </a:p>
        </p:txBody>
      </p:sp>
      <p:sp>
        <p:nvSpPr>
          <p:cNvPr id="3" name="Segnaposto testo verticale 2">
            <a:extLst>
              <a:ext uri="{FF2B5EF4-FFF2-40B4-BE49-F238E27FC236}">
                <a16:creationId xmlns:a16="http://schemas.microsoft.com/office/drawing/2014/main" id="{1AA9E021-3057-4A7F-9F75-8CE1C159AC37}"/>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4323E3-0493-4648-A972-F5A74BFDDC1D}"/>
              </a:ext>
            </a:extLst>
          </p:cNvPr>
          <p:cNvSpPr>
            <a:spLocks noGrp="1"/>
          </p:cNvSpPr>
          <p:nvPr>
            <p:ph type="dt" sz="half" idx="10"/>
          </p:nvPr>
        </p:nvSpPr>
        <p:spPr/>
        <p:txBody>
          <a:bodyPr/>
          <a:lstStyle/>
          <a:p>
            <a:fld id="{862E256F-E728-4B60-9F28-CDA62DAA038B}" type="datetime1">
              <a:rPr lang="it-IT" smtClean="0"/>
              <a:t>13/12/2017</a:t>
            </a:fld>
            <a:endParaRPr lang="it-IT"/>
          </a:p>
        </p:txBody>
      </p:sp>
      <p:sp>
        <p:nvSpPr>
          <p:cNvPr id="5" name="Segnaposto piè di pagina 4">
            <a:extLst>
              <a:ext uri="{FF2B5EF4-FFF2-40B4-BE49-F238E27FC236}">
                <a16:creationId xmlns:a16="http://schemas.microsoft.com/office/drawing/2014/main" id="{104AB82D-6D7B-4DA7-96A9-48EACC73ADD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2EC8102-F2B4-472E-B3FE-0CD50A3618C7}"/>
              </a:ext>
            </a:extLst>
          </p:cNvPr>
          <p:cNvSpPr>
            <a:spLocks noGrp="1"/>
          </p:cNvSpPr>
          <p:nvPr>
            <p:ph type="sldNum" sz="quarter" idx="12"/>
          </p:nvPr>
        </p:nvSpPr>
        <p:spPr/>
        <p:txBody>
          <a:bodyPr/>
          <a:lstStyle/>
          <a:p>
            <a:fld id="{17FEB27F-D544-463F-A121-A79C0CCBE56F}" type="slidenum">
              <a:rPr lang="it-IT" smtClean="0"/>
              <a:t>‹N›</a:t>
            </a:fld>
            <a:endParaRPr lang="it-IT"/>
          </a:p>
        </p:txBody>
      </p:sp>
    </p:spTree>
    <p:extLst>
      <p:ext uri="{BB962C8B-B14F-4D97-AF65-F5344CB8AC3E}">
        <p14:creationId xmlns:p14="http://schemas.microsoft.com/office/powerpoint/2010/main" val="306049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71E135C-E60F-4C34-82C3-2E55F3686ED5}"/>
              </a:ext>
            </a:extLst>
          </p:cNvPr>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a:extLst>
              <a:ext uri="{FF2B5EF4-FFF2-40B4-BE49-F238E27FC236}">
                <a16:creationId xmlns:a16="http://schemas.microsoft.com/office/drawing/2014/main" id="{C2DC11BE-087F-4935-8998-6A5A0783B79A}"/>
              </a:ext>
            </a:extLst>
          </p:cNvPr>
          <p:cNvSpPr>
            <a:spLocks noGrp="1"/>
          </p:cNvSpPr>
          <p:nvPr>
            <p:ph type="body" orient="vert" idx="1"/>
          </p:nvPr>
        </p:nvSpPr>
        <p:spPr>
          <a:xfrm>
            <a:off x="838200" y="365125"/>
            <a:ext cx="7734300" cy="5811838"/>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69AD712-B024-4DA8-BC83-28E175A84C4F}"/>
              </a:ext>
            </a:extLst>
          </p:cNvPr>
          <p:cNvSpPr>
            <a:spLocks noGrp="1"/>
          </p:cNvSpPr>
          <p:nvPr>
            <p:ph type="dt" sz="half" idx="10"/>
          </p:nvPr>
        </p:nvSpPr>
        <p:spPr/>
        <p:txBody>
          <a:bodyPr/>
          <a:lstStyle/>
          <a:p>
            <a:fld id="{454A37F9-02D7-4DAF-8092-94212827DB4E}" type="datetime1">
              <a:rPr lang="it-IT" smtClean="0"/>
              <a:t>13/12/2017</a:t>
            </a:fld>
            <a:endParaRPr lang="it-IT"/>
          </a:p>
        </p:txBody>
      </p:sp>
      <p:sp>
        <p:nvSpPr>
          <p:cNvPr id="5" name="Segnaposto piè di pagina 4">
            <a:extLst>
              <a:ext uri="{FF2B5EF4-FFF2-40B4-BE49-F238E27FC236}">
                <a16:creationId xmlns:a16="http://schemas.microsoft.com/office/drawing/2014/main" id="{1439CA48-8CC3-4693-B9F6-4DA9693D668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26AA054-270A-42D7-8B3C-F8A2E8C9E66A}"/>
              </a:ext>
            </a:extLst>
          </p:cNvPr>
          <p:cNvSpPr>
            <a:spLocks noGrp="1"/>
          </p:cNvSpPr>
          <p:nvPr>
            <p:ph type="sldNum" sz="quarter" idx="12"/>
          </p:nvPr>
        </p:nvSpPr>
        <p:spPr/>
        <p:txBody>
          <a:bodyPr/>
          <a:lstStyle/>
          <a:p>
            <a:fld id="{17FEB27F-D544-463F-A121-A79C0CCBE56F}" type="slidenum">
              <a:rPr lang="it-IT" smtClean="0"/>
              <a:t>‹N›</a:t>
            </a:fld>
            <a:endParaRPr lang="it-IT"/>
          </a:p>
        </p:txBody>
      </p:sp>
    </p:spTree>
    <p:extLst>
      <p:ext uri="{BB962C8B-B14F-4D97-AF65-F5344CB8AC3E}">
        <p14:creationId xmlns:p14="http://schemas.microsoft.com/office/powerpoint/2010/main" val="691104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E81D00-C7EF-46A4-A971-0DCC70492DE4}"/>
              </a:ext>
            </a:extLst>
          </p:cNvPr>
          <p:cNvSpPr>
            <a:spLocks noGrp="1"/>
          </p:cNvSpPr>
          <p:nvPr>
            <p:ph type="title"/>
          </p:nvPr>
        </p:nvSpPr>
        <p:spPr>
          <a:solidFill>
            <a:srgbClr val="0070C0"/>
          </a:solidFill>
        </p:spPr>
        <p:txBody>
          <a:bodyPr/>
          <a:lstStyle>
            <a:lvl1pPr>
              <a:defRPr>
                <a:solidFill>
                  <a:schemeClr val="bg1"/>
                </a:solidFill>
              </a:defRPr>
            </a:lvl1pPr>
          </a:lstStyle>
          <a:p>
            <a:r>
              <a:rPr lang="it-IT" dirty="0"/>
              <a:t>Fare clic per modificare lo stile del titolo</a:t>
            </a:r>
          </a:p>
        </p:txBody>
      </p:sp>
      <p:sp>
        <p:nvSpPr>
          <p:cNvPr id="3" name="Segnaposto contenuto 2">
            <a:extLst>
              <a:ext uri="{FF2B5EF4-FFF2-40B4-BE49-F238E27FC236}">
                <a16:creationId xmlns:a16="http://schemas.microsoft.com/office/drawing/2014/main" id="{18A021D1-AA4B-4AA0-A936-00C6D475629A}"/>
              </a:ext>
            </a:extLst>
          </p:cNvPr>
          <p:cNvSpPr>
            <a:spLocks noGrp="1"/>
          </p:cNvSpPr>
          <p:nvPr>
            <p:ph idx="1"/>
          </p:nvPr>
        </p:nvSpPr>
        <p:spPr/>
        <p:txBody>
          <a:bodyPr/>
          <a:lstStyle/>
          <a:p>
            <a:pPr lvl="0"/>
            <a:r>
              <a:rPr lang="it-IT" dirty="0"/>
              <a:t>Modifica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
        <p:nvSpPr>
          <p:cNvPr id="4" name="Segnaposto data 3">
            <a:extLst>
              <a:ext uri="{FF2B5EF4-FFF2-40B4-BE49-F238E27FC236}">
                <a16:creationId xmlns:a16="http://schemas.microsoft.com/office/drawing/2014/main" id="{366088C9-1EBD-4BAA-B173-129067779472}"/>
              </a:ext>
            </a:extLst>
          </p:cNvPr>
          <p:cNvSpPr>
            <a:spLocks noGrp="1"/>
          </p:cNvSpPr>
          <p:nvPr>
            <p:ph type="dt" sz="half" idx="10"/>
          </p:nvPr>
        </p:nvSpPr>
        <p:spPr/>
        <p:txBody>
          <a:bodyPr/>
          <a:lstStyle/>
          <a:p>
            <a:fld id="{76CB0DE7-EC76-4C34-929F-EB10B8D65FED}" type="datetime1">
              <a:rPr lang="it-IT" smtClean="0"/>
              <a:t>13/12/2017</a:t>
            </a:fld>
            <a:endParaRPr lang="it-IT"/>
          </a:p>
        </p:txBody>
      </p:sp>
      <p:sp>
        <p:nvSpPr>
          <p:cNvPr id="5" name="Segnaposto piè di pagina 4">
            <a:extLst>
              <a:ext uri="{FF2B5EF4-FFF2-40B4-BE49-F238E27FC236}">
                <a16:creationId xmlns:a16="http://schemas.microsoft.com/office/drawing/2014/main" id="{85D4E18A-03C0-493A-942F-C3A285AE4E3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AA93E23-532F-4FD3-8B5E-76D821B92F3F}"/>
              </a:ext>
            </a:extLst>
          </p:cNvPr>
          <p:cNvSpPr>
            <a:spLocks noGrp="1"/>
          </p:cNvSpPr>
          <p:nvPr>
            <p:ph type="sldNum" sz="quarter" idx="12"/>
          </p:nvPr>
        </p:nvSpPr>
        <p:spPr>
          <a:xfrm>
            <a:off x="10820400" y="6356350"/>
            <a:ext cx="533400" cy="365125"/>
          </a:xfrm>
          <a:solidFill>
            <a:srgbClr val="0070C0"/>
          </a:solidFill>
        </p:spPr>
        <p:txBody>
          <a:bodyPr/>
          <a:lstStyle>
            <a:lvl1pPr>
              <a:defRPr>
                <a:solidFill>
                  <a:schemeClr val="bg1"/>
                </a:solidFill>
              </a:defRPr>
            </a:lvl1pPr>
          </a:lstStyle>
          <a:p>
            <a:fld id="{17FEB27F-D544-463F-A121-A79C0CCBE56F}" type="slidenum">
              <a:rPr lang="it-IT" smtClean="0"/>
              <a:pPr/>
              <a:t>‹N›</a:t>
            </a:fld>
            <a:endParaRPr lang="it-IT" dirty="0"/>
          </a:p>
        </p:txBody>
      </p:sp>
    </p:spTree>
    <p:extLst>
      <p:ext uri="{BB962C8B-B14F-4D97-AF65-F5344CB8AC3E}">
        <p14:creationId xmlns:p14="http://schemas.microsoft.com/office/powerpoint/2010/main" val="3921153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51DBA1-3493-481A-9EE5-B352FC070C99}"/>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a:extLst>
              <a:ext uri="{FF2B5EF4-FFF2-40B4-BE49-F238E27FC236}">
                <a16:creationId xmlns:a16="http://schemas.microsoft.com/office/drawing/2014/main" id="{2A070802-DA7C-402C-9E37-D55EF48DF5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Segnaposto data 3">
            <a:extLst>
              <a:ext uri="{FF2B5EF4-FFF2-40B4-BE49-F238E27FC236}">
                <a16:creationId xmlns:a16="http://schemas.microsoft.com/office/drawing/2014/main" id="{C76B41D7-CE50-479F-92D7-9B3A420757F2}"/>
              </a:ext>
            </a:extLst>
          </p:cNvPr>
          <p:cNvSpPr>
            <a:spLocks noGrp="1"/>
          </p:cNvSpPr>
          <p:nvPr>
            <p:ph type="dt" sz="half" idx="10"/>
          </p:nvPr>
        </p:nvSpPr>
        <p:spPr/>
        <p:txBody>
          <a:bodyPr/>
          <a:lstStyle/>
          <a:p>
            <a:fld id="{905C6BAC-3957-4637-9830-F304E7B8E94A}" type="datetime1">
              <a:rPr lang="it-IT" smtClean="0"/>
              <a:t>13/12/2017</a:t>
            </a:fld>
            <a:endParaRPr lang="it-IT"/>
          </a:p>
        </p:txBody>
      </p:sp>
      <p:sp>
        <p:nvSpPr>
          <p:cNvPr id="5" name="Segnaposto piè di pagina 4">
            <a:extLst>
              <a:ext uri="{FF2B5EF4-FFF2-40B4-BE49-F238E27FC236}">
                <a16:creationId xmlns:a16="http://schemas.microsoft.com/office/drawing/2014/main" id="{1E8A1DB9-7DE1-4CAA-99C6-216C764827C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9E20734-D2D5-4AB3-BF4C-451305EE24C7}"/>
              </a:ext>
            </a:extLst>
          </p:cNvPr>
          <p:cNvSpPr>
            <a:spLocks noGrp="1"/>
          </p:cNvSpPr>
          <p:nvPr>
            <p:ph type="sldNum" sz="quarter" idx="12"/>
          </p:nvPr>
        </p:nvSpPr>
        <p:spPr/>
        <p:txBody>
          <a:bodyPr/>
          <a:lstStyle/>
          <a:p>
            <a:fld id="{17FEB27F-D544-463F-A121-A79C0CCBE56F}" type="slidenum">
              <a:rPr lang="it-IT" smtClean="0"/>
              <a:t>‹N›</a:t>
            </a:fld>
            <a:endParaRPr lang="it-IT"/>
          </a:p>
        </p:txBody>
      </p:sp>
    </p:spTree>
    <p:extLst>
      <p:ext uri="{BB962C8B-B14F-4D97-AF65-F5344CB8AC3E}">
        <p14:creationId xmlns:p14="http://schemas.microsoft.com/office/powerpoint/2010/main" val="149396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D950B2-DD31-4F3B-B27B-2AD64354647E}"/>
              </a:ext>
            </a:extLst>
          </p:cNvPr>
          <p:cNvSpPr>
            <a:spLocks noGrp="1"/>
          </p:cNvSpPr>
          <p:nvPr>
            <p:ph type="title"/>
          </p:nvPr>
        </p:nvSpPr>
        <p:spPr/>
        <p:txBody>
          <a:bodyPr/>
          <a:lstStyle/>
          <a:p>
            <a:r>
              <a:rPr lang="it-IT"/>
              <a:t>Fare clic per modificare lo stile del titolo</a:t>
            </a:r>
          </a:p>
        </p:txBody>
      </p:sp>
      <p:sp>
        <p:nvSpPr>
          <p:cNvPr id="3" name="Segnaposto contenuto 2">
            <a:extLst>
              <a:ext uri="{FF2B5EF4-FFF2-40B4-BE49-F238E27FC236}">
                <a16:creationId xmlns:a16="http://schemas.microsoft.com/office/drawing/2014/main" id="{59FABD2E-8285-4970-A542-E0069754A847}"/>
              </a:ext>
            </a:extLst>
          </p:cNvPr>
          <p:cNvSpPr>
            <a:spLocks noGrp="1"/>
          </p:cNvSpPr>
          <p:nvPr>
            <p:ph sz="half" idx="1"/>
          </p:nvPr>
        </p:nvSpPr>
        <p:spPr>
          <a:xfrm>
            <a:off x="838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1DFA920-B8F7-4918-BE33-BD51CF3668CC}"/>
              </a:ext>
            </a:extLst>
          </p:cNvPr>
          <p:cNvSpPr>
            <a:spLocks noGrp="1"/>
          </p:cNvSpPr>
          <p:nvPr>
            <p:ph sz="half" idx="2"/>
          </p:nvPr>
        </p:nvSpPr>
        <p:spPr>
          <a:xfrm>
            <a:off x="6172200" y="1825625"/>
            <a:ext cx="5181600" cy="435133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E10D189-7415-4F3E-A0E5-CD3BC56BB54E}"/>
              </a:ext>
            </a:extLst>
          </p:cNvPr>
          <p:cNvSpPr>
            <a:spLocks noGrp="1"/>
          </p:cNvSpPr>
          <p:nvPr>
            <p:ph type="dt" sz="half" idx="10"/>
          </p:nvPr>
        </p:nvSpPr>
        <p:spPr/>
        <p:txBody>
          <a:bodyPr/>
          <a:lstStyle/>
          <a:p>
            <a:fld id="{27071943-B91E-44EA-A42B-ABE0BF4BBF7E}" type="datetime1">
              <a:rPr lang="it-IT" smtClean="0"/>
              <a:t>13/12/2017</a:t>
            </a:fld>
            <a:endParaRPr lang="it-IT"/>
          </a:p>
        </p:txBody>
      </p:sp>
      <p:sp>
        <p:nvSpPr>
          <p:cNvPr id="6" name="Segnaposto piè di pagina 5">
            <a:extLst>
              <a:ext uri="{FF2B5EF4-FFF2-40B4-BE49-F238E27FC236}">
                <a16:creationId xmlns:a16="http://schemas.microsoft.com/office/drawing/2014/main" id="{7FC614DD-8C90-4237-95EF-CC7E837BAE4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F4FCBF5-1C8C-49CE-AEB7-5E107E7F737C}"/>
              </a:ext>
            </a:extLst>
          </p:cNvPr>
          <p:cNvSpPr>
            <a:spLocks noGrp="1"/>
          </p:cNvSpPr>
          <p:nvPr>
            <p:ph type="sldNum" sz="quarter" idx="12"/>
          </p:nvPr>
        </p:nvSpPr>
        <p:spPr/>
        <p:txBody>
          <a:bodyPr/>
          <a:lstStyle/>
          <a:p>
            <a:fld id="{17FEB27F-D544-463F-A121-A79C0CCBE56F}" type="slidenum">
              <a:rPr lang="it-IT" smtClean="0"/>
              <a:t>‹N›</a:t>
            </a:fld>
            <a:endParaRPr lang="it-IT"/>
          </a:p>
        </p:txBody>
      </p:sp>
    </p:spTree>
    <p:extLst>
      <p:ext uri="{BB962C8B-B14F-4D97-AF65-F5344CB8AC3E}">
        <p14:creationId xmlns:p14="http://schemas.microsoft.com/office/powerpoint/2010/main" val="368114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5240B08-17D7-4893-92A5-46C8257EC6C5}"/>
              </a:ext>
            </a:extLst>
          </p:cNvPr>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a:extLst>
              <a:ext uri="{FF2B5EF4-FFF2-40B4-BE49-F238E27FC236}">
                <a16:creationId xmlns:a16="http://schemas.microsoft.com/office/drawing/2014/main" id="{EF4AED9E-D03A-4A39-9ADB-D9900FB9C1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99DE7099-B4C8-442C-9006-5DC64A704DF7}"/>
              </a:ext>
            </a:extLst>
          </p:cNvPr>
          <p:cNvSpPr>
            <a:spLocks noGrp="1"/>
          </p:cNvSpPr>
          <p:nvPr>
            <p:ph sz="half" idx="2"/>
          </p:nvPr>
        </p:nvSpPr>
        <p:spPr>
          <a:xfrm>
            <a:off x="839788" y="2505075"/>
            <a:ext cx="515778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CD05B52-16A7-43B2-B9A9-C3A7CFFC7B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2FB27DAF-4079-4675-B4AE-CB1182DBE5C0}"/>
              </a:ext>
            </a:extLst>
          </p:cNvPr>
          <p:cNvSpPr>
            <a:spLocks noGrp="1"/>
          </p:cNvSpPr>
          <p:nvPr>
            <p:ph sz="quarter" idx="4"/>
          </p:nvPr>
        </p:nvSpPr>
        <p:spPr>
          <a:xfrm>
            <a:off x="6172200" y="2505075"/>
            <a:ext cx="51831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0DC5D7B4-27FE-4EF4-8696-7DEAF2BCE543}"/>
              </a:ext>
            </a:extLst>
          </p:cNvPr>
          <p:cNvSpPr>
            <a:spLocks noGrp="1"/>
          </p:cNvSpPr>
          <p:nvPr>
            <p:ph type="dt" sz="half" idx="10"/>
          </p:nvPr>
        </p:nvSpPr>
        <p:spPr/>
        <p:txBody>
          <a:bodyPr/>
          <a:lstStyle/>
          <a:p>
            <a:fld id="{DB81B836-C3AA-4070-A95D-D07B8F2A5673}" type="datetime1">
              <a:rPr lang="it-IT" smtClean="0"/>
              <a:t>13/12/2017</a:t>
            </a:fld>
            <a:endParaRPr lang="it-IT"/>
          </a:p>
        </p:txBody>
      </p:sp>
      <p:sp>
        <p:nvSpPr>
          <p:cNvPr id="8" name="Segnaposto piè di pagina 7">
            <a:extLst>
              <a:ext uri="{FF2B5EF4-FFF2-40B4-BE49-F238E27FC236}">
                <a16:creationId xmlns:a16="http://schemas.microsoft.com/office/drawing/2014/main" id="{FB02CB0C-1091-4636-8393-F23690B19B9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6BA2812-F5AF-47A2-A72C-385F32CBD26D}"/>
              </a:ext>
            </a:extLst>
          </p:cNvPr>
          <p:cNvSpPr>
            <a:spLocks noGrp="1"/>
          </p:cNvSpPr>
          <p:nvPr>
            <p:ph type="sldNum" sz="quarter" idx="12"/>
          </p:nvPr>
        </p:nvSpPr>
        <p:spPr/>
        <p:txBody>
          <a:bodyPr/>
          <a:lstStyle/>
          <a:p>
            <a:fld id="{17FEB27F-D544-463F-A121-A79C0CCBE56F}" type="slidenum">
              <a:rPr lang="it-IT" smtClean="0"/>
              <a:t>‹N›</a:t>
            </a:fld>
            <a:endParaRPr lang="it-IT"/>
          </a:p>
        </p:txBody>
      </p:sp>
    </p:spTree>
    <p:extLst>
      <p:ext uri="{BB962C8B-B14F-4D97-AF65-F5344CB8AC3E}">
        <p14:creationId xmlns:p14="http://schemas.microsoft.com/office/powerpoint/2010/main" val="1616027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392310-C877-4ACB-8B47-AFF643D18A49}"/>
              </a:ext>
            </a:extLst>
          </p:cNvPr>
          <p:cNvSpPr>
            <a:spLocks noGrp="1"/>
          </p:cNvSpPr>
          <p:nvPr>
            <p:ph type="title"/>
          </p:nvPr>
        </p:nvSpPr>
        <p:spPr/>
        <p:txBody>
          <a:bodyPr/>
          <a:lstStyle/>
          <a:p>
            <a:r>
              <a:rPr lang="it-IT"/>
              <a:t>Fare clic per modificare lo stile del titolo</a:t>
            </a:r>
          </a:p>
        </p:txBody>
      </p:sp>
      <p:sp>
        <p:nvSpPr>
          <p:cNvPr id="3" name="Segnaposto data 2">
            <a:extLst>
              <a:ext uri="{FF2B5EF4-FFF2-40B4-BE49-F238E27FC236}">
                <a16:creationId xmlns:a16="http://schemas.microsoft.com/office/drawing/2014/main" id="{5BEDC317-0609-49F2-AB46-B42251EA101F}"/>
              </a:ext>
            </a:extLst>
          </p:cNvPr>
          <p:cNvSpPr>
            <a:spLocks noGrp="1"/>
          </p:cNvSpPr>
          <p:nvPr>
            <p:ph type="dt" sz="half" idx="10"/>
          </p:nvPr>
        </p:nvSpPr>
        <p:spPr/>
        <p:txBody>
          <a:bodyPr/>
          <a:lstStyle/>
          <a:p>
            <a:fld id="{2C870DC0-47F7-40B9-813B-896AFE8B0346}" type="datetime1">
              <a:rPr lang="it-IT" smtClean="0"/>
              <a:t>13/12/2017</a:t>
            </a:fld>
            <a:endParaRPr lang="it-IT"/>
          </a:p>
        </p:txBody>
      </p:sp>
      <p:sp>
        <p:nvSpPr>
          <p:cNvPr id="4" name="Segnaposto piè di pagina 3">
            <a:extLst>
              <a:ext uri="{FF2B5EF4-FFF2-40B4-BE49-F238E27FC236}">
                <a16:creationId xmlns:a16="http://schemas.microsoft.com/office/drawing/2014/main" id="{03ABD6D5-0285-4D6C-865B-C71ACDDACD8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6BD63FA-50B4-457C-8A9A-DC297FA76FC6}"/>
              </a:ext>
            </a:extLst>
          </p:cNvPr>
          <p:cNvSpPr>
            <a:spLocks noGrp="1"/>
          </p:cNvSpPr>
          <p:nvPr>
            <p:ph type="sldNum" sz="quarter" idx="12"/>
          </p:nvPr>
        </p:nvSpPr>
        <p:spPr/>
        <p:txBody>
          <a:bodyPr/>
          <a:lstStyle/>
          <a:p>
            <a:fld id="{17FEB27F-D544-463F-A121-A79C0CCBE56F}" type="slidenum">
              <a:rPr lang="it-IT" smtClean="0"/>
              <a:t>‹N›</a:t>
            </a:fld>
            <a:endParaRPr lang="it-IT"/>
          </a:p>
        </p:txBody>
      </p:sp>
    </p:spTree>
    <p:extLst>
      <p:ext uri="{BB962C8B-B14F-4D97-AF65-F5344CB8AC3E}">
        <p14:creationId xmlns:p14="http://schemas.microsoft.com/office/powerpoint/2010/main" val="3931491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86BE41B-1885-4BD1-9204-EFB86F3F2F79}"/>
              </a:ext>
            </a:extLst>
          </p:cNvPr>
          <p:cNvSpPr>
            <a:spLocks noGrp="1"/>
          </p:cNvSpPr>
          <p:nvPr>
            <p:ph type="dt" sz="half" idx="10"/>
          </p:nvPr>
        </p:nvSpPr>
        <p:spPr/>
        <p:txBody>
          <a:bodyPr/>
          <a:lstStyle/>
          <a:p>
            <a:fld id="{620904A3-AFA2-4D4A-8A79-8E07D31D5FF4}" type="datetime1">
              <a:rPr lang="it-IT" smtClean="0"/>
              <a:t>13/12/2017</a:t>
            </a:fld>
            <a:endParaRPr lang="it-IT"/>
          </a:p>
        </p:txBody>
      </p:sp>
      <p:sp>
        <p:nvSpPr>
          <p:cNvPr id="3" name="Segnaposto piè di pagina 2">
            <a:extLst>
              <a:ext uri="{FF2B5EF4-FFF2-40B4-BE49-F238E27FC236}">
                <a16:creationId xmlns:a16="http://schemas.microsoft.com/office/drawing/2014/main" id="{4E859D46-7AD1-456F-9862-84920E41430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B01148E6-E16B-4409-866E-6FF3175FB25D}"/>
              </a:ext>
            </a:extLst>
          </p:cNvPr>
          <p:cNvSpPr>
            <a:spLocks noGrp="1"/>
          </p:cNvSpPr>
          <p:nvPr>
            <p:ph type="sldNum" sz="quarter" idx="12"/>
          </p:nvPr>
        </p:nvSpPr>
        <p:spPr/>
        <p:txBody>
          <a:bodyPr/>
          <a:lstStyle/>
          <a:p>
            <a:fld id="{17FEB27F-D544-463F-A121-A79C0CCBE56F}" type="slidenum">
              <a:rPr lang="it-IT" smtClean="0"/>
              <a:t>‹N›</a:t>
            </a:fld>
            <a:endParaRPr lang="it-IT"/>
          </a:p>
        </p:txBody>
      </p:sp>
    </p:spTree>
    <p:extLst>
      <p:ext uri="{BB962C8B-B14F-4D97-AF65-F5344CB8AC3E}">
        <p14:creationId xmlns:p14="http://schemas.microsoft.com/office/powerpoint/2010/main" val="51974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3F23F8-B2B2-47D4-9881-1C0447F2E2E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a:extLst>
              <a:ext uri="{FF2B5EF4-FFF2-40B4-BE49-F238E27FC236}">
                <a16:creationId xmlns:a16="http://schemas.microsoft.com/office/drawing/2014/main" id="{555A7BBB-0C27-4E95-A944-27BC4B50A6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E7CC3E5-CDD6-4D45-9B30-27459CDE1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5BB936AB-EFE8-412A-948E-B795D67CF2CA}"/>
              </a:ext>
            </a:extLst>
          </p:cNvPr>
          <p:cNvSpPr>
            <a:spLocks noGrp="1"/>
          </p:cNvSpPr>
          <p:nvPr>
            <p:ph type="dt" sz="half" idx="10"/>
          </p:nvPr>
        </p:nvSpPr>
        <p:spPr/>
        <p:txBody>
          <a:bodyPr/>
          <a:lstStyle/>
          <a:p>
            <a:fld id="{2753DD7E-D91A-4595-9C82-A53AB57F52D5}" type="datetime1">
              <a:rPr lang="it-IT" smtClean="0"/>
              <a:t>13/12/2017</a:t>
            </a:fld>
            <a:endParaRPr lang="it-IT"/>
          </a:p>
        </p:txBody>
      </p:sp>
      <p:sp>
        <p:nvSpPr>
          <p:cNvPr id="6" name="Segnaposto piè di pagina 5">
            <a:extLst>
              <a:ext uri="{FF2B5EF4-FFF2-40B4-BE49-F238E27FC236}">
                <a16:creationId xmlns:a16="http://schemas.microsoft.com/office/drawing/2014/main" id="{414912E4-B72E-47DD-9A3F-F126460D269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3F3EFDF9-8187-4814-B7D5-261E2BB5D1F7}"/>
              </a:ext>
            </a:extLst>
          </p:cNvPr>
          <p:cNvSpPr>
            <a:spLocks noGrp="1"/>
          </p:cNvSpPr>
          <p:nvPr>
            <p:ph type="sldNum" sz="quarter" idx="12"/>
          </p:nvPr>
        </p:nvSpPr>
        <p:spPr/>
        <p:txBody>
          <a:bodyPr/>
          <a:lstStyle/>
          <a:p>
            <a:fld id="{17FEB27F-D544-463F-A121-A79C0CCBE56F}" type="slidenum">
              <a:rPr lang="it-IT" smtClean="0"/>
              <a:t>‹N›</a:t>
            </a:fld>
            <a:endParaRPr lang="it-IT"/>
          </a:p>
        </p:txBody>
      </p:sp>
    </p:spTree>
    <p:extLst>
      <p:ext uri="{BB962C8B-B14F-4D97-AF65-F5344CB8AC3E}">
        <p14:creationId xmlns:p14="http://schemas.microsoft.com/office/powerpoint/2010/main" val="137629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6005B2-C746-4089-9311-00F2B145A59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a:extLst>
              <a:ext uri="{FF2B5EF4-FFF2-40B4-BE49-F238E27FC236}">
                <a16:creationId xmlns:a16="http://schemas.microsoft.com/office/drawing/2014/main" id="{4EEBCA90-838B-43CA-B133-4AE932EC3F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49B2542-B96C-48CF-9218-FE5B02B7E9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Segnaposto data 4">
            <a:extLst>
              <a:ext uri="{FF2B5EF4-FFF2-40B4-BE49-F238E27FC236}">
                <a16:creationId xmlns:a16="http://schemas.microsoft.com/office/drawing/2014/main" id="{1C0131A3-37E0-4E57-8475-C77840F7C83B}"/>
              </a:ext>
            </a:extLst>
          </p:cNvPr>
          <p:cNvSpPr>
            <a:spLocks noGrp="1"/>
          </p:cNvSpPr>
          <p:nvPr>
            <p:ph type="dt" sz="half" idx="10"/>
          </p:nvPr>
        </p:nvSpPr>
        <p:spPr/>
        <p:txBody>
          <a:bodyPr/>
          <a:lstStyle/>
          <a:p>
            <a:fld id="{DFB98E8A-5D9D-481D-A88F-A36F5CE39F07}" type="datetime1">
              <a:rPr lang="it-IT" smtClean="0"/>
              <a:t>13/12/2017</a:t>
            </a:fld>
            <a:endParaRPr lang="it-IT"/>
          </a:p>
        </p:txBody>
      </p:sp>
      <p:sp>
        <p:nvSpPr>
          <p:cNvPr id="6" name="Segnaposto piè di pagina 5">
            <a:extLst>
              <a:ext uri="{FF2B5EF4-FFF2-40B4-BE49-F238E27FC236}">
                <a16:creationId xmlns:a16="http://schemas.microsoft.com/office/drawing/2014/main" id="{F876B171-A00B-4CA2-B457-F8AD70DB13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0320675-BE7E-4F49-A3D5-6BA3C23AEE43}"/>
              </a:ext>
            </a:extLst>
          </p:cNvPr>
          <p:cNvSpPr>
            <a:spLocks noGrp="1"/>
          </p:cNvSpPr>
          <p:nvPr>
            <p:ph type="sldNum" sz="quarter" idx="12"/>
          </p:nvPr>
        </p:nvSpPr>
        <p:spPr/>
        <p:txBody>
          <a:bodyPr/>
          <a:lstStyle/>
          <a:p>
            <a:fld id="{17FEB27F-D544-463F-A121-A79C0CCBE56F}" type="slidenum">
              <a:rPr lang="it-IT" smtClean="0"/>
              <a:t>‹N›</a:t>
            </a:fld>
            <a:endParaRPr lang="it-IT"/>
          </a:p>
        </p:txBody>
      </p:sp>
    </p:spTree>
    <p:extLst>
      <p:ext uri="{BB962C8B-B14F-4D97-AF65-F5344CB8AC3E}">
        <p14:creationId xmlns:p14="http://schemas.microsoft.com/office/powerpoint/2010/main" val="1412760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A6FC0B2A-6C62-4B2F-8525-C0DCFF1748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a:extLst>
              <a:ext uri="{FF2B5EF4-FFF2-40B4-BE49-F238E27FC236}">
                <a16:creationId xmlns:a16="http://schemas.microsoft.com/office/drawing/2014/main" id="{BE089F72-F3D3-47F0-BF92-99A809BE6F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A69870-B9E8-4960-8DD4-165E84AA9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4580C-7649-47DB-A918-E4F8A4AC7FB8}" type="datetime1">
              <a:rPr lang="it-IT" smtClean="0"/>
              <a:t>13/12/2017</a:t>
            </a:fld>
            <a:endParaRPr lang="it-IT"/>
          </a:p>
        </p:txBody>
      </p:sp>
      <p:sp>
        <p:nvSpPr>
          <p:cNvPr id="5" name="Segnaposto piè di pagina 4">
            <a:extLst>
              <a:ext uri="{FF2B5EF4-FFF2-40B4-BE49-F238E27FC236}">
                <a16:creationId xmlns:a16="http://schemas.microsoft.com/office/drawing/2014/main" id="{0A117CA1-F20E-4808-BD50-1FC200D876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885EFDF-CA0D-4B69-87C2-D41DCDEB5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EB27F-D544-463F-A121-A79C0CCBE56F}" type="slidenum">
              <a:rPr lang="it-IT" smtClean="0"/>
              <a:t>‹N›</a:t>
            </a:fld>
            <a:endParaRPr lang="it-IT"/>
          </a:p>
        </p:txBody>
      </p:sp>
    </p:spTree>
    <p:extLst>
      <p:ext uri="{BB962C8B-B14F-4D97-AF65-F5344CB8AC3E}">
        <p14:creationId xmlns:p14="http://schemas.microsoft.com/office/powerpoint/2010/main" val="2601755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image" Target="../media/image30.emf"/></Relationships>
</file>

<file path=ppt/slides/_rels/slide3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A06628-1AC1-4768-A160-1F9D7D77605A}"/>
              </a:ext>
            </a:extLst>
          </p:cNvPr>
          <p:cNvSpPr>
            <a:spLocks noGrp="1"/>
          </p:cNvSpPr>
          <p:nvPr>
            <p:ph type="ctrTitle"/>
          </p:nvPr>
        </p:nvSpPr>
        <p:spPr>
          <a:xfrm>
            <a:off x="1524000" y="1122362"/>
            <a:ext cx="9144000" cy="4135437"/>
          </a:xfrm>
          <a:solidFill>
            <a:schemeClr val="accent1"/>
          </a:solidFill>
        </p:spPr>
        <p:txBody>
          <a:bodyPr/>
          <a:lstStyle/>
          <a:p>
            <a:r>
              <a:rPr lang="it-IT" b="1" dirty="0">
                <a:solidFill>
                  <a:schemeClr val="bg1"/>
                </a:solidFill>
              </a:rPr>
              <a:t>Buffer </a:t>
            </a:r>
            <a:r>
              <a:rPr lang="it-IT" b="1" dirty="0" err="1">
                <a:solidFill>
                  <a:schemeClr val="bg1"/>
                </a:solidFill>
              </a:rPr>
              <a:t>Overflow</a:t>
            </a:r>
            <a:endParaRPr lang="it-IT" b="1" dirty="0">
              <a:solidFill>
                <a:schemeClr val="bg1"/>
              </a:solidFill>
            </a:endParaRPr>
          </a:p>
        </p:txBody>
      </p:sp>
      <p:sp>
        <p:nvSpPr>
          <p:cNvPr id="3" name="Sottotitolo 2">
            <a:extLst>
              <a:ext uri="{FF2B5EF4-FFF2-40B4-BE49-F238E27FC236}">
                <a16:creationId xmlns:a16="http://schemas.microsoft.com/office/drawing/2014/main" id="{320D5872-8F21-4B97-9F2A-821DC2CEEEF9}"/>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1069049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9466292-282C-4593-BC30-4E358274FD58}"/>
              </a:ext>
            </a:extLst>
          </p:cNvPr>
          <p:cNvPicPr>
            <a:picLocks noChangeAspect="1"/>
          </p:cNvPicPr>
          <p:nvPr/>
        </p:nvPicPr>
        <p:blipFill>
          <a:blip r:embed="rId2"/>
          <a:stretch>
            <a:fillRect/>
          </a:stretch>
        </p:blipFill>
        <p:spPr>
          <a:xfrm>
            <a:off x="2566086" y="447958"/>
            <a:ext cx="6372601" cy="5600134"/>
          </a:xfrm>
          <a:prstGeom prst="rect">
            <a:avLst/>
          </a:prstGeom>
        </p:spPr>
      </p:pic>
      <p:sp>
        <p:nvSpPr>
          <p:cNvPr id="7" name="CasellaDiTesto 6">
            <a:extLst>
              <a:ext uri="{FF2B5EF4-FFF2-40B4-BE49-F238E27FC236}">
                <a16:creationId xmlns:a16="http://schemas.microsoft.com/office/drawing/2014/main" id="{BC78A30F-FB8E-4A87-AC0F-9618A25C7322}"/>
              </a:ext>
            </a:extLst>
          </p:cNvPr>
          <p:cNvSpPr txBox="1"/>
          <p:nvPr/>
        </p:nvSpPr>
        <p:spPr>
          <a:xfrm>
            <a:off x="7247999" y="2232362"/>
            <a:ext cx="3381375" cy="2031325"/>
          </a:xfrm>
          <a:prstGeom prst="rect">
            <a:avLst/>
          </a:prstGeom>
          <a:noFill/>
        </p:spPr>
        <p:txBody>
          <a:bodyPr wrap="square" rtlCol="0">
            <a:spAutoFit/>
          </a:bodyPr>
          <a:lstStyle/>
          <a:p>
            <a:r>
              <a:rPr lang="en-US" dirty="0"/>
              <a:t>The stack pointer is modified to allocate space (8 bytes) for local</a:t>
            </a:r>
          </a:p>
          <a:p>
            <a:r>
              <a:rPr lang="en-US" dirty="0"/>
              <a:t>variables and the two arguments passed to </a:t>
            </a:r>
            <a:r>
              <a:rPr lang="en-US" dirty="0" err="1"/>
              <a:t>printf</a:t>
            </a:r>
            <a:r>
              <a:rPr lang="en-US" dirty="0"/>
              <a:t>. Since there is no local variable in function foo,</a:t>
            </a:r>
          </a:p>
          <a:p>
            <a:r>
              <a:rPr lang="en-US" dirty="0"/>
              <a:t>the 8 bytes are for arguments only.</a:t>
            </a:r>
            <a:endParaRPr lang="it-IT" dirty="0"/>
          </a:p>
        </p:txBody>
      </p:sp>
      <p:sp>
        <p:nvSpPr>
          <p:cNvPr id="8" name="Freccia a destra 7">
            <a:extLst>
              <a:ext uri="{FF2B5EF4-FFF2-40B4-BE49-F238E27FC236}">
                <a16:creationId xmlns:a16="http://schemas.microsoft.com/office/drawing/2014/main" id="{7766895F-8E19-4CDA-9C61-5FC51F780620}"/>
              </a:ext>
            </a:extLst>
          </p:cNvPr>
          <p:cNvSpPr/>
          <p:nvPr/>
        </p:nvSpPr>
        <p:spPr>
          <a:xfrm>
            <a:off x="2115923" y="1200817"/>
            <a:ext cx="427993" cy="244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FD2E95E9-96A9-4E14-BEBA-80AAAD0D228F}"/>
              </a:ext>
            </a:extLst>
          </p:cNvPr>
          <p:cNvPicPr>
            <a:picLocks noChangeAspect="1"/>
          </p:cNvPicPr>
          <p:nvPr/>
        </p:nvPicPr>
        <p:blipFill>
          <a:blip r:embed="rId3"/>
          <a:stretch>
            <a:fillRect/>
          </a:stretch>
        </p:blipFill>
        <p:spPr>
          <a:xfrm>
            <a:off x="8007225" y="4080900"/>
            <a:ext cx="2064000" cy="2231000"/>
          </a:xfrm>
          <a:prstGeom prst="rect">
            <a:avLst/>
          </a:prstGeom>
        </p:spPr>
      </p:pic>
      <p:sp>
        <p:nvSpPr>
          <p:cNvPr id="9" name="CasellaDiTesto 8">
            <a:extLst>
              <a:ext uri="{FF2B5EF4-FFF2-40B4-BE49-F238E27FC236}">
                <a16:creationId xmlns:a16="http://schemas.microsoft.com/office/drawing/2014/main" id="{F6415FBB-5334-4E51-80A5-3AC59779C954}"/>
              </a:ext>
            </a:extLst>
          </p:cNvPr>
          <p:cNvSpPr txBox="1"/>
          <p:nvPr/>
        </p:nvSpPr>
        <p:spPr>
          <a:xfrm>
            <a:off x="8458200" y="122836"/>
            <a:ext cx="3601282" cy="1384995"/>
          </a:xfrm>
          <a:prstGeom prst="rect">
            <a:avLst/>
          </a:prstGeom>
          <a:noFill/>
          <a:ln w="25400">
            <a:solidFill>
              <a:srgbClr val="FF0000"/>
            </a:solidFill>
          </a:ln>
        </p:spPr>
        <p:txBody>
          <a:bodyPr wrap="square" rtlCol="0">
            <a:spAutoFit/>
          </a:bodyPr>
          <a:lstStyle/>
          <a:p>
            <a:r>
              <a:rPr lang="it-IT" sz="1200" dirty="0" err="1">
                <a:latin typeface="Courier New" panose="02070309020205020404" pitchFamily="49" charset="0"/>
                <a:cs typeface="Courier New" panose="02070309020205020404" pitchFamily="49" charset="0"/>
              </a:rPr>
              <a:t>void</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a:t>
            </a:r>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x)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(«Hello world: %d\n», x);</a:t>
            </a:r>
          </a:p>
          <a:p>
            <a:r>
              <a:rPr lang="it-IT" sz="1200" dirty="0">
                <a:latin typeface="Courier New" panose="02070309020205020404" pitchFamily="49" charset="0"/>
                <a:cs typeface="Courier New" panose="02070309020205020404" pitchFamily="49" charset="0"/>
              </a:rPr>
              <a:t>}</a:t>
            </a:r>
          </a:p>
          <a:p>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main</a:t>
            </a:r>
            <a:r>
              <a:rPr lang="it-IT" sz="1200" dirty="0">
                <a:latin typeface="Courier New" panose="02070309020205020404" pitchFamily="49" charset="0"/>
                <a:cs typeface="Courier New" panose="02070309020205020404" pitchFamily="49" charset="0"/>
              </a:rPr>
              <a:t>()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(1);</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return</a:t>
            </a:r>
            <a:r>
              <a:rPr lang="it-IT" sz="1200" dirty="0">
                <a:latin typeface="Courier New" panose="02070309020205020404" pitchFamily="49" charset="0"/>
                <a:cs typeface="Courier New" panose="02070309020205020404" pitchFamily="49" charset="0"/>
              </a:rPr>
              <a:t> 0;</a:t>
            </a:r>
          </a:p>
          <a:p>
            <a:r>
              <a:rPr lang="it-IT" sz="1200" dirty="0">
                <a:latin typeface="Courier New" panose="02070309020205020404" pitchFamily="49" charset="0"/>
                <a:cs typeface="Courier New" panose="02070309020205020404" pitchFamily="49" charset="0"/>
              </a:rPr>
              <a:t>}</a:t>
            </a:r>
          </a:p>
        </p:txBody>
      </p:sp>
      <p:sp>
        <p:nvSpPr>
          <p:cNvPr id="2" name="Segnaposto numero diapositiva 1">
            <a:extLst>
              <a:ext uri="{FF2B5EF4-FFF2-40B4-BE49-F238E27FC236}">
                <a16:creationId xmlns:a16="http://schemas.microsoft.com/office/drawing/2014/main" id="{3EAA2887-368D-4F75-869C-C5D2082529A6}"/>
              </a:ext>
            </a:extLst>
          </p:cNvPr>
          <p:cNvSpPr>
            <a:spLocks noGrp="1"/>
          </p:cNvSpPr>
          <p:nvPr>
            <p:ph type="sldNum" sz="quarter" idx="12"/>
          </p:nvPr>
        </p:nvSpPr>
        <p:spPr/>
        <p:txBody>
          <a:bodyPr/>
          <a:lstStyle/>
          <a:p>
            <a:fld id="{17FEB27F-D544-463F-A121-A79C0CCBE56F}" type="slidenum">
              <a:rPr lang="it-IT" smtClean="0"/>
              <a:t>10</a:t>
            </a:fld>
            <a:endParaRPr lang="it-IT"/>
          </a:p>
        </p:txBody>
      </p:sp>
    </p:spTree>
    <p:extLst>
      <p:ext uri="{BB962C8B-B14F-4D97-AF65-F5344CB8AC3E}">
        <p14:creationId xmlns:p14="http://schemas.microsoft.com/office/powerpoint/2010/main" val="3713861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9466292-282C-4593-BC30-4E358274FD58}"/>
              </a:ext>
            </a:extLst>
          </p:cNvPr>
          <p:cNvPicPr>
            <a:picLocks noChangeAspect="1"/>
          </p:cNvPicPr>
          <p:nvPr/>
        </p:nvPicPr>
        <p:blipFill>
          <a:blip r:embed="rId2"/>
          <a:stretch>
            <a:fillRect/>
          </a:stretch>
        </p:blipFill>
        <p:spPr>
          <a:xfrm>
            <a:off x="2566086" y="447958"/>
            <a:ext cx="6372601" cy="5600134"/>
          </a:xfrm>
          <a:prstGeom prst="rect">
            <a:avLst/>
          </a:prstGeom>
        </p:spPr>
      </p:pic>
      <p:sp>
        <p:nvSpPr>
          <p:cNvPr id="7" name="CasellaDiTesto 6">
            <a:extLst>
              <a:ext uri="{FF2B5EF4-FFF2-40B4-BE49-F238E27FC236}">
                <a16:creationId xmlns:a16="http://schemas.microsoft.com/office/drawing/2014/main" id="{BC78A30F-FB8E-4A87-AC0F-9618A25C7322}"/>
              </a:ext>
            </a:extLst>
          </p:cNvPr>
          <p:cNvSpPr txBox="1"/>
          <p:nvPr/>
        </p:nvSpPr>
        <p:spPr>
          <a:xfrm>
            <a:off x="7168100" y="1914638"/>
            <a:ext cx="3381375" cy="2031325"/>
          </a:xfrm>
          <a:prstGeom prst="rect">
            <a:avLst/>
          </a:prstGeom>
          <a:noFill/>
        </p:spPr>
        <p:txBody>
          <a:bodyPr wrap="square" rtlCol="0">
            <a:spAutoFit/>
          </a:bodyPr>
          <a:lstStyle/>
          <a:p>
            <a:r>
              <a:rPr lang="en-US" dirty="0"/>
              <a:t>This instruction implicitly performs two instructions (it was a macro in earlier x86</a:t>
            </a:r>
          </a:p>
          <a:p>
            <a:r>
              <a:rPr lang="en-US" dirty="0"/>
              <a:t>releases, but was made into an instruction later):</a:t>
            </a:r>
          </a:p>
          <a:p>
            <a:r>
              <a:rPr lang="it-IT" dirty="0" err="1">
                <a:latin typeface="Courier New" panose="02070309020205020404" pitchFamily="49" charset="0"/>
                <a:cs typeface="Courier New" panose="02070309020205020404" pitchFamily="49" charset="0"/>
              </a:rPr>
              <a:t>mov</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ebp</a:t>
            </a:r>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esp</a:t>
            </a:r>
            <a:endParaRPr lang="it-IT" dirty="0">
              <a:latin typeface="Courier New" panose="02070309020205020404" pitchFamily="49" charset="0"/>
              <a:cs typeface="Courier New" panose="02070309020205020404" pitchFamily="49" charset="0"/>
            </a:endParaRPr>
          </a:p>
          <a:p>
            <a:r>
              <a:rPr lang="it-IT" dirty="0">
                <a:latin typeface="Courier New" panose="02070309020205020404" pitchFamily="49" charset="0"/>
                <a:cs typeface="Courier New" panose="02070309020205020404" pitchFamily="49" charset="0"/>
              </a:rPr>
              <a:t>pop %</a:t>
            </a:r>
            <a:r>
              <a:rPr lang="it-IT" dirty="0" err="1">
                <a:latin typeface="Courier New" panose="02070309020205020404" pitchFamily="49" charset="0"/>
                <a:cs typeface="Courier New" panose="02070309020205020404" pitchFamily="49" charset="0"/>
              </a:rPr>
              <a:t>ebp</a:t>
            </a:r>
            <a:endParaRPr lang="it-IT" dirty="0">
              <a:latin typeface="Courier New" panose="02070309020205020404" pitchFamily="49" charset="0"/>
              <a:cs typeface="Courier New" panose="02070309020205020404" pitchFamily="49" charset="0"/>
            </a:endParaRPr>
          </a:p>
        </p:txBody>
      </p:sp>
      <p:sp>
        <p:nvSpPr>
          <p:cNvPr id="8" name="Freccia a destra 7">
            <a:extLst>
              <a:ext uri="{FF2B5EF4-FFF2-40B4-BE49-F238E27FC236}">
                <a16:creationId xmlns:a16="http://schemas.microsoft.com/office/drawing/2014/main" id="{7766895F-8E19-4CDA-9C61-5FC51F780620}"/>
              </a:ext>
            </a:extLst>
          </p:cNvPr>
          <p:cNvSpPr/>
          <p:nvPr/>
        </p:nvSpPr>
        <p:spPr>
          <a:xfrm>
            <a:off x="2138093" y="2232362"/>
            <a:ext cx="427993" cy="244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E2D092AC-2EAA-48A0-8BAA-84710C69871E}"/>
              </a:ext>
            </a:extLst>
          </p:cNvPr>
          <p:cNvPicPr>
            <a:picLocks noChangeAspect="1"/>
          </p:cNvPicPr>
          <p:nvPr/>
        </p:nvPicPr>
        <p:blipFill>
          <a:blip r:embed="rId3"/>
          <a:stretch>
            <a:fillRect/>
          </a:stretch>
        </p:blipFill>
        <p:spPr>
          <a:xfrm>
            <a:off x="8768625" y="4104627"/>
            <a:ext cx="2141400" cy="2082267"/>
          </a:xfrm>
          <a:prstGeom prst="rect">
            <a:avLst/>
          </a:prstGeom>
        </p:spPr>
      </p:pic>
      <p:sp>
        <p:nvSpPr>
          <p:cNvPr id="9" name="CasellaDiTesto 8">
            <a:extLst>
              <a:ext uri="{FF2B5EF4-FFF2-40B4-BE49-F238E27FC236}">
                <a16:creationId xmlns:a16="http://schemas.microsoft.com/office/drawing/2014/main" id="{F5802634-4319-41B1-A6AB-8C1F3AB6A7A4}"/>
              </a:ext>
            </a:extLst>
          </p:cNvPr>
          <p:cNvSpPr txBox="1"/>
          <p:nvPr/>
        </p:nvSpPr>
        <p:spPr>
          <a:xfrm>
            <a:off x="8458200" y="122836"/>
            <a:ext cx="3601282" cy="1384995"/>
          </a:xfrm>
          <a:prstGeom prst="rect">
            <a:avLst/>
          </a:prstGeom>
          <a:noFill/>
          <a:ln w="25400">
            <a:solidFill>
              <a:srgbClr val="FF0000"/>
            </a:solidFill>
          </a:ln>
        </p:spPr>
        <p:txBody>
          <a:bodyPr wrap="square" rtlCol="0">
            <a:spAutoFit/>
          </a:bodyPr>
          <a:lstStyle/>
          <a:p>
            <a:r>
              <a:rPr lang="it-IT" sz="1200" dirty="0" err="1">
                <a:latin typeface="Courier New" panose="02070309020205020404" pitchFamily="49" charset="0"/>
                <a:cs typeface="Courier New" panose="02070309020205020404" pitchFamily="49" charset="0"/>
              </a:rPr>
              <a:t>void</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a:t>
            </a:r>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x)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(«Hello world: %d\n», x);</a:t>
            </a:r>
          </a:p>
          <a:p>
            <a:r>
              <a:rPr lang="it-IT" sz="1200" dirty="0">
                <a:latin typeface="Courier New" panose="02070309020205020404" pitchFamily="49" charset="0"/>
                <a:cs typeface="Courier New" panose="02070309020205020404" pitchFamily="49" charset="0"/>
              </a:rPr>
              <a:t>}</a:t>
            </a:r>
          </a:p>
          <a:p>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main</a:t>
            </a:r>
            <a:r>
              <a:rPr lang="it-IT" sz="1200" dirty="0">
                <a:latin typeface="Courier New" panose="02070309020205020404" pitchFamily="49" charset="0"/>
                <a:cs typeface="Courier New" panose="02070309020205020404" pitchFamily="49" charset="0"/>
              </a:rPr>
              <a:t>()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(1);</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return</a:t>
            </a:r>
            <a:r>
              <a:rPr lang="it-IT" sz="1200" dirty="0">
                <a:latin typeface="Courier New" panose="02070309020205020404" pitchFamily="49" charset="0"/>
                <a:cs typeface="Courier New" panose="02070309020205020404" pitchFamily="49" charset="0"/>
              </a:rPr>
              <a:t> 0;</a:t>
            </a:r>
          </a:p>
          <a:p>
            <a:r>
              <a:rPr lang="it-IT" sz="1200" dirty="0">
                <a:latin typeface="Courier New" panose="02070309020205020404" pitchFamily="49" charset="0"/>
                <a:cs typeface="Courier New" panose="02070309020205020404" pitchFamily="49" charset="0"/>
              </a:rPr>
              <a:t>}</a:t>
            </a:r>
          </a:p>
        </p:txBody>
      </p:sp>
      <p:sp>
        <p:nvSpPr>
          <p:cNvPr id="2" name="Segnaposto numero diapositiva 1">
            <a:extLst>
              <a:ext uri="{FF2B5EF4-FFF2-40B4-BE49-F238E27FC236}">
                <a16:creationId xmlns:a16="http://schemas.microsoft.com/office/drawing/2014/main" id="{6B7C3472-6981-43EB-BA0D-896450007624}"/>
              </a:ext>
            </a:extLst>
          </p:cNvPr>
          <p:cNvSpPr>
            <a:spLocks noGrp="1"/>
          </p:cNvSpPr>
          <p:nvPr>
            <p:ph type="sldNum" sz="quarter" idx="12"/>
          </p:nvPr>
        </p:nvSpPr>
        <p:spPr/>
        <p:txBody>
          <a:bodyPr/>
          <a:lstStyle/>
          <a:p>
            <a:fld id="{17FEB27F-D544-463F-A121-A79C0CCBE56F}" type="slidenum">
              <a:rPr lang="it-IT" smtClean="0"/>
              <a:t>11</a:t>
            </a:fld>
            <a:endParaRPr lang="it-IT"/>
          </a:p>
        </p:txBody>
      </p:sp>
    </p:spTree>
    <p:extLst>
      <p:ext uri="{BB962C8B-B14F-4D97-AF65-F5344CB8AC3E}">
        <p14:creationId xmlns:p14="http://schemas.microsoft.com/office/powerpoint/2010/main" val="1728406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9466292-282C-4593-BC30-4E358274FD58}"/>
              </a:ext>
            </a:extLst>
          </p:cNvPr>
          <p:cNvPicPr>
            <a:picLocks noChangeAspect="1"/>
          </p:cNvPicPr>
          <p:nvPr/>
        </p:nvPicPr>
        <p:blipFill>
          <a:blip r:embed="rId2"/>
          <a:stretch>
            <a:fillRect/>
          </a:stretch>
        </p:blipFill>
        <p:spPr>
          <a:xfrm>
            <a:off x="2566086" y="447958"/>
            <a:ext cx="6372601" cy="5600134"/>
          </a:xfrm>
          <a:prstGeom prst="rect">
            <a:avLst/>
          </a:prstGeom>
        </p:spPr>
      </p:pic>
      <p:sp>
        <p:nvSpPr>
          <p:cNvPr id="7" name="CasellaDiTesto 6">
            <a:extLst>
              <a:ext uri="{FF2B5EF4-FFF2-40B4-BE49-F238E27FC236}">
                <a16:creationId xmlns:a16="http://schemas.microsoft.com/office/drawing/2014/main" id="{BC78A30F-FB8E-4A87-AC0F-9618A25C7322}"/>
              </a:ext>
            </a:extLst>
          </p:cNvPr>
          <p:cNvSpPr txBox="1"/>
          <p:nvPr/>
        </p:nvSpPr>
        <p:spPr>
          <a:xfrm>
            <a:off x="7247999" y="2236665"/>
            <a:ext cx="3381375" cy="1200329"/>
          </a:xfrm>
          <a:prstGeom prst="rect">
            <a:avLst/>
          </a:prstGeom>
          <a:noFill/>
        </p:spPr>
        <p:txBody>
          <a:bodyPr wrap="square" rtlCol="0">
            <a:spAutoFit/>
          </a:bodyPr>
          <a:lstStyle/>
          <a:p>
            <a:r>
              <a:rPr lang="en-US" dirty="0"/>
              <a:t>This instruction simply pops the return address out of the stack, and then jump to the</a:t>
            </a:r>
          </a:p>
          <a:p>
            <a:r>
              <a:rPr lang="it-IT" dirty="0" err="1"/>
              <a:t>return</a:t>
            </a:r>
            <a:r>
              <a:rPr lang="it-IT" dirty="0"/>
              <a:t> </a:t>
            </a:r>
            <a:r>
              <a:rPr lang="it-IT" dirty="0" err="1"/>
              <a:t>address</a:t>
            </a:r>
            <a:r>
              <a:rPr lang="it-IT" dirty="0"/>
              <a:t>.</a:t>
            </a:r>
            <a:endParaRPr lang="it-IT" dirty="0">
              <a:latin typeface="Courier New" panose="02070309020205020404" pitchFamily="49" charset="0"/>
              <a:cs typeface="Courier New" panose="02070309020205020404" pitchFamily="49" charset="0"/>
            </a:endParaRPr>
          </a:p>
        </p:txBody>
      </p:sp>
      <p:sp>
        <p:nvSpPr>
          <p:cNvPr id="8" name="Freccia a destra 7">
            <a:extLst>
              <a:ext uri="{FF2B5EF4-FFF2-40B4-BE49-F238E27FC236}">
                <a16:creationId xmlns:a16="http://schemas.microsoft.com/office/drawing/2014/main" id="{7766895F-8E19-4CDA-9C61-5FC51F780620}"/>
              </a:ext>
            </a:extLst>
          </p:cNvPr>
          <p:cNvSpPr/>
          <p:nvPr/>
        </p:nvSpPr>
        <p:spPr>
          <a:xfrm>
            <a:off x="2138093" y="2409915"/>
            <a:ext cx="427993" cy="244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83D79F04-DB5C-4C59-9B1D-9741A5C0A82E}"/>
              </a:ext>
            </a:extLst>
          </p:cNvPr>
          <p:cNvPicPr>
            <a:picLocks noChangeAspect="1"/>
          </p:cNvPicPr>
          <p:nvPr/>
        </p:nvPicPr>
        <p:blipFill>
          <a:blip r:embed="rId3"/>
          <a:stretch>
            <a:fillRect/>
          </a:stretch>
        </p:blipFill>
        <p:spPr>
          <a:xfrm>
            <a:off x="7247999" y="3928383"/>
            <a:ext cx="2141400" cy="2011134"/>
          </a:xfrm>
          <a:prstGeom prst="rect">
            <a:avLst/>
          </a:prstGeom>
        </p:spPr>
      </p:pic>
      <p:sp>
        <p:nvSpPr>
          <p:cNvPr id="9" name="CasellaDiTesto 8">
            <a:extLst>
              <a:ext uri="{FF2B5EF4-FFF2-40B4-BE49-F238E27FC236}">
                <a16:creationId xmlns:a16="http://schemas.microsoft.com/office/drawing/2014/main" id="{C6853002-0135-4C97-BF90-0E4B5EBA7714}"/>
              </a:ext>
            </a:extLst>
          </p:cNvPr>
          <p:cNvSpPr txBox="1"/>
          <p:nvPr/>
        </p:nvSpPr>
        <p:spPr>
          <a:xfrm>
            <a:off x="8458200" y="122836"/>
            <a:ext cx="3601282" cy="1384995"/>
          </a:xfrm>
          <a:prstGeom prst="rect">
            <a:avLst/>
          </a:prstGeom>
          <a:noFill/>
          <a:ln w="25400">
            <a:solidFill>
              <a:srgbClr val="FF0000"/>
            </a:solidFill>
          </a:ln>
        </p:spPr>
        <p:txBody>
          <a:bodyPr wrap="square" rtlCol="0">
            <a:spAutoFit/>
          </a:bodyPr>
          <a:lstStyle/>
          <a:p>
            <a:r>
              <a:rPr lang="it-IT" sz="1200" dirty="0" err="1">
                <a:latin typeface="Courier New" panose="02070309020205020404" pitchFamily="49" charset="0"/>
                <a:cs typeface="Courier New" panose="02070309020205020404" pitchFamily="49" charset="0"/>
              </a:rPr>
              <a:t>void</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a:t>
            </a:r>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x)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(«Hello world: %d\n», x);</a:t>
            </a:r>
          </a:p>
          <a:p>
            <a:r>
              <a:rPr lang="it-IT" sz="1200" dirty="0">
                <a:latin typeface="Courier New" panose="02070309020205020404" pitchFamily="49" charset="0"/>
                <a:cs typeface="Courier New" panose="02070309020205020404" pitchFamily="49" charset="0"/>
              </a:rPr>
              <a:t>}</a:t>
            </a:r>
          </a:p>
          <a:p>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main</a:t>
            </a:r>
            <a:r>
              <a:rPr lang="it-IT" sz="1200" dirty="0">
                <a:latin typeface="Courier New" panose="02070309020205020404" pitchFamily="49" charset="0"/>
                <a:cs typeface="Courier New" panose="02070309020205020404" pitchFamily="49" charset="0"/>
              </a:rPr>
              <a:t>()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(1);</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return</a:t>
            </a:r>
            <a:r>
              <a:rPr lang="it-IT" sz="1200" dirty="0">
                <a:latin typeface="Courier New" panose="02070309020205020404" pitchFamily="49" charset="0"/>
                <a:cs typeface="Courier New" panose="02070309020205020404" pitchFamily="49" charset="0"/>
              </a:rPr>
              <a:t> 0;</a:t>
            </a:r>
          </a:p>
          <a:p>
            <a:r>
              <a:rPr lang="it-IT" sz="1200" dirty="0">
                <a:latin typeface="Courier New" panose="02070309020205020404" pitchFamily="49" charset="0"/>
                <a:cs typeface="Courier New" panose="02070309020205020404" pitchFamily="49" charset="0"/>
              </a:rPr>
              <a:t>}</a:t>
            </a:r>
          </a:p>
        </p:txBody>
      </p:sp>
      <p:sp>
        <p:nvSpPr>
          <p:cNvPr id="2" name="Segnaposto numero diapositiva 1">
            <a:extLst>
              <a:ext uri="{FF2B5EF4-FFF2-40B4-BE49-F238E27FC236}">
                <a16:creationId xmlns:a16="http://schemas.microsoft.com/office/drawing/2014/main" id="{CD72B157-117D-4350-A39B-CDDFA3C157F8}"/>
              </a:ext>
            </a:extLst>
          </p:cNvPr>
          <p:cNvSpPr>
            <a:spLocks noGrp="1"/>
          </p:cNvSpPr>
          <p:nvPr>
            <p:ph type="sldNum" sz="quarter" idx="12"/>
          </p:nvPr>
        </p:nvSpPr>
        <p:spPr/>
        <p:txBody>
          <a:bodyPr/>
          <a:lstStyle/>
          <a:p>
            <a:fld id="{17FEB27F-D544-463F-A121-A79C0CCBE56F}" type="slidenum">
              <a:rPr lang="it-IT" smtClean="0"/>
              <a:t>12</a:t>
            </a:fld>
            <a:endParaRPr lang="it-IT"/>
          </a:p>
        </p:txBody>
      </p:sp>
    </p:spTree>
    <p:extLst>
      <p:ext uri="{BB962C8B-B14F-4D97-AF65-F5344CB8AC3E}">
        <p14:creationId xmlns:p14="http://schemas.microsoft.com/office/powerpoint/2010/main" val="3261587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9466292-282C-4593-BC30-4E358274FD58}"/>
              </a:ext>
            </a:extLst>
          </p:cNvPr>
          <p:cNvPicPr>
            <a:picLocks noChangeAspect="1"/>
          </p:cNvPicPr>
          <p:nvPr/>
        </p:nvPicPr>
        <p:blipFill>
          <a:blip r:embed="rId2"/>
          <a:stretch>
            <a:fillRect/>
          </a:stretch>
        </p:blipFill>
        <p:spPr>
          <a:xfrm>
            <a:off x="2566086" y="447958"/>
            <a:ext cx="6372601" cy="5600134"/>
          </a:xfrm>
          <a:prstGeom prst="rect">
            <a:avLst/>
          </a:prstGeom>
        </p:spPr>
      </p:pic>
      <p:sp>
        <p:nvSpPr>
          <p:cNvPr id="7" name="CasellaDiTesto 6">
            <a:extLst>
              <a:ext uri="{FF2B5EF4-FFF2-40B4-BE49-F238E27FC236}">
                <a16:creationId xmlns:a16="http://schemas.microsoft.com/office/drawing/2014/main" id="{BC78A30F-FB8E-4A87-AC0F-9618A25C7322}"/>
              </a:ext>
            </a:extLst>
          </p:cNvPr>
          <p:cNvSpPr txBox="1"/>
          <p:nvPr/>
        </p:nvSpPr>
        <p:spPr>
          <a:xfrm>
            <a:off x="7675992" y="2777928"/>
            <a:ext cx="3381375" cy="2308324"/>
          </a:xfrm>
          <a:prstGeom prst="rect">
            <a:avLst/>
          </a:prstGeom>
          <a:noFill/>
        </p:spPr>
        <p:txBody>
          <a:bodyPr wrap="square" rtlCol="0">
            <a:spAutoFit/>
          </a:bodyPr>
          <a:lstStyle/>
          <a:p>
            <a:r>
              <a:rPr lang="en-US" dirty="0"/>
              <a:t>Further </a:t>
            </a:r>
            <a:r>
              <a:rPr lang="en-US" b="1" dirty="0"/>
              <a:t>restore the stack </a:t>
            </a:r>
            <a:r>
              <a:rPr lang="en-US" dirty="0"/>
              <a:t>by releasing more memories allocated for</a:t>
            </a:r>
          </a:p>
          <a:p>
            <a:r>
              <a:rPr lang="en-US" dirty="0"/>
              <a:t>Foo.</a:t>
            </a:r>
          </a:p>
          <a:p>
            <a:endParaRPr lang="en-US" dirty="0"/>
          </a:p>
          <a:p>
            <a:r>
              <a:rPr lang="en-US" dirty="0"/>
              <a:t>the stack is now in exactly the same state as it was before entering </a:t>
            </a:r>
            <a:r>
              <a:rPr lang="it-IT" dirty="0"/>
              <a:t>the </a:t>
            </a:r>
            <a:r>
              <a:rPr lang="it-IT" dirty="0" err="1"/>
              <a:t>function</a:t>
            </a:r>
            <a:r>
              <a:rPr lang="it-IT" dirty="0"/>
              <a:t> </a:t>
            </a:r>
            <a:r>
              <a:rPr lang="it-IT" dirty="0" err="1"/>
              <a:t>foo</a:t>
            </a:r>
            <a:endParaRPr lang="it-IT" dirty="0">
              <a:latin typeface="Courier New" panose="02070309020205020404" pitchFamily="49" charset="0"/>
              <a:cs typeface="Courier New" panose="02070309020205020404" pitchFamily="49" charset="0"/>
            </a:endParaRPr>
          </a:p>
        </p:txBody>
      </p:sp>
      <p:sp>
        <p:nvSpPr>
          <p:cNvPr id="8" name="Freccia a destra 7">
            <a:extLst>
              <a:ext uri="{FF2B5EF4-FFF2-40B4-BE49-F238E27FC236}">
                <a16:creationId xmlns:a16="http://schemas.microsoft.com/office/drawing/2014/main" id="{7766895F-8E19-4CDA-9C61-5FC51F780620}"/>
              </a:ext>
            </a:extLst>
          </p:cNvPr>
          <p:cNvSpPr/>
          <p:nvPr/>
        </p:nvSpPr>
        <p:spPr>
          <a:xfrm>
            <a:off x="2138093" y="5011073"/>
            <a:ext cx="427993" cy="244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27CB4EC4-1AE4-4797-BF46-1B4FD81BB543}"/>
              </a:ext>
            </a:extLst>
          </p:cNvPr>
          <p:cNvSpPr txBox="1"/>
          <p:nvPr/>
        </p:nvSpPr>
        <p:spPr>
          <a:xfrm>
            <a:off x="8458200" y="122836"/>
            <a:ext cx="3601282" cy="1384995"/>
          </a:xfrm>
          <a:prstGeom prst="rect">
            <a:avLst/>
          </a:prstGeom>
          <a:noFill/>
          <a:ln w="25400">
            <a:solidFill>
              <a:srgbClr val="FF0000"/>
            </a:solidFill>
          </a:ln>
        </p:spPr>
        <p:txBody>
          <a:bodyPr wrap="square" rtlCol="0">
            <a:spAutoFit/>
          </a:bodyPr>
          <a:lstStyle/>
          <a:p>
            <a:r>
              <a:rPr lang="it-IT" sz="1200" dirty="0" err="1">
                <a:latin typeface="Courier New" panose="02070309020205020404" pitchFamily="49" charset="0"/>
                <a:cs typeface="Courier New" panose="02070309020205020404" pitchFamily="49" charset="0"/>
              </a:rPr>
              <a:t>void</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a:t>
            </a:r>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x)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(«Hello world: %d\n», x);</a:t>
            </a:r>
          </a:p>
          <a:p>
            <a:r>
              <a:rPr lang="it-IT" sz="1200" dirty="0">
                <a:latin typeface="Courier New" panose="02070309020205020404" pitchFamily="49" charset="0"/>
                <a:cs typeface="Courier New" panose="02070309020205020404" pitchFamily="49" charset="0"/>
              </a:rPr>
              <a:t>}</a:t>
            </a:r>
          </a:p>
          <a:p>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main</a:t>
            </a:r>
            <a:r>
              <a:rPr lang="it-IT" sz="1200" dirty="0">
                <a:latin typeface="Courier New" panose="02070309020205020404" pitchFamily="49" charset="0"/>
                <a:cs typeface="Courier New" panose="02070309020205020404" pitchFamily="49" charset="0"/>
              </a:rPr>
              <a:t>()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(1);</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return</a:t>
            </a:r>
            <a:r>
              <a:rPr lang="it-IT" sz="1200" dirty="0">
                <a:latin typeface="Courier New" panose="02070309020205020404" pitchFamily="49" charset="0"/>
                <a:cs typeface="Courier New" panose="02070309020205020404" pitchFamily="49" charset="0"/>
              </a:rPr>
              <a:t> 0;</a:t>
            </a:r>
          </a:p>
          <a:p>
            <a:r>
              <a:rPr lang="it-IT" sz="1200" dirty="0">
                <a:latin typeface="Courier New" panose="02070309020205020404" pitchFamily="49" charset="0"/>
                <a:cs typeface="Courier New" panose="02070309020205020404" pitchFamily="49" charset="0"/>
              </a:rPr>
              <a:t>}</a:t>
            </a:r>
          </a:p>
        </p:txBody>
      </p:sp>
      <p:sp>
        <p:nvSpPr>
          <p:cNvPr id="2" name="Segnaposto numero diapositiva 1">
            <a:extLst>
              <a:ext uri="{FF2B5EF4-FFF2-40B4-BE49-F238E27FC236}">
                <a16:creationId xmlns:a16="http://schemas.microsoft.com/office/drawing/2014/main" id="{5613CA38-18F2-4D1F-AA10-0B39CF58C527}"/>
              </a:ext>
            </a:extLst>
          </p:cNvPr>
          <p:cNvSpPr>
            <a:spLocks noGrp="1"/>
          </p:cNvSpPr>
          <p:nvPr>
            <p:ph type="sldNum" sz="quarter" idx="12"/>
          </p:nvPr>
        </p:nvSpPr>
        <p:spPr/>
        <p:txBody>
          <a:bodyPr/>
          <a:lstStyle/>
          <a:p>
            <a:fld id="{17FEB27F-D544-463F-A121-A79C0CCBE56F}" type="slidenum">
              <a:rPr lang="it-IT" smtClean="0"/>
              <a:t>13</a:t>
            </a:fld>
            <a:endParaRPr lang="it-IT"/>
          </a:p>
        </p:txBody>
      </p:sp>
    </p:spTree>
    <p:extLst>
      <p:ext uri="{BB962C8B-B14F-4D97-AF65-F5344CB8AC3E}">
        <p14:creationId xmlns:p14="http://schemas.microsoft.com/office/powerpoint/2010/main" val="137300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C5F323-150D-4814-BC5A-EF9F835CF2C7}"/>
              </a:ext>
            </a:extLst>
          </p:cNvPr>
          <p:cNvSpPr>
            <a:spLocks noGrp="1"/>
          </p:cNvSpPr>
          <p:nvPr>
            <p:ph type="title"/>
          </p:nvPr>
        </p:nvSpPr>
        <p:spPr/>
        <p:txBody>
          <a:bodyPr/>
          <a:lstStyle/>
          <a:p>
            <a:r>
              <a:rPr lang="it-IT" dirty="0"/>
              <a:t>Exploit the Buffer </a:t>
            </a:r>
            <a:r>
              <a:rPr lang="it-IT" dirty="0" err="1"/>
              <a:t>overflow</a:t>
            </a:r>
            <a:r>
              <a:rPr lang="it-IT" dirty="0"/>
              <a:t> </a:t>
            </a:r>
            <a:r>
              <a:rPr lang="it-IT" dirty="0" err="1"/>
              <a:t>Vulnerability</a:t>
            </a:r>
            <a:endParaRPr lang="it-IT" dirty="0"/>
          </a:p>
        </p:txBody>
      </p:sp>
      <p:sp>
        <p:nvSpPr>
          <p:cNvPr id="3" name="Segnaposto contenuto 2">
            <a:extLst>
              <a:ext uri="{FF2B5EF4-FFF2-40B4-BE49-F238E27FC236}">
                <a16:creationId xmlns:a16="http://schemas.microsoft.com/office/drawing/2014/main" id="{E1DA17F4-982F-486A-A144-ED45CF2D0222}"/>
              </a:ext>
            </a:extLst>
          </p:cNvPr>
          <p:cNvSpPr>
            <a:spLocks noGrp="1"/>
          </p:cNvSpPr>
          <p:nvPr>
            <p:ph idx="1"/>
          </p:nvPr>
        </p:nvSpPr>
        <p:spPr/>
        <p:txBody>
          <a:bodyPr/>
          <a:lstStyle/>
          <a:p>
            <a:r>
              <a:rPr lang="it-IT" dirty="0" err="1"/>
              <a:t>Injecting</a:t>
            </a:r>
            <a:r>
              <a:rPr lang="it-IT" dirty="0"/>
              <a:t> the </a:t>
            </a:r>
            <a:r>
              <a:rPr lang="it-IT" dirty="0" err="1"/>
              <a:t>malicious</a:t>
            </a:r>
            <a:r>
              <a:rPr lang="it-IT" dirty="0"/>
              <a:t> code</a:t>
            </a:r>
          </a:p>
          <a:p>
            <a:r>
              <a:rPr lang="it-IT" dirty="0" err="1"/>
              <a:t>Jumping</a:t>
            </a:r>
            <a:r>
              <a:rPr lang="it-IT" dirty="0"/>
              <a:t> to the </a:t>
            </a:r>
            <a:r>
              <a:rPr lang="it-IT" dirty="0" err="1"/>
              <a:t>malicious</a:t>
            </a:r>
            <a:r>
              <a:rPr lang="it-IT" dirty="0"/>
              <a:t> code</a:t>
            </a:r>
          </a:p>
          <a:p>
            <a:r>
              <a:rPr lang="it-IT" dirty="0" err="1"/>
              <a:t>Writing</a:t>
            </a:r>
            <a:r>
              <a:rPr lang="it-IT" dirty="0"/>
              <a:t> </a:t>
            </a:r>
            <a:r>
              <a:rPr lang="it-IT" dirty="0" err="1"/>
              <a:t>malicious</a:t>
            </a:r>
            <a:r>
              <a:rPr lang="it-IT" dirty="0"/>
              <a:t> code</a:t>
            </a:r>
          </a:p>
        </p:txBody>
      </p:sp>
      <p:sp>
        <p:nvSpPr>
          <p:cNvPr id="4" name="Segnaposto numero diapositiva 3">
            <a:extLst>
              <a:ext uri="{FF2B5EF4-FFF2-40B4-BE49-F238E27FC236}">
                <a16:creationId xmlns:a16="http://schemas.microsoft.com/office/drawing/2014/main" id="{F73CE775-067C-44C2-9A58-CFA9317EB70A}"/>
              </a:ext>
            </a:extLst>
          </p:cNvPr>
          <p:cNvSpPr>
            <a:spLocks noGrp="1"/>
          </p:cNvSpPr>
          <p:nvPr>
            <p:ph type="sldNum" sz="quarter" idx="12"/>
          </p:nvPr>
        </p:nvSpPr>
        <p:spPr/>
        <p:txBody>
          <a:bodyPr/>
          <a:lstStyle/>
          <a:p>
            <a:fld id="{17FEB27F-D544-463F-A121-A79C0CCBE56F}" type="slidenum">
              <a:rPr lang="it-IT" smtClean="0"/>
              <a:t>14</a:t>
            </a:fld>
            <a:endParaRPr lang="it-IT"/>
          </a:p>
        </p:txBody>
      </p:sp>
    </p:spTree>
    <p:extLst>
      <p:ext uri="{BB962C8B-B14F-4D97-AF65-F5344CB8AC3E}">
        <p14:creationId xmlns:p14="http://schemas.microsoft.com/office/powerpoint/2010/main" val="3545747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F92634-F671-43B0-AFF8-FC303E81701F}"/>
              </a:ext>
            </a:extLst>
          </p:cNvPr>
          <p:cNvSpPr>
            <a:spLocks noGrp="1"/>
          </p:cNvSpPr>
          <p:nvPr>
            <p:ph type="title"/>
          </p:nvPr>
        </p:nvSpPr>
        <p:spPr/>
        <p:txBody>
          <a:bodyPr/>
          <a:lstStyle/>
          <a:p>
            <a:r>
              <a:rPr lang="it-IT" dirty="0" err="1"/>
              <a:t>Injecting</a:t>
            </a:r>
            <a:r>
              <a:rPr lang="it-IT" dirty="0"/>
              <a:t> </a:t>
            </a:r>
            <a:r>
              <a:rPr lang="it-IT" dirty="0" err="1"/>
              <a:t>Malicious</a:t>
            </a:r>
            <a:r>
              <a:rPr lang="it-IT" dirty="0"/>
              <a:t> code</a:t>
            </a:r>
          </a:p>
        </p:txBody>
      </p:sp>
      <p:sp>
        <p:nvSpPr>
          <p:cNvPr id="3" name="Segnaposto contenuto 2">
            <a:extLst>
              <a:ext uri="{FF2B5EF4-FFF2-40B4-BE49-F238E27FC236}">
                <a16:creationId xmlns:a16="http://schemas.microsoft.com/office/drawing/2014/main" id="{97963736-D13C-480E-BC26-6CF7E247DA7F}"/>
              </a:ext>
            </a:extLst>
          </p:cNvPr>
          <p:cNvSpPr>
            <a:spLocks noGrp="1"/>
          </p:cNvSpPr>
          <p:nvPr>
            <p:ph idx="1"/>
          </p:nvPr>
        </p:nvSpPr>
        <p:spPr>
          <a:xfrm>
            <a:off x="838200" y="1663101"/>
            <a:ext cx="10515600" cy="1384300"/>
          </a:xfrm>
        </p:spPr>
        <p:txBody>
          <a:bodyPr>
            <a:normAutofit/>
          </a:bodyPr>
          <a:lstStyle/>
          <a:p>
            <a:r>
              <a:rPr lang="it-IT" sz="1800" dirty="0" err="1"/>
              <a:t>Let</a:t>
            </a:r>
            <a:r>
              <a:rPr lang="it-IT" sz="1800" dirty="0"/>
              <a:t> </a:t>
            </a:r>
            <a:r>
              <a:rPr lang="it-IT" sz="1800" dirty="0" err="1"/>
              <a:t>us</a:t>
            </a:r>
            <a:r>
              <a:rPr lang="it-IT" sz="1800" dirty="0"/>
              <a:t> </a:t>
            </a:r>
            <a:r>
              <a:rPr lang="it-IT" sz="1800" b="1" dirty="0"/>
              <a:t>assume</a:t>
            </a:r>
            <a:r>
              <a:rPr lang="it-IT" sz="1800" dirty="0"/>
              <a:t> </a:t>
            </a:r>
            <a:r>
              <a:rPr lang="it-IT" sz="1800" dirty="0" err="1"/>
              <a:t>that</a:t>
            </a:r>
            <a:r>
              <a:rPr lang="it-IT" sz="1800" dirty="0"/>
              <a:t> the </a:t>
            </a:r>
            <a:r>
              <a:rPr lang="it-IT" sz="1800" dirty="0" err="1"/>
              <a:t>malicious</a:t>
            </a:r>
            <a:r>
              <a:rPr lang="it-IT" sz="1800" dirty="0"/>
              <a:t> code </a:t>
            </a:r>
            <a:r>
              <a:rPr lang="it-IT" sz="1800" dirty="0" err="1"/>
              <a:t>is</a:t>
            </a:r>
            <a:r>
              <a:rPr lang="it-IT" sz="1800" dirty="0"/>
              <a:t> </a:t>
            </a:r>
            <a:r>
              <a:rPr lang="it-IT" sz="1800" b="1" dirty="0" err="1"/>
              <a:t>already</a:t>
            </a:r>
            <a:r>
              <a:rPr lang="it-IT" sz="1800" b="1" dirty="0"/>
              <a:t> </a:t>
            </a:r>
            <a:r>
              <a:rPr lang="it-IT" sz="1800" b="1" dirty="0" err="1"/>
              <a:t>written</a:t>
            </a:r>
            <a:endParaRPr lang="it-IT" sz="1800" b="1" dirty="0"/>
          </a:p>
          <a:p>
            <a:r>
              <a:rPr lang="en-US" sz="1800" dirty="0"/>
              <a:t>we can simply </a:t>
            </a:r>
            <a:r>
              <a:rPr lang="en-US" sz="1800" b="1" dirty="0"/>
              <a:t>store</a:t>
            </a:r>
            <a:r>
              <a:rPr lang="en-US" sz="1800" dirty="0"/>
              <a:t> the malicious code (in binary form) in the </a:t>
            </a:r>
            <a:r>
              <a:rPr lang="it-IT" sz="1800" b="1" dirty="0" err="1"/>
              <a:t>badfile</a:t>
            </a:r>
            <a:endParaRPr lang="it-IT" sz="1800" dirty="0"/>
          </a:p>
          <a:p>
            <a:r>
              <a:rPr lang="en-US" sz="1800" dirty="0"/>
              <a:t>the vulnerable program will copy the </a:t>
            </a:r>
            <a:r>
              <a:rPr lang="en-US" sz="1800" b="1" dirty="0"/>
              <a:t>malicious code </a:t>
            </a:r>
            <a:r>
              <a:rPr lang="en-US" sz="1800" dirty="0"/>
              <a:t>to the buffer on the stack</a:t>
            </a:r>
            <a:endParaRPr lang="it-IT" sz="1800" dirty="0"/>
          </a:p>
        </p:txBody>
      </p:sp>
      <p:pic>
        <p:nvPicPr>
          <p:cNvPr id="4" name="Immagine 3">
            <a:extLst>
              <a:ext uri="{FF2B5EF4-FFF2-40B4-BE49-F238E27FC236}">
                <a16:creationId xmlns:a16="http://schemas.microsoft.com/office/drawing/2014/main" id="{A349C2B8-8608-4A18-BA92-366B27DAAFB4}"/>
              </a:ext>
            </a:extLst>
          </p:cNvPr>
          <p:cNvPicPr>
            <a:picLocks noChangeAspect="1"/>
          </p:cNvPicPr>
          <p:nvPr/>
        </p:nvPicPr>
        <p:blipFill>
          <a:blip r:embed="rId2"/>
          <a:stretch>
            <a:fillRect/>
          </a:stretch>
        </p:blipFill>
        <p:spPr>
          <a:xfrm>
            <a:off x="2952750" y="2946753"/>
            <a:ext cx="5986050" cy="3911247"/>
          </a:xfrm>
          <a:prstGeom prst="rect">
            <a:avLst/>
          </a:prstGeom>
        </p:spPr>
      </p:pic>
      <p:sp>
        <p:nvSpPr>
          <p:cNvPr id="5" name="Ovale 4">
            <a:extLst>
              <a:ext uri="{FF2B5EF4-FFF2-40B4-BE49-F238E27FC236}">
                <a16:creationId xmlns:a16="http://schemas.microsoft.com/office/drawing/2014/main" id="{BE787056-34DE-4A95-9D5D-6D97AD44E970}"/>
              </a:ext>
            </a:extLst>
          </p:cNvPr>
          <p:cNvSpPr/>
          <p:nvPr/>
        </p:nvSpPr>
        <p:spPr>
          <a:xfrm>
            <a:off x="3129903" y="2672150"/>
            <a:ext cx="2815872" cy="138429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CasellaDiTesto 5">
            <a:extLst>
              <a:ext uri="{FF2B5EF4-FFF2-40B4-BE49-F238E27FC236}">
                <a16:creationId xmlns:a16="http://schemas.microsoft.com/office/drawing/2014/main" id="{106AD785-87C6-4CB5-9C4D-945AB25FEB71}"/>
              </a:ext>
            </a:extLst>
          </p:cNvPr>
          <p:cNvSpPr txBox="1"/>
          <p:nvPr/>
        </p:nvSpPr>
        <p:spPr>
          <a:xfrm>
            <a:off x="2702659" y="2802455"/>
            <a:ext cx="338667" cy="584775"/>
          </a:xfrm>
          <a:prstGeom prst="rect">
            <a:avLst/>
          </a:prstGeom>
          <a:noFill/>
        </p:spPr>
        <p:txBody>
          <a:bodyPr wrap="square" rtlCol="0">
            <a:spAutoFit/>
          </a:bodyPr>
          <a:lstStyle/>
          <a:p>
            <a:r>
              <a:rPr lang="it-IT" sz="3200" b="1" dirty="0">
                <a:solidFill>
                  <a:srgbClr val="FF0000"/>
                </a:solidFill>
              </a:rPr>
              <a:t>?</a:t>
            </a:r>
          </a:p>
        </p:txBody>
      </p:sp>
      <p:sp>
        <p:nvSpPr>
          <p:cNvPr id="7" name="Segnaposto numero diapositiva 6">
            <a:extLst>
              <a:ext uri="{FF2B5EF4-FFF2-40B4-BE49-F238E27FC236}">
                <a16:creationId xmlns:a16="http://schemas.microsoft.com/office/drawing/2014/main" id="{C7970EA5-9972-4C1A-A196-C6A98144C6A4}"/>
              </a:ext>
            </a:extLst>
          </p:cNvPr>
          <p:cNvSpPr>
            <a:spLocks noGrp="1"/>
          </p:cNvSpPr>
          <p:nvPr>
            <p:ph type="sldNum" sz="quarter" idx="12"/>
          </p:nvPr>
        </p:nvSpPr>
        <p:spPr/>
        <p:txBody>
          <a:bodyPr/>
          <a:lstStyle/>
          <a:p>
            <a:fld id="{17FEB27F-D544-463F-A121-A79C0CCBE56F}" type="slidenum">
              <a:rPr lang="it-IT" smtClean="0"/>
              <a:t>15</a:t>
            </a:fld>
            <a:endParaRPr lang="it-IT"/>
          </a:p>
        </p:txBody>
      </p:sp>
    </p:spTree>
    <p:extLst>
      <p:ext uri="{BB962C8B-B14F-4D97-AF65-F5344CB8AC3E}">
        <p14:creationId xmlns:p14="http://schemas.microsoft.com/office/powerpoint/2010/main" val="346213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990DC7-596D-49F6-93E6-D76F7356C75A}"/>
              </a:ext>
            </a:extLst>
          </p:cNvPr>
          <p:cNvSpPr>
            <a:spLocks noGrp="1"/>
          </p:cNvSpPr>
          <p:nvPr>
            <p:ph type="title"/>
          </p:nvPr>
        </p:nvSpPr>
        <p:spPr/>
        <p:txBody>
          <a:bodyPr/>
          <a:lstStyle/>
          <a:p>
            <a:r>
              <a:rPr lang="it-IT" dirty="0" err="1"/>
              <a:t>Injecting</a:t>
            </a:r>
            <a:r>
              <a:rPr lang="it-IT" dirty="0"/>
              <a:t> the </a:t>
            </a:r>
            <a:r>
              <a:rPr lang="it-IT" dirty="0" err="1"/>
              <a:t>malicious</a:t>
            </a:r>
            <a:r>
              <a:rPr lang="it-IT" dirty="0"/>
              <a:t> code</a:t>
            </a:r>
          </a:p>
        </p:txBody>
      </p:sp>
      <p:sp>
        <p:nvSpPr>
          <p:cNvPr id="3" name="Segnaposto contenuto 2">
            <a:extLst>
              <a:ext uri="{FF2B5EF4-FFF2-40B4-BE49-F238E27FC236}">
                <a16:creationId xmlns:a16="http://schemas.microsoft.com/office/drawing/2014/main" id="{CE7E0F3A-285A-4E97-AB76-4FD69C9656FE}"/>
              </a:ext>
            </a:extLst>
          </p:cNvPr>
          <p:cNvSpPr>
            <a:spLocks noGrp="1"/>
          </p:cNvSpPr>
          <p:nvPr>
            <p:ph idx="1"/>
          </p:nvPr>
        </p:nvSpPr>
        <p:spPr/>
        <p:txBody>
          <a:bodyPr>
            <a:normAutofit/>
          </a:bodyPr>
          <a:lstStyle/>
          <a:p>
            <a:r>
              <a:rPr lang="it-IT" sz="2400" dirty="0"/>
              <a:t>The </a:t>
            </a:r>
            <a:r>
              <a:rPr lang="it-IT" sz="2400" b="1" dirty="0" err="1">
                <a:solidFill>
                  <a:srgbClr val="FF0000"/>
                </a:solidFill>
              </a:rPr>
              <a:t>challenge</a:t>
            </a:r>
            <a:r>
              <a:rPr lang="it-IT" sz="2400" dirty="0"/>
              <a:t>: to know the </a:t>
            </a:r>
            <a:r>
              <a:rPr lang="it-IT" sz="2400" b="1" dirty="0" err="1"/>
              <a:t>absolute</a:t>
            </a:r>
            <a:r>
              <a:rPr lang="it-IT" sz="2400" b="1" dirty="0"/>
              <a:t> </a:t>
            </a:r>
            <a:r>
              <a:rPr lang="it-IT" sz="2400" b="1" dirty="0" err="1"/>
              <a:t>address</a:t>
            </a:r>
            <a:r>
              <a:rPr lang="it-IT" sz="2400" b="1" dirty="0"/>
              <a:t> </a:t>
            </a:r>
            <a:r>
              <a:rPr lang="it-IT" sz="2400" dirty="0"/>
              <a:t>of the code</a:t>
            </a:r>
          </a:p>
          <a:p>
            <a:r>
              <a:rPr lang="it-IT" sz="2400" dirty="0" err="1"/>
              <a:t>If</a:t>
            </a:r>
            <a:r>
              <a:rPr lang="it-IT" sz="2400" dirty="0"/>
              <a:t> target </a:t>
            </a:r>
            <a:r>
              <a:rPr lang="it-IT" sz="2400" dirty="0" err="1"/>
              <a:t>program</a:t>
            </a:r>
            <a:r>
              <a:rPr lang="it-IT" sz="2400" dirty="0"/>
              <a:t> </a:t>
            </a:r>
            <a:r>
              <a:rPr lang="it-IT" sz="2400" dirty="0" err="1"/>
              <a:t>is</a:t>
            </a:r>
            <a:r>
              <a:rPr lang="it-IT" sz="2400" dirty="0"/>
              <a:t> </a:t>
            </a:r>
            <a:r>
              <a:rPr lang="it-IT" sz="2400" b="1" dirty="0">
                <a:solidFill>
                  <a:srgbClr val="FF0000"/>
                </a:solidFill>
              </a:rPr>
              <a:t>Set-UID</a:t>
            </a:r>
            <a:r>
              <a:rPr lang="it-IT" sz="2400" dirty="0"/>
              <a:t> </a:t>
            </a:r>
            <a:r>
              <a:rPr lang="it-IT" sz="2400" dirty="0" err="1"/>
              <a:t>program</a:t>
            </a:r>
            <a:r>
              <a:rPr lang="it-IT" sz="2400" dirty="0"/>
              <a:t> -&gt; copy -&gt; debug -&gt; </a:t>
            </a:r>
            <a:r>
              <a:rPr lang="it-IT" sz="2400" dirty="0" err="1"/>
              <a:t>you</a:t>
            </a:r>
            <a:r>
              <a:rPr lang="it-IT" sz="2400" dirty="0"/>
              <a:t> figure out the </a:t>
            </a:r>
            <a:r>
              <a:rPr lang="it-IT" sz="2400" dirty="0" err="1"/>
              <a:t>address</a:t>
            </a:r>
            <a:r>
              <a:rPr lang="it-IT" sz="2400" dirty="0"/>
              <a:t> of buffer [] and </a:t>
            </a:r>
            <a:r>
              <a:rPr lang="it-IT" sz="2400" dirty="0" err="1"/>
              <a:t>than</a:t>
            </a:r>
            <a:r>
              <a:rPr lang="it-IT" sz="2400" dirty="0"/>
              <a:t> </a:t>
            </a:r>
            <a:r>
              <a:rPr lang="it-IT" sz="2400" dirty="0" err="1"/>
              <a:t>calculate</a:t>
            </a:r>
            <a:r>
              <a:rPr lang="it-IT" sz="2400" dirty="0"/>
              <a:t> the </a:t>
            </a:r>
            <a:r>
              <a:rPr lang="it-IT" sz="2400" dirty="0" err="1"/>
              <a:t>starting</a:t>
            </a:r>
            <a:r>
              <a:rPr lang="it-IT" sz="2400" dirty="0"/>
              <a:t> point of the </a:t>
            </a:r>
            <a:r>
              <a:rPr lang="it-IT" sz="2400" dirty="0" err="1"/>
              <a:t>malicious</a:t>
            </a:r>
            <a:r>
              <a:rPr lang="it-IT" sz="2400" dirty="0"/>
              <a:t> code</a:t>
            </a:r>
          </a:p>
          <a:p>
            <a:r>
              <a:rPr lang="en-US" sz="2400" dirty="0"/>
              <a:t>If the target program is running remotely, you can guess.</a:t>
            </a:r>
          </a:p>
          <a:p>
            <a:pPr lvl="1"/>
            <a:r>
              <a:rPr lang="en-US" sz="2000" b="1" dirty="0"/>
              <a:t>Stack</a:t>
            </a:r>
            <a:r>
              <a:rPr lang="en-US" sz="2000" dirty="0"/>
              <a:t> usually </a:t>
            </a:r>
            <a:r>
              <a:rPr lang="en-US" sz="2000" b="1" dirty="0"/>
              <a:t>starts at the </a:t>
            </a:r>
            <a:r>
              <a:rPr lang="en-US" sz="2000" b="1" dirty="0">
                <a:solidFill>
                  <a:srgbClr val="FF0000"/>
                </a:solidFill>
              </a:rPr>
              <a:t>same address</a:t>
            </a:r>
            <a:r>
              <a:rPr lang="en-US" sz="2000" dirty="0"/>
              <a:t>.</a:t>
            </a:r>
          </a:p>
          <a:p>
            <a:pPr lvl="1"/>
            <a:r>
              <a:rPr lang="en-US" sz="2000" dirty="0"/>
              <a:t>Stack is usually </a:t>
            </a:r>
            <a:r>
              <a:rPr lang="en-US" sz="2000" b="1" dirty="0"/>
              <a:t>not very deep</a:t>
            </a:r>
            <a:r>
              <a:rPr lang="en-US" sz="2000" dirty="0"/>
              <a:t>: most programs do not push more than a </a:t>
            </a:r>
            <a:r>
              <a:rPr lang="en-US" sz="2000" b="1" dirty="0"/>
              <a:t>few hundred </a:t>
            </a:r>
            <a:r>
              <a:rPr lang="en-US" sz="2000" dirty="0"/>
              <a:t>or a </a:t>
            </a:r>
            <a:r>
              <a:rPr lang="en-US" sz="2000" b="1" dirty="0"/>
              <a:t>few thousand bytes </a:t>
            </a:r>
            <a:r>
              <a:rPr lang="en-US" sz="2000" dirty="0"/>
              <a:t>into the stack at any one time.</a:t>
            </a:r>
          </a:p>
          <a:p>
            <a:pPr lvl="1"/>
            <a:r>
              <a:rPr lang="en-US" sz="2000" dirty="0"/>
              <a:t>Therefore the range of addresses that we need to guess is actually quite small.</a:t>
            </a:r>
          </a:p>
          <a:p>
            <a:r>
              <a:rPr lang="en-US" sz="2400" dirty="0"/>
              <a:t>Improve the chance:</a:t>
            </a:r>
          </a:p>
          <a:p>
            <a:pPr lvl="1"/>
            <a:r>
              <a:rPr lang="en-US" dirty="0"/>
              <a:t>add many </a:t>
            </a:r>
            <a:r>
              <a:rPr lang="en-US" b="1" dirty="0"/>
              <a:t>NOP operations </a:t>
            </a:r>
            <a:r>
              <a:rPr lang="en-US" dirty="0"/>
              <a:t>to the beginning of the malicious code</a:t>
            </a:r>
            <a:endParaRPr lang="it-IT" sz="2000" dirty="0"/>
          </a:p>
        </p:txBody>
      </p:sp>
      <p:sp>
        <p:nvSpPr>
          <p:cNvPr id="4" name="Segnaposto numero diapositiva 3">
            <a:extLst>
              <a:ext uri="{FF2B5EF4-FFF2-40B4-BE49-F238E27FC236}">
                <a16:creationId xmlns:a16="http://schemas.microsoft.com/office/drawing/2014/main" id="{C8AA061D-7667-440E-B46B-9862557673FB}"/>
              </a:ext>
            </a:extLst>
          </p:cNvPr>
          <p:cNvSpPr>
            <a:spLocks noGrp="1"/>
          </p:cNvSpPr>
          <p:nvPr>
            <p:ph type="sldNum" sz="quarter" idx="12"/>
          </p:nvPr>
        </p:nvSpPr>
        <p:spPr/>
        <p:txBody>
          <a:bodyPr/>
          <a:lstStyle/>
          <a:p>
            <a:fld id="{17FEB27F-D544-463F-A121-A79C0CCBE56F}" type="slidenum">
              <a:rPr lang="it-IT" smtClean="0"/>
              <a:t>16</a:t>
            </a:fld>
            <a:endParaRPr lang="it-IT"/>
          </a:p>
        </p:txBody>
      </p:sp>
    </p:spTree>
    <p:extLst>
      <p:ext uri="{BB962C8B-B14F-4D97-AF65-F5344CB8AC3E}">
        <p14:creationId xmlns:p14="http://schemas.microsoft.com/office/powerpoint/2010/main" val="1144261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621DBF-09D6-4094-BF95-993774D97819}"/>
              </a:ext>
            </a:extLst>
          </p:cNvPr>
          <p:cNvSpPr>
            <a:spLocks noGrp="1"/>
          </p:cNvSpPr>
          <p:nvPr>
            <p:ph type="title"/>
          </p:nvPr>
        </p:nvSpPr>
        <p:spPr/>
        <p:txBody>
          <a:bodyPr/>
          <a:lstStyle/>
          <a:p>
            <a:r>
              <a:rPr lang="it-IT" dirty="0"/>
              <a:t>Shell code</a:t>
            </a:r>
          </a:p>
        </p:txBody>
      </p:sp>
      <p:pic>
        <p:nvPicPr>
          <p:cNvPr id="4" name="Segnaposto contenuto 3">
            <a:extLst>
              <a:ext uri="{FF2B5EF4-FFF2-40B4-BE49-F238E27FC236}">
                <a16:creationId xmlns:a16="http://schemas.microsoft.com/office/drawing/2014/main" id="{7861A1D0-CDAD-4E63-8F8E-EA28351D7C03}"/>
              </a:ext>
            </a:extLst>
          </p:cNvPr>
          <p:cNvPicPr>
            <a:picLocks noGrp="1" noChangeAspect="1"/>
          </p:cNvPicPr>
          <p:nvPr>
            <p:ph idx="1"/>
          </p:nvPr>
        </p:nvPicPr>
        <p:blipFill>
          <a:blip r:embed="rId2"/>
          <a:stretch>
            <a:fillRect/>
          </a:stretch>
        </p:blipFill>
        <p:spPr>
          <a:xfrm>
            <a:off x="890905" y="1849837"/>
            <a:ext cx="7224395" cy="1936127"/>
          </a:xfrm>
          <a:prstGeom prst="rect">
            <a:avLst/>
          </a:prstGeom>
        </p:spPr>
      </p:pic>
      <p:sp>
        <p:nvSpPr>
          <p:cNvPr id="5" name="CasellaDiTesto 4">
            <a:extLst>
              <a:ext uri="{FF2B5EF4-FFF2-40B4-BE49-F238E27FC236}">
                <a16:creationId xmlns:a16="http://schemas.microsoft.com/office/drawing/2014/main" id="{F37E4B5E-ABCA-44F0-A5D1-25816171801A}"/>
              </a:ext>
            </a:extLst>
          </p:cNvPr>
          <p:cNvSpPr txBox="1"/>
          <p:nvPr/>
        </p:nvSpPr>
        <p:spPr>
          <a:xfrm>
            <a:off x="636763" y="4368094"/>
            <a:ext cx="10296525" cy="1200329"/>
          </a:xfrm>
          <a:prstGeom prst="rect">
            <a:avLst/>
          </a:prstGeom>
          <a:noFill/>
          <a:ln w="25400">
            <a:solidFill>
              <a:srgbClr val="0070C0"/>
            </a:solidFill>
            <a:prstDash val="dash"/>
          </a:ln>
        </p:spPr>
        <p:txBody>
          <a:bodyPr wrap="square" rtlCol="0">
            <a:spAutoFit/>
          </a:bodyPr>
          <a:lstStyle/>
          <a:p>
            <a:pPr marL="342900" indent="-342900">
              <a:buFont typeface="+mj-lt"/>
              <a:buAutoNum type="arabicPeriod"/>
            </a:pPr>
            <a:r>
              <a:rPr lang="en-US" dirty="0"/>
              <a:t>To invoke the system call </a:t>
            </a:r>
            <a:r>
              <a:rPr lang="en-US" b="1" dirty="0" err="1"/>
              <a:t>execve</a:t>
            </a:r>
            <a:r>
              <a:rPr lang="en-US" b="1" dirty="0"/>
              <a:t>()</a:t>
            </a:r>
            <a:r>
              <a:rPr lang="en-US" dirty="0"/>
              <a:t>, we need to know the address of the  </a:t>
            </a:r>
            <a:r>
              <a:rPr lang="en-US" b="1" dirty="0"/>
              <a:t>string “/bin/</a:t>
            </a:r>
            <a:r>
              <a:rPr lang="en-US" b="1" dirty="0" err="1"/>
              <a:t>sh</a:t>
            </a:r>
            <a:r>
              <a:rPr lang="en-US" b="1" dirty="0"/>
              <a:t>”.</a:t>
            </a:r>
          </a:p>
          <a:p>
            <a:pPr marL="342900" indent="-342900">
              <a:buFont typeface="+mj-lt"/>
              <a:buAutoNum type="arabicPeriod"/>
            </a:pPr>
            <a:r>
              <a:rPr lang="en-US" dirty="0"/>
              <a:t> </a:t>
            </a:r>
            <a:r>
              <a:rPr lang="en-US" b="1" dirty="0">
                <a:solidFill>
                  <a:srgbClr val="FF0000"/>
                </a:solidFill>
              </a:rPr>
              <a:t>Where</a:t>
            </a:r>
            <a:r>
              <a:rPr lang="en-US" dirty="0"/>
              <a:t> to store this string and </a:t>
            </a:r>
            <a:r>
              <a:rPr lang="en-US" b="1" dirty="0">
                <a:solidFill>
                  <a:srgbClr val="FF0000"/>
                </a:solidFill>
              </a:rPr>
              <a:t>how</a:t>
            </a:r>
            <a:r>
              <a:rPr lang="en-US" dirty="0"/>
              <a:t> to derive the location of this string are not trivial problems.</a:t>
            </a:r>
          </a:p>
          <a:p>
            <a:pPr marL="342900" indent="-342900">
              <a:buFont typeface="+mj-lt"/>
              <a:buAutoNum type="arabicPeriod"/>
            </a:pPr>
            <a:r>
              <a:rPr lang="en-US" dirty="0"/>
              <a:t>There are several </a:t>
            </a:r>
            <a:r>
              <a:rPr lang="en-US" b="1" dirty="0">
                <a:solidFill>
                  <a:srgbClr val="FF0000"/>
                </a:solidFill>
              </a:rPr>
              <a:t>NULL (</a:t>
            </a:r>
            <a:r>
              <a:rPr lang="en-US" dirty="0"/>
              <a:t>i.e., 0) in the code. This will cause </a:t>
            </a:r>
            <a:r>
              <a:rPr lang="en-US" dirty="0" err="1"/>
              <a:t>strcpy</a:t>
            </a:r>
            <a:r>
              <a:rPr lang="en-US" dirty="0"/>
              <a:t> to stop. If the vulnerability is caused by </a:t>
            </a:r>
            <a:r>
              <a:rPr lang="en-US" dirty="0" err="1"/>
              <a:t>strcpy</a:t>
            </a:r>
            <a:r>
              <a:rPr lang="en-US" dirty="0"/>
              <a:t>, we will have a </a:t>
            </a:r>
            <a:r>
              <a:rPr lang="en-US" b="1" dirty="0">
                <a:solidFill>
                  <a:srgbClr val="FF0000"/>
                </a:solidFill>
              </a:rPr>
              <a:t>problem</a:t>
            </a:r>
            <a:r>
              <a:rPr lang="en-US" dirty="0"/>
              <a:t>.</a:t>
            </a:r>
            <a:endParaRPr lang="it-IT" dirty="0"/>
          </a:p>
        </p:txBody>
      </p:sp>
      <p:sp>
        <p:nvSpPr>
          <p:cNvPr id="3" name="Segnaposto numero diapositiva 2">
            <a:extLst>
              <a:ext uri="{FF2B5EF4-FFF2-40B4-BE49-F238E27FC236}">
                <a16:creationId xmlns:a16="http://schemas.microsoft.com/office/drawing/2014/main" id="{CB2B9F64-77E5-487B-A7B9-8D83FF823509}"/>
              </a:ext>
            </a:extLst>
          </p:cNvPr>
          <p:cNvSpPr>
            <a:spLocks noGrp="1"/>
          </p:cNvSpPr>
          <p:nvPr>
            <p:ph type="sldNum" sz="quarter" idx="12"/>
          </p:nvPr>
        </p:nvSpPr>
        <p:spPr/>
        <p:txBody>
          <a:bodyPr/>
          <a:lstStyle/>
          <a:p>
            <a:fld id="{17FEB27F-D544-463F-A121-A79C0CCBE56F}" type="slidenum">
              <a:rPr lang="it-IT" smtClean="0"/>
              <a:t>17</a:t>
            </a:fld>
            <a:endParaRPr lang="it-IT"/>
          </a:p>
        </p:txBody>
      </p:sp>
    </p:spTree>
    <p:extLst>
      <p:ext uri="{BB962C8B-B14F-4D97-AF65-F5344CB8AC3E}">
        <p14:creationId xmlns:p14="http://schemas.microsoft.com/office/powerpoint/2010/main" val="1395482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9820A8-068A-4B31-9B2A-52270DBA709F}"/>
              </a:ext>
            </a:extLst>
          </p:cNvPr>
          <p:cNvSpPr>
            <a:spLocks noGrp="1"/>
          </p:cNvSpPr>
          <p:nvPr>
            <p:ph type="title"/>
          </p:nvPr>
        </p:nvSpPr>
        <p:spPr/>
        <p:txBody>
          <a:bodyPr/>
          <a:lstStyle/>
          <a:p>
            <a:r>
              <a:rPr lang="it-IT" dirty="0" err="1"/>
              <a:t>Countermeasures</a:t>
            </a:r>
            <a:endParaRPr lang="it-IT" dirty="0"/>
          </a:p>
        </p:txBody>
      </p:sp>
      <p:sp>
        <p:nvSpPr>
          <p:cNvPr id="3" name="Segnaposto contenuto 2">
            <a:extLst>
              <a:ext uri="{FF2B5EF4-FFF2-40B4-BE49-F238E27FC236}">
                <a16:creationId xmlns:a16="http://schemas.microsoft.com/office/drawing/2014/main" id="{92880580-DBE5-4816-AD48-F1AE1A157410}"/>
              </a:ext>
            </a:extLst>
          </p:cNvPr>
          <p:cNvSpPr>
            <a:spLocks noGrp="1"/>
          </p:cNvSpPr>
          <p:nvPr>
            <p:ph idx="1"/>
          </p:nvPr>
        </p:nvSpPr>
        <p:spPr/>
        <p:txBody>
          <a:bodyPr/>
          <a:lstStyle/>
          <a:p>
            <a:r>
              <a:rPr lang="it-IT" dirty="0" err="1"/>
              <a:t>Apply</a:t>
            </a:r>
            <a:r>
              <a:rPr lang="it-IT" dirty="0"/>
              <a:t> </a:t>
            </a:r>
            <a:r>
              <a:rPr lang="it-IT" dirty="0" err="1"/>
              <a:t>Secure</a:t>
            </a:r>
            <a:r>
              <a:rPr lang="it-IT" dirty="0"/>
              <a:t> Engineering </a:t>
            </a:r>
            <a:r>
              <a:rPr lang="it-IT" dirty="0" err="1"/>
              <a:t>Principles</a:t>
            </a:r>
            <a:endParaRPr lang="it-IT" dirty="0"/>
          </a:p>
          <a:p>
            <a:pPr lvl="1"/>
            <a:r>
              <a:rPr lang="en-US" dirty="0"/>
              <a:t>Use </a:t>
            </a:r>
            <a:r>
              <a:rPr lang="en-US" b="1" dirty="0">
                <a:solidFill>
                  <a:srgbClr val="FF0000"/>
                </a:solidFill>
              </a:rPr>
              <a:t>strong type language</a:t>
            </a:r>
            <a:r>
              <a:rPr lang="en-US" dirty="0"/>
              <a:t>, e.g. java, C#, etc. With these languages, buffer overflows will be detected.</a:t>
            </a:r>
          </a:p>
          <a:p>
            <a:pPr lvl="1"/>
            <a:r>
              <a:rPr lang="it-IT" dirty="0"/>
              <a:t> Use </a:t>
            </a:r>
            <a:r>
              <a:rPr lang="it-IT" b="1" dirty="0" err="1">
                <a:solidFill>
                  <a:srgbClr val="FF0000"/>
                </a:solidFill>
              </a:rPr>
              <a:t>safe</a:t>
            </a:r>
            <a:r>
              <a:rPr lang="it-IT" b="1" dirty="0">
                <a:solidFill>
                  <a:srgbClr val="FF0000"/>
                </a:solidFill>
              </a:rPr>
              <a:t> </a:t>
            </a:r>
            <a:r>
              <a:rPr lang="it-IT" b="1" dirty="0" err="1">
                <a:solidFill>
                  <a:srgbClr val="FF0000"/>
                </a:solidFill>
              </a:rPr>
              <a:t>library</a:t>
            </a:r>
            <a:r>
              <a:rPr lang="it-IT" b="1" dirty="0">
                <a:solidFill>
                  <a:srgbClr val="FF0000"/>
                </a:solidFill>
              </a:rPr>
              <a:t> </a:t>
            </a:r>
            <a:r>
              <a:rPr lang="it-IT" b="1" dirty="0" err="1">
                <a:solidFill>
                  <a:srgbClr val="FF0000"/>
                </a:solidFill>
              </a:rPr>
              <a:t>functions</a:t>
            </a:r>
            <a:r>
              <a:rPr lang="it-IT" dirty="0"/>
              <a:t>.</a:t>
            </a:r>
          </a:p>
          <a:p>
            <a:pPr lvl="2"/>
            <a:r>
              <a:rPr lang="en-US" b="1" dirty="0"/>
              <a:t>Don’t use </a:t>
            </a:r>
            <a:r>
              <a:rPr lang="en-US" dirty="0"/>
              <a:t>functions that could have buffer overflow problem</a:t>
            </a:r>
            <a:r>
              <a:rPr lang="en-US" b="1" dirty="0"/>
              <a:t>: gets, </a:t>
            </a:r>
            <a:r>
              <a:rPr lang="en-US" b="1" dirty="0" err="1"/>
              <a:t>strcpy</a:t>
            </a:r>
            <a:r>
              <a:rPr lang="en-US" b="1" dirty="0"/>
              <a:t>, </a:t>
            </a:r>
            <a:r>
              <a:rPr lang="en-US" b="1" dirty="0" err="1"/>
              <a:t>strcat</a:t>
            </a:r>
            <a:r>
              <a:rPr lang="en-US" b="1" dirty="0"/>
              <a:t>, </a:t>
            </a:r>
            <a:r>
              <a:rPr lang="en-US" b="1" dirty="0" err="1"/>
              <a:t>sprintf</a:t>
            </a:r>
            <a:r>
              <a:rPr lang="en-US" b="1" dirty="0"/>
              <a:t>, </a:t>
            </a:r>
            <a:r>
              <a:rPr lang="it-IT" b="1" dirty="0" err="1"/>
              <a:t>scanf</a:t>
            </a:r>
            <a:r>
              <a:rPr lang="it-IT" b="1" dirty="0"/>
              <a:t>,</a:t>
            </a:r>
            <a:r>
              <a:rPr lang="it-IT" dirty="0"/>
              <a:t> etc.</a:t>
            </a:r>
          </a:p>
          <a:p>
            <a:pPr lvl="2"/>
            <a:r>
              <a:rPr lang="en-US" dirty="0"/>
              <a:t>These functions are </a:t>
            </a:r>
            <a:r>
              <a:rPr lang="en-US" b="1" dirty="0"/>
              <a:t>safer: </a:t>
            </a:r>
            <a:r>
              <a:rPr lang="en-US" b="1" dirty="0" err="1"/>
              <a:t>fgets</a:t>
            </a:r>
            <a:r>
              <a:rPr lang="en-US" b="1" dirty="0"/>
              <a:t>, </a:t>
            </a:r>
            <a:r>
              <a:rPr lang="en-US" b="1" dirty="0" err="1"/>
              <a:t>strncpy</a:t>
            </a:r>
            <a:r>
              <a:rPr lang="en-US" b="1" dirty="0"/>
              <a:t>, </a:t>
            </a:r>
            <a:r>
              <a:rPr lang="en-US" b="1" dirty="0" err="1"/>
              <a:t>strncat</a:t>
            </a:r>
            <a:r>
              <a:rPr lang="en-US" b="1" dirty="0"/>
              <a:t>, </a:t>
            </a:r>
            <a:r>
              <a:rPr lang="en-US" dirty="0"/>
              <a:t>and </a:t>
            </a:r>
            <a:r>
              <a:rPr lang="en-US" b="1" dirty="0" err="1"/>
              <a:t>snprintf</a:t>
            </a:r>
            <a:r>
              <a:rPr lang="en-US" b="1" dirty="0"/>
              <a:t>.</a:t>
            </a:r>
          </a:p>
          <a:p>
            <a:r>
              <a:rPr lang="en-US" b="1" dirty="0" err="1">
                <a:solidFill>
                  <a:srgbClr val="FF0000"/>
                </a:solidFill>
              </a:rPr>
              <a:t>StackGuard</a:t>
            </a:r>
            <a:r>
              <a:rPr lang="en-US" dirty="0"/>
              <a:t>: mark the </a:t>
            </a:r>
            <a:r>
              <a:rPr lang="en-US" b="1" dirty="0"/>
              <a:t>boundary of buffer</a:t>
            </a:r>
            <a:endParaRPr lang="en-US" b="1" dirty="0">
              <a:solidFill>
                <a:srgbClr val="FF0000"/>
              </a:solidFill>
            </a:endParaRPr>
          </a:p>
          <a:p>
            <a:r>
              <a:rPr lang="en-US" b="1" dirty="0" err="1">
                <a:solidFill>
                  <a:srgbClr val="FF0000"/>
                </a:solidFill>
              </a:rPr>
              <a:t>StackShield</a:t>
            </a:r>
            <a:r>
              <a:rPr lang="en-US" dirty="0"/>
              <a:t>: </a:t>
            </a:r>
            <a:r>
              <a:rPr lang="en-US" b="1" dirty="0" err="1"/>
              <a:t>seperate</a:t>
            </a:r>
            <a:r>
              <a:rPr lang="en-US" b="1" dirty="0"/>
              <a:t> control </a:t>
            </a:r>
            <a:r>
              <a:rPr lang="en-US" dirty="0"/>
              <a:t>(return address) from data.</a:t>
            </a:r>
          </a:p>
        </p:txBody>
      </p:sp>
      <p:sp>
        <p:nvSpPr>
          <p:cNvPr id="4" name="Segnaposto numero diapositiva 3">
            <a:extLst>
              <a:ext uri="{FF2B5EF4-FFF2-40B4-BE49-F238E27FC236}">
                <a16:creationId xmlns:a16="http://schemas.microsoft.com/office/drawing/2014/main" id="{3628C42F-BD6F-4E32-A993-8F75313BF1CB}"/>
              </a:ext>
            </a:extLst>
          </p:cNvPr>
          <p:cNvSpPr>
            <a:spLocks noGrp="1"/>
          </p:cNvSpPr>
          <p:nvPr>
            <p:ph type="sldNum" sz="quarter" idx="12"/>
          </p:nvPr>
        </p:nvSpPr>
        <p:spPr/>
        <p:txBody>
          <a:bodyPr/>
          <a:lstStyle/>
          <a:p>
            <a:fld id="{17FEB27F-D544-463F-A121-A79C0CCBE56F}" type="slidenum">
              <a:rPr lang="it-IT" smtClean="0"/>
              <a:t>18</a:t>
            </a:fld>
            <a:endParaRPr lang="it-IT"/>
          </a:p>
        </p:txBody>
      </p:sp>
    </p:spTree>
    <p:extLst>
      <p:ext uri="{BB962C8B-B14F-4D97-AF65-F5344CB8AC3E}">
        <p14:creationId xmlns:p14="http://schemas.microsoft.com/office/powerpoint/2010/main" val="3185574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1A21B0-0CB5-4FFD-B76E-F5290475107A}"/>
              </a:ext>
            </a:extLst>
          </p:cNvPr>
          <p:cNvSpPr>
            <a:spLocks noGrp="1"/>
          </p:cNvSpPr>
          <p:nvPr>
            <p:ph type="title"/>
          </p:nvPr>
        </p:nvSpPr>
        <p:spPr/>
        <p:txBody>
          <a:bodyPr/>
          <a:lstStyle/>
          <a:p>
            <a:r>
              <a:rPr lang="it-IT" dirty="0" err="1"/>
              <a:t>Stack</a:t>
            </a:r>
            <a:r>
              <a:rPr lang="it-IT" dirty="0"/>
              <a:t> Guard vs </a:t>
            </a:r>
            <a:r>
              <a:rPr lang="it-IT" dirty="0" err="1"/>
              <a:t>Stack</a:t>
            </a:r>
            <a:r>
              <a:rPr lang="it-IT" dirty="0"/>
              <a:t> </a:t>
            </a:r>
            <a:r>
              <a:rPr lang="it-IT" dirty="0" err="1"/>
              <a:t>Shield</a:t>
            </a:r>
            <a:endParaRPr lang="it-IT" dirty="0"/>
          </a:p>
        </p:txBody>
      </p:sp>
      <p:sp>
        <p:nvSpPr>
          <p:cNvPr id="3" name="Segnaposto contenuto 2">
            <a:extLst>
              <a:ext uri="{FF2B5EF4-FFF2-40B4-BE49-F238E27FC236}">
                <a16:creationId xmlns:a16="http://schemas.microsoft.com/office/drawing/2014/main" id="{13B237D8-DE5A-4677-89ED-A2C4CE5487AF}"/>
              </a:ext>
            </a:extLst>
          </p:cNvPr>
          <p:cNvSpPr>
            <a:spLocks noGrp="1"/>
          </p:cNvSpPr>
          <p:nvPr>
            <p:ph idx="1"/>
          </p:nvPr>
        </p:nvSpPr>
        <p:spPr>
          <a:xfrm>
            <a:off x="329024" y="2015997"/>
            <a:ext cx="11024776" cy="4160966"/>
          </a:xfrm>
        </p:spPr>
        <p:txBody>
          <a:bodyPr/>
          <a:lstStyle/>
          <a:p>
            <a:r>
              <a:rPr lang="en-US" b="1" dirty="0">
                <a:solidFill>
                  <a:srgbClr val="FF0000"/>
                </a:solidFill>
              </a:rPr>
              <a:t>Stack Guard </a:t>
            </a:r>
            <a:r>
              <a:rPr lang="en-US" dirty="0"/>
              <a:t>is based on a "</a:t>
            </a:r>
            <a:r>
              <a:rPr lang="en-US" b="1" dirty="0"/>
              <a:t>canary</a:t>
            </a:r>
            <a:r>
              <a:rPr lang="en-US" dirty="0"/>
              <a:t>" value that is put on the stack with each function call. </a:t>
            </a:r>
          </a:p>
          <a:p>
            <a:pPr marL="914400" lvl="1" indent="-457200">
              <a:buFont typeface="+mj-lt"/>
              <a:buAutoNum type="arabicPeriod"/>
            </a:pPr>
            <a:r>
              <a:rPr lang="en-US" dirty="0"/>
              <a:t>At the end of the function, the </a:t>
            </a:r>
            <a:r>
              <a:rPr lang="en-US" b="1" dirty="0"/>
              <a:t>canary</a:t>
            </a:r>
            <a:r>
              <a:rPr lang="en-US" dirty="0"/>
              <a:t> is </a:t>
            </a:r>
            <a:r>
              <a:rPr lang="en-US" b="1" dirty="0"/>
              <a:t>checked</a:t>
            </a:r>
            <a:r>
              <a:rPr lang="en-US" dirty="0"/>
              <a:t>. </a:t>
            </a:r>
          </a:p>
          <a:p>
            <a:pPr marL="914400" lvl="1" indent="-457200">
              <a:buFont typeface="+mj-lt"/>
              <a:buAutoNum type="arabicPeriod"/>
            </a:pPr>
            <a:r>
              <a:rPr lang="en-US" dirty="0"/>
              <a:t>If an </a:t>
            </a:r>
            <a:r>
              <a:rPr lang="en-US" b="1" dirty="0"/>
              <a:t>overflow</a:t>
            </a:r>
            <a:r>
              <a:rPr lang="en-US" dirty="0"/>
              <a:t> has </a:t>
            </a:r>
            <a:r>
              <a:rPr lang="en-US" b="1" dirty="0"/>
              <a:t>occurred -&gt; </a:t>
            </a:r>
            <a:r>
              <a:rPr lang="en-US" dirty="0"/>
              <a:t>this will </a:t>
            </a:r>
            <a:r>
              <a:rPr lang="en-US" b="1" dirty="0"/>
              <a:t>corrupt the canary </a:t>
            </a:r>
            <a:r>
              <a:rPr lang="en-US" dirty="0"/>
              <a:t>and will be </a:t>
            </a:r>
            <a:r>
              <a:rPr lang="en-US" b="1" dirty="0"/>
              <a:t>detected</a:t>
            </a:r>
            <a:r>
              <a:rPr lang="en-US" dirty="0"/>
              <a:t>.</a:t>
            </a:r>
          </a:p>
          <a:p>
            <a:r>
              <a:rPr lang="en-US" b="1" dirty="0">
                <a:solidFill>
                  <a:srgbClr val="FF0000"/>
                </a:solidFill>
              </a:rPr>
              <a:t>Stack Shield </a:t>
            </a:r>
            <a:r>
              <a:rPr lang="en-US" dirty="0"/>
              <a:t>is based on </a:t>
            </a:r>
            <a:r>
              <a:rPr lang="en-US" b="1" dirty="0"/>
              <a:t>copying</a:t>
            </a:r>
            <a:r>
              <a:rPr lang="en-US" dirty="0"/>
              <a:t> the </a:t>
            </a:r>
            <a:r>
              <a:rPr lang="en-US" b="1" dirty="0"/>
              <a:t>return address </a:t>
            </a:r>
            <a:r>
              <a:rPr lang="en-US" dirty="0"/>
              <a:t>to a </a:t>
            </a:r>
            <a:r>
              <a:rPr lang="en-US" b="1" dirty="0">
                <a:solidFill>
                  <a:schemeClr val="accent1"/>
                </a:solidFill>
              </a:rPr>
              <a:t>safe area.</a:t>
            </a:r>
          </a:p>
          <a:p>
            <a:pPr marL="914400" lvl="1" indent="-457200">
              <a:buFont typeface="+mj-lt"/>
              <a:buAutoNum type="arabicPeriod"/>
            </a:pPr>
            <a:r>
              <a:rPr lang="en-US" dirty="0"/>
              <a:t>It </a:t>
            </a:r>
            <a:r>
              <a:rPr lang="en-US" b="1" dirty="0"/>
              <a:t>checks</a:t>
            </a:r>
            <a:r>
              <a:rPr lang="en-US" dirty="0"/>
              <a:t> the </a:t>
            </a:r>
            <a:r>
              <a:rPr lang="en-US" b="1" dirty="0"/>
              <a:t>return address </a:t>
            </a:r>
            <a:r>
              <a:rPr lang="en-US" dirty="0"/>
              <a:t>at the end of the function. </a:t>
            </a:r>
          </a:p>
          <a:p>
            <a:pPr marL="914400" lvl="1" indent="-457200">
              <a:buFont typeface="+mj-lt"/>
              <a:buAutoNum type="arabicPeriod"/>
            </a:pPr>
            <a:r>
              <a:rPr lang="en-US" dirty="0"/>
              <a:t>If the return address is </a:t>
            </a:r>
            <a:r>
              <a:rPr lang="en-US" b="1" dirty="0"/>
              <a:t>overwritten </a:t>
            </a:r>
            <a:r>
              <a:rPr lang="en-US" dirty="0"/>
              <a:t>-&gt; the </a:t>
            </a:r>
            <a:r>
              <a:rPr lang="en-US" b="1" dirty="0"/>
              <a:t>attack</a:t>
            </a:r>
            <a:r>
              <a:rPr lang="en-US" dirty="0"/>
              <a:t> will be </a:t>
            </a:r>
            <a:r>
              <a:rPr lang="en-US" b="1" dirty="0"/>
              <a:t>detected</a:t>
            </a:r>
            <a:r>
              <a:rPr lang="en-US" dirty="0"/>
              <a:t>.</a:t>
            </a:r>
            <a:endParaRPr lang="it-IT" dirty="0"/>
          </a:p>
        </p:txBody>
      </p:sp>
      <p:sp>
        <p:nvSpPr>
          <p:cNvPr id="4" name="Segnaposto numero diapositiva 3">
            <a:extLst>
              <a:ext uri="{FF2B5EF4-FFF2-40B4-BE49-F238E27FC236}">
                <a16:creationId xmlns:a16="http://schemas.microsoft.com/office/drawing/2014/main" id="{1E1CA362-5556-42D7-B4C7-81ACC5801A34}"/>
              </a:ext>
            </a:extLst>
          </p:cNvPr>
          <p:cNvSpPr>
            <a:spLocks noGrp="1"/>
          </p:cNvSpPr>
          <p:nvPr>
            <p:ph type="sldNum" sz="quarter" idx="12"/>
          </p:nvPr>
        </p:nvSpPr>
        <p:spPr/>
        <p:txBody>
          <a:bodyPr/>
          <a:lstStyle/>
          <a:p>
            <a:fld id="{17FEB27F-D544-463F-A121-A79C0CCBE56F}" type="slidenum">
              <a:rPr lang="it-IT" smtClean="0"/>
              <a:t>19</a:t>
            </a:fld>
            <a:endParaRPr lang="it-IT"/>
          </a:p>
        </p:txBody>
      </p:sp>
    </p:spTree>
    <p:extLst>
      <p:ext uri="{BB962C8B-B14F-4D97-AF65-F5344CB8AC3E}">
        <p14:creationId xmlns:p14="http://schemas.microsoft.com/office/powerpoint/2010/main" val="651495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B29F87-E886-4572-84E3-2E6B91EF3744}"/>
              </a:ext>
            </a:extLst>
          </p:cNvPr>
          <p:cNvSpPr>
            <a:spLocks noGrp="1"/>
          </p:cNvSpPr>
          <p:nvPr>
            <p:ph type="title"/>
          </p:nvPr>
        </p:nvSpPr>
        <p:spPr/>
        <p:txBody>
          <a:bodyPr/>
          <a:lstStyle/>
          <a:p>
            <a:r>
              <a:rPr lang="it-IT" dirty="0"/>
              <a:t>Memory</a:t>
            </a:r>
          </a:p>
        </p:txBody>
      </p:sp>
      <p:sp>
        <p:nvSpPr>
          <p:cNvPr id="3" name="Segnaposto contenuto 2">
            <a:extLst>
              <a:ext uri="{FF2B5EF4-FFF2-40B4-BE49-F238E27FC236}">
                <a16:creationId xmlns:a16="http://schemas.microsoft.com/office/drawing/2014/main" id="{98A38A37-9B1D-4052-964D-4E565EE924C6}"/>
              </a:ext>
            </a:extLst>
          </p:cNvPr>
          <p:cNvSpPr>
            <a:spLocks noGrp="1"/>
          </p:cNvSpPr>
          <p:nvPr>
            <p:ph idx="1"/>
          </p:nvPr>
        </p:nvSpPr>
        <p:spPr/>
        <p:txBody>
          <a:bodyPr>
            <a:normAutofit fontScale="92500" lnSpcReduction="20000"/>
          </a:bodyPr>
          <a:lstStyle/>
          <a:p>
            <a:r>
              <a:rPr lang="en-US" dirty="0"/>
              <a:t>four basic read-write memory regions in a program</a:t>
            </a:r>
          </a:p>
          <a:p>
            <a:r>
              <a:rPr lang="en-US" b="1" dirty="0">
                <a:solidFill>
                  <a:srgbClr val="FF0000"/>
                </a:solidFill>
              </a:rPr>
              <a:t>Stack</a:t>
            </a:r>
          </a:p>
          <a:p>
            <a:pPr lvl="1"/>
            <a:r>
              <a:rPr lang="en-US" dirty="0"/>
              <a:t>in the higher parts of memory</a:t>
            </a:r>
          </a:p>
          <a:p>
            <a:pPr lvl="1"/>
            <a:r>
              <a:rPr lang="en-US" dirty="0"/>
              <a:t>Grows down</a:t>
            </a:r>
          </a:p>
          <a:p>
            <a:pPr lvl="1"/>
            <a:r>
              <a:rPr lang="en-US" dirty="0"/>
              <a:t>Used when a </a:t>
            </a:r>
            <a:r>
              <a:rPr lang="en-US" b="1" dirty="0"/>
              <a:t>function is called</a:t>
            </a:r>
          </a:p>
          <a:p>
            <a:r>
              <a:rPr lang="en-US" b="1" dirty="0">
                <a:solidFill>
                  <a:srgbClr val="FF0000"/>
                </a:solidFill>
              </a:rPr>
              <a:t>Data Area</a:t>
            </a:r>
          </a:p>
          <a:p>
            <a:pPr lvl="1"/>
            <a:r>
              <a:rPr lang="en-US" dirty="0"/>
              <a:t>Global variables </a:t>
            </a:r>
            <a:r>
              <a:rPr lang="en-US" b="1" dirty="0"/>
              <a:t>not </a:t>
            </a:r>
            <a:r>
              <a:rPr lang="en-US" b="1" dirty="0" err="1"/>
              <a:t>inizialited</a:t>
            </a:r>
            <a:r>
              <a:rPr lang="en-US" b="1" dirty="0"/>
              <a:t> </a:t>
            </a:r>
            <a:r>
              <a:rPr lang="en-US" dirty="0"/>
              <a:t>to zero</a:t>
            </a:r>
          </a:p>
          <a:p>
            <a:r>
              <a:rPr lang="en-US" b="1" dirty="0">
                <a:solidFill>
                  <a:srgbClr val="FF0000"/>
                </a:solidFill>
              </a:rPr>
              <a:t>BSS [</a:t>
            </a:r>
            <a:r>
              <a:rPr lang="it-IT" b="1" dirty="0" err="1">
                <a:solidFill>
                  <a:srgbClr val="FF0000"/>
                </a:solidFill>
              </a:rPr>
              <a:t>Block</a:t>
            </a:r>
            <a:r>
              <a:rPr lang="it-IT" b="1" dirty="0">
                <a:solidFill>
                  <a:srgbClr val="FF0000"/>
                </a:solidFill>
              </a:rPr>
              <a:t> </a:t>
            </a:r>
            <a:r>
              <a:rPr lang="it-IT" b="1" dirty="0" err="1">
                <a:solidFill>
                  <a:srgbClr val="FF0000"/>
                </a:solidFill>
              </a:rPr>
              <a:t>Started</a:t>
            </a:r>
            <a:r>
              <a:rPr lang="it-IT" b="1" dirty="0">
                <a:solidFill>
                  <a:srgbClr val="FF0000"/>
                </a:solidFill>
              </a:rPr>
              <a:t> by Symbol</a:t>
            </a:r>
            <a:r>
              <a:rPr lang="en-US" b="1" dirty="0">
                <a:solidFill>
                  <a:srgbClr val="FF0000"/>
                </a:solidFill>
              </a:rPr>
              <a:t>]</a:t>
            </a:r>
            <a:r>
              <a:rPr lang="en-US" dirty="0"/>
              <a:t> Segment</a:t>
            </a:r>
          </a:p>
          <a:p>
            <a:pPr lvl="1"/>
            <a:r>
              <a:rPr lang="en-US" dirty="0"/>
              <a:t>Global variables </a:t>
            </a:r>
            <a:r>
              <a:rPr lang="en-US" b="1" dirty="0"/>
              <a:t>initialized</a:t>
            </a:r>
            <a:r>
              <a:rPr lang="en-US" dirty="0"/>
              <a:t> to zero</a:t>
            </a:r>
          </a:p>
          <a:p>
            <a:r>
              <a:rPr lang="en-US" b="1" dirty="0">
                <a:solidFill>
                  <a:srgbClr val="FF0000"/>
                </a:solidFill>
              </a:rPr>
              <a:t>Heap Area</a:t>
            </a:r>
          </a:p>
          <a:p>
            <a:pPr lvl="1"/>
            <a:r>
              <a:rPr lang="en-US" dirty="0"/>
              <a:t>Grows from the end of BSS to larger address</a:t>
            </a:r>
          </a:p>
          <a:p>
            <a:pPr lvl="1"/>
            <a:r>
              <a:rPr lang="en-US" dirty="0"/>
              <a:t>Managed by </a:t>
            </a:r>
            <a:r>
              <a:rPr lang="en-US" dirty="0">
                <a:latin typeface="Courier New" panose="02070309020205020404" pitchFamily="49" charset="0"/>
                <a:cs typeface="Courier New" panose="02070309020205020404" pitchFamily="49" charset="0"/>
              </a:rPr>
              <a:t>malloc</a:t>
            </a:r>
            <a:r>
              <a:rPr lang="en-US" dirty="0"/>
              <a:t>, </a:t>
            </a:r>
            <a:r>
              <a:rPr lang="en-US" dirty="0" err="1">
                <a:latin typeface="Courier New" panose="02070309020205020404" pitchFamily="49" charset="0"/>
                <a:cs typeface="Courier New" panose="02070309020205020404" pitchFamily="49" charset="0"/>
              </a:rPr>
              <a:t>realloc</a:t>
            </a:r>
            <a:r>
              <a:rPr lang="en-US" dirty="0"/>
              <a:t>, and </a:t>
            </a:r>
            <a:r>
              <a:rPr lang="en-US" dirty="0">
                <a:latin typeface="Courier New" panose="02070309020205020404" pitchFamily="49" charset="0"/>
                <a:cs typeface="Courier New" panose="02070309020205020404" pitchFamily="49" charset="0"/>
              </a:rPr>
              <a:t>free</a:t>
            </a:r>
            <a:r>
              <a:rPr lang="en-US" dirty="0"/>
              <a:t>.</a:t>
            </a:r>
            <a:endParaRPr lang="it-IT" dirty="0"/>
          </a:p>
        </p:txBody>
      </p:sp>
      <p:sp>
        <p:nvSpPr>
          <p:cNvPr id="4" name="Parentesi graffa chiusa 3">
            <a:extLst>
              <a:ext uri="{FF2B5EF4-FFF2-40B4-BE49-F238E27FC236}">
                <a16:creationId xmlns:a16="http://schemas.microsoft.com/office/drawing/2014/main" id="{5668EA82-7CDB-4C72-8891-A3E8D1AFC4FD}"/>
              </a:ext>
            </a:extLst>
          </p:cNvPr>
          <p:cNvSpPr/>
          <p:nvPr/>
        </p:nvSpPr>
        <p:spPr>
          <a:xfrm>
            <a:off x="6844683" y="3604334"/>
            <a:ext cx="292964" cy="232594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5" name="CasellaDiTesto 4">
            <a:extLst>
              <a:ext uri="{FF2B5EF4-FFF2-40B4-BE49-F238E27FC236}">
                <a16:creationId xmlns:a16="http://schemas.microsoft.com/office/drawing/2014/main" id="{2F0F97E6-FA7C-4D6D-832E-E677AC3F172A}"/>
              </a:ext>
            </a:extLst>
          </p:cNvPr>
          <p:cNvSpPr txBox="1"/>
          <p:nvPr/>
        </p:nvSpPr>
        <p:spPr>
          <a:xfrm>
            <a:off x="7416923" y="4582642"/>
            <a:ext cx="1828800" cy="369332"/>
          </a:xfrm>
          <a:prstGeom prst="rect">
            <a:avLst/>
          </a:prstGeom>
          <a:noFill/>
        </p:spPr>
        <p:txBody>
          <a:bodyPr wrap="square" rtlCol="0">
            <a:spAutoFit/>
          </a:bodyPr>
          <a:lstStyle/>
          <a:p>
            <a:r>
              <a:rPr lang="it-IT" b="1" dirty="0">
                <a:solidFill>
                  <a:srgbClr val="0070C0"/>
                </a:solidFill>
              </a:rPr>
              <a:t>Data </a:t>
            </a:r>
            <a:r>
              <a:rPr lang="it-IT" b="1" dirty="0" err="1">
                <a:solidFill>
                  <a:srgbClr val="0070C0"/>
                </a:solidFill>
              </a:rPr>
              <a:t>Segment</a:t>
            </a:r>
            <a:endParaRPr lang="it-IT" b="1" dirty="0">
              <a:solidFill>
                <a:srgbClr val="0070C0"/>
              </a:solidFill>
            </a:endParaRPr>
          </a:p>
        </p:txBody>
      </p:sp>
      <p:sp>
        <p:nvSpPr>
          <p:cNvPr id="6" name="Segnaposto numero diapositiva 5">
            <a:extLst>
              <a:ext uri="{FF2B5EF4-FFF2-40B4-BE49-F238E27FC236}">
                <a16:creationId xmlns:a16="http://schemas.microsoft.com/office/drawing/2014/main" id="{98DFFD34-7781-4C9A-8622-2C49368A726E}"/>
              </a:ext>
            </a:extLst>
          </p:cNvPr>
          <p:cNvSpPr>
            <a:spLocks noGrp="1"/>
          </p:cNvSpPr>
          <p:nvPr>
            <p:ph type="sldNum" sz="quarter" idx="12"/>
          </p:nvPr>
        </p:nvSpPr>
        <p:spPr/>
        <p:txBody>
          <a:bodyPr/>
          <a:lstStyle/>
          <a:p>
            <a:fld id="{17FEB27F-D544-463F-A121-A79C0CCBE56F}" type="slidenum">
              <a:rPr lang="it-IT" smtClean="0"/>
              <a:t>2</a:t>
            </a:fld>
            <a:endParaRPr lang="it-IT"/>
          </a:p>
        </p:txBody>
      </p:sp>
    </p:spTree>
    <p:extLst>
      <p:ext uri="{BB962C8B-B14F-4D97-AF65-F5344CB8AC3E}">
        <p14:creationId xmlns:p14="http://schemas.microsoft.com/office/powerpoint/2010/main" val="3947293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7DCB7495-41FB-4E71-8F46-38A4AEB70320}"/>
              </a:ext>
            </a:extLst>
          </p:cNvPr>
          <p:cNvPicPr>
            <a:picLocks noChangeAspect="1"/>
          </p:cNvPicPr>
          <p:nvPr/>
        </p:nvPicPr>
        <p:blipFill>
          <a:blip r:embed="rId2"/>
          <a:stretch>
            <a:fillRect/>
          </a:stretch>
        </p:blipFill>
        <p:spPr>
          <a:xfrm>
            <a:off x="787689" y="1488317"/>
            <a:ext cx="4360201" cy="3640734"/>
          </a:xfrm>
          <a:prstGeom prst="rect">
            <a:avLst/>
          </a:prstGeom>
        </p:spPr>
      </p:pic>
      <p:pic>
        <p:nvPicPr>
          <p:cNvPr id="5" name="Immagine 4">
            <a:extLst>
              <a:ext uri="{FF2B5EF4-FFF2-40B4-BE49-F238E27FC236}">
                <a16:creationId xmlns:a16="http://schemas.microsoft.com/office/drawing/2014/main" id="{C086CBDF-FCB3-449A-AFB4-6FBBA820F4C9}"/>
              </a:ext>
            </a:extLst>
          </p:cNvPr>
          <p:cNvPicPr>
            <a:picLocks noChangeAspect="1"/>
          </p:cNvPicPr>
          <p:nvPr/>
        </p:nvPicPr>
        <p:blipFill>
          <a:blip r:embed="rId3"/>
          <a:stretch>
            <a:fillRect/>
          </a:stretch>
        </p:blipFill>
        <p:spPr>
          <a:xfrm>
            <a:off x="5955632" y="1400284"/>
            <a:ext cx="5194547" cy="1908400"/>
          </a:xfrm>
          <a:prstGeom prst="rect">
            <a:avLst/>
          </a:prstGeom>
        </p:spPr>
      </p:pic>
      <p:pic>
        <p:nvPicPr>
          <p:cNvPr id="6" name="Immagine 5">
            <a:extLst>
              <a:ext uri="{FF2B5EF4-FFF2-40B4-BE49-F238E27FC236}">
                <a16:creationId xmlns:a16="http://schemas.microsoft.com/office/drawing/2014/main" id="{EE1981CF-7941-49B0-9BA7-E0499747A005}"/>
              </a:ext>
            </a:extLst>
          </p:cNvPr>
          <p:cNvPicPr>
            <a:picLocks noChangeAspect="1"/>
          </p:cNvPicPr>
          <p:nvPr/>
        </p:nvPicPr>
        <p:blipFill>
          <a:blip r:embed="rId4"/>
          <a:stretch>
            <a:fillRect/>
          </a:stretch>
        </p:blipFill>
        <p:spPr>
          <a:xfrm>
            <a:off x="6201901" y="4213485"/>
            <a:ext cx="4656393" cy="2228982"/>
          </a:xfrm>
          <a:prstGeom prst="rect">
            <a:avLst/>
          </a:prstGeom>
        </p:spPr>
      </p:pic>
      <p:sp>
        <p:nvSpPr>
          <p:cNvPr id="2" name="Segnaposto numero diapositiva 1">
            <a:extLst>
              <a:ext uri="{FF2B5EF4-FFF2-40B4-BE49-F238E27FC236}">
                <a16:creationId xmlns:a16="http://schemas.microsoft.com/office/drawing/2014/main" id="{54AD676C-EB82-4958-BB6C-6967DA4788CF}"/>
              </a:ext>
            </a:extLst>
          </p:cNvPr>
          <p:cNvSpPr>
            <a:spLocks noGrp="1"/>
          </p:cNvSpPr>
          <p:nvPr>
            <p:ph type="sldNum" sz="quarter" idx="12"/>
          </p:nvPr>
        </p:nvSpPr>
        <p:spPr/>
        <p:txBody>
          <a:bodyPr/>
          <a:lstStyle/>
          <a:p>
            <a:fld id="{17FEB27F-D544-463F-A121-A79C0CCBE56F}" type="slidenum">
              <a:rPr lang="it-IT" smtClean="0"/>
              <a:t>20</a:t>
            </a:fld>
            <a:endParaRPr lang="it-IT"/>
          </a:p>
        </p:txBody>
      </p:sp>
    </p:spTree>
    <p:extLst>
      <p:ext uri="{BB962C8B-B14F-4D97-AF65-F5344CB8AC3E}">
        <p14:creationId xmlns:p14="http://schemas.microsoft.com/office/powerpoint/2010/main" val="3303723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3EB6A798-E413-4784-9B5A-F1A18951C1FB}"/>
              </a:ext>
            </a:extLst>
          </p:cNvPr>
          <p:cNvPicPr>
            <a:picLocks noChangeAspect="1"/>
          </p:cNvPicPr>
          <p:nvPr/>
        </p:nvPicPr>
        <p:blipFill>
          <a:blip r:embed="rId3"/>
          <a:stretch>
            <a:fillRect/>
          </a:stretch>
        </p:blipFill>
        <p:spPr>
          <a:xfrm>
            <a:off x="697831" y="916763"/>
            <a:ext cx="5111937" cy="2512237"/>
          </a:xfrm>
          <a:prstGeom prst="rect">
            <a:avLst/>
          </a:prstGeom>
        </p:spPr>
      </p:pic>
      <p:pic>
        <p:nvPicPr>
          <p:cNvPr id="5" name="Immagine 4">
            <a:extLst>
              <a:ext uri="{FF2B5EF4-FFF2-40B4-BE49-F238E27FC236}">
                <a16:creationId xmlns:a16="http://schemas.microsoft.com/office/drawing/2014/main" id="{F6715822-4D82-4A75-9F54-A08DF77FB677}"/>
              </a:ext>
            </a:extLst>
          </p:cNvPr>
          <p:cNvPicPr>
            <a:picLocks noChangeAspect="1"/>
          </p:cNvPicPr>
          <p:nvPr/>
        </p:nvPicPr>
        <p:blipFill>
          <a:blip r:embed="rId4"/>
          <a:stretch>
            <a:fillRect/>
          </a:stretch>
        </p:blipFill>
        <p:spPr>
          <a:xfrm>
            <a:off x="697831" y="3932019"/>
            <a:ext cx="7224001" cy="1015267"/>
          </a:xfrm>
          <a:prstGeom prst="rect">
            <a:avLst/>
          </a:prstGeom>
        </p:spPr>
      </p:pic>
      <p:pic>
        <p:nvPicPr>
          <p:cNvPr id="6" name="Immagine 5">
            <a:extLst>
              <a:ext uri="{FF2B5EF4-FFF2-40B4-BE49-F238E27FC236}">
                <a16:creationId xmlns:a16="http://schemas.microsoft.com/office/drawing/2014/main" id="{BCDA2F1D-1629-43FC-B6CF-4A0FE17F1AC9}"/>
              </a:ext>
            </a:extLst>
          </p:cNvPr>
          <p:cNvPicPr>
            <a:picLocks noChangeAspect="1"/>
          </p:cNvPicPr>
          <p:nvPr/>
        </p:nvPicPr>
        <p:blipFill>
          <a:blip r:embed="rId5"/>
          <a:stretch>
            <a:fillRect/>
          </a:stretch>
        </p:blipFill>
        <p:spPr>
          <a:xfrm>
            <a:off x="7725422" y="1168272"/>
            <a:ext cx="4337783" cy="2512237"/>
          </a:xfrm>
          <a:prstGeom prst="rect">
            <a:avLst/>
          </a:prstGeom>
        </p:spPr>
      </p:pic>
      <p:sp>
        <p:nvSpPr>
          <p:cNvPr id="2" name="Segnaposto numero diapositiva 1">
            <a:extLst>
              <a:ext uri="{FF2B5EF4-FFF2-40B4-BE49-F238E27FC236}">
                <a16:creationId xmlns:a16="http://schemas.microsoft.com/office/drawing/2014/main" id="{BEE14092-8D33-4CB9-994E-0ED6DA37AA88}"/>
              </a:ext>
            </a:extLst>
          </p:cNvPr>
          <p:cNvSpPr>
            <a:spLocks noGrp="1"/>
          </p:cNvSpPr>
          <p:nvPr>
            <p:ph type="sldNum" sz="quarter" idx="12"/>
          </p:nvPr>
        </p:nvSpPr>
        <p:spPr/>
        <p:txBody>
          <a:bodyPr/>
          <a:lstStyle/>
          <a:p>
            <a:fld id="{17FEB27F-D544-463F-A121-A79C0CCBE56F}" type="slidenum">
              <a:rPr lang="it-IT" smtClean="0"/>
              <a:t>21</a:t>
            </a:fld>
            <a:endParaRPr lang="it-IT"/>
          </a:p>
        </p:txBody>
      </p:sp>
      <p:sp>
        <p:nvSpPr>
          <p:cNvPr id="3" name="Freccia a destra 2">
            <a:extLst>
              <a:ext uri="{FF2B5EF4-FFF2-40B4-BE49-F238E27FC236}">
                <a16:creationId xmlns:a16="http://schemas.microsoft.com/office/drawing/2014/main" id="{64A66437-0631-43CD-9E2B-9B42EA412343}"/>
              </a:ext>
            </a:extLst>
          </p:cNvPr>
          <p:cNvSpPr/>
          <p:nvPr/>
        </p:nvSpPr>
        <p:spPr>
          <a:xfrm flipH="1">
            <a:off x="5350933" y="1072712"/>
            <a:ext cx="609600" cy="281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Freccia a destra 6">
            <a:extLst>
              <a:ext uri="{FF2B5EF4-FFF2-40B4-BE49-F238E27FC236}">
                <a16:creationId xmlns:a16="http://schemas.microsoft.com/office/drawing/2014/main" id="{0825A44B-3803-4F0E-AF35-B8FF42757C7B}"/>
              </a:ext>
            </a:extLst>
          </p:cNvPr>
          <p:cNvSpPr/>
          <p:nvPr/>
        </p:nvSpPr>
        <p:spPr>
          <a:xfrm flipH="1">
            <a:off x="5311420" y="2658801"/>
            <a:ext cx="609600" cy="281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destra 7">
            <a:extLst>
              <a:ext uri="{FF2B5EF4-FFF2-40B4-BE49-F238E27FC236}">
                <a16:creationId xmlns:a16="http://schemas.microsoft.com/office/drawing/2014/main" id="{FDB98994-0C8D-4DF3-825F-FF65494B3B30}"/>
              </a:ext>
            </a:extLst>
          </p:cNvPr>
          <p:cNvSpPr/>
          <p:nvPr/>
        </p:nvSpPr>
        <p:spPr>
          <a:xfrm flipH="1">
            <a:off x="5333998" y="2963599"/>
            <a:ext cx="609600" cy="2814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24356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4E1916-E272-4853-BDB8-32465D71E9EF}"/>
              </a:ext>
            </a:extLst>
          </p:cNvPr>
          <p:cNvSpPr>
            <a:spLocks noGrp="1"/>
          </p:cNvSpPr>
          <p:nvPr>
            <p:ph type="title"/>
          </p:nvPr>
        </p:nvSpPr>
        <p:spPr/>
        <p:txBody>
          <a:bodyPr/>
          <a:lstStyle/>
          <a:p>
            <a:r>
              <a:rPr lang="it-IT" dirty="0"/>
              <a:t>Three </a:t>
            </a:r>
            <a:r>
              <a:rPr lang="it-IT" dirty="0" err="1"/>
              <a:t>kinds</a:t>
            </a:r>
            <a:r>
              <a:rPr lang="it-IT" dirty="0"/>
              <a:t> of </a:t>
            </a:r>
            <a:r>
              <a:rPr lang="it-IT" dirty="0" err="1"/>
              <a:t>canaries</a:t>
            </a:r>
            <a:endParaRPr lang="it-IT" dirty="0"/>
          </a:p>
        </p:txBody>
      </p:sp>
      <p:sp>
        <p:nvSpPr>
          <p:cNvPr id="3" name="Segnaposto contenuto 2">
            <a:extLst>
              <a:ext uri="{FF2B5EF4-FFF2-40B4-BE49-F238E27FC236}">
                <a16:creationId xmlns:a16="http://schemas.microsoft.com/office/drawing/2014/main" id="{0C9EE117-731C-4B77-82BE-0EC4BD53B4CA}"/>
              </a:ext>
            </a:extLst>
          </p:cNvPr>
          <p:cNvSpPr>
            <a:spLocks noGrp="1"/>
          </p:cNvSpPr>
          <p:nvPr>
            <p:ph idx="1"/>
          </p:nvPr>
        </p:nvSpPr>
        <p:spPr>
          <a:xfrm>
            <a:off x="838200" y="1825625"/>
            <a:ext cx="9214852" cy="4351338"/>
          </a:xfrm>
        </p:spPr>
        <p:txBody>
          <a:bodyPr>
            <a:normAutofit/>
          </a:bodyPr>
          <a:lstStyle/>
          <a:p>
            <a:r>
              <a:rPr lang="it-IT" b="1" dirty="0">
                <a:solidFill>
                  <a:srgbClr val="FF0000"/>
                </a:solidFill>
              </a:rPr>
              <a:t>Terminator </a:t>
            </a:r>
            <a:r>
              <a:rPr lang="it-IT" b="1" dirty="0" err="1">
                <a:solidFill>
                  <a:srgbClr val="FF0000"/>
                </a:solidFill>
              </a:rPr>
              <a:t>canary</a:t>
            </a:r>
            <a:endParaRPr lang="it-IT" b="1" dirty="0">
              <a:solidFill>
                <a:srgbClr val="FF0000"/>
              </a:solidFill>
            </a:endParaRPr>
          </a:p>
          <a:p>
            <a:pPr lvl="1"/>
            <a:r>
              <a:rPr lang="en-US" dirty="0"/>
              <a:t>If we try to write 0x000aff0d over the former canary (effectively not changing it), the 0x00 will stop </a:t>
            </a:r>
            <a:r>
              <a:rPr lang="en-US" dirty="0" err="1"/>
              <a:t>strcpy</a:t>
            </a:r>
            <a:r>
              <a:rPr lang="en-US" dirty="0"/>
              <a:t>() cold, and we won’t be able to alter the return address. </a:t>
            </a:r>
          </a:p>
          <a:p>
            <a:r>
              <a:rPr lang="it-IT" b="1" dirty="0">
                <a:solidFill>
                  <a:srgbClr val="FF0000"/>
                </a:solidFill>
              </a:rPr>
              <a:t>NULL </a:t>
            </a:r>
            <a:r>
              <a:rPr lang="it-IT" b="1" dirty="0" err="1">
                <a:solidFill>
                  <a:srgbClr val="FF0000"/>
                </a:solidFill>
              </a:rPr>
              <a:t>canary</a:t>
            </a:r>
            <a:r>
              <a:rPr lang="it-IT" b="1" dirty="0">
                <a:solidFill>
                  <a:srgbClr val="FF0000"/>
                </a:solidFill>
              </a:rPr>
              <a:t> </a:t>
            </a:r>
          </a:p>
          <a:p>
            <a:pPr lvl="1"/>
            <a:r>
              <a:rPr lang="it-IT" dirty="0" err="1"/>
              <a:t>is</a:t>
            </a:r>
            <a:r>
              <a:rPr lang="it-IT" dirty="0"/>
              <a:t> a 0x00000000 </a:t>
            </a:r>
            <a:r>
              <a:rPr lang="it-IT" dirty="0" err="1"/>
              <a:t>constant</a:t>
            </a:r>
            <a:r>
              <a:rPr lang="it-IT" dirty="0"/>
              <a:t> </a:t>
            </a:r>
            <a:r>
              <a:rPr lang="it-IT" dirty="0" err="1"/>
              <a:t>value</a:t>
            </a:r>
            <a:endParaRPr lang="it-IT" dirty="0"/>
          </a:p>
          <a:p>
            <a:r>
              <a:rPr lang="en-US" b="1" dirty="0">
                <a:solidFill>
                  <a:srgbClr val="FF0000"/>
                </a:solidFill>
              </a:rPr>
              <a:t>XOR random canary </a:t>
            </a:r>
          </a:p>
          <a:p>
            <a:pPr lvl="1"/>
            <a:r>
              <a:rPr lang="en-US" dirty="0"/>
              <a:t>is a random number, generated in runtime, that is not only stored in the stack, but also XORed to the return address</a:t>
            </a:r>
            <a:endParaRPr lang="it-IT" dirty="0"/>
          </a:p>
        </p:txBody>
      </p:sp>
      <p:sp>
        <p:nvSpPr>
          <p:cNvPr id="5" name="Segnaposto numero diapositiva 4">
            <a:extLst>
              <a:ext uri="{FF2B5EF4-FFF2-40B4-BE49-F238E27FC236}">
                <a16:creationId xmlns:a16="http://schemas.microsoft.com/office/drawing/2014/main" id="{2AF99C3B-0B40-4B7D-B32C-54DADFDC6AE3}"/>
              </a:ext>
            </a:extLst>
          </p:cNvPr>
          <p:cNvSpPr>
            <a:spLocks noGrp="1"/>
          </p:cNvSpPr>
          <p:nvPr>
            <p:ph type="sldNum" sz="quarter" idx="12"/>
          </p:nvPr>
        </p:nvSpPr>
        <p:spPr/>
        <p:txBody>
          <a:bodyPr/>
          <a:lstStyle/>
          <a:p>
            <a:fld id="{17FEB27F-D544-463F-A121-A79C0CCBE56F}" type="slidenum">
              <a:rPr lang="it-IT" smtClean="0"/>
              <a:t>22</a:t>
            </a:fld>
            <a:endParaRPr lang="it-IT"/>
          </a:p>
        </p:txBody>
      </p:sp>
    </p:spTree>
    <p:extLst>
      <p:ext uri="{BB962C8B-B14F-4D97-AF65-F5344CB8AC3E}">
        <p14:creationId xmlns:p14="http://schemas.microsoft.com/office/powerpoint/2010/main" val="3125749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EAC172-ACEB-4D37-A530-4AB85F8C1B19}"/>
              </a:ext>
            </a:extLst>
          </p:cNvPr>
          <p:cNvSpPr>
            <a:spLocks noGrp="1"/>
          </p:cNvSpPr>
          <p:nvPr>
            <p:ph type="title"/>
          </p:nvPr>
        </p:nvSpPr>
        <p:spPr/>
        <p:txBody>
          <a:bodyPr/>
          <a:lstStyle/>
          <a:p>
            <a:r>
              <a:rPr lang="it-IT" dirty="0" err="1"/>
              <a:t>Weakness</a:t>
            </a:r>
            <a:r>
              <a:rPr lang="it-IT" dirty="0"/>
              <a:t> of </a:t>
            </a:r>
            <a:r>
              <a:rPr lang="it-IT" dirty="0" err="1"/>
              <a:t>StackGuard</a:t>
            </a:r>
            <a:endParaRPr lang="it-IT" dirty="0"/>
          </a:p>
        </p:txBody>
      </p:sp>
      <p:sp>
        <p:nvSpPr>
          <p:cNvPr id="3" name="Segnaposto contenuto 2">
            <a:extLst>
              <a:ext uri="{FF2B5EF4-FFF2-40B4-BE49-F238E27FC236}">
                <a16:creationId xmlns:a16="http://schemas.microsoft.com/office/drawing/2014/main" id="{0EB333D8-2846-46FA-81A3-CBBDA2792009}"/>
              </a:ext>
            </a:extLst>
          </p:cNvPr>
          <p:cNvSpPr>
            <a:spLocks noGrp="1"/>
          </p:cNvSpPr>
          <p:nvPr>
            <p:ph idx="1"/>
          </p:nvPr>
        </p:nvSpPr>
        <p:spPr/>
        <p:txBody>
          <a:bodyPr>
            <a:normAutofit/>
          </a:bodyPr>
          <a:lstStyle/>
          <a:p>
            <a:pPr marL="514350" indent="-514350">
              <a:buFont typeface="+mj-lt"/>
              <a:buAutoNum type="arabicPeriod"/>
            </a:pPr>
            <a:r>
              <a:rPr lang="en-US" sz="2400" b="1" i="1" dirty="0">
                <a:solidFill>
                  <a:srgbClr val="FF0000"/>
                </a:solidFill>
              </a:rPr>
              <a:t>local variables </a:t>
            </a:r>
            <a:r>
              <a:rPr lang="en-US" sz="2400" dirty="0"/>
              <a:t>located after </a:t>
            </a:r>
            <a:r>
              <a:rPr lang="en-US" sz="2400" dirty="0" err="1"/>
              <a:t>buf</a:t>
            </a:r>
            <a:r>
              <a:rPr lang="en-US" sz="2400" dirty="0"/>
              <a:t> (var1) are not protected </a:t>
            </a:r>
            <a:r>
              <a:rPr lang="it-IT" sz="2400" dirty="0" err="1"/>
              <a:t>at</a:t>
            </a:r>
            <a:r>
              <a:rPr lang="it-IT" sz="2400" dirty="0"/>
              <a:t> </a:t>
            </a:r>
            <a:r>
              <a:rPr lang="it-IT" sz="2400" dirty="0" err="1"/>
              <a:t>all</a:t>
            </a:r>
            <a:endParaRPr lang="it-IT" sz="2400" dirty="0"/>
          </a:p>
          <a:p>
            <a:pPr marL="514350" indent="-514350">
              <a:buFont typeface="+mj-lt"/>
              <a:buAutoNum type="arabicPeriod"/>
            </a:pPr>
            <a:r>
              <a:rPr lang="it-IT" sz="2400" dirty="0" err="1"/>
              <a:t>StackGuard’s</a:t>
            </a:r>
            <a:r>
              <a:rPr lang="it-IT" sz="2400" dirty="0"/>
              <a:t> check </a:t>
            </a:r>
            <a:r>
              <a:rPr lang="it-IT" sz="2400" dirty="0" err="1"/>
              <a:t>would</a:t>
            </a:r>
            <a:r>
              <a:rPr lang="it-IT" sz="2400" dirty="0"/>
              <a:t> </a:t>
            </a:r>
            <a:r>
              <a:rPr lang="it-IT" sz="2400" dirty="0" err="1"/>
              <a:t>only</a:t>
            </a:r>
            <a:r>
              <a:rPr lang="it-IT" sz="2400" dirty="0"/>
              <a:t> </a:t>
            </a:r>
            <a:r>
              <a:rPr lang="en-US" sz="2400" dirty="0"/>
              <a:t>detect the attack </a:t>
            </a:r>
            <a:r>
              <a:rPr lang="en-US" sz="2400" b="1" dirty="0"/>
              <a:t>after the function finishes</a:t>
            </a:r>
            <a:r>
              <a:rPr lang="en-US" sz="2400" dirty="0"/>
              <a:t>, giving the attacker a code window </a:t>
            </a:r>
            <a:r>
              <a:rPr lang="it-IT" sz="2400" dirty="0"/>
              <a:t>to play with</a:t>
            </a:r>
          </a:p>
          <a:p>
            <a:pPr marL="514350" indent="-514350">
              <a:buFont typeface="+mj-lt"/>
              <a:buAutoNum type="arabicPeriod"/>
            </a:pPr>
            <a:r>
              <a:rPr lang="en-US" sz="2400" dirty="0"/>
              <a:t>When we try to do a </a:t>
            </a:r>
            <a:r>
              <a:rPr lang="en-US" sz="2400" b="1" i="1" dirty="0">
                <a:solidFill>
                  <a:srgbClr val="FF0000"/>
                </a:solidFill>
              </a:rPr>
              <a:t>frame pointer overwrite </a:t>
            </a:r>
            <a:r>
              <a:rPr lang="en-US" sz="2400" dirty="0"/>
              <a:t>attack, we may successfully alter the saved </a:t>
            </a:r>
            <a:r>
              <a:rPr lang="en-US" sz="2400" b="1" i="1" dirty="0"/>
              <a:t>frame pointer </a:t>
            </a:r>
            <a:r>
              <a:rPr lang="en-US" sz="2400" dirty="0"/>
              <a:t>without changing the </a:t>
            </a:r>
            <a:r>
              <a:rPr lang="en-US" sz="2400" b="1" i="1" dirty="0"/>
              <a:t>canary</a:t>
            </a:r>
            <a:endParaRPr lang="it-IT" sz="2400" b="1" dirty="0"/>
          </a:p>
        </p:txBody>
      </p:sp>
      <p:pic>
        <p:nvPicPr>
          <p:cNvPr id="4" name="Immagine 3">
            <a:extLst>
              <a:ext uri="{FF2B5EF4-FFF2-40B4-BE49-F238E27FC236}">
                <a16:creationId xmlns:a16="http://schemas.microsoft.com/office/drawing/2014/main" id="{CD4A0B4D-9312-40D6-95A5-E95FE260C8C8}"/>
              </a:ext>
            </a:extLst>
          </p:cNvPr>
          <p:cNvPicPr>
            <a:picLocks noChangeAspect="1"/>
          </p:cNvPicPr>
          <p:nvPr/>
        </p:nvPicPr>
        <p:blipFill>
          <a:blip r:embed="rId2"/>
          <a:stretch>
            <a:fillRect/>
          </a:stretch>
        </p:blipFill>
        <p:spPr>
          <a:xfrm>
            <a:off x="4814684" y="4209238"/>
            <a:ext cx="4337783" cy="2512237"/>
          </a:xfrm>
          <a:prstGeom prst="rect">
            <a:avLst/>
          </a:prstGeom>
        </p:spPr>
      </p:pic>
      <p:sp>
        <p:nvSpPr>
          <p:cNvPr id="5" name="Segnaposto numero diapositiva 4">
            <a:extLst>
              <a:ext uri="{FF2B5EF4-FFF2-40B4-BE49-F238E27FC236}">
                <a16:creationId xmlns:a16="http://schemas.microsoft.com/office/drawing/2014/main" id="{7E559CE4-54F3-4181-8C1B-628393B394C6}"/>
              </a:ext>
            </a:extLst>
          </p:cNvPr>
          <p:cNvSpPr>
            <a:spLocks noGrp="1"/>
          </p:cNvSpPr>
          <p:nvPr>
            <p:ph type="sldNum" sz="quarter" idx="12"/>
          </p:nvPr>
        </p:nvSpPr>
        <p:spPr/>
        <p:txBody>
          <a:bodyPr/>
          <a:lstStyle/>
          <a:p>
            <a:fld id="{17FEB27F-D544-463F-A121-A79C0CCBE56F}" type="slidenum">
              <a:rPr lang="it-IT" smtClean="0"/>
              <a:t>23</a:t>
            </a:fld>
            <a:endParaRPr lang="it-IT"/>
          </a:p>
        </p:txBody>
      </p:sp>
    </p:spTree>
    <p:extLst>
      <p:ext uri="{BB962C8B-B14F-4D97-AF65-F5344CB8AC3E}">
        <p14:creationId xmlns:p14="http://schemas.microsoft.com/office/powerpoint/2010/main" val="2032850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B432D0-BF7B-4A81-BA49-BD5EEA2C5340}"/>
              </a:ext>
            </a:extLst>
          </p:cNvPr>
          <p:cNvSpPr>
            <a:spLocks noGrp="1"/>
          </p:cNvSpPr>
          <p:nvPr>
            <p:ph type="title"/>
          </p:nvPr>
        </p:nvSpPr>
        <p:spPr/>
        <p:txBody>
          <a:bodyPr/>
          <a:lstStyle/>
          <a:p>
            <a:r>
              <a:rPr lang="it-IT" dirty="0" err="1"/>
              <a:t>StackShield</a:t>
            </a:r>
            <a:endParaRPr lang="it-IT" dirty="0"/>
          </a:p>
        </p:txBody>
      </p:sp>
      <p:sp>
        <p:nvSpPr>
          <p:cNvPr id="3" name="Segnaposto contenuto 2">
            <a:extLst>
              <a:ext uri="{FF2B5EF4-FFF2-40B4-BE49-F238E27FC236}">
                <a16:creationId xmlns:a16="http://schemas.microsoft.com/office/drawing/2014/main" id="{E9481C84-CFC3-42C0-84FA-DBB1F4B5C71E}"/>
              </a:ext>
            </a:extLst>
          </p:cNvPr>
          <p:cNvSpPr>
            <a:spLocks noGrp="1"/>
          </p:cNvSpPr>
          <p:nvPr>
            <p:ph idx="1"/>
          </p:nvPr>
        </p:nvSpPr>
        <p:spPr>
          <a:xfrm>
            <a:off x="838200" y="1825625"/>
            <a:ext cx="7594600" cy="4351338"/>
          </a:xfrm>
        </p:spPr>
        <p:txBody>
          <a:bodyPr>
            <a:normAutofit fontScale="70000" lnSpcReduction="20000"/>
          </a:bodyPr>
          <a:lstStyle/>
          <a:p>
            <a:r>
              <a:rPr lang="en-US" dirty="0"/>
              <a:t>An implementation difference is that </a:t>
            </a:r>
            <a:r>
              <a:rPr lang="en-US" b="1" dirty="0" err="1">
                <a:solidFill>
                  <a:srgbClr val="0070C0"/>
                </a:solidFill>
              </a:rPr>
              <a:t>StackShield</a:t>
            </a:r>
            <a:r>
              <a:rPr lang="en-US" dirty="0"/>
              <a:t> takes as </a:t>
            </a:r>
            <a:r>
              <a:rPr lang="en-US" b="1" dirty="0"/>
              <a:t>input</a:t>
            </a:r>
            <a:r>
              <a:rPr lang="en-US" dirty="0"/>
              <a:t> </a:t>
            </a:r>
            <a:r>
              <a:rPr lang="en-US" b="1" dirty="0">
                <a:solidFill>
                  <a:srgbClr val="FF0000"/>
                </a:solidFill>
              </a:rPr>
              <a:t>assembler </a:t>
            </a:r>
            <a:r>
              <a:rPr lang="en-US" dirty="0"/>
              <a:t>files (.s) and produces as </a:t>
            </a:r>
            <a:r>
              <a:rPr lang="en-US" b="1" dirty="0"/>
              <a:t>output</a:t>
            </a:r>
            <a:r>
              <a:rPr lang="en-US" dirty="0"/>
              <a:t> </a:t>
            </a:r>
            <a:r>
              <a:rPr lang="en-US" b="1" dirty="0">
                <a:solidFill>
                  <a:srgbClr val="FF0000"/>
                </a:solidFill>
              </a:rPr>
              <a:t>assembler files</a:t>
            </a:r>
          </a:p>
          <a:p>
            <a:r>
              <a:rPr lang="en-US" dirty="0"/>
              <a:t> </a:t>
            </a:r>
            <a:r>
              <a:rPr lang="en-US" b="1" dirty="0" err="1">
                <a:solidFill>
                  <a:srgbClr val="0070C0"/>
                </a:solidFill>
              </a:rPr>
              <a:t>StackGuard</a:t>
            </a:r>
            <a:r>
              <a:rPr lang="en-US" dirty="0"/>
              <a:t> is implemented as a modification to </a:t>
            </a:r>
            <a:r>
              <a:rPr lang="en-US" b="1" dirty="0" err="1"/>
              <a:t>gcc</a:t>
            </a:r>
            <a:r>
              <a:rPr lang="en-US" dirty="0"/>
              <a:t>, and as a result, takes as </a:t>
            </a:r>
            <a:r>
              <a:rPr lang="en-US" b="1" dirty="0"/>
              <a:t>input</a:t>
            </a:r>
            <a:r>
              <a:rPr lang="en-US" dirty="0"/>
              <a:t> </a:t>
            </a:r>
            <a:r>
              <a:rPr lang="en-US" b="1" dirty="0">
                <a:solidFill>
                  <a:srgbClr val="FF0000"/>
                </a:solidFill>
              </a:rPr>
              <a:t>C source files</a:t>
            </a:r>
            <a:r>
              <a:rPr lang="en-US" dirty="0"/>
              <a:t>, and produces </a:t>
            </a:r>
            <a:r>
              <a:rPr lang="en-US" b="1" dirty="0">
                <a:solidFill>
                  <a:srgbClr val="FF0000"/>
                </a:solidFill>
              </a:rPr>
              <a:t>binary objects</a:t>
            </a:r>
          </a:p>
          <a:p>
            <a:r>
              <a:rPr lang="en-US" dirty="0"/>
              <a:t>the basic idea is to </a:t>
            </a:r>
            <a:r>
              <a:rPr lang="en-US" b="1" dirty="0"/>
              <a:t>save</a:t>
            </a:r>
            <a:r>
              <a:rPr lang="en-US" dirty="0"/>
              <a:t> </a:t>
            </a:r>
            <a:r>
              <a:rPr lang="en-US" b="1" i="1" dirty="0">
                <a:solidFill>
                  <a:srgbClr val="FF0000"/>
                </a:solidFill>
              </a:rPr>
              <a:t>return addresses </a:t>
            </a:r>
            <a:r>
              <a:rPr lang="en-US" dirty="0"/>
              <a:t>in an alternate memory space named </a:t>
            </a:r>
            <a:r>
              <a:rPr lang="en-US" b="1" dirty="0" err="1">
                <a:solidFill>
                  <a:srgbClr val="FF0000"/>
                </a:solidFill>
                <a:latin typeface="Courier New" panose="02070309020205020404" pitchFamily="49" charset="0"/>
                <a:cs typeface="Courier New" panose="02070309020205020404" pitchFamily="49" charset="0"/>
              </a:rPr>
              <a:t>retarray</a:t>
            </a:r>
            <a:endParaRPr lang="en-US" b="1" dirty="0">
              <a:solidFill>
                <a:srgbClr val="FF0000"/>
              </a:solidFill>
              <a:latin typeface="Courier New" panose="02070309020205020404" pitchFamily="49" charset="0"/>
              <a:cs typeface="Courier New" panose="02070309020205020404" pitchFamily="49" charset="0"/>
            </a:endParaRPr>
          </a:p>
          <a:p>
            <a:r>
              <a:rPr lang="en-US" dirty="0"/>
              <a:t>Two other global variables are used: </a:t>
            </a:r>
          </a:p>
          <a:p>
            <a:pPr lvl="1"/>
            <a:r>
              <a:rPr lang="en-US" sz="2800" b="1" dirty="0" err="1">
                <a:solidFill>
                  <a:srgbClr val="FF0000"/>
                </a:solidFill>
                <a:latin typeface="Courier New" panose="02070309020205020404" pitchFamily="49" charset="0"/>
                <a:cs typeface="Courier New" panose="02070309020205020404" pitchFamily="49" charset="0"/>
              </a:rPr>
              <a:t>rettop</a:t>
            </a:r>
            <a:r>
              <a:rPr lang="en-US" dirty="0"/>
              <a:t>, initialized on startup and never changed, is the </a:t>
            </a:r>
            <a:r>
              <a:rPr lang="en-US" b="1" dirty="0"/>
              <a:t>address</a:t>
            </a:r>
            <a:r>
              <a:rPr lang="en-US" dirty="0"/>
              <a:t> in memory where </a:t>
            </a:r>
            <a:r>
              <a:rPr lang="en-US" b="1" dirty="0" err="1"/>
              <a:t>retarray</a:t>
            </a:r>
            <a:r>
              <a:rPr lang="en-US" b="1" dirty="0"/>
              <a:t> ends</a:t>
            </a:r>
            <a:r>
              <a:rPr lang="en-US" dirty="0"/>
              <a:t>, </a:t>
            </a:r>
          </a:p>
          <a:p>
            <a:pPr lvl="1"/>
            <a:r>
              <a:rPr lang="en-US" sz="2800" b="1" dirty="0" err="1">
                <a:solidFill>
                  <a:srgbClr val="FF0000"/>
                </a:solidFill>
                <a:latin typeface="Courier New" panose="02070309020205020404" pitchFamily="49" charset="0"/>
                <a:cs typeface="Courier New" panose="02070309020205020404" pitchFamily="49" charset="0"/>
              </a:rPr>
              <a:t>retptr</a:t>
            </a:r>
            <a:r>
              <a:rPr lang="en-US" sz="2800" b="1" dirty="0">
                <a:solidFill>
                  <a:srgbClr val="FF0000"/>
                </a:solidFill>
                <a:latin typeface="Courier New" panose="02070309020205020404" pitchFamily="49" charset="0"/>
                <a:cs typeface="Courier New" panose="02070309020205020404" pitchFamily="49" charset="0"/>
              </a:rPr>
              <a:t> </a:t>
            </a:r>
            <a:r>
              <a:rPr lang="en-US" dirty="0"/>
              <a:t>is the address where the </a:t>
            </a:r>
            <a:r>
              <a:rPr lang="en-US" b="1" dirty="0"/>
              <a:t>next </a:t>
            </a:r>
            <a:r>
              <a:rPr lang="en-US" b="1" i="1" dirty="0"/>
              <a:t>clone </a:t>
            </a:r>
            <a:r>
              <a:rPr lang="en-US" dirty="0"/>
              <a:t>is to be saved.</a:t>
            </a:r>
          </a:p>
          <a:p>
            <a:r>
              <a:rPr lang="en-US" dirty="0"/>
              <a:t>On entry to a protected function, the </a:t>
            </a:r>
            <a:r>
              <a:rPr lang="en-US" i="1" dirty="0"/>
              <a:t>return address </a:t>
            </a:r>
            <a:r>
              <a:rPr lang="en-US" dirty="0"/>
              <a:t>is copied from the stack to </a:t>
            </a:r>
            <a:r>
              <a:rPr lang="en-US" dirty="0" err="1"/>
              <a:t>retarray</a:t>
            </a:r>
            <a:r>
              <a:rPr lang="en-US" dirty="0"/>
              <a:t> and </a:t>
            </a:r>
            <a:r>
              <a:rPr lang="en-US" dirty="0" err="1">
                <a:solidFill>
                  <a:srgbClr val="FF0000"/>
                </a:solidFill>
              </a:rPr>
              <a:t>r</a:t>
            </a:r>
            <a:r>
              <a:rPr lang="en-US" b="1" dirty="0" err="1">
                <a:solidFill>
                  <a:srgbClr val="FF0000"/>
                </a:solidFill>
                <a:latin typeface="Courier New" panose="02070309020205020404" pitchFamily="49" charset="0"/>
                <a:cs typeface="Courier New" panose="02070309020205020404" pitchFamily="49" charset="0"/>
              </a:rPr>
              <a:t>etptr</a:t>
            </a:r>
            <a:r>
              <a:rPr lang="en-US" dirty="0"/>
              <a:t> is incremented. If there is no more space for </a:t>
            </a:r>
            <a:r>
              <a:rPr lang="en-US" i="1" dirty="0" err="1"/>
              <a:t>clones</a:t>
            </a:r>
            <a:r>
              <a:rPr lang="en-US" dirty="0" err="1"/>
              <a:t>,the</a:t>
            </a:r>
            <a:r>
              <a:rPr lang="en-US" dirty="0"/>
              <a:t> </a:t>
            </a:r>
            <a:r>
              <a:rPr lang="en-US" i="1" dirty="0"/>
              <a:t>return address </a:t>
            </a:r>
            <a:r>
              <a:rPr lang="en-US" dirty="0"/>
              <a:t>is not saved, but </a:t>
            </a:r>
            <a:r>
              <a:rPr lang="en-US" dirty="0" err="1"/>
              <a:t>retptr</a:t>
            </a:r>
            <a:r>
              <a:rPr lang="en-US" dirty="0"/>
              <a:t> is anyway incremented</a:t>
            </a:r>
            <a:endParaRPr lang="it-IT" b="1" dirty="0">
              <a:solidFill>
                <a:srgbClr val="FF0000"/>
              </a:solidFill>
              <a:latin typeface="Courier New" panose="02070309020205020404" pitchFamily="49" charset="0"/>
              <a:cs typeface="Courier New" panose="02070309020205020404" pitchFamily="49" charset="0"/>
            </a:endParaRPr>
          </a:p>
        </p:txBody>
      </p:sp>
      <p:sp>
        <p:nvSpPr>
          <p:cNvPr id="4" name="Segnaposto numero diapositiva 3">
            <a:extLst>
              <a:ext uri="{FF2B5EF4-FFF2-40B4-BE49-F238E27FC236}">
                <a16:creationId xmlns:a16="http://schemas.microsoft.com/office/drawing/2014/main" id="{8111E994-6CCD-4678-AE19-405356BC46D6}"/>
              </a:ext>
            </a:extLst>
          </p:cNvPr>
          <p:cNvSpPr>
            <a:spLocks noGrp="1"/>
          </p:cNvSpPr>
          <p:nvPr>
            <p:ph type="sldNum" sz="quarter" idx="12"/>
          </p:nvPr>
        </p:nvSpPr>
        <p:spPr/>
        <p:txBody>
          <a:bodyPr/>
          <a:lstStyle/>
          <a:p>
            <a:fld id="{17FEB27F-D544-463F-A121-A79C0CCBE56F}" type="slidenum">
              <a:rPr lang="it-IT" smtClean="0"/>
              <a:t>24</a:t>
            </a:fld>
            <a:endParaRPr lang="it-IT"/>
          </a:p>
        </p:txBody>
      </p:sp>
      <p:sp>
        <p:nvSpPr>
          <p:cNvPr id="5" name="Rettangolo 4">
            <a:extLst>
              <a:ext uri="{FF2B5EF4-FFF2-40B4-BE49-F238E27FC236}">
                <a16:creationId xmlns:a16="http://schemas.microsoft.com/office/drawing/2014/main" id="{9CCADF02-66BA-4919-BC56-5F16108AE0AA}"/>
              </a:ext>
            </a:extLst>
          </p:cNvPr>
          <p:cNvSpPr/>
          <p:nvPr/>
        </p:nvSpPr>
        <p:spPr>
          <a:xfrm>
            <a:off x="9855204" y="2562578"/>
            <a:ext cx="2187222" cy="365125"/>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Rettangolo 5">
            <a:extLst>
              <a:ext uri="{FF2B5EF4-FFF2-40B4-BE49-F238E27FC236}">
                <a16:creationId xmlns:a16="http://schemas.microsoft.com/office/drawing/2014/main" id="{B80F5609-84B4-4968-B1D6-E2DF41F43AD7}"/>
              </a:ext>
            </a:extLst>
          </p:cNvPr>
          <p:cNvSpPr/>
          <p:nvPr/>
        </p:nvSpPr>
        <p:spPr>
          <a:xfrm>
            <a:off x="9860847" y="2906891"/>
            <a:ext cx="2187222" cy="365125"/>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Rettangolo 6">
            <a:extLst>
              <a:ext uri="{FF2B5EF4-FFF2-40B4-BE49-F238E27FC236}">
                <a16:creationId xmlns:a16="http://schemas.microsoft.com/office/drawing/2014/main" id="{86FADFC3-B8CD-4A56-9CBA-B8157F638914}"/>
              </a:ext>
            </a:extLst>
          </p:cNvPr>
          <p:cNvSpPr/>
          <p:nvPr/>
        </p:nvSpPr>
        <p:spPr>
          <a:xfrm>
            <a:off x="9860848" y="3313290"/>
            <a:ext cx="2187222" cy="365125"/>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92BE212A-04BF-48A3-AC20-9BB52C341D2E}"/>
              </a:ext>
            </a:extLst>
          </p:cNvPr>
          <p:cNvSpPr/>
          <p:nvPr/>
        </p:nvSpPr>
        <p:spPr>
          <a:xfrm>
            <a:off x="9866493" y="3698877"/>
            <a:ext cx="2187222" cy="365125"/>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AF83BB15-1442-4791-BBD5-A3059526E66E}"/>
              </a:ext>
            </a:extLst>
          </p:cNvPr>
          <p:cNvSpPr txBox="1"/>
          <p:nvPr/>
        </p:nvSpPr>
        <p:spPr>
          <a:xfrm>
            <a:off x="8613421" y="2132657"/>
            <a:ext cx="1422400" cy="369332"/>
          </a:xfrm>
          <a:prstGeom prst="rect">
            <a:avLst/>
          </a:prstGeom>
          <a:noFill/>
        </p:spPr>
        <p:txBody>
          <a:bodyPr wrap="square" rtlCol="0">
            <a:spAutoFit/>
          </a:bodyPr>
          <a:lstStyle/>
          <a:p>
            <a:r>
              <a:rPr lang="it-IT" b="1" dirty="0" err="1">
                <a:solidFill>
                  <a:srgbClr val="FF0000"/>
                </a:solidFill>
                <a:latin typeface="Courier New" panose="02070309020205020404" pitchFamily="49" charset="0"/>
                <a:cs typeface="Courier New" panose="02070309020205020404" pitchFamily="49" charset="0"/>
              </a:rPr>
              <a:t>rettop</a:t>
            </a:r>
            <a:endParaRPr lang="it-IT" b="1" dirty="0">
              <a:solidFill>
                <a:srgbClr val="FF0000"/>
              </a:solidFill>
              <a:latin typeface="Courier New" panose="02070309020205020404" pitchFamily="49" charset="0"/>
              <a:cs typeface="Courier New" panose="02070309020205020404" pitchFamily="49" charset="0"/>
            </a:endParaRPr>
          </a:p>
        </p:txBody>
      </p:sp>
      <p:cxnSp>
        <p:nvCxnSpPr>
          <p:cNvPr id="11" name="Connettore 2 10">
            <a:extLst>
              <a:ext uri="{FF2B5EF4-FFF2-40B4-BE49-F238E27FC236}">
                <a16:creationId xmlns:a16="http://schemas.microsoft.com/office/drawing/2014/main" id="{8349E369-FE48-4FAC-905D-C8F0466BA426}"/>
              </a:ext>
            </a:extLst>
          </p:cNvPr>
          <p:cNvCxnSpPr>
            <a:cxnSpLocks/>
          </p:cNvCxnSpPr>
          <p:nvPr/>
        </p:nvCxnSpPr>
        <p:spPr>
          <a:xfrm>
            <a:off x="8737599" y="2541767"/>
            <a:ext cx="93980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Parentesi graffa aperta 13">
            <a:extLst>
              <a:ext uri="{FF2B5EF4-FFF2-40B4-BE49-F238E27FC236}">
                <a16:creationId xmlns:a16="http://schemas.microsoft.com/office/drawing/2014/main" id="{304EBF06-294C-450F-BFE1-8AF63451E584}"/>
              </a:ext>
            </a:extLst>
          </p:cNvPr>
          <p:cNvSpPr/>
          <p:nvPr/>
        </p:nvSpPr>
        <p:spPr>
          <a:xfrm>
            <a:off x="9677404" y="2562578"/>
            <a:ext cx="45719" cy="15014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5" name="CasellaDiTesto 14">
            <a:extLst>
              <a:ext uri="{FF2B5EF4-FFF2-40B4-BE49-F238E27FC236}">
                <a16:creationId xmlns:a16="http://schemas.microsoft.com/office/drawing/2014/main" id="{7442938F-9B8A-4753-954A-9B987451CE19}"/>
              </a:ext>
            </a:extLst>
          </p:cNvPr>
          <p:cNvSpPr txBox="1"/>
          <p:nvPr/>
        </p:nvSpPr>
        <p:spPr>
          <a:xfrm>
            <a:off x="8387641" y="3044326"/>
            <a:ext cx="1422400" cy="369332"/>
          </a:xfrm>
          <a:prstGeom prst="rect">
            <a:avLst/>
          </a:prstGeom>
          <a:noFill/>
        </p:spPr>
        <p:txBody>
          <a:bodyPr wrap="square" rtlCol="0">
            <a:spAutoFit/>
          </a:bodyPr>
          <a:lstStyle/>
          <a:p>
            <a:r>
              <a:rPr lang="it-IT" b="1" dirty="0" err="1">
                <a:solidFill>
                  <a:srgbClr val="FF0000"/>
                </a:solidFill>
                <a:latin typeface="Courier New" panose="02070309020205020404" pitchFamily="49" charset="0"/>
                <a:cs typeface="Courier New" panose="02070309020205020404" pitchFamily="49" charset="0"/>
              </a:rPr>
              <a:t>retarray</a:t>
            </a:r>
            <a:endParaRPr lang="it-IT" b="1" dirty="0">
              <a:solidFill>
                <a:srgbClr val="FF0000"/>
              </a:solidFill>
              <a:latin typeface="Courier New" panose="02070309020205020404" pitchFamily="49" charset="0"/>
              <a:cs typeface="Courier New" panose="02070309020205020404" pitchFamily="49" charset="0"/>
            </a:endParaRPr>
          </a:p>
        </p:txBody>
      </p:sp>
      <p:sp>
        <p:nvSpPr>
          <p:cNvPr id="16" name="Rettangolo 15">
            <a:extLst>
              <a:ext uri="{FF2B5EF4-FFF2-40B4-BE49-F238E27FC236}">
                <a16:creationId xmlns:a16="http://schemas.microsoft.com/office/drawing/2014/main" id="{381ECCA8-CDC0-4FD6-8407-D89DCDBDF9B0}"/>
              </a:ext>
            </a:extLst>
          </p:cNvPr>
          <p:cNvSpPr/>
          <p:nvPr/>
        </p:nvSpPr>
        <p:spPr>
          <a:xfrm>
            <a:off x="9855204" y="4652613"/>
            <a:ext cx="2187222" cy="365125"/>
          </a:xfrm>
          <a:prstGeom prst="rect">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solidFill>
                  <a:srgbClr val="FF0000"/>
                </a:solidFill>
              </a:rPr>
              <a:t>Next</a:t>
            </a:r>
            <a:r>
              <a:rPr lang="it-IT" b="1" dirty="0">
                <a:solidFill>
                  <a:srgbClr val="FF0000"/>
                </a:solidFill>
              </a:rPr>
              <a:t> clone</a:t>
            </a:r>
          </a:p>
        </p:txBody>
      </p:sp>
      <p:sp>
        <p:nvSpPr>
          <p:cNvPr id="17" name="CasellaDiTesto 16">
            <a:extLst>
              <a:ext uri="{FF2B5EF4-FFF2-40B4-BE49-F238E27FC236}">
                <a16:creationId xmlns:a16="http://schemas.microsoft.com/office/drawing/2014/main" id="{876883CC-FB19-4A4B-A79C-4B6E439D4DA9}"/>
              </a:ext>
            </a:extLst>
          </p:cNvPr>
          <p:cNvSpPr txBox="1"/>
          <p:nvPr/>
        </p:nvSpPr>
        <p:spPr>
          <a:xfrm>
            <a:off x="8585198" y="4655724"/>
            <a:ext cx="1422400" cy="369332"/>
          </a:xfrm>
          <a:prstGeom prst="rect">
            <a:avLst/>
          </a:prstGeom>
          <a:noFill/>
        </p:spPr>
        <p:txBody>
          <a:bodyPr wrap="square" rtlCol="0">
            <a:spAutoFit/>
          </a:bodyPr>
          <a:lstStyle/>
          <a:p>
            <a:r>
              <a:rPr lang="it-IT" b="1" dirty="0" err="1">
                <a:solidFill>
                  <a:srgbClr val="FF0000"/>
                </a:solidFill>
                <a:latin typeface="Courier New" panose="02070309020205020404" pitchFamily="49" charset="0"/>
                <a:cs typeface="Courier New" panose="02070309020205020404" pitchFamily="49" charset="0"/>
              </a:rPr>
              <a:t>retptr</a:t>
            </a:r>
            <a:endParaRPr lang="it-IT"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8049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84794260-D60B-44CB-8094-4572C2331074}"/>
              </a:ext>
            </a:extLst>
          </p:cNvPr>
          <p:cNvPicPr>
            <a:picLocks noChangeAspect="1"/>
          </p:cNvPicPr>
          <p:nvPr/>
        </p:nvPicPr>
        <p:blipFill>
          <a:blip r:embed="rId3"/>
          <a:stretch>
            <a:fillRect/>
          </a:stretch>
        </p:blipFill>
        <p:spPr>
          <a:xfrm>
            <a:off x="3709499" y="0"/>
            <a:ext cx="4773001" cy="5444934"/>
          </a:xfrm>
          <a:prstGeom prst="rect">
            <a:avLst/>
          </a:prstGeom>
        </p:spPr>
      </p:pic>
      <p:pic>
        <p:nvPicPr>
          <p:cNvPr id="5" name="Immagine 4">
            <a:extLst>
              <a:ext uri="{FF2B5EF4-FFF2-40B4-BE49-F238E27FC236}">
                <a16:creationId xmlns:a16="http://schemas.microsoft.com/office/drawing/2014/main" id="{DAE68F48-E417-434D-BE2C-5494E40C493B}"/>
              </a:ext>
            </a:extLst>
          </p:cNvPr>
          <p:cNvPicPr>
            <a:picLocks noChangeAspect="1"/>
          </p:cNvPicPr>
          <p:nvPr/>
        </p:nvPicPr>
        <p:blipFill>
          <a:blip r:embed="rId4"/>
          <a:stretch>
            <a:fillRect/>
          </a:stretch>
        </p:blipFill>
        <p:spPr>
          <a:xfrm>
            <a:off x="3903864" y="5255339"/>
            <a:ext cx="4360201" cy="847133"/>
          </a:xfrm>
          <a:prstGeom prst="rect">
            <a:avLst/>
          </a:prstGeom>
        </p:spPr>
      </p:pic>
      <p:sp>
        <p:nvSpPr>
          <p:cNvPr id="2" name="Segnaposto numero diapositiva 1">
            <a:extLst>
              <a:ext uri="{FF2B5EF4-FFF2-40B4-BE49-F238E27FC236}">
                <a16:creationId xmlns:a16="http://schemas.microsoft.com/office/drawing/2014/main" id="{6764B7D5-6D1B-49A8-95DF-72FE09F97BE2}"/>
              </a:ext>
            </a:extLst>
          </p:cNvPr>
          <p:cNvSpPr>
            <a:spLocks noGrp="1"/>
          </p:cNvSpPr>
          <p:nvPr>
            <p:ph type="sldNum" sz="quarter" idx="12"/>
          </p:nvPr>
        </p:nvSpPr>
        <p:spPr/>
        <p:txBody>
          <a:bodyPr/>
          <a:lstStyle/>
          <a:p>
            <a:fld id="{17FEB27F-D544-463F-A121-A79C0CCBE56F}" type="slidenum">
              <a:rPr lang="it-IT" smtClean="0"/>
              <a:t>25</a:t>
            </a:fld>
            <a:endParaRPr lang="it-IT"/>
          </a:p>
        </p:txBody>
      </p:sp>
    </p:spTree>
    <p:extLst>
      <p:ext uri="{BB962C8B-B14F-4D97-AF65-F5344CB8AC3E}">
        <p14:creationId xmlns:p14="http://schemas.microsoft.com/office/powerpoint/2010/main" val="1371320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94C8063-4DED-46C5-91B7-ED6DB4DC66EC}"/>
              </a:ext>
            </a:extLst>
          </p:cNvPr>
          <p:cNvSpPr>
            <a:spLocks noGrp="1"/>
          </p:cNvSpPr>
          <p:nvPr>
            <p:ph idx="1"/>
          </p:nvPr>
        </p:nvSpPr>
        <p:spPr>
          <a:xfrm>
            <a:off x="838200" y="1825625"/>
            <a:ext cx="3950368" cy="4351338"/>
          </a:xfrm>
        </p:spPr>
        <p:txBody>
          <a:bodyPr>
            <a:normAutofit/>
          </a:bodyPr>
          <a:lstStyle/>
          <a:p>
            <a:r>
              <a:rPr lang="en-US" sz="2000" dirty="0"/>
              <a:t>When </a:t>
            </a:r>
            <a:r>
              <a:rPr lang="en-US" sz="2000" b="1" dirty="0"/>
              <a:t>the -d command </a:t>
            </a:r>
            <a:r>
              <a:rPr lang="en-US" sz="2000" dirty="0"/>
              <a:t>line switch is used, the epilogue is a little different, the </a:t>
            </a:r>
            <a:r>
              <a:rPr lang="en-US" sz="2000" b="1" i="1" dirty="0"/>
              <a:t>cloned return address</a:t>
            </a:r>
            <a:r>
              <a:rPr lang="en-US" sz="2000" i="1" dirty="0"/>
              <a:t> </a:t>
            </a:r>
            <a:r>
              <a:rPr lang="en-US" sz="2000" dirty="0"/>
              <a:t>is </a:t>
            </a:r>
            <a:r>
              <a:rPr lang="en-US" sz="2000" b="1" dirty="0">
                <a:solidFill>
                  <a:srgbClr val="FF0000"/>
                </a:solidFill>
              </a:rPr>
              <a:t>compared</a:t>
            </a:r>
            <a:r>
              <a:rPr lang="en-US" sz="2000" dirty="0"/>
              <a:t> to that present in </a:t>
            </a:r>
            <a:r>
              <a:rPr lang="en-US" sz="2000" b="1" dirty="0"/>
              <a:t>stack</a:t>
            </a:r>
            <a:r>
              <a:rPr lang="en-US" sz="2000" dirty="0"/>
              <a:t>, and if they are different, a </a:t>
            </a:r>
            <a:r>
              <a:rPr lang="en-US" sz="2000" b="1" dirty="0"/>
              <a:t>SYS exit system call </a:t>
            </a:r>
            <a:r>
              <a:rPr lang="en-US" sz="2000" dirty="0"/>
              <a:t>is issued, abruptly terminating the program, </a:t>
            </a:r>
            <a:r>
              <a:rPr lang="it-IT" sz="2000" dirty="0"/>
              <a:t>the </a:t>
            </a:r>
            <a:r>
              <a:rPr lang="it-IT" sz="2000" dirty="0" err="1"/>
              <a:t>resulting</a:t>
            </a:r>
            <a:r>
              <a:rPr lang="it-IT" sz="2000" dirty="0"/>
              <a:t> </a:t>
            </a:r>
            <a:r>
              <a:rPr lang="it-IT" sz="2000" dirty="0" err="1"/>
              <a:t>epilogue</a:t>
            </a:r>
            <a:r>
              <a:rPr lang="it-IT" sz="2000" dirty="0"/>
              <a:t> </a:t>
            </a:r>
            <a:r>
              <a:rPr lang="it-IT" sz="2000" dirty="0" err="1"/>
              <a:t>is</a:t>
            </a:r>
            <a:r>
              <a:rPr lang="it-IT" sz="2000" dirty="0"/>
              <a:t>:</a:t>
            </a:r>
          </a:p>
        </p:txBody>
      </p:sp>
      <p:pic>
        <p:nvPicPr>
          <p:cNvPr id="4" name="Immagine 3">
            <a:extLst>
              <a:ext uri="{FF2B5EF4-FFF2-40B4-BE49-F238E27FC236}">
                <a16:creationId xmlns:a16="http://schemas.microsoft.com/office/drawing/2014/main" id="{79E15D28-FF02-4C4D-B9A2-33AA32906559}"/>
              </a:ext>
            </a:extLst>
          </p:cNvPr>
          <p:cNvPicPr>
            <a:picLocks noChangeAspect="1"/>
          </p:cNvPicPr>
          <p:nvPr/>
        </p:nvPicPr>
        <p:blipFill>
          <a:blip r:embed="rId2"/>
          <a:stretch>
            <a:fillRect/>
          </a:stretch>
        </p:blipFill>
        <p:spPr>
          <a:xfrm>
            <a:off x="6501694" y="1442367"/>
            <a:ext cx="4747201" cy="3492001"/>
          </a:xfrm>
          <a:prstGeom prst="rect">
            <a:avLst/>
          </a:prstGeom>
        </p:spPr>
      </p:pic>
      <p:sp>
        <p:nvSpPr>
          <p:cNvPr id="2" name="Segnaposto numero diapositiva 1">
            <a:extLst>
              <a:ext uri="{FF2B5EF4-FFF2-40B4-BE49-F238E27FC236}">
                <a16:creationId xmlns:a16="http://schemas.microsoft.com/office/drawing/2014/main" id="{B75EB285-613D-46BA-BBFE-424611FBC7A4}"/>
              </a:ext>
            </a:extLst>
          </p:cNvPr>
          <p:cNvSpPr>
            <a:spLocks noGrp="1"/>
          </p:cNvSpPr>
          <p:nvPr>
            <p:ph type="sldNum" sz="quarter" idx="12"/>
          </p:nvPr>
        </p:nvSpPr>
        <p:spPr/>
        <p:txBody>
          <a:bodyPr/>
          <a:lstStyle/>
          <a:p>
            <a:fld id="{17FEB27F-D544-463F-A121-A79C0CCBE56F}" type="slidenum">
              <a:rPr lang="it-IT" smtClean="0"/>
              <a:t>26</a:t>
            </a:fld>
            <a:endParaRPr lang="it-IT"/>
          </a:p>
        </p:txBody>
      </p:sp>
    </p:spTree>
    <p:extLst>
      <p:ext uri="{BB962C8B-B14F-4D97-AF65-F5344CB8AC3E}">
        <p14:creationId xmlns:p14="http://schemas.microsoft.com/office/powerpoint/2010/main" val="2481746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21A035-DDED-4AB9-A18E-A4C9E0C5C7C0}"/>
              </a:ext>
            </a:extLst>
          </p:cNvPr>
          <p:cNvSpPr>
            <a:spLocks noGrp="1"/>
          </p:cNvSpPr>
          <p:nvPr>
            <p:ph type="title"/>
          </p:nvPr>
        </p:nvSpPr>
        <p:spPr/>
        <p:txBody>
          <a:bodyPr/>
          <a:lstStyle/>
          <a:p>
            <a:r>
              <a:rPr lang="it-IT" dirty="0"/>
              <a:t>Return Range </a:t>
            </a:r>
            <a:r>
              <a:rPr lang="it-IT" dirty="0" err="1"/>
              <a:t>Checking</a:t>
            </a:r>
            <a:endParaRPr lang="it-IT" dirty="0"/>
          </a:p>
        </p:txBody>
      </p:sp>
      <p:sp>
        <p:nvSpPr>
          <p:cNvPr id="3" name="Segnaposto contenuto 2">
            <a:extLst>
              <a:ext uri="{FF2B5EF4-FFF2-40B4-BE49-F238E27FC236}">
                <a16:creationId xmlns:a16="http://schemas.microsoft.com/office/drawing/2014/main" id="{0CA58A8E-D17A-405D-A828-DEF884B681D5}"/>
              </a:ext>
            </a:extLst>
          </p:cNvPr>
          <p:cNvSpPr>
            <a:spLocks noGrp="1"/>
          </p:cNvSpPr>
          <p:nvPr>
            <p:ph idx="1"/>
          </p:nvPr>
        </p:nvSpPr>
        <p:spPr>
          <a:xfrm>
            <a:off x="838200" y="1825625"/>
            <a:ext cx="4732421" cy="4351338"/>
          </a:xfrm>
        </p:spPr>
        <p:txBody>
          <a:bodyPr>
            <a:normAutofit/>
          </a:bodyPr>
          <a:lstStyle/>
          <a:p>
            <a:r>
              <a:rPr lang="en-US" sz="2000" dirty="0"/>
              <a:t>The command line options </a:t>
            </a:r>
            <a:r>
              <a:rPr lang="en-US" sz="2000" b="1" dirty="0"/>
              <a:t>-r</a:t>
            </a:r>
            <a:r>
              <a:rPr lang="en-US" sz="2000" dirty="0"/>
              <a:t> and </a:t>
            </a:r>
            <a:r>
              <a:rPr lang="en-US" sz="2000" b="1" dirty="0"/>
              <a:t>-g</a:t>
            </a:r>
            <a:r>
              <a:rPr lang="en-US" sz="2000" dirty="0"/>
              <a:t> enable </a:t>
            </a:r>
            <a:r>
              <a:rPr lang="en-US" sz="2000" b="1" i="1" dirty="0">
                <a:solidFill>
                  <a:srgbClr val="FF0000"/>
                </a:solidFill>
              </a:rPr>
              <a:t>Ret Range Checking</a:t>
            </a:r>
            <a:r>
              <a:rPr lang="en-US" sz="2000" dirty="0"/>
              <a:t>, which would </a:t>
            </a:r>
            <a:r>
              <a:rPr lang="en-US" sz="2000" b="1" dirty="0"/>
              <a:t>detect</a:t>
            </a:r>
            <a:r>
              <a:rPr lang="en-US" sz="2000" dirty="0"/>
              <a:t> and </a:t>
            </a:r>
            <a:r>
              <a:rPr lang="en-US" sz="2000" b="1" dirty="0"/>
              <a:t>stop </a:t>
            </a:r>
            <a:r>
              <a:rPr lang="en-US" sz="2000" dirty="0"/>
              <a:t>attempts to </a:t>
            </a:r>
            <a:r>
              <a:rPr lang="en-US" sz="2000" b="1" dirty="0"/>
              <a:t>return into addresses higher </a:t>
            </a:r>
            <a:r>
              <a:rPr lang="en-US" sz="2000" dirty="0"/>
              <a:t>than that of the variable </a:t>
            </a:r>
            <a:r>
              <a:rPr lang="en-US" sz="2000" b="1" dirty="0" err="1"/>
              <a:t>shielddatabase</a:t>
            </a:r>
            <a:r>
              <a:rPr lang="en-US" sz="2000" dirty="0"/>
              <a:t>, assumed to mark the base for program’s data, where we may say for simplicity, heap and stack are located.</a:t>
            </a:r>
            <a:endParaRPr lang="it-IT" sz="2000" dirty="0"/>
          </a:p>
        </p:txBody>
      </p:sp>
      <p:pic>
        <p:nvPicPr>
          <p:cNvPr id="4" name="Immagine 3">
            <a:extLst>
              <a:ext uri="{FF2B5EF4-FFF2-40B4-BE49-F238E27FC236}">
                <a16:creationId xmlns:a16="http://schemas.microsoft.com/office/drawing/2014/main" id="{93962927-325D-4933-B3CB-9FB446F633D0}"/>
              </a:ext>
            </a:extLst>
          </p:cNvPr>
          <p:cNvPicPr>
            <a:picLocks noChangeAspect="1"/>
          </p:cNvPicPr>
          <p:nvPr/>
        </p:nvPicPr>
        <p:blipFill>
          <a:blip r:embed="rId3"/>
          <a:stretch>
            <a:fillRect/>
          </a:stretch>
        </p:blipFill>
        <p:spPr>
          <a:xfrm>
            <a:off x="6621381" y="1550311"/>
            <a:ext cx="4773001" cy="2515534"/>
          </a:xfrm>
          <a:prstGeom prst="rect">
            <a:avLst/>
          </a:prstGeom>
        </p:spPr>
      </p:pic>
      <p:sp>
        <p:nvSpPr>
          <p:cNvPr id="5" name="Segnaposto numero diapositiva 4">
            <a:extLst>
              <a:ext uri="{FF2B5EF4-FFF2-40B4-BE49-F238E27FC236}">
                <a16:creationId xmlns:a16="http://schemas.microsoft.com/office/drawing/2014/main" id="{7556E773-7FA0-4679-8C7E-1AC7B2243BAB}"/>
              </a:ext>
            </a:extLst>
          </p:cNvPr>
          <p:cNvSpPr>
            <a:spLocks noGrp="1"/>
          </p:cNvSpPr>
          <p:nvPr>
            <p:ph type="sldNum" sz="quarter" idx="12"/>
          </p:nvPr>
        </p:nvSpPr>
        <p:spPr/>
        <p:txBody>
          <a:bodyPr/>
          <a:lstStyle/>
          <a:p>
            <a:fld id="{17FEB27F-D544-463F-A121-A79C0CCBE56F}" type="slidenum">
              <a:rPr lang="it-IT" smtClean="0"/>
              <a:t>27</a:t>
            </a:fld>
            <a:endParaRPr lang="it-IT"/>
          </a:p>
        </p:txBody>
      </p:sp>
    </p:spTree>
    <p:extLst>
      <p:ext uri="{BB962C8B-B14F-4D97-AF65-F5344CB8AC3E}">
        <p14:creationId xmlns:p14="http://schemas.microsoft.com/office/powerpoint/2010/main" val="783122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47F371-AED4-4CEB-A223-A6BD2A70C83C}"/>
              </a:ext>
            </a:extLst>
          </p:cNvPr>
          <p:cNvSpPr>
            <a:spLocks noGrp="1"/>
          </p:cNvSpPr>
          <p:nvPr>
            <p:ph type="title"/>
          </p:nvPr>
        </p:nvSpPr>
        <p:spPr/>
        <p:txBody>
          <a:bodyPr/>
          <a:lstStyle/>
          <a:p>
            <a:r>
              <a:rPr lang="it-IT" dirty="0" err="1"/>
              <a:t>Function</a:t>
            </a:r>
            <a:r>
              <a:rPr lang="it-IT" dirty="0"/>
              <a:t> Call Target </a:t>
            </a:r>
            <a:r>
              <a:rPr lang="it-IT" dirty="0" err="1"/>
              <a:t>Checking</a:t>
            </a:r>
            <a:endParaRPr lang="it-IT" dirty="0"/>
          </a:p>
        </p:txBody>
      </p:sp>
      <p:sp>
        <p:nvSpPr>
          <p:cNvPr id="3" name="Segnaposto contenuto 2">
            <a:extLst>
              <a:ext uri="{FF2B5EF4-FFF2-40B4-BE49-F238E27FC236}">
                <a16:creationId xmlns:a16="http://schemas.microsoft.com/office/drawing/2014/main" id="{5DA855DF-E3DE-4716-BCAF-AC095880699F}"/>
              </a:ext>
            </a:extLst>
          </p:cNvPr>
          <p:cNvSpPr>
            <a:spLocks noGrp="1"/>
          </p:cNvSpPr>
          <p:nvPr>
            <p:ph idx="1"/>
          </p:nvPr>
        </p:nvSpPr>
        <p:spPr>
          <a:xfrm>
            <a:off x="838201" y="1825625"/>
            <a:ext cx="4888832" cy="4351338"/>
          </a:xfrm>
        </p:spPr>
        <p:txBody>
          <a:bodyPr>
            <a:normAutofit/>
          </a:bodyPr>
          <a:lstStyle/>
          <a:p>
            <a:r>
              <a:rPr lang="en-US" sz="2000" dirty="0"/>
              <a:t>One more protection is available and enabled by default. It adds a check to see if </a:t>
            </a:r>
            <a:r>
              <a:rPr lang="en-US" sz="2000" b="1" i="1" dirty="0">
                <a:solidFill>
                  <a:srgbClr val="FF0000"/>
                </a:solidFill>
              </a:rPr>
              <a:t>indirect function calls </a:t>
            </a:r>
            <a:r>
              <a:rPr lang="en-US" sz="2000" dirty="0"/>
              <a:t>(made through a </a:t>
            </a:r>
            <a:r>
              <a:rPr lang="en-US" sz="2000" i="1" dirty="0"/>
              <a:t>function pointer</a:t>
            </a:r>
            <a:r>
              <a:rPr lang="en-US" sz="2000" dirty="0"/>
              <a:t>) are targeted to an address </a:t>
            </a:r>
            <a:r>
              <a:rPr lang="en-US" sz="2000" b="1" dirty="0"/>
              <a:t>below</a:t>
            </a:r>
            <a:r>
              <a:rPr lang="en-US" sz="2000" dirty="0"/>
              <a:t> </a:t>
            </a:r>
            <a:r>
              <a:rPr lang="en-US" sz="2000" b="1" dirty="0" err="1">
                <a:solidFill>
                  <a:srgbClr val="FF0000"/>
                </a:solidFill>
              </a:rPr>
              <a:t>shielddatabase</a:t>
            </a:r>
            <a:r>
              <a:rPr lang="en-US" sz="2000" b="1" dirty="0">
                <a:solidFill>
                  <a:srgbClr val="FF0000"/>
                </a:solidFill>
              </a:rPr>
              <a:t> </a:t>
            </a:r>
            <a:r>
              <a:rPr lang="en-US" sz="2000" dirty="0"/>
              <a:t>or not.</a:t>
            </a:r>
          </a:p>
          <a:p>
            <a:r>
              <a:rPr lang="it-IT" sz="2000" dirty="0" err="1"/>
              <a:t>Its</a:t>
            </a:r>
            <a:r>
              <a:rPr lang="it-IT" sz="2000" dirty="0"/>
              <a:t> </a:t>
            </a:r>
            <a:r>
              <a:rPr lang="en-US" sz="2000" dirty="0"/>
              <a:t>main problem is that </a:t>
            </a:r>
            <a:r>
              <a:rPr lang="en-US" sz="2000" b="1" i="1" dirty="0">
                <a:solidFill>
                  <a:srgbClr val="FF0000"/>
                </a:solidFill>
              </a:rPr>
              <a:t>function pointers </a:t>
            </a:r>
            <a:r>
              <a:rPr lang="en-US" sz="2000" dirty="0"/>
              <a:t>usually abused when coding exploits are part of </a:t>
            </a:r>
            <a:r>
              <a:rPr lang="en-US" sz="2000" dirty="0" err="1"/>
              <a:t>libc</a:t>
            </a:r>
            <a:r>
              <a:rPr lang="en-US" sz="2000" dirty="0"/>
              <a:t> (</a:t>
            </a:r>
            <a:r>
              <a:rPr lang="en-US" sz="2000" dirty="0" err="1"/>
              <a:t>atexit's</a:t>
            </a:r>
            <a:r>
              <a:rPr lang="en-US" sz="2000" dirty="0"/>
              <a:t>, malloc hook, free hook, .</a:t>
            </a:r>
            <a:r>
              <a:rPr lang="en-US" sz="2000" dirty="0" err="1"/>
              <a:t>dtors</a:t>
            </a:r>
            <a:r>
              <a:rPr lang="en-US" sz="2000" dirty="0"/>
              <a:t>, etc.) or part of the dynamic linking mechanism (GOT), and are not protected when using </a:t>
            </a:r>
            <a:r>
              <a:rPr lang="en-US" sz="2000" dirty="0" err="1"/>
              <a:t>StackShield</a:t>
            </a:r>
            <a:r>
              <a:rPr lang="en-US" sz="2000" dirty="0"/>
              <a:t> </a:t>
            </a:r>
            <a:r>
              <a:rPr lang="it-IT" sz="2000" dirty="0" err="1"/>
              <a:t>unless</a:t>
            </a:r>
            <a:r>
              <a:rPr lang="it-IT" sz="2000" dirty="0"/>
              <a:t> </a:t>
            </a:r>
            <a:r>
              <a:rPr lang="it-IT" sz="2000" dirty="0" err="1"/>
              <a:t>you</a:t>
            </a:r>
            <a:r>
              <a:rPr lang="it-IT" sz="2000" dirty="0"/>
              <a:t> </a:t>
            </a:r>
            <a:r>
              <a:rPr lang="it-IT" sz="2000" dirty="0" err="1"/>
              <a:t>recompile</a:t>
            </a:r>
            <a:r>
              <a:rPr lang="it-IT" sz="2000" dirty="0"/>
              <a:t> </a:t>
            </a:r>
            <a:r>
              <a:rPr lang="it-IT" sz="2000" dirty="0" err="1"/>
              <a:t>everything</a:t>
            </a:r>
            <a:r>
              <a:rPr lang="it-IT" sz="2000" dirty="0"/>
              <a:t>.</a:t>
            </a:r>
          </a:p>
        </p:txBody>
      </p:sp>
      <p:pic>
        <p:nvPicPr>
          <p:cNvPr id="4" name="Immagine 3">
            <a:extLst>
              <a:ext uri="{FF2B5EF4-FFF2-40B4-BE49-F238E27FC236}">
                <a16:creationId xmlns:a16="http://schemas.microsoft.com/office/drawing/2014/main" id="{CEB8F873-21E9-4F22-912E-74593FFEE219}"/>
              </a:ext>
            </a:extLst>
          </p:cNvPr>
          <p:cNvPicPr>
            <a:picLocks noChangeAspect="1"/>
          </p:cNvPicPr>
          <p:nvPr/>
        </p:nvPicPr>
        <p:blipFill>
          <a:blip r:embed="rId3"/>
          <a:stretch>
            <a:fillRect/>
          </a:stretch>
        </p:blipFill>
        <p:spPr>
          <a:xfrm>
            <a:off x="5835488" y="1896399"/>
            <a:ext cx="6265296" cy="1833389"/>
          </a:xfrm>
          <a:prstGeom prst="rect">
            <a:avLst/>
          </a:prstGeom>
        </p:spPr>
      </p:pic>
      <p:sp>
        <p:nvSpPr>
          <p:cNvPr id="5" name="Segnaposto numero diapositiva 4">
            <a:extLst>
              <a:ext uri="{FF2B5EF4-FFF2-40B4-BE49-F238E27FC236}">
                <a16:creationId xmlns:a16="http://schemas.microsoft.com/office/drawing/2014/main" id="{9A1779B7-B9C6-4691-8C1C-4B0AE748A497}"/>
              </a:ext>
            </a:extLst>
          </p:cNvPr>
          <p:cNvSpPr>
            <a:spLocks noGrp="1"/>
          </p:cNvSpPr>
          <p:nvPr>
            <p:ph type="sldNum" sz="quarter" idx="12"/>
          </p:nvPr>
        </p:nvSpPr>
        <p:spPr/>
        <p:txBody>
          <a:bodyPr/>
          <a:lstStyle/>
          <a:p>
            <a:fld id="{17FEB27F-D544-463F-A121-A79C0CCBE56F}" type="slidenum">
              <a:rPr lang="it-IT" smtClean="0"/>
              <a:t>28</a:t>
            </a:fld>
            <a:endParaRPr lang="it-IT"/>
          </a:p>
        </p:txBody>
      </p:sp>
    </p:spTree>
    <p:extLst>
      <p:ext uri="{BB962C8B-B14F-4D97-AF65-F5344CB8AC3E}">
        <p14:creationId xmlns:p14="http://schemas.microsoft.com/office/powerpoint/2010/main" val="2418244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3D8029-20F6-449D-AE19-5FFAC8D8310D}"/>
              </a:ext>
            </a:extLst>
          </p:cNvPr>
          <p:cNvSpPr>
            <a:spLocks noGrp="1"/>
          </p:cNvSpPr>
          <p:nvPr>
            <p:ph type="title"/>
          </p:nvPr>
        </p:nvSpPr>
        <p:spPr/>
        <p:txBody>
          <a:bodyPr/>
          <a:lstStyle/>
          <a:p>
            <a:r>
              <a:rPr lang="it-IT" dirty="0"/>
              <a:t>Microsoft GS </a:t>
            </a:r>
            <a:r>
              <a:rPr lang="it-IT" dirty="0" err="1"/>
              <a:t>Protection</a:t>
            </a:r>
            <a:endParaRPr lang="it-IT" dirty="0"/>
          </a:p>
        </p:txBody>
      </p:sp>
      <p:sp>
        <p:nvSpPr>
          <p:cNvPr id="3" name="Segnaposto contenuto 2">
            <a:extLst>
              <a:ext uri="{FF2B5EF4-FFF2-40B4-BE49-F238E27FC236}">
                <a16:creationId xmlns:a16="http://schemas.microsoft.com/office/drawing/2014/main" id="{3DB10903-5082-4D8D-AFF9-AAD7A7506DCE}"/>
              </a:ext>
            </a:extLst>
          </p:cNvPr>
          <p:cNvSpPr>
            <a:spLocks noGrp="1"/>
          </p:cNvSpPr>
          <p:nvPr>
            <p:ph idx="1"/>
          </p:nvPr>
        </p:nvSpPr>
        <p:spPr>
          <a:xfrm>
            <a:off x="838200" y="1825625"/>
            <a:ext cx="2762956" cy="4351338"/>
          </a:xfrm>
        </p:spPr>
        <p:txBody>
          <a:bodyPr/>
          <a:lstStyle/>
          <a:p>
            <a:r>
              <a:rPr lang="en-US" dirty="0"/>
              <a:t>it does protect the </a:t>
            </a:r>
            <a:r>
              <a:rPr lang="en-US" b="1" i="1" dirty="0">
                <a:solidFill>
                  <a:srgbClr val="FF0000"/>
                </a:solidFill>
              </a:rPr>
              <a:t>frame pointer</a:t>
            </a:r>
            <a:r>
              <a:rPr lang="en-US" dirty="0"/>
              <a:t>, placing a </a:t>
            </a:r>
            <a:r>
              <a:rPr lang="en-US" b="1" i="1" dirty="0">
                <a:solidFill>
                  <a:srgbClr val="FF0000"/>
                </a:solidFill>
              </a:rPr>
              <a:t>random canary </a:t>
            </a:r>
            <a:r>
              <a:rPr lang="en-US" dirty="0"/>
              <a:t>between </a:t>
            </a:r>
            <a:r>
              <a:rPr lang="en-US" b="1" dirty="0"/>
              <a:t>it </a:t>
            </a:r>
            <a:r>
              <a:rPr lang="en-US" dirty="0"/>
              <a:t>and </a:t>
            </a:r>
            <a:r>
              <a:rPr lang="en-US" b="1" i="1" dirty="0"/>
              <a:t>local variables</a:t>
            </a:r>
            <a:r>
              <a:rPr lang="en-US" dirty="0"/>
              <a:t>. And as </a:t>
            </a:r>
            <a:r>
              <a:rPr lang="en-US" dirty="0" err="1"/>
              <a:t>StackGuard</a:t>
            </a:r>
            <a:r>
              <a:rPr lang="en-US" dirty="0"/>
              <a:t>, it’s </a:t>
            </a:r>
            <a:r>
              <a:rPr lang="en-US" dirty="0" err="1"/>
              <a:t>embeded</a:t>
            </a:r>
            <a:r>
              <a:rPr lang="en-US" dirty="0"/>
              <a:t> in the C/C++ compiler.</a:t>
            </a:r>
          </a:p>
          <a:p>
            <a:endParaRPr lang="it-IT" dirty="0"/>
          </a:p>
        </p:txBody>
      </p:sp>
      <p:pic>
        <p:nvPicPr>
          <p:cNvPr id="4" name="Immagine 3">
            <a:extLst>
              <a:ext uri="{FF2B5EF4-FFF2-40B4-BE49-F238E27FC236}">
                <a16:creationId xmlns:a16="http://schemas.microsoft.com/office/drawing/2014/main" id="{490E632D-847E-4ADC-9F0A-9A72B7D418AA}"/>
              </a:ext>
            </a:extLst>
          </p:cNvPr>
          <p:cNvPicPr>
            <a:picLocks noChangeAspect="1"/>
          </p:cNvPicPr>
          <p:nvPr/>
        </p:nvPicPr>
        <p:blipFill>
          <a:blip r:embed="rId3"/>
          <a:stretch>
            <a:fillRect/>
          </a:stretch>
        </p:blipFill>
        <p:spPr>
          <a:xfrm>
            <a:off x="3770746" y="2106560"/>
            <a:ext cx="4515001" cy="3789467"/>
          </a:xfrm>
          <a:prstGeom prst="rect">
            <a:avLst/>
          </a:prstGeom>
        </p:spPr>
      </p:pic>
      <p:pic>
        <p:nvPicPr>
          <p:cNvPr id="5" name="Immagine 4">
            <a:extLst>
              <a:ext uri="{FF2B5EF4-FFF2-40B4-BE49-F238E27FC236}">
                <a16:creationId xmlns:a16="http://schemas.microsoft.com/office/drawing/2014/main" id="{592A57BD-FB3B-4CAD-8742-71A4DDAF4BBE}"/>
              </a:ext>
            </a:extLst>
          </p:cNvPr>
          <p:cNvPicPr>
            <a:picLocks noChangeAspect="1"/>
          </p:cNvPicPr>
          <p:nvPr/>
        </p:nvPicPr>
        <p:blipFill>
          <a:blip r:embed="rId4"/>
          <a:stretch>
            <a:fillRect/>
          </a:stretch>
        </p:blipFill>
        <p:spPr>
          <a:xfrm>
            <a:off x="8593200" y="792824"/>
            <a:ext cx="2760600" cy="737200"/>
          </a:xfrm>
          <a:prstGeom prst="rect">
            <a:avLst/>
          </a:prstGeom>
        </p:spPr>
      </p:pic>
      <p:pic>
        <p:nvPicPr>
          <p:cNvPr id="6" name="Immagine 5">
            <a:extLst>
              <a:ext uri="{FF2B5EF4-FFF2-40B4-BE49-F238E27FC236}">
                <a16:creationId xmlns:a16="http://schemas.microsoft.com/office/drawing/2014/main" id="{91540830-1BA8-4D34-9D98-4AB2156E9C42}"/>
              </a:ext>
            </a:extLst>
          </p:cNvPr>
          <p:cNvPicPr>
            <a:picLocks noChangeAspect="1"/>
          </p:cNvPicPr>
          <p:nvPr/>
        </p:nvPicPr>
        <p:blipFill>
          <a:blip r:embed="rId5"/>
          <a:stretch>
            <a:fillRect/>
          </a:stretch>
        </p:blipFill>
        <p:spPr>
          <a:xfrm>
            <a:off x="8012400" y="2118387"/>
            <a:ext cx="4179600" cy="2269800"/>
          </a:xfrm>
          <a:prstGeom prst="rect">
            <a:avLst/>
          </a:prstGeom>
        </p:spPr>
      </p:pic>
      <p:sp>
        <p:nvSpPr>
          <p:cNvPr id="7" name="CasellaDiTesto 6">
            <a:extLst>
              <a:ext uri="{FF2B5EF4-FFF2-40B4-BE49-F238E27FC236}">
                <a16:creationId xmlns:a16="http://schemas.microsoft.com/office/drawing/2014/main" id="{CFAA8945-9EF5-4EF8-AC9D-BA3FE8602F84}"/>
              </a:ext>
            </a:extLst>
          </p:cNvPr>
          <p:cNvSpPr txBox="1"/>
          <p:nvPr/>
        </p:nvSpPr>
        <p:spPr>
          <a:xfrm>
            <a:off x="8285747" y="4730064"/>
            <a:ext cx="3216442" cy="1754326"/>
          </a:xfrm>
          <a:prstGeom prst="rect">
            <a:avLst/>
          </a:prstGeom>
          <a:noFill/>
          <a:ln w="25400">
            <a:solidFill>
              <a:schemeClr val="accent1"/>
            </a:solidFill>
            <a:prstDash val="dash"/>
          </a:ln>
        </p:spPr>
        <p:txBody>
          <a:bodyPr wrap="square" rtlCol="0">
            <a:spAutoFit/>
          </a:bodyPr>
          <a:lstStyle/>
          <a:p>
            <a:r>
              <a:rPr lang="en-US" dirty="0"/>
              <a:t>if </a:t>
            </a:r>
            <a:r>
              <a:rPr lang="en-US" i="1" dirty="0"/>
              <a:t>canaries </a:t>
            </a:r>
            <a:r>
              <a:rPr lang="en-US" dirty="0"/>
              <a:t>can be predicted, not only all the attacks described here can</a:t>
            </a:r>
          </a:p>
          <a:p>
            <a:r>
              <a:rPr lang="en-US" dirty="0"/>
              <a:t>be done, but also a standard </a:t>
            </a:r>
            <a:r>
              <a:rPr lang="en-US" i="1" dirty="0"/>
              <a:t>return address overwrite </a:t>
            </a:r>
            <a:r>
              <a:rPr lang="en-US" dirty="0"/>
              <a:t>attack can be used.</a:t>
            </a:r>
            <a:endParaRPr lang="it-IT" dirty="0"/>
          </a:p>
        </p:txBody>
      </p:sp>
      <p:sp>
        <p:nvSpPr>
          <p:cNvPr id="8" name="Segnaposto numero diapositiva 7">
            <a:extLst>
              <a:ext uri="{FF2B5EF4-FFF2-40B4-BE49-F238E27FC236}">
                <a16:creationId xmlns:a16="http://schemas.microsoft.com/office/drawing/2014/main" id="{4FAC9561-2821-4796-9AD6-3056B6A003E5}"/>
              </a:ext>
            </a:extLst>
          </p:cNvPr>
          <p:cNvSpPr>
            <a:spLocks noGrp="1"/>
          </p:cNvSpPr>
          <p:nvPr>
            <p:ph type="sldNum" sz="quarter" idx="12"/>
          </p:nvPr>
        </p:nvSpPr>
        <p:spPr/>
        <p:txBody>
          <a:bodyPr/>
          <a:lstStyle/>
          <a:p>
            <a:fld id="{17FEB27F-D544-463F-A121-A79C0CCBE56F}" type="slidenum">
              <a:rPr lang="it-IT" smtClean="0"/>
              <a:t>29</a:t>
            </a:fld>
            <a:endParaRPr lang="it-IT"/>
          </a:p>
        </p:txBody>
      </p:sp>
    </p:spTree>
    <p:extLst>
      <p:ext uri="{BB962C8B-B14F-4D97-AF65-F5344CB8AC3E}">
        <p14:creationId xmlns:p14="http://schemas.microsoft.com/office/powerpoint/2010/main" val="304955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BE7E56-D0A4-469E-B444-3299DB045C1B}"/>
              </a:ext>
            </a:extLst>
          </p:cNvPr>
          <p:cNvSpPr>
            <a:spLocks noGrp="1"/>
          </p:cNvSpPr>
          <p:nvPr>
            <p:ph type="title"/>
          </p:nvPr>
        </p:nvSpPr>
        <p:spPr/>
        <p:txBody>
          <a:bodyPr/>
          <a:lstStyle/>
          <a:p>
            <a:r>
              <a:rPr lang="it-IT" dirty="0"/>
              <a:t>Background of the </a:t>
            </a:r>
            <a:r>
              <a:rPr lang="it-IT" dirty="0" err="1"/>
              <a:t>stack</a:t>
            </a:r>
            <a:endParaRPr lang="it-IT" dirty="0"/>
          </a:p>
        </p:txBody>
      </p:sp>
      <p:pic>
        <p:nvPicPr>
          <p:cNvPr id="4" name="Immagine 3">
            <a:extLst>
              <a:ext uri="{FF2B5EF4-FFF2-40B4-BE49-F238E27FC236}">
                <a16:creationId xmlns:a16="http://schemas.microsoft.com/office/drawing/2014/main" id="{A408089F-27F1-4DE6-B92A-B2AEB437D60D}"/>
              </a:ext>
            </a:extLst>
          </p:cNvPr>
          <p:cNvPicPr>
            <a:picLocks noChangeAspect="1"/>
          </p:cNvPicPr>
          <p:nvPr/>
        </p:nvPicPr>
        <p:blipFill>
          <a:blip r:embed="rId2"/>
          <a:stretch>
            <a:fillRect/>
          </a:stretch>
        </p:blipFill>
        <p:spPr>
          <a:xfrm>
            <a:off x="1228725" y="1842661"/>
            <a:ext cx="8810625" cy="3567331"/>
          </a:xfrm>
          <a:prstGeom prst="rect">
            <a:avLst/>
          </a:prstGeom>
        </p:spPr>
      </p:pic>
      <p:sp>
        <p:nvSpPr>
          <p:cNvPr id="3" name="Segnaposto numero diapositiva 2">
            <a:extLst>
              <a:ext uri="{FF2B5EF4-FFF2-40B4-BE49-F238E27FC236}">
                <a16:creationId xmlns:a16="http://schemas.microsoft.com/office/drawing/2014/main" id="{784D34B8-77D7-407E-9854-F0E7C43BBB85}"/>
              </a:ext>
            </a:extLst>
          </p:cNvPr>
          <p:cNvSpPr>
            <a:spLocks noGrp="1"/>
          </p:cNvSpPr>
          <p:nvPr>
            <p:ph type="sldNum" sz="quarter" idx="12"/>
          </p:nvPr>
        </p:nvSpPr>
        <p:spPr/>
        <p:txBody>
          <a:bodyPr/>
          <a:lstStyle/>
          <a:p>
            <a:fld id="{17FEB27F-D544-463F-A121-A79C0CCBE56F}" type="slidenum">
              <a:rPr lang="it-IT" smtClean="0"/>
              <a:t>3</a:t>
            </a:fld>
            <a:endParaRPr lang="it-IT"/>
          </a:p>
        </p:txBody>
      </p:sp>
    </p:spTree>
    <p:extLst>
      <p:ext uri="{BB962C8B-B14F-4D97-AF65-F5344CB8AC3E}">
        <p14:creationId xmlns:p14="http://schemas.microsoft.com/office/powerpoint/2010/main" val="4121548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05B3A2-286F-41C0-A0C2-E4146D9F81ED}"/>
              </a:ext>
            </a:extLst>
          </p:cNvPr>
          <p:cNvSpPr>
            <a:spLocks noGrp="1"/>
          </p:cNvSpPr>
          <p:nvPr>
            <p:ph type="title"/>
          </p:nvPr>
        </p:nvSpPr>
        <p:spPr/>
        <p:txBody>
          <a:bodyPr/>
          <a:lstStyle/>
          <a:p>
            <a:r>
              <a:rPr lang="it-IT" dirty="0"/>
              <a:t>SSP (</a:t>
            </a:r>
            <a:r>
              <a:rPr lang="it-IT" dirty="0" err="1"/>
              <a:t>former</a:t>
            </a:r>
            <a:r>
              <a:rPr lang="it-IT" dirty="0"/>
              <a:t> </a:t>
            </a:r>
            <a:r>
              <a:rPr lang="it-IT" dirty="0" err="1"/>
              <a:t>Propolice</a:t>
            </a:r>
            <a:r>
              <a:rPr lang="it-IT" dirty="0"/>
              <a:t>)</a:t>
            </a:r>
          </a:p>
        </p:txBody>
      </p:sp>
      <p:sp>
        <p:nvSpPr>
          <p:cNvPr id="3" name="Segnaposto contenuto 2">
            <a:extLst>
              <a:ext uri="{FF2B5EF4-FFF2-40B4-BE49-F238E27FC236}">
                <a16:creationId xmlns:a16="http://schemas.microsoft.com/office/drawing/2014/main" id="{F2FB3810-4499-4357-BFB0-5A43224B98DB}"/>
              </a:ext>
            </a:extLst>
          </p:cNvPr>
          <p:cNvSpPr>
            <a:spLocks noGrp="1"/>
          </p:cNvSpPr>
          <p:nvPr>
            <p:ph idx="1"/>
          </p:nvPr>
        </p:nvSpPr>
        <p:spPr/>
        <p:txBody>
          <a:bodyPr>
            <a:normAutofit/>
          </a:bodyPr>
          <a:lstStyle/>
          <a:p>
            <a:r>
              <a:rPr lang="it-IT" sz="2000" dirty="0" err="1"/>
              <a:t>Most</a:t>
            </a:r>
            <a:r>
              <a:rPr lang="it-IT" sz="2000" dirty="0"/>
              <a:t> </a:t>
            </a:r>
            <a:r>
              <a:rPr lang="en-US" sz="2000" dirty="0"/>
              <a:t>of the </a:t>
            </a:r>
            <a:r>
              <a:rPr lang="en-US" sz="2000" b="1" dirty="0"/>
              <a:t>protection code </a:t>
            </a:r>
            <a:r>
              <a:rPr lang="en-US" sz="2000" dirty="0"/>
              <a:t>is implemented in a file named </a:t>
            </a:r>
            <a:r>
              <a:rPr lang="en-US" sz="2000" b="1" dirty="0" err="1">
                <a:solidFill>
                  <a:srgbClr val="FF0000"/>
                </a:solidFill>
                <a:latin typeface="Courier New" panose="02070309020205020404" pitchFamily="49" charset="0"/>
                <a:cs typeface="Courier New" panose="02070309020205020404" pitchFamily="49" charset="0"/>
              </a:rPr>
              <a:t>protector.c</a:t>
            </a:r>
            <a:r>
              <a:rPr lang="en-US" sz="2000" dirty="0"/>
              <a:t>, the </a:t>
            </a:r>
            <a:r>
              <a:rPr lang="en-US" sz="2000" b="1" dirty="0"/>
              <a:t>entry point </a:t>
            </a:r>
            <a:r>
              <a:rPr lang="en-US" sz="2000" dirty="0"/>
              <a:t>for the protection code is the function </a:t>
            </a:r>
            <a:r>
              <a:rPr lang="en-US" sz="2000" b="1" dirty="0" err="1">
                <a:solidFill>
                  <a:srgbClr val="FF0000"/>
                </a:solidFill>
                <a:latin typeface="Courier New" panose="02070309020205020404" pitchFamily="49" charset="0"/>
                <a:cs typeface="Courier New" panose="02070309020205020404" pitchFamily="49" charset="0"/>
              </a:rPr>
              <a:t>prepare_stack_protection</a:t>
            </a:r>
            <a:r>
              <a:rPr lang="en-US" sz="2000" b="1" dirty="0">
                <a:solidFill>
                  <a:srgbClr val="FF0000"/>
                </a:solidFill>
                <a:latin typeface="Courier New" panose="02070309020205020404" pitchFamily="49" charset="0"/>
                <a:cs typeface="Courier New" panose="02070309020205020404" pitchFamily="49" charset="0"/>
              </a:rPr>
              <a:t>()</a:t>
            </a:r>
            <a:r>
              <a:rPr lang="en-US" sz="2000" dirty="0"/>
              <a:t>, which is called once for every function to be compiled</a:t>
            </a:r>
          </a:p>
          <a:p>
            <a:r>
              <a:rPr lang="en-US" sz="2000" dirty="0"/>
              <a:t>SSP aims to protect the </a:t>
            </a:r>
            <a:r>
              <a:rPr lang="en-US" sz="2000" b="1" i="1" dirty="0"/>
              <a:t>saved frame pointer</a:t>
            </a:r>
            <a:r>
              <a:rPr lang="en-US" sz="2000" dirty="0"/>
              <a:t>, </a:t>
            </a:r>
            <a:r>
              <a:rPr lang="en-US" sz="2000" b="1" i="1" dirty="0"/>
              <a:t>local variables </a:t>
            </a:r>
            <a:r>
              <a:rPr lang="en-US" sz="2000" dirty="0"/>
              <a:t>and </a:t>
            </a:r>
            <a:r>
              <a:rPr lang="en-US" sz="2000" b="1" i="1" dirty="0"/>
              <a:t>function’s arguments</a:t>
            </a:r>
            <a:r>
              <a:rPr lang="en-US" sz="2000" dirty="0"/>
              <a:t>, as well as the </a:t>
            </a:r>
            <a:r>
              <a:rPr lang="en-US" sz="2000" b="1" i="1" dirty="0"/>
              <a:t>return address</a:t>
            </a:r>
            <a:endParaRPr lang="it-IT" sz="2000" b="1" dirty="0"/>
          </a:p>
        </p:txBody>
      </p:sp>
      <p:pic>
        <p:nvPicPr>
          <p:cNvPr id="4" name="Immagine 3">
            <a:extLst>
              <a:ext uri="{FF2B5EF4-FFF2-40B4-BE49-F238E27FC236}">
                <a16:creationId xmlns:a16="http://schemas.microsoft.com/office/drawing/2014/main" id="{118C323E-C7BD-4060-86B0-2A8EB0C1F4FF}"/>
              </a:ext>
            </a:extLst>
          </p:cNvPr>
          <p:cNvPicPr>
            <a:picLocks noChangeAspect="1"/>
          </p:cNvPicPr>
          <p:nvPr/>
        </p:nvPicPr>
        <p:blipFill>
          <a:blip r:embed="rId2"/>
          <a:stretch>
            <a:fillRect/>
          </a:stretch>
        </p:blipFill>
        <p:spPr>
          <a:xfrm>
            <a:off x="4367400" y="3408274"/>
            <a:ext cx="3457200" cy="3084601"/>
          </a:xfrm>
          <a:prstGeom prst="rect">
            <a:avLst/>
          </a:prstGeom>
        </p:spPr>
      </p:pic>
      <p:sp>
        <p:nvSpPr>
          <p:cNvPr id="5" name="Rettangolo 4">
            <a:extLst>
              <a:ext uri="{FF2B5EF4-FFF2-40B4-BE49-F238E27FC236}">
                <a16:creationId xmlns:a16="http://schemas.microsoft.com/office/drawing/2014/main" id="{B3981891-AA6A-41BB-9173-0A6B501B85C7}"/>
              </a:ext>
            </a:extLst>
          </p:cNvPr>
          <p:cNvSpPr/>
          <p:nvPr/>
        </p:nvSpPr>
        <p:spPr>
          <a:xfrm>
            <a:off x="4367400" y="3285067"/>
            <a:ext cx="3184867" cy="3207808"/>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numero diapositiva 5">
            <a:extLst>
              <a:ext uri="{FF2B5EF4-FFF2-40B4-BE49-F238E27FC236}">
                <a16:creationId xmlns:a16="http://schemas.microsoft.com/office/drawing/2014/main" id="{5D047B73-7541-48FD-8FFE-D3B2DEFD6CCF}"/>
              </a:ext>
            </a:extLst>
          </p:cNvPr>
          <p:cNvSpPr>
            <a:spLocks noGrp="1"/>
          </p:cNvSpPr>
          <p:nvPr>
            <p:ph type="sldNum" sz="quarter" idx="12"/>
          </p:nvPr>
        </p:nvSpPr>
        <p:spPr/>
        <p:txBody>
          <a:bodyPr/>
          <a:lstStyle/>
          <a:p>
            <a:fld id="{17FEB27F-D544-463F-A121-A79C0CCBE56F}" type="slidenum">
              <a:rPr lang="it-IT" smtClean="0"/>
              <a:t>30</a:t>
            </a:fld>
            <a:endParaRPr lang="it-IT"/>
          </a:p>
        </p:txBody>
      </p:sp>
    </p:spTree>
    <p:extLst>
      <p:ext uri="{BB962C8B-B14F-4D97-AF65-F5344CB8AC3E}">
        <p14:creationId xmlns:p14="http://schemas.microsoft.com/office/powerpoint/2010/main" val="3640930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1C214E-EB56-4629-B593-E12548257C93}"/>
              </a:ext>
            </a:extLst>
          </p:cNvPr>
          <p:cNvSpPr>
            <a:spLocks noGrp="1"/>
          </p:cNvSpPr>
          <p:nvPr>
            <p:ph type="title"/>
          </p:nvPr>
        </p:nvSpPr>
        <p:spPr/>
        <p:txBody>
          <a:bodyPr/>
          <a:lstStyle/>
          <a:p>
            <a:r>
              <a:rPr lang="it-IT" dirty="0"/>
              <a:t>Random </a:t>
            </a:r>
            <a:r>
              <a:rPr lang="it-IT" dirty="0" err="1"/>
              <a:t>Canary</a:t>
            </a:r>
            <a:endParaRPr lang="it-IT" dirty="0"/>
          </a:p>
        </p:txBody>
      </p:sp>
      <p:pic>
        <p:nvPicPr>
          <p:cNvPr id="5" name="Immagine 4">
            <a:extLst>
              <a:ext uri="{FF2B5EF4-FFF2-40B4-BE49-F238E27FC236}">
                <a16:creationId xmlns:a16="http://schemas.microsoft.com/office/drawing/2014/main" id="{9361195B-3A2B-4053-92EB-A6E4D4C3148E}"/>
              </a:ext>
            </a:extLst>
          </p:cNvPr>
          <p:cNvPicPr>
            <a:picLocks noChangeAspect="1"/>
          </p:cNvPicPr>
          <p:nvPr/>
        </p:nvPicPr>
        <p:blipFill>
          <a:blip r:embed="rId3"/>
          <a:stretch>
            <a:fillRect/>
          </a:stretch>
        </p:blipFill>
        <p:spPr>
          <a:xfrm>
            <a:off x="838200" y="1690688"/>
            <a:ext cx="4644001" cy="1603734"/>
          </a:xfrm>
          <a:prstGeom prst="rect">
            <a:avLst/>
          </a:prstGeom>
        </p:spPr>
      </p:pic>
      <p:pic>
        <p:nvPicPr>
          <p:cNvPr id="6" name="Immagine 5">
            <a:extLst>
              <a:ext uri="{FF2B5EF4-FFF2-40B4-BE49-F238E27FC236}">
                <a16:creationId xmlns:a16="http://schemas.microsoft.com/office/drawing/2014/main" id="{04BEE18B-5215-49D3-BA50-FB8B22E93029}"/>
              </a:ext>
            </a:extLst>
          </p:cNvPr>
          <p:cNvPicPr>
            <a:picLocks noChangeAspect="1"/>
          </p:cNvPicPr>
          <p:nvPr/>
        </p:nvPicPr>
        <p:blipFill>
          <a:blip r:embed="rId4"/>
          <a:stretch>
            <a:fillRect/>
          </a:stretch>
        </p:blipFill>
        <p:spPr>
          <a:xfrm>
            <a:off x="600267" y="3449518"/>
            <a:ext cx="4566601" cy="2340934"/>
          </a:xfrm>
          <a:prstGeom prst="rect">
            <a:avLst/>
          </a:prstGeom>
        </p:spPr>
      </p:pic>
      <p:sp>
        <p:nvSpPr>
          <p:cNvPr id="7" name="Rettangolo 6">
            <a:extLst>
              <a:ext uri="{FF2B5EF4-FFF2-40B4-BE49-F238E27FC236}">
                <a16:creationId xmlns:a16="http://schemas.microsoft.com/office/drawing/2014/main" id="{C87BB6DF-6CEA-45CF-BBE7-EE3B345AF9AF}"/>
              </a:ext>
            </a:extLst>
          </p:cNvPr>
          <p:cNvSpPr/>
          <p:nvPr/>
        </p:nvSpPr>
        <p:spPr>
          <a:xfrm>
            <a:off x="600267" y="1564105"/>
            <a:ext cx="5054575" cy="4584032"/>
          </a:xfrm>
          <a:prstGeom prst="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CasellaDiTesto 7">
            <a:extLst>
              <a:ext uri="{FF2B5EF4-FFF2-40B4-BE49-F238E27FC236}">
                <a16:creationId xmlns:a16="http://schemas.microsoft.com/office/drawing/2014/main" id="{101CAA70-E3D9-4FA1-83CA-CDA4CCF1A761}"/>
              </a:ext>
            </a:extLst>
          </p:cNvPr>
          <p:cNvSpPr txBox="1"/>
          <p:nvPr/>
        </p:nvSpPr>
        <p:spPr>
          <a:xfrm>
            <a:off x="6400800" y="2008721"/>
            <a:ext cx="5190933" cy="1200329"/>
          </a:xfrm>
          <a:prstGeom prst="rect">
            <a:avLst/>
          </a:prstGeom>
          <a:noFill/>
          <a:ln w="25400">
            <a:solidFill>
              <a:srgbClr val="FF0000"/>
            </a:solidFill>
            <a:prstDash val="dash"/>
          </a:ln>
        </p:spPr>
        <p:txBody>
          <a:bodyPr wrap="square" rtlCol="0">
            <a:spAutoFit/>
          </a:bodyPr>
          <a:lstStyle/>
          <a:p>
            <a:r>
              <a:rPr lang="en-US" dirty="0"/>
              <a:t>When the canary is modified, the function stack smash handler() from libgcc2.c will print a message to stderr and log it to syslog using /dev/log.</a:t>
            </a:r>
          </a:p>
          <a:p>
            <a:r>
              <a:rPr lang="en-US" dirty="0"/>
              <a:t>After this the program is terminated calling abort(3).</a:t>
            </a:r>
            <a:endParaRPr lang="it-IT" dirty="0"/>
          </a:p>
        </p:txBody>
      </p:sp>
      <p:pic>
        <p:nvPicPr>
          <p:cNvPr id="9" name="Immagine 8">
            <a:extLst>
              <a:ext uri="{FF2B5EF4-FFF2-40B4-BE49-F238E27FC236}">
                <a16:creationId xmlns:a16="http://schemas.microsoft.com/office/drawing/2014/main" id="{B2E79E99-DDCC-4030-92B6-A6715AA35B3E}"/>
              </a:ext>
            </a:extLst>
          </p:cNvPr>
          <p:cNvPicPr>
            <a:picLocks noChangeAspect="1"/>
          </p:cNvPicPr>
          <p:nvPr/>
        </p:nvPicPr>
        <p:blipFill>
          <a:blip r:embed="rId5"/>
          <a:stretch>
            <a:fillRect/>
          </a:stretch>
        </p:blipFill>
        <p:spPr>
          <a:xfrm>
            <a:off x="6537160" y="3294422"/>
            <a:ext cx="4334400" cy="2948800"/>
          </a:xfrm>
          <a:prstGeom prst="rect">
            <a:avLst/>
          </a:prstGeom>
        </p:spPr>
      </p:pic>
      <p:sp>
        <p:nvSpPr>
          <p:cNvPr id="3" name="Segnaposto numero diapositiva 2">
            <a:extLst>
              <a:ext uri="{FF2B5EF4-FFF2-40B4-BE49-F238E27FC236}">
                <a16:creationId xmlns:a16="http://schemas.microsoft.com/office/drawing/2014/main" id="{5B80BBE0-3170-4C16-B076-3E06CD78E0E6}"/>
              </a:ext>
            </a:extLst>
          </p:cNvPr>
          <p:cNvSpPr>
            <a:spLocks noGrp="1"/>
          </p:cNvSpPr>
          <p:nvPr>
            <p:ph type="sldNum" sz="quarter" idx="12"/>
          </p:nvPr>
        </p:nvSpPr>
        <p:spPr/>
        <p:txBody>
          <a:bodyPr/>
          <a:lstStyle/>
          <a:p>
            <a:fld id="{17FEB27F-D544-463F-A121-A79C0CCBE56F}" type="slidenum">
              <a:rPr lang="it-IT" smtClean="0"/>
              <a:t>31</a:t>
            </a:fld>
            <a:endParaRPr lang="it-IT"/>
          </a:p>
        </p:txBody>
      </p:sp>
    </p:spTree>
    <p:extLst>
      <p:ext uri="{BB962C8B-B14F-4D97-AF65-F5344CB8AC3E}">
        <p14:creationId xmlns:p14="http://schemas.microsoft.com/office/powerpoint/2010/main" val="1960408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A77D3B-7EB3-4ABC-B296-B1A20641136E}"/>
              </a:ext>
            </a:extLst>
          </p:cNvPr>
          <p:cNvSpPr>
            <a:spLocks noGrp="1"/>
          </p:cNvSpPr>
          <p:nvPr>
            <p:ph type="title"/>
          </p:nvPr>
        </p:nvSpPr>
        <p:spPr/>
        <p:txBody>
          <a:bodyPr/>
          <a:lstStyle/>
          <a:p>
            <a:r>
              <a:rPr lang="it-IT" dirty="0" err="1"/>
              <a:t>Variable</a:t>
            </a:r>
            <a:r>
              <a:rPr lang="it-IT" dirty="0"/>
              <a:t> </a:t>
            </a:r>
            <a:r>
              <a:rPr lang="it-IT" dirty="0" err="1"/>
              <a:t>Reordering</a:t>
            </a:r>
            <a:endParaRPr lang="it-IT" dirty="0"/>
          </a:p>
        </p:txBody>
      </p:sp>
      <p:sp>
        <p:nvSpPr>
          <p:cNvPr id="3" name="Segnaposto contenuto 2">
            <a:extLst>
              <a:ext uri="{FF2B5EF4-FFF2-40B4-BE49-F238E27FC236}">
                <a16:creationId xmlns:a16="http://schemas.microsoft.com/office/drawing/2014/main" id="{0B97D423-C766-4315-9990-4A94577D2FEF}"/>
              </a:ext>
            </a:extLst>
          </p:cNvPr>
          <p:cNvSpPr>
            <a:spLocks noGrp="1"/>
          </p:cNvSpPr>
          <p:nvPr>
            <p:ph idx="1"/>
          </p:nvPr>
        </p:nvSpPr>
        <p:spPr>
          <a:xfrm>
            <a:off x="838200" y="1825625"/>
            <a:ext cx="5370689" cy="4351338"/>
          </a:xfrm>
        </p:spPr>
        <p:txBody>
          <a:bodyPr>
            <a:normAutofit/>
          </a:bodyPr>
          <a:lstStyle/>
          <a:p>
            <a:r>
              <a:rPr lang="en-US" sz="2000" dirty="0"/>
              <a:t>The function arrange </a:t>
            </a:r>
            <a:r>
              <a:rPr lang="en-US" sz="2000" dirty="0" err="1"/>
              <a:t>var</a:t>
            </a:r>
            <a:r>
              <a:rPr lang="en-US" sz="2000" dirty="0"/>
              <a:t> order() will rearrange variables, moving buffers (and structs containing buffers) to a position in stack where, if overflown, only other local buffers may be altered.</a:t>
            </a:r>
          </a:p>
          <a:p>
            <a:r>
              <a:rPr lang="it-IT" sz="2000" dirty="0"/>
              <a:t>The </a:t>
            </a:r>
            <a:r>
              <a:rPr lang="it-IT" sz="2000" dirty="0" err="1"/>
              <a:t>saved</a:t>
            </a:r>
            <a:r>
              <a:rPr lang="it-IT" sz="2000" dirty="0"/>
              <a:t> </a:t>
            </a:r>
            <a:r>
              <a:rPr lang="en-US" sz="2000" b="1" i="1" dirty="0">
                <a:solidFill>
                  <a:srgbClr val="FF0000"/>
                </a:solidFill>
              </a:rPr>
              <a:t>frame pointer </a:t>
            </a:r>
            <a:r>
              <a:rPr lang="en-US" sz="2000" dirty="0"/>
              <a:t>or the </a:t>
            </a:r>
            <a:r>
              <a:rPr lang="en-US" sz="2000" b="1" i="1" dirty="0">
                <a:solidFill>
                  <a:srgbClr val="FF0000"/>
                </a:solidFill>
              </a:rPr>
              <a:t>return address </a:t>
            </a:r>
            <a:r>
              <a:rPr lang="en-US" sz="2000" dirty="0"/>
              <a:t>cannot be modified by a </a:t>
            </a:r>
            <a:r>
              <a:rPr lang="en-US" sz="2000" b="1" i="1" dirty="0">
                <a:solidFill>
                  <a:srgbClr val="FF0000"/>
                </a:solidFill>
              </a:rPr>
              <a:t>stack based buffer overflow</a:t>
            </a:r>
            <a:r>
              <a:rPr lang="en-US" sz="2000" i="1" dirty="0"/>
              <a:t> </a:t>
            </a:r>
            <a:r>
              <a:rPr lang="en-US" sz="2000" dirty="0"/>
              <a:t>without changing the </a:t>
            </a:r>
            <a:r>
              <a:rPr lang="en-US" sz="2000" b="1" i="1" dirty="0">
                <a:solidFill>
                  <a:srgbClr val="FF0000"/>
                </a:solidFill>
              </a:rPr>
              <a:t>random canary</a:t>
            </a:r>
            <a:r>
              <a:rPr lang="en-US" sz="2000" dirty="0"/>
              <a:t>, what would trigger the protection mechanism on function exit, before using the altered addresses.</a:t>
            </a:r>
            <a:endParaRPr lang="it-IT" sz="2000" dirty="0"/>
          </a:p>
        </p:txBody>
      </p:sp>
      <p:pic>
        <p:nvPicPr>
          <p:cNvPr id="4" name="Immagine 3">
            <a:extLst>
              <a:ext uri="{FF2B5EF4-FFF2-40B4-BE49-F238E27FC236}">
                <a16:creationId xmlns:a16="http://schemas.microsoft.com/office/drawing/2014/main" id="{485332FD-E4F8-4346-BB3D-25A85699B16B}"/>
              </a:ext>
            </a:extLst>
          </p:cNvPr>
          <p:cNvPicPr>
            <a:picLocks noChangeAspect="1"/>
          </p:cNvPicPr>
          <p:nvPr/>
        </p:nvPicPr>
        <p:blipFill>
          <a:blip r:embed="rId3"/>
          <a:stretch>
            <a:fillRect/>
          </a:stretch>
        </p:blipFill>
        <p:spPr>
          <a:xfrm>
            <a:off x="7315752" y="1825625"/>
            <a:ext cx="4153800" cy="2851800"/>
          </a:xfrm>
          <a:prstGeom prst="rect">
            <a:avLst/>
          </a:prstGeom>
        </p:spPr>
      </p:pic>
      <p:sp>
        <p:nvSpPr>
          <p:cNvPr id="5" name="Rettangolo 4">
            <a:extLst>
              <a:ext uri="{FF2B5EF4-FFF2-40B4-BE49-F238E27FC236}">
                <a16:creationId xmlns:a16="http://schemas.microsoft.com/office/drawing/2014/main" id="{75087260-4174-486A-BB3F-4BDB69E9C9D4}"/>
              </a:ext>
            </a:extLst>
          </p:cNvPr>
          <p:cNvSpPr/>
          <p:nvPr/>
        </p:nvSpPr>
        <p:spPr>
          <a:xfrm>
            <a:off x="7218947" y="1690688"/>
            <a:ext cx="4427621" cy="3314449"/>
          </a:xfrm>
          <a:prstGeom prst="rect">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numero diapositiva 5">
            <a:extLst>
              <a:ext uri="{FF2B5EF4-FFF2-40B4-BE49-F238E27FC236}">
                <a16:creationId xmlns:a16="http://schemas.microsoft.com/office/drawing/2014/main" id="{9A87CD65-C5C8-48D9-97E4-19E633588F3B}"/>
              </a:ext>
            </a:extLst>
          </p:cNvPr>
          <p:cNvSpPr>
            <a:spLocks noGrp="1"/>
          </p:cNvSpPr>
          <p:nvPr>
            <p:ph type="sldNum" sz="quarter" idx="12"/>
          </p:nvPr>
        </p:nvSpPr>
        <p:spPr/>
        <p:txBody>
          <a:bodyPr/>
          <a:lstStyle/>
          <a:p>
            <a:fld id="{17FEB27F-D544-463F-A121-A79C0CCBE56F}" type="slidenum">
              <a:rPr lang="it-IT" smtClean="0"/>
              <a:t>32</a:t>
            </a:fld>
            <a:endParaRPr lang="it-IT"/>
          </a:p>
        </p:txBody>
      </p:sp>
    </p:spTree>
    <p:extLst>
      <p:ext uri="{BB962C8B-B14F-4D97-AF65-F5344CB8AC3E}">
        <p14:creationId xmlns:p14="http://schemas.microsoft.com/office/powerpoint/2010/main" val="1338614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5B2762-F36F-4C4E-8DD3-A4DAF2BEC514}"/>
              </a:ext>
            </a:extLst>
          </p:cNvPr>
          <p:cNvSpPr>
            <a:spLocks noGrp="1"/>
          </p:cNvSpPr>
          <p:nvPr>
            <p:ph type="title"/>
          </p:nvPr>
        </p:nvSpPr>
        <p:spPr/>
        <p:txBody>
          <a:bodyPr/>
          <a:lstStyle/>
          <a:p>
            <a:r>
              <a:rPr lang="en-US" dirty="0"/>
              <a:t>Non-Executable Stack and Return-to-</a:t>
            </a:r>
            <a:r>
              <a:rPr lang="en-US" dirty="0" err="1"/>
              <a:t>libc</a:t>
            </a:r>
            <a:r>
              <a:rPr lang="en-US" dirty="0"/>
              <a:t> Attack</a:t>
            </a:r>
            <a:endParaRPr lang="it-IT" dirty="0"/>
          </a:p>
        </p:txBody>
      </p:sp>
      <p:sp>
        <p:nvSpPr>
          <p:cNvPr id="3" name="Segnaposto contenuto 2">
            <a:extLst>
              <a:ext uri="{FF2B5EF4-FFF2-40B4-BE49-F238E27FC236}">
                <a16:creationId xmlns:a16="http://schemas.microsoft.com/office/drawing/2014/main" id="{4E89E658-C1FA-4969-9C44-D442E168BD79}"/>
              </a:ext>
            </a:extLst>
          </p:cNvPr>
          <p:cNvSpPr>
            <a:spLocks noGrp="1"/>
          </p:cNvSpPr>
          <p:nvPr>
            <p:ph idx="1"/>
          </p:nvPr>
        </p:nvSpPr>
        <p:spPr/>
        <p:txBody>
          <a:bodyPr>
            <a:normAutofit/>
          </a:bodyPr>
          <a:lstStyle/>
          <a:p>
            <a:r>
              <a:rPr lang="en-US" sz="2000" dirty="0"/>
              <a:t>adversaries need to inject a piece of code into the user stack, and then execute the code from the stack.</a:t>
            </a:r>
          </a:p>
          <a:p>
            <a:r>
              <a:rPr lang="en-US" sz="2000" u="sng" dirty="0"/>
              <a:t>many operating systems, such as </a:t>
            </a:r>
            <a:r>
              <a:rPr lang="en-US" sz="2000" b="1" u="sng" dirty="0"/>
              <a:t>Linux</a:t>
            </a:r>
            <a:r>
              <a:rPr lang="en-US" sz="2000" u="sng" dirty="0"/>
              <a:t>, do save code into stacks</a:t>
            </a:r>
            <a:r>
              <a:rPr lang="en-US" sz="2000" dirty="0"/>
              <a:t>, and thus need the stack to be executable</a:t>
            </a:r>
          </a:p>
          <a:p>
            <a:r>
              <a:rPr lang="en-US" sz="2000" b="1" dirty="0"/>
              <a:t>Return-to-</a:t>
            </a:r>
            <a:r>
              <a:rPr lang="en-US" sz="2000" b="1" dirty="0" err="1"/>
              <a:t>libc</a:t>
            </a:r>
            <a:r>
              <a:rPr lang="en-US" sz="2000" dirty="0"/>
              <a:t> attack is an attack that </a:t>
            </a:r>
            <a:r>
              <a:rPr lang="en-US" sz="2000" b="1" dirty="0">
                <a:solidFill>
                  <a:srgbClr val="FF0000"/>
                </a:solidFill>
              </a:rPr>
              <a:t>does not need executable stack</a:t>
            </a:r>
            <a:r>
              <a:rPr lang="en-US" sz="2000" dirty="0"/>
              <a:t>.</a:t>
            </a:r>
          </a:p>
          <a:p>
            <a:r>
              <a:rPr lang="en-US" sz="2000" dirty="0"/>
              <a:t>we can use the library functions of operating systems to achieve our goal</a:t>
            </a:r>
          </a:p>
          <a:p>
            <a:r>
              <a:rPr lang="it-IT" sz="2000" dirty="0"/>
              <a:t>In Unix-</a:t>
            </a:r>
            <a:r>
              <a:rPr lang="it-IT" sz="2000" dirty="0" err="1"/>
              <a:t>like</a:t>
            </a:r>
            <a:r>
              <a:rPr lang="it-IT" sz="2000" dirty="0"/>
              <a:t> </a:t>
            </a:r>
            <a:r>
              <a:rPr lang="en-US" sz="2000" dirty="0"/>
              <a:t>operating systems, the shared library called </a:t>
            </a:r>
            <a:r>
              <a:rPr lang="en-US" sz="2000" b="1" dirty="0" err="1"/>
              <a:t>libc</a:t>
            </a:r>
            <a:r>
              <a:rPr lang="en-US" sz="2000" dirty="0"/>
              <a:t> provides the </a:t>
            </a:r>
            <a:r>
              <a:rPr lang="en-US" sz="2000" b="1" dirty="0">
                <a:solidFill>
                  <a:srgbClr val="FF0000"/>
                </a:solidFill>
              </a:rPr>
              <a:t>C runtime </a:t>
            </a:r>
            <a:r>
              <a:rPr lang="en-US" sz="2000" dirty="0"/>
              <a:t>on UNIX style systems</a:t>
            </a:r>
          </a:p>
          <a:p>
            <a:r>
              <a:rPr lang="en-US" sz="2000" dirty="0"/>
              <a:t>The </a:t>
            </a:r>
            <a:r>
              <a:rPr lang="en-US" sz="2000" u="sng" dirty="0"/>
              <a:t>code of </a:t>
            </a:r>
            <a:r>
              <a:rPr lang="en-US" sz="2000" u="sng" dirty="0" err="1"/>
              <a:t>libc</a:t>
            </a:r>
            <a:r>
              <a:rPr lang="en-US" sz="2000" u="sng" dirty="0"/>
              <a:t> is </a:t>
            </a:r>
            <a:r>
              <a:rPr lang="en-US" sz="2000" b="1" u="sng" dirty="0"/>
              <a:t>already in the memory </a:t>
            </a:r>
            <a:r>
              <a:rPr lang="en-US" sz="2000" dirty="0"/>
              <a:t>as a shared runtime library, and it can be accessed by all applications</a:t>
            </a:r>
            <a:r>
              <a:rPr lang="en-US" dirty="0"/>
              <a:t>.</a:t>
            </a:r>
          </a:p>
          <a:p>
            <a:r>
              <a:rPr lang="en-US" sz="2000" b="1" dirty="0">
                <a:solidFill>
                  <a:srgbClr val="FF0000"/>
                </a:solidFill>
              </a:rPr>
              <a:t>Function system </a:t>
            </a:r>
            <a:r>
              <a:rPr lang="en-US" sz="2000" dirty="0"/>
              <a:t>is one of the functions in </a:t>
            </a:r>
            <a:r>
              <a:rPr lang="en-US" sz="2000" dirty="0" err="1"/>
              <a:t>libc</a:t>
            </a:r>
            <a:r>
              <a:rPr lang="en-US" sz="2000" dirty="0"/>
              <a:t>. If we can call this function with the argument “/bin/</a:t>
            </a:r>
            <a:r>
              <a:rPr lang="en-US" sz="2000" dirty="0" err="1"/>
              <a:t>sh</a:t>
            </a:r>
            <a:r>
              <a:rPr lang="en-US" sz="2000" dirty="0"/>
              <a:t>”, we can invoke a shell</a:t>
            </a:r>
            <a:endParaRPr lang="it-IT" sz="1600" dirty="0"/>
          </a:p>
        </p:txBody>
      </p:sp>
      <p:sp>
        <p:nvSpPr>
          <p:cNvPr id="4" name="Segnaposto numero diapositiva 3">
            <a:extLst>
              <a:ext uri="{FF2B5EF4-FFF2-40B4-BE49-F238E27FC236}">
                <a16:creationId xmlns:a16="http://schemas.microsoft.com/office/drawing/2014/main" id="{95FE0DE5-AD7D-4843-9FA1-D3F04FB6D169}"/>
              </a:ext>
            </a:extLst>
          </p:cNvPr>
          <p:cNvSpPr>
            <a:spLocks noGrp="1"/>
          </p:cNvSpPr>
          <p:nvPr>
            <p:ph type="sldNum" sz="quarter" idx="12"/>
          </p:nvPr>
        </p:nvSpPr>
        <p:spPr/>
        <p:txBody>
          <a:bodyPr/>
          <a:lstStyle/>
          <a:p>
            <a:fld id="{17FEB27F-D544-463F-A121-A79C0CCBE56F}" type="slidenum">
              <a:rPr lang="it-IT" smtClean="0"/>
              <a:t>33</a:t>
            </a:fld>
            <a:endParaRPr lang="it-IT"/>
          </a:p>
        </p:txBody>
      </p:sp>
    </p:spTree>
    <p:extLst>
      <p:ext uri="{BB962C8B-B14F-4D97-AF65-F5344CB8AC3E}">
        <p14:creationId xmlns:p14="http://schemas.microsoft.com/office/powerpoint/2010/main" val="288629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BD6AE5-F638-417C-B8C9-21D046BFB4D2}"/>
              </a:ext>
            </a:extLst>
          </p:cNvPr>
          <p:cNvSpPr>
            <a:spLocks noGrp="1"/>
          </p:cNvSpPr>
          <p:nvPr>
            <p:ph type="title"/>
          </p:nvPr>
        </p:nvSpPr>
        <p:spPr/>
        <p:txBody>
          <a:bodyPr/>
          <a:lstStyle/>
          <a:p>
            <a:r>
              <a:rPr lang="it-IT" dirty="0"/>
              <a:t>Return-to-</a:t>
            </a:r>
            <a:r>
              <a:rPr lang="it-IT" dirty="0" err="1"/>
              <a:t>libc</a:t>
            </a:r>
            <a:r>
              <a:rPr lang="it-IT" dirty="0"/>
              <a:t> </a:t>
            </a:r>
            <a:r>
              <a:rPr lang="it-IT" dirty="0" err="1"/>
              <a:t>attack</a:t>
            </a:r>
            <a:endParaRPr lang="it-IT" dirty="0"/>
          </a:p>
        </p:txBody>
      </p:sp>
      <p:sp>
        <p:nvSpPr>
          <p:cNvPr id="3" name="Segnaposto contenuto 2">
            <a:extLst>
              <a:ext uri="{FF2B5EF4-FFF2-40B4-BE49-F238E27FC236}">
                <a16:creationId xmlns:a16="http://schemas.microsoft.com/office/drawing/2014/main" id="{F36E73E4-4785-4706-BDB6-17AB145D6EEA}"/>
              </a:ext>
            </a:extLst>
          </p:cNvPr>
          <p:cNvSpPr>
            <a:spLocks noGrp="1"/>
          </p:cNvSpPr>
          <p:nvPr>
            <p:ph idx="1"/>
          </p:nvPr>
        </p:nvSpPr>
        <p:spPr/>
        <p:txBody>
          <a:bodyPr>
            <a:normAutofit/>
          </a:bodyPr>
          <a:lstStyle/>
          <a:p>
            <a:r>
              <a:rPr lang="it-IT" b="1" dirty="0"/>
              <a:t>The first part </a:t>
            </a:r>
            <a:r>
              <a:rPr lang="it-IT" dirty="0"/>
              <a:t>of </a:t>
            </a:r>
            <a:r>
              <a:rPr lang="en-US" dirty="0"/>
              <a:t>Return-to-</a:t>
            </a:r>
            <a:r>
              <a:rPr lang="en-US" dirty="0" err="1"/>
              <a:t>libc</a:t>
            </a:r>
            <a:r>
              <a:rPr lang="en-US" dirty="0"/>
              <a:t> attack is </a:t>
            </a:r>
            <a:r>
              <a:rPr lang="en-US" b="1" dirty="0">
                <a:solidFill>
                  <a:srgbClr val="FF0000"/>
                </a:solidFill>
              </a:rPr>
              <a:t>overflowing the buffer</a:t>
            </a:r>
            <a:r>
              <a:rPr lang="en-US" dirty="0"/>
              <a:t>, and modify the return address on the stack. </a:t>
            </a:r>
          </a:p>
          <a:p>
            <a:r>
              <a:rPr lang="en-US" b="1" dirty="0"/>
              <a:t>The second part</a:t>
            </a:r>
            <a:r>
              <a:rPr lang="en-US" dirty="0"/>
              <a:t>: the </a:t>
            </a:r>
            <a:r>
              <a:rPr lang="en-US" b="1" dirty="0">
                <a:solidFill>
                  <a:srgbClr val="FF0000"/>
                </a:solidFill>
              </a:rPr>
              <a:t>return address </a:t>
            </a:r>
            <a:r>
              <a:rPr lang="en-US" dirty="0"/>
              <a:t>is not pointed to any injected code; it </a:t>
            </a:r>
            <a:r>
              <a:rPr lang="en-US" b="1" dirty="0">
                <a:solidFill>
                  <a:srgbClr val="FF0000"/>
                </a:solidFill>
              </a:rPr>
              <a:t>points to </a:t>
            </a:r>
            <a:r>
              <a:rPr lang="en-US" dirty="0"/>
              <a:t>the entry point of the function system in </a:t>
            </a:r>
            <a:r>
              <a:rPr lang="en-US" b="1" dirty="0" err="1">
                <a:solidFill>
                  <a:srgbClr val="FF0000"/>
                </a:solidFill>
              </a:rPr>
              <a:t>libc</a:t>
            </a:r>
            <a:r>
              <a:rPr lang="en-US" dirty="0"/>
              <a:t>.</a:t>
            </a:r>
          </a:p>
          <a:p>
            <a:r>
              <a:rPr lang="en-US" dirty="0"/>
              <a:t>Challenges:</a:t>
            </a:r>
          </a:p>
          <a:p>
            <a:pPr lvl="1"/>
            <a:r>
              <a:rPr lang="en-US" dirty="0"/>
              <a:t>How to find the location of the function system?</a:t>
            </a:r>
          </a:p>
          <a:p>
            <a:pPr lvl="1"/>
            <a:r>
              <a:rPr lang="en-US" dirty="0"/>
              <a:t>How to find the address of the string "/bin/</a:t>
            </a:r>
            <a:r>
              <a:rPr lang="en-US" dirty="0" err="1"/>
              <a:t>sh</a:t>
            </a:r>
            <a:r>
              <a:rPr lang="en-US" dirty="0"/>
              <a:t>"?</a:t>
            </a:r>
          </a:p>
          <a:p>
            <a:pPr lvl="1"/>
            <a:r>
              <a:rPr lang="en-US" dirty="0"/>
              <a:t>How to pass the address of the string "/bin/</a:t>
            </a:r>
            <a:r>
              <a:rPr lang="en-US" dirty="0" err="1"/>
              <a:t>sh</a:t>
            </a:r>
            <a:r>
              <a:rPr lang="en-US" dirty="0"/>
              <a:t>" to the system function?</a:t>
            </a:r>
            <a:endParaRPr lang="it-IT" dirty="0"/>
          </a:p>
        </p:txBody>
      </p:sp>
      <p:sp>
        <p:nvSpPr>
          <p:cNvPr id="4" name="Segnaposto numero diapositiva 3">
            <a:extLst>
              <a:ext uri="{FF2B5EF4-FFF2-40B4-BE49-F238E27FC236}">
                <a16:creationId xmlns:a16="http://schemas.microsoft.com/office/drawing/2014/main" id="{121FF035-DCBB-4CFF-BF21-51CFEBE3BC4D}"/>
              </a:ext>
            </a:extLst>
          </p:cNvPr>
          <p:cNvSpPr>
            <a:spLocks noGrp="1"/>
          </p:cNvSpPr>
          <p:nvPr>
            <p:ph type="sldNum" sz="quarter" idx="12"/>
          </p:nvPr>
        </p:nvSpPr>
        <p:spPr/>
        <p:txBody>
          <a:bodyPr/>
          <a:lstStyle/>
          <a:p>
            <a:fld id="{17FEB27F-D544-463F-A121-A79C0CCBE56F}" type="slidenum">
              <a:rPr lang="it-IT" smtClean="0"/>
              <a:t>34</a:t>
            </a:fld>
            <a:endParaRPr lang="it-IT"/>
          </a:p>
        </p:txBody>
      </p:sp>
    </p:spTree>
    <p:extLst>
      <p:ext uri="{BB962C8B-B14F-4D97-AF65-F5344CB8AC3E}">
        <p14:creationId xmlns:p14="http://schemas.microsoft.com/office/powerpoint/2010/main" val="13193766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729B59-2FBA-43A4-8F17-CCCC7AA15663}"/>
              </a:ext>
            </a:extLst>
          </p:cNvPr>
          <p:cNvSpPr>
            <a:spLocks noGrp="1"/>
          </p:cNvSpPr>
          <p:nvPr>
            <p:ph type="title"/>
          </p:nvPr>
        </p:nvSpPr>
        <p:spPr/>
        <p:txBody>
          <a:bodyPr/>
          <a:lstStyle/>
          <a:p>
            <a:r>
              <a:rPr lang="it-IT" dirty="0" err="1"/>
              <a:t>Finding</a:t>
            </a:r>
            <a:r>
              <a:rPr lang="it-IT" dirty="0"/>
              <a:t> the location of the system </a:t>
            </a:r>
            <a:r>
              <a:rPr lang="it-IT" dirty="0" err="1"/>
              <a:t>function</a:t>
            </a:r>
            <a:endParaRPr lang="it-IT" dirty="0"/>
          </a:p>
        </p:txBody>
      </p:sp>
      <p:sp>
        <p:nvSpPr>
          <p:cNvPr id="3" name="Segnaposto contenuto 2">
            <a:extLst>
              <a:ext uri="{FF2B5EF4-FFF2-40B4-BE49-F238E27FC236}">
                <a16:creationId xmlns:a16="http://schemas.microsoft.com/office/drawing/2014/main" id="{022808BF-92DC-4037-AFF7-63FD6A7A018B}"/>
              </a:ext>
            </a:extLst>
          </p:cNvPr>
          <p:cNvSpPr>
            <a:spLocks noGrp="1"/>
          </p:cNvSpPr>
          <p:nvPr>
            <p:ph idx="1"/>
          </p:nvPr>
        </p:nvSpPr>
        <p:spPr/>
        <p:txBody>
          <a:bodyPr/>
          <a:lstStyle/>
          <a:p>
            <a:r>
              <a:rPr lang="en-US" dirty="0"/>
              <a:t>In most Unix operating systems, the </a:t>
            </a:r>
            <a:r>
              <a:rPr lang="en-US" dirty="0" err="1"/>
              <a:t>libc</a:t>
            </a:r>
            <a:r>
              <a:rPr lang="en-US" dirty="0"/>
              <a:t> library is always loaded into a </a:t>
            </a:r>
            <a:r>
              <a:rPr lang="en-US" b="1" dirty="0"/>
              <a:t>fixed memory address</a:t>
            </a:r>
            <a:r>
              <a:rPr lang="it-IT" dirty="0"/>
              <a:t>.</a:t>
            </a:r>
          </a:p>
          <a:p>
            <a:endParaRPr lang="it-IT" dirty="0"/>
          </a:p>
          <a:p>
            <a:endParaRPr lang="it-IT" dirty="0"/>
          </a:p>
          <a:p>
            <a:endParaRPr lang="it-IT" dirty="0"/>
          </a:p>
          <a:p>
            <a:endParaRPr lang="it-IT" dirty="0"/>
          </a:p>
          <a:p>
            <a:endParaRPr lang="it-IT" dirty="0"/>
          </a:p>
          <a:p>
            <a:endParaRPr lang="it-IT" dirty="0"/>
          </a:p>
          <a:p>
            <a:endParaRPr lang="it-IT" dirty="0"/>
          </a:p>
        </p:txBody>
      </p:sp>
      <p:pic>
        <p:nvPicPr>
          <p:cNvPr id="4" name="Immagine 3">
            <a:extLst>
              <a:ext uri="{FF2B5EF4-FFF2-40B4-BE49-F238E27FC236}">
                <a16:creationId xmlns:a16="http://schemas.microsoft.com/office/drawing/2014/main" id="{E75766B8-4099-4A16-A035-3167EA1ADB16}"/>
              </a:ext>
            </a:extLst>
          </p:cNvPr>
          <p:cNvPicPr>
            <a:picLocks noChangeAspect="1"/>
          </p:cNvPicPr>
          <p:nvPr/>
        </p:nvPicPr>
        <p:blipFill>
          <a:blip r:embed="rId2"/>
          <a:stretch>
            <a:fillRect/>
          </a:stretch>
        </p:blipFill>
        <p:spPr>
          <a:xfrm>
            <a:off x="838200" y="2880550"/>
            <a:ext cx="7791601" cy="1668400"/>
          </a:xfrm>
          <a:prstGeom prst="rect">
            <a:avLst/>
          </a:prstGeom>
        </p:spPr>
      </p:pic>
      <p:cxnSp>
        <p:nvCxnSpPr>
          <p:cNvPr id="6" name="Connettore diritto 5">
            <a:extLst>
              <a:ext uri="{FF2B5EF4-FFF2-40B4-BE49-F238E27FC236}">
                <a16:creationId xmlns:a16="http://schemas.microsoft.com/office/drawing/2014/main" id="{71DBAEC3-40BC-4960-948B-6DF1378072AB}"/>
              </a:ext>
            </a:extLst>
          </p:cNvPr>
          <p:cNvCxnSpPr>
            <a:cxnSpLocks/>
          </p:cNvCxnSpPr>
          <p:nvPr/>
        </p:nvCxnSpPr>
        <p:spPr>
          <a:xfrm>
            <a:off x="6029325" y="4076700"/>
            <a:ext cx="17526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nettore diritto 6">
            <a:extLst>
              <a:ext uri="{FF2B5EF4-FFF2-40B4-BE49-F238E27FC236}">
                <a16:creationId xmlns:a16="http://schemas.microsoft.com/office/drawing/2014/main" id="{760FAE62-16DC-464D-B3DF-B6F1275ABD8A}"/>
              </a:ext>
            </a:extLst>
          </p:cNvPr>
          <p:cNvCxnSpPr/>
          <p:nvPr/>
        </p:nvCxnSpPr>
        <p:spPr>
          <a:xfrm>
            <a:off x="6029325" y="4505325"/>
            <a:ext cx="168592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Segnaposto numero diapositiva 4">
            <a:extLst>
              <a:ext uri="{FF2B5EF4-FFF2-40B4-BE49-F238E27FC236}">
                <a16:creationId xmlns:a16="http://schemas.microsoft.com/office/drawing/2014/main" id="{82CE969C-2920-40FA-8D3A-9DD99B6EADDB}"/>
              </a:ext>
            </a:extLst>
          </p:cNvPr>
          <p:cNvSpPr>
            <a:spLocks noGrp="1"/>
          </p:cNvSpPr>
          <p:nvPr>
            <p:ph type="sldNum" sz="quarter" idx="12"/>
          </p:nvPr>
        </p:nvSpPr>
        <p:spPr/>
        <p:txBody>
          <a:bodyPr/>
          <a:lstStyle/>
          <a:p>
            <a:fld id="{17FEB27F-D544-463F-A121-A79C0CCBE56F}" type="slidenum">
              <a:rPr lang="it-IT" smtClean="0"/>
              <a:t>35</a:t>
            </a:fld>
            <a:endParaRPr lang="it-IT"/>
          </a:p>
        </p:txBody>
      </p:sp>
    </p:spTree>
    <p:extLst>
      <p:ext uri="{BB962C8B-B14F-4D97-AF65-F5344CB8AC3E}">
        <p14:creationId xmlns:p14="http://schemas.microsoft.com/office/powerpoint/2010/main" val="3247776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BDB078-2082-418A-BC98-5D692C3E0F87}"/>
              </a:ext>
            </a:extLst>
          </p:cNvPr>
          <p:cNvSpPr>
            <a:spLocks noGrp="1"/>
          </p:cNvSpPr>
          <p:nvPr>
            <p:ph type="title"/>
          </p:nvPr>
        </p:nvSpPr>
        <p:spPr/>
        <p:txBody>
          <a:bodyPr/>
          <a:lstStyle/>
          <a:p>
            <a:r>
              <a:rPr lang="it-IT" dirty="0" err="1"/>
              <a:t>Finding</a:t>
            </a:r>
            <a:r>
              <a:rPr lang="it-IT" dirty="0"/>
              <a:t> the location of the system </a:t>
            </a:r>
            <a:r>
              <a:rPr lang="it-IT" dirty="0" err="1"/>
              <a:t>function</a:t>
            </a:r>
            <a:endParaRPr lang="it-IT" dirty="0"/>
          </a:p>
        </p:txBody>
      </p:sp>
      <p:pic>
        <p:nvPicPr>
          <p:cNvPr id="4" name="Immagine 3">
            <a:extLst>
              <a:ext uri="{FF2B5EF4-FFF2-40B4-BE49-F238E27FC236}">
                <a16:creationId xmlns:a16="http://schemas.microsoft.com/office/drawing/2014/main" id="{D6827A18-FDDB-4470-9876-F631E66FF76B}"/>
              </a:ext>
            </a:extLst>
          </p:cNvPr>
          <p:cNvPicPr>
            <a:picLocks noChangeAspect="1"/>
          </p:cNvPicPr>
          <p:nvPr/>
        </p:nvPicPr>
        <p:blipFill>
          <a:blip r:embed="rId2"/>
          <a:stretch>
            <a:fillRect/>
          </a:stretch>
        </p:blipFill>
        <p:spPr>
          <a:xfrm>
            <a:off x="2187299" y="1805866"/>
            <a:ext cx="7817401" cy="3246267"/>
          </a:xfrm>
          <a:prstGeom prst="rect">
            <a:avLst/>
          </a:prstGeom>
        </p:spPr>
      </p:pic>
      <p:sp>
        <p:nvSpPr>
          <p:cNvPr id="3" name="Segnaposto numero diapositiva 2">
            <a:extLst>
              <a:ext uri="{FF2B5EF4-FFF2-40B4-BE49-F238E27FC236}">
                <a16:creationId xmlns:a16="http://schemas.microsoft.com/office/drawing/2014/main" id="{79EE56DA-CCA9-4821-93C9-D3E439B89A6D}"/>
              </a:ext>
            </a:extLst>
          </p:cNvPr>
          <p:cNvSpPr>
            <a:spLocks noGrp="1"/>
          </p:cNvSpPr>
          <p:nvPr>
            <p:ph type="sldNum" sz="quarter" idx="12"/>
          </p:nvPr>
        </p:nvSpPr>
        <p:spPr/>
        <p:txBody>
          <a:bodyPr/>
          <a:lstStyle/>
          <a:p>
            <a:fld id="{17FEB27F-D544-463F-A121-A79C0CCBE56F}" type="slidenum">
              <a:rPr lang="it-IT" smtClean="0"/>
              <a:t>36</a:t>
            </a:fld>
            <a:endParaRPr lang="it-IT"/>
          </a:p>
        </p:txBody>
      </p:sp>
    </p:spTree>
    <p:extLst>
      <p:ext uri="{BB962C8B-B14F-4D97-AF65-F5344CB8AC3E}">
        <p14:creationId xmlns:p14="http://schemas.microsoft.com/office/powerpoint/2010/main" val="3185967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49E096-6842-46E0-98A7-457E5AF45291}"/>
              </a:ext>
            </a:extLst>
          </p:cNvPr>
          <p:cNvSpPr>
            <a:spLocks noGrp="1"/>
          </p:cNvSpPr>
          <p:nvPr>
            <p:ph type="title"/>
          </p:nvPr>
        </p:nvSpPr>
        <p:spPr/>
        <p:txBody>
          <a:bodyPr/>
          <a:lstStyle/>
          <a:p>
            <a:r>
              <a:rPr lang="it-IT" dirty="0" err="1"/>
              <a:t>Finding</a:t>
            </a:r>
            <a:r>
              <a:rPr lang="it-IT" dirty="0"/>
              <a:t> the </a:t>
            </a:r>
            <a:r>
              <a:rPr lang="it-IT" dirty="0" err="1"/>
              <a:t>address</a:t>
            </a:r>
            <a:r>
              <a:rPr lang="it-IT" dirty="0"/>
              <a:t> of «/bin/</a:t>
            </a:r>
            <a:r>
              <a:rPr lang="it-IT" dirty="0" err="1"/>
              <a:t>sh</a:t>
            </a:r>
            <a:r>
              <a:rPr lang="it-IT" dirty="0"/>
              <a:t>»</a:t>
            </a:r>
          </a:p>
        </p:txBody>
      </p:sp>
      <p:sp>
        <p:nvSpPr>
          <p:cNvPr id="3" name="Segnaposto contenuto 2">
            <a:extLst>
              <a:ext uri="{FF2B5EF4-FFF2-40B4-BE49-F238E27FC236}">
                <a16:creationId xmlns:a16="http://schemas.microsoft.com/office/drawing/2014/main" id="{0B9300B4-63D6-4E74-85E8-A19EB6BA099D}"/>
              </a:ext>
            </a:extLst>
          </p:cNvPr>
          <p:cNvSpPr>
            <a:spLocks noGrp="1"/>
          </p:cNvSpPr>
          <p:nvPr>
            <p:ph idx="1"/>
          </p:nvPr>
        </p:nvSpPr>
        <p:spPr/>
        <p:txBody>
          <a:bodyPr>
            <a:normAutofit/>
          </a:bodyPr>
          <a:lstStyle/>
          <a:p>
            <a:r>
              <a:rPr lang="en-US" sz="2000" b="1" dirty="0"/>
              <a:t>Insert</a:t>
            </a:r>
            <a:r>
              <a:rPr lang="en-US" sz="2000" dirty="0"/>
              <a:t> the string directly </a:t>
            </a:r>
            <a:r>
              <a:rPr lang="en-US" sz="2000" b="1" dirty="0"/>
              <a:t>into the stack </a:t>
            </a:r>
            <a:r>
              <a:rPr lang="en-US" sz="2000" dirty="0"/>
              <a:t>using the </a:t>
            </a:r>
            <a:r>
              <a:rPr lang="en-US" sz="2000" b="1" dirty="0"/>
              <a:t>buffer overflow problem</a:t>
            </a:r>
            <a:r>
              <a:rPr lang="en-US" sz="2000" dirty="0"/>
              <a:t>, and then guess its address.</a:t>
            </a:r>
          </a:p>
          <a:p>
            <a:r>
              <a:rPr lang="en-US" sz="2000" dirty="0"/>
              <a:t> Before running the vulnerable program, create an </a:t>
            </a:r>
            <a:r>
              <a:rPr lang="en-US" sz="2000" b="1" dirty="0"/>
              <a:t>environment variable </a:t>
            </a:r>
            <a:r>
              <a:rPr lang="en-US" sz="2000" dirty="0"/>
              <a:t>with </a:t>
            </a:r>
            <a:r>
              <a:rPr lang="en-US" sz="2000" b="1" dirty="0"/>
              <a:t>value </a:t>
            </a:r>
            <a:r>
              <a:rPr lang="en-US" sz="2000" b="1" dirty="0">
                <a:latin typeface="Courier New" panose="02070309020205020404" pitchFamily="49" charset="0"/>
                <a:cs typeface="Courier New" panose="02070309020205020404" pitchFamily="49" charset="0"/>
              </a:rPr>
              <a:t>“/bin/</a:t>
            </a:r>
            <a:r>
              <a:rPr lang="en-US" sz="2000" b="1" dirty="0" err="1">
                <a:latin typeface="Courier New" panose="02070309020205020404" pitchFamily="49" charset="0"/>
                <a:cs typeface="Courier New" panose="02070309020205020404" pitchFamily="49" charset="0"/>
              </a:rPr>
              <a:t>sh</a:t>
            </a:r>
            <a:r>
              <a:rPr lang="en-US" sz="2000" b="1" dirty="0"/>
              <a:t>”. </a:t>
            </a:r>
            <a:r>
              <a:rPr lang="en-US" sz="2000" dirty="0"/>
              <a:t>When a C program is executed from a shell, it inherits all the environment variables from the shell. In the following, we define a new shell variable MYSHELL and let its value be /bin/</a:t>
            </a:r>
            <a:r>
              <a:rPr lang="en-US" sz="2000" dirty="0" err="1"/>
              <a:t>sh</a:t>
            </a:r>
            <a:r>
              <a:rPr lang="en-US" sz="2000" dirty="0"/>
              <a:t>:</a:t>
            </a:r>
          </a:p>
          <a:p>
            <a:r>
              <a:rPr lang="it-IT" sz="2000" dirty="0">
                <a:latin typeface="Courier New" panose="02070309020205020404" pitchFamily="49" charset="0"/>
                <a:cs typeface="Courier New" panose="02070309020205020404" pitchFamily="49" charset="0"/>
              </a:rPr>
              <a:t>$ export MYSHELL=/bin/</a:t>
            </a:r>
            <a:r>
              <a:rPr lang="it-IT" sz="2000" dirty="0" err="1">
                <a:latin typeface="Courier New" panose="02070309020205020404" pitchFamily="49" charset="0"/>
                <a:cs typeface="Courier New" panose="02070309020205020404" pitchFamily="49" charset="0"/>
              </a:rPr>
              <a:t>sh</a:t>
            </a:r>
            <a:endParaRPr lang="it-IT" sz="2000" dirty="0">
              <a:latin typeface="Courier New" panose="02070309020205020404" pitchFamily="49" charset="0"/>
              <a:cs typeface="Courier New" panose="02070309020205020404" pitchFamily="49" charset="0"/>
            </a:endParaRPr>
          </a:p>
          <a:p>
            <a:endParaRPr lang="it-IT" sz="2000" dirty="0">
              <a:latin typeface="Courier New" panose="02070309020205020404" pitchFamily="49" charset="0"/>
              <a:cs typeface="Courier New" panose="02070309020205020404" pitchFamily="49" charset="0"/>
            </a:endParaRPr>
          </a:p>
          <a:p>
            <a:endParaRPr lang="it-IT" sz="2000" dirty="0">
              <a:latin typeface="Courier New" panose="02070309020205020404" pitchFamily="49" charset="0"/>
              <a:cs typeface="Courier New" panose="02070309020205020404" pitchFamily="49" charset="0"/>
            </a:endParaRPr>
          </a:p>
          <a:p>
            <a:endParaRPr lang="it-IT" sz="2000" dirty="0">
              <a:latin typeface="Courier New" panose="02070309020205020404" pitchFamily="49" charset="0"/>
              <a:cs typeface="Courier New" panose="02070309020205020404" pitchFamily="49" charset="0"/>
            </a:endParaRPr>
          </a:p>
          <a:p>
            <a:endParaRPr lang="it-IT" sz="2000" dirty="0">
              <a:latin typeface="Courier New" panose="02070309020205020404" pitchFamily="49" charset="0"/>
              <a:cs typeface="Courier New" panose="02070309020205020404" pitchFamily="49" charset="0"/>
            </a:endParaRPr>
          </a:p>
          <a:p>
            <a:endParaRPr lang="it-IT" sz="2000" dirty="0">
              <a:latin typeface="Courier New" panose="02070309020205020404" pitchFamily="49" charset="0"/>
              <a:cs typeface="Courier New" panose="02070309020205020404" pitchFamily="49" charset="0"/>
            </a:endParaRPr>
          </a:p>
          <a:p>
            <a:endParaRPr lang="it-IT" sz="2000" dirty="0">
              <a:latin typeface="Courier New" panose="02070309020205020404" pitchFamily="49" charset="0"/>
              <a:cs typeface="Courier New" panose="02070309020205020404" pitchFamily="49" charset="0"/>
            </a:endParaRPr>
          </a:p>
        </p:txBody>
      </p:sp>
      <p:pic>
        <p:nvPicPr>
          <p:cNvPr id="4" name="Immagine 3">
            <a:extLst>
              <a:ext uri="{FF2B5EF4-FFF2-40B4-BE49-F238E27FC236}">
                <a16:creationId xmlns:a16="http://schemas.microsoft.com/office/drawing/2014/main" id="{2BCCD24A-3539-4D35-9DAB-41D5A92F07D7}"/>
              </a:ext>
            </a:extLst>
          </p:cNvPr>
          <p:cNvPicPr>
            <a:picLocks noChangeAspect="1"/>
          </p:cNvPicPr>
          <p:nvPr/>
        </p:nvPicPr>
        <p:blipFill>
          <a:blip r:embed="rId2"/>
          <a:stretch>
            <a:fillRect/>
          </a:stretch>
        </p:blipFill>
        <p:spPr>
          <a:xfrm>
            <a:off x="1030794" y="4462457"/>
            <a:ext cx="6192001" cy="1202800"/>
          </a:xfrm>
          <a:prstGeom prst="rect">
            <a:avLst/>
          </a:prstGeom>
        </p:spPr>
      </p:pic>
      <p:sp>
        <p:nvSpPr>
          <p:cNvPr id="5" name="Segnaposto numero diapositiva 4">
            <a:extLst>
              <a:ext uri="{FF2B5EF4-FFF2-40B4-BE49-F238E27FC236}">
                <a16:creationId xmlns:a16="http://schemas.microsoft.com/office/drawing/2014/main" id="{A4D15F3A-4A39-450D-AAAE-39D6EC1993BA}"/>
              </a:ext>
            </a:extLst>
          </p:cNvPr>
          <p:cNvSpPr>
            <a:spLocks noGrp="1"/>
          </p:cNvSpPr>
          <p:nvPr>
            <p:ph type="sldNum" sz="quarter" idx="12"/>
          </p:nvPr>
        </p:nvSpPr>
        <p:spPr/>
        <p:txBody>
          <a:bodyPr/>
          <a:lstStyle/>
          <a:p>
            <a:fld id="{17FEB27F-D544-463F-A121-A79C0CCBE56F}" type="slidenum">
              <a:rPr lang="it-IT" smtClean="0"/>
              <a:t>37</a:t>
            </a:fld>
            <a:endParaRPr lang="it-IT"/>
          </a:p>
        </p:txBody>
      </p:sp>
    </p:spTree>
    <p:extLst>
      <p:ext uri="{BB962C8B-B14F-4D97-AF65-F5344CB8AC3E}">
        <p14:creationId xmlns:p14="http://schemas.microsoft.com/office/powerpoint/2010/main" val="3836275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3603C2-9EE2-492B-BCCE-DFA65668A500}"/>
              </a:ext>
            </a:extLst>
          </p:cNvPr>
          <p:cNvSpPr>
            <a:spLocks noGrp="1"/>
          </p:cNvSpPr>
          <p:nvPr>
            <p:ph type="title"/>
          </p:nvPr>
        </p:nvSpPr>
        <p:spPr/>
        <p:txBody>
          <a:bodyPr/>
          <a:lstStyle/>
          <a:p>
            <a:r>
              <a:rPr lang="it-IT" dirty="0" err="1"/>
              <a:t>Finding</a:t>
            </a:r>
            <a:r>
              <a:rPr lang="it-IT" dirty="0"/>
              <a:t> the </a:t>
            </a:r>
            <a:r>
              <a:rPr lang="it-IT" dirty="0" err="1"/>
              <a:t>address</a:t>
            </a:r>
            <a:r>
              <a:rPr lang="it-IT" dirty="0"/>
              <a:t> of «/bin/</a:t>
            </a:r>
            <a:r>
              <a:rPr lang="it-IT" dirty="0" err="1"/>
              <a:t>sh</a:t>
            </a:r>
            <a:r>
              <a:rPr lang="it-IT" dirty="0"/>
              <a:t>»</a:t>
            </a:r>
          </a:p>
        </p:txBody>
      </p:sp>
      <p:sp>
        <p:nvSpPr>
          <p:cNvPr id="3" name="Segnaposto contenuto 2">
            <a:extLst>
              <a:ext uri="{FF2B5EF4-FFF2-40B4-BE49-F238E27FC236}">
                <a16:creationId xmlns:a16="http://schemas.microsoft.com/office/drawing/2014/main" id="{DE6F797D-DB20-4699-9077-D0FFC77BF88C}"/>
              </a:ext>
            </a:extLst>
          </p:cNvPr>
          <p:cNvSpPr>
            <a:spLocks noGrp="1"/>
          </p:cNvSpPr>
          <p:nvPr>
            <p:ph idx="1"/>
          </p:nvPr>
        </p:nvSpPr>
        <p:spPr/>
        <p:txBody>
          <a:bodyPr/>
          <a:lstStyle/>
          <a:p>
            <a:r>
              <a:rPr lang="en-US" dirty="0"/>
              <a:t>We also know that the function system uses "/bin/</a:t>
            </a:r>
            <a:r>
              <a:rPr lang="en-US" dirty="0" err="1"/>
              <a:t>sh</a:t>
            </a:r>
            <a:r>
              <a:rPr lang="en-US" dirty="0"/>
              <a:t>" in its own code. Therefore, this string must exist in </a:t>
            </a:r>
            <a:r>
              <a:rPr lang="en-US" dirty="0" err="1"/>
              <a:t>libc</a:t>
            </a:r>
            <a:r>
              <a:rPr lang="en-US" dirty="0"/>
              <a:t>. If we can find out the location of the string, we can use directly this string.</a:t>
            </a:r>
          </a:p>
          <a:p>
            <a:r>
              <a:rPr lang="en-US" dirty="0"/>
              <a:t>You can search the </a:t>
            </a:r>
            <a:r>
              <a:rPr lang="en-US" dirty="0" err="1"/>
              <a:t>libc</a:t>
            </a:r>
            <a:r>
              <a:rPr lang="en-US" dirty="0"/>
              <a:t> library file (/lib/libc.so.6) for the string "</a:t>
            </a:r>
            <a:r>
              <a:rPr lang="en-US" dirty="0" err="1"/>
              <a:t>rodata</a:t>
            </a:r>
            <a:r>
              <a:rPr lang="en-US" dirty="0"/>
              <a:t>":</a:t>
            </a:r>
          </a:p>
          <a:p>
            <a:r>
              <a:rPr lang="it-IT" dirty="0">
                <a:latin typeface="Courier New" panose="02070309020205020404" pitchFamily="49" charset="0"/>
                <a:cs typeface="Courier New" panose="02070309020205020404" pitchFamily="49" charset="0"/>
              </a:rPr>
              <a:t>$ </a:t>
            </a:r>
            <a:r>
              <a:rPr lang="it-IT" dirty="0" err="1">
                <a:latin typeface="Courier New" panose="02070309020205020404" pitchFamily="49" charset="0"/>
                <a:cs typeface="Courier New" panose="02070309020205020404" pitchFamily="49" charset="0"/>
              </a:rPr>
              <a:t>readelf</a:t>
            </a:r>
            <a:r>
              <a:rPr lang="it-IT" dirty="0">
                <a:latin typeface="Courier New" panose="02070309020205020404" pitchFamily="49" charset="0"/>
                <a:cs typeface="Courier New" panose="02070309020205020404" pitchFamily="49" charset="0"/>
              </a:rPr>
              <a:t> -S /</a:t>
            </a:r>
            <a:r>
              <a:rPr lang="it-IT" dirty="0" err="1">
                <a:latin typeface="Courier New" panose="02070309020205020404" pitchFamily="49" charset="0"/>
                <a:cs typeface="Courier New" panose="02070309020205020404" pitchFamily="49" charset="0"/>
              </a:rPr>
              <a:t>lib</a:t>
            </a:r>
            <a:r>
              <a:rPr lang="it-IT" dirty="0">
                <a:latin typeface="Courier New" panose="02070309020205020404" pitchFamily="49" charset="0"/>
                <a:cs typeface="Courier New" panose="02070309020205020404" pitchFamily="49" charset="0"/>
              </a:rPr>
              <a:t>/lib.so.6 | </a:t>
            </a:r>
            <a:r>
              <a:rPr lang="it-IT" dirty="0" err="1">
                <a:latin typeface="Courier New" panose="02070309020205020404" pitchFamily="49" charset="0"/>
                <a:cs typeface="Courier New" panose="02070309020205020404" pitchFamily="49" charset="0"/>
              </a:rPr>
              <a:t>egrep</a:t>
            </a:r>
            <a:r>
              <a:rPr lang="it-IT" dirty="0">
                <a:latin typeface="Courier New" panose="02070309020205020404" pitchFamily="49" charset="0"/>
                <a:cs typeface="Courier New" panose="02070309020205020404" pitchFamily="49" charset="0"/>
              </a:rPr>
              <a:t> ’rodata’</a:t>
            </a:r>
          </a:p>
          <a:p>
            <a:r>
              <a:rPr lang="it-IT" dirty="0">
                <a:latin typeface="Courier New" panose="02070309020205020404" pitchFamily="49" charset="0"/>
                <a:cs typeface="Courier New" panose="02070309020205020404" pitchFamily="49" charset="0"/>
              </a:rPr>
              <a:t>[15] .rodata PROGBITS 009320e0 124030 ......</a:t>
            </a:r>
            <a:endParaRPr lang="it-IT" sz="2000" dirty="0">
              <a:latin typeface="Courier New" panose="02070309020205020404" pitchFamily="49" charset="0"/>
              <a:cs typeface="Courier New" panose="02070309020205020404" pitchFamily="49" charset="0"/>
            </a:endParaRPr>
          </a:p>
          <a:p>
            <a:endParaRPr lang="it-IT" dirty="0"/>
          </a:p>
        </p:txBody>
      </p:sp>
      <p:sp>
        <p:nvSpPr>
          <p:cNvPr id="4" name="Segnaposto numero diapositiva 3">
            <a:extLst>
              <a:ext uri="{FF2B5EF4-FFF2-40B4-BE49-F238E27FC236}">
                <a16:creationId xmlns:a16="http://schemas.microsoft.com/office/drawing/2014/main" id="{7AF5B873-E292-41F8-83D0-7C364048F653}"/>
              </a:ext>
            </a:extLst>
          </p:cNvPr>
          <p:cNvSpPr>
            <a:spLocks noGrp="1"/>
          </p:cNvSpPr>
          <p:nvPr>
            <p:ph type="sldNum" sz="quarter" idx="12"/>
          </p:nvPr>
        </p:nvSpPr>
        <p:spPr/>
        <p:txBody>
          <a:bodyPr/>
          <a:lstStyle/>
          <a:p>
            <a:fld id="{17FEB27F-D544-463F-A121-A79C0CCBE56F}" type="slidenum">
              <a:rPr lang="it-IT" smtClean="0"/>
              <a:pPr/>
              <a:t>38</a:t>
            </a:fld>
            <a:endParaRPr lang="it-IT" dirty="0"/>
          </a:p>
        </p:txBody>
      </p:sp>
    </p:spTree>
    <p:extLst>
      <p:ext uri="{BB962C8B-B14F-4D97-AF65-F5344CB8AC3E}">
        <p14:creationId xmlns:p14="http://schemas.microsoft.com/office/powerpoint/2010/main" val="828573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069DB1-529D-47C8-A827-C79BC84BA6DD}"/>
              </a:ext>
            </a:extLst>
          </p:cNvPr>
          <p:cNvSpPr>
            <a:spLocks noGrp="1"/>
          </p:cNvSpPr>
          <p:nvPr>
            <p:ph type="title"/>
          </p:nvPr>
        </p:nvSpPr>
        <p:spPr/>
        <p:txBody>
          <a:bodyPr/>
          <a:lstStyle/>
          <a:p>
            <a:r>
              <a:rPr lang="it-IT" dirty="0" err="1"/>
              <a:t>Protection</a:t>
            </a:r>
            <a:r>
              <a:rPr lang="it-IT" dirty="0"/>
              <a:t> in /bin/</a:t>
            </a:r>
            <a:r>
              <a:rPr lang="it-IT" dirty="0" err="1"/>
              <a:t>bash</a:t>
            </a:r>
            <a:endParaRPr lang="it-IT" dirty="0"/>
          </a:p>
        </p:txBody>
      </p:sp>
      <p:sp>
        <p:nvSpPr>
          <p:cNvPr id="3" name="Segnaposto contenuto 2">
            <a:extLst>
              <a:ext uri="{FF2B5EF4-FFF2-40B4-BE49-F238E27FC236}">
                <a16:creationId xmlns:a16="http://schemas.microsoft.com/office/drawing/2014/main" id="{A1C105FF-401D-4DFB-8F38-6ACD845BE0A0}"/>
              </a:ext>
            </a:extLst>
          </p:cNvPr>
          <p:cNvSpPr>
            <a:spLocks noGrp="1"/>
          </p:cNvSpPr>
          <p:nvPr>
            <p:ph idx="1"/>
          </p:nvPr>
        </p:nvSpPr>
        <p:spPr/>
        <p:txBody>
          <a:bodyPr>
            <a:normAutofit fontScale="92500" lnSpcReduction="10000"/>
          </a:bodyPr>
          <a:lstStyle/>
          <a:p>
            <a:r>
              <a:rPr lang="en-US" dirty="0"/>
              <a:t>If the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 </a:t>
            </a:r>
            <a:r>
              <a:rPr lang="en-US" dirty="0"/>
              <a:t>is pointed to </a:t>
            </a:r>
            <a:r>
              <a:rPr lang="en-US" dirty="0">
                <a:latin typeface="Courier New" panose="02070309020205020404" pitchFamily="49" charset="0"/>
                <a:cs typeface="Courier New" panose="02070309020205020404" pitchFamily="49" charset="0"/>
              </a:rPr>
              <a:t>"/bin/bash", </a:t>
            </a:r>
            <a:r>
              <a:rPr lang="en-US" dirty="0"/>
              <a:t>even if we can invoke a shell within a </a:t>
            </a:r>
            <a:r>
              <a:rPr lang="en-US" dirty="0">
                <a:latin typeface="Courier New" panose="02070309020205020404" pitchFamily="49" charset="0"/>
                <a:cs typeface="Courier New" panose="02070309020205020404" pitchFamily="49" charset="0"/>
              </a:rPr>
              <a:t>Set-UID</a:t>
            </a:r>
            <a:r>
              <a:rPr lang="en-US" dirty="0"/>
              <a:t> program that is running with the root privilege, we will not get the root privilege.</a:t>
            </a:r>
          </a:p>
          <a:p>
            <a:r>
              <a:rPr lang="en-US" dirty="0"/>
              <a:t>if we can turn the current </a:t>
            </a:r>
            <a:r>
              <a:rPr lang="en-US" dirty="0">
                <a:latin typeface="Courier New" panose="02070309020205020404" pitchFamily="49" charset="0"/>
                <a:cs typeface="Courier New" panose="02070309020205020404" pitchFamily="49" charset="0"/>
              </a:rPr>
              <a:t>Set-UID</a:t>
            </a:r>
            <a:r>
              <a:rPr lang="en-US" dirty="0"/>
              <a:t> process into a real root process, before invoking </a:t>
            </a:r>
            <a:r>
              <a:rPr lang="en-US" dirty="0">
                <a:latin typeface="Courier New" panose="02070309020205020404" pitchFamily="49" charset="0"/>
                <a:cs typeface="Courier New" panose="02070309020205020404" pitchFamily="49" charset="0"/>
              </a:rPr>
              <a:t>/bin/bash</a:t>
            </a:r>
            <a:r>
              <a:rPr lang="en-US" dirty="0"/>
              <a:t>, we can bypass that restriction </a:t>
            </a:r>
            <a:r>
              <a:rPr lang="it-IT" dirty="0"/>
              <a:t>of </a:t>
            </a:r>
            <a:r>
              <a:rPr lang="it-IT" dirty="0" err="1"/>
              <a:t>bash</a:t>
            </a:r>
            <a:r>
              <a:rPr lang="it-IT" dirty="0"/>
              <a:t>.</a:t>
            </a:r>
          </a:p>
          <a:p>
            <a:r>
              <a:rPr lang="en-US" dirty="0"/>
              <a:t>The </a:t>
            </a:r>
            <a:r>
              <a:rPr lang="en-US" dirty="0" err="1">
                <a:latin typeface="Courier New" panose="02070309020205020404" pitchFamily="49" charset="0"/>
                <a:cs typeface="Courier New" panose="02070309020205020404" pitchFamily="49" charset="0"/>
              </a:rPr>
              <a:t>setuid</a:t>
            </a:r>
            <a:r>
              <a:rPr lang="en-US" dirty="0">
                <a:latin typeface="Courier New" panose="02070309020205020404" pitchFamily="49" charset="0"/>
                <a:cs typeface="Courier New" panose="02070309020205020404" pitchFamily="49" charset="0"/>
              </a:rPr>
              <a:t>(0)</a:t>
            </a:r>
            <a:r>
              <a:rPr lang="en-US" dirty="0"/>
              <a:t> system call can help you achieve that. Therefore, we need to first invoke </a:t>
            </a:r>
            <a:r>
              <a:rPr lang="en-US" dirty="0" err="1">
                <a:latin typeface="Courier New" panose="02070309020205020404" pitchFamily="49" charset="0"/>
                <a:cs typeface="Courier New" panose="02070309020205020404" pitchFamily="49" charset="0"/>
              </a:rPr>
              <a:t>setuid</a:t>
            </a:r>
            <a:r>
              <a:rPr lang="en-US" dirty="0">
                <a:latin typeface="Courier New" panose="02070309020205020404" pitchFamily="49" charset="0"/>
                <a:cs typeface="Courier New" panose="02070309020205020404" pitchFamily="49" charset="0"/>
              </a:rPr>
              <a:t>(0)</a:t>
            </a:r>
            <a:r>
              <a:rPr lang="en-US" dirty="0"/>
              <a:t>, and then invoke </a:t>
            </a:r>
            <a:r>
              <a:rPr lang="en-US" dirty="0">
                <a:latin typeface="Courier New" panose="02070309020205020404" pitchFamily="49" charset="0"/>
                <a:cs typeface="Courier New" panose="02070309020205020404" pitchFamily="49" charset="0"/>
              </a:rPr>
              <a:t>system("/bin/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a:t>
            </a:r>
          </a:p>
          <a:p>
            <a:r>
              <a:rPr lang="en-US" dirty="0"/>
              <a:t>we need to “return to </a:t>
            </a:r>
            <a:r>
              <a:rPr lang="en-US" dirty="0" err="1"/>
              <a:t>libc</a:t>
            </a:r>
            <a:r>
              <a:rPr lang="en-US" dirty="0"/>
              <a:t>” twice</a:t>
            </a:r>
          </a:p>
          <a:p>
            <a:pPr lvl="1"/>
            <a:r>
              <a:rPr lang="en-US" dirty="0"/>
              <a:t>to return to the </a:t>
            </a:r>
            <a:r>
              <a:rPr lang="en-US" dirty="0" err="1"/>
              <a:t>setuid</a:t>
            </a:r>
            <a:r>
              <a:rPr lang="en-US" dirty="0"/>
              <a:t> </a:t>
            </a:r>
            <a:r>
              <a:rPr lang="it-IT" dirty="0" err="1"/>
              <a:t>function</a:t>
            </a:r>
            <a:r>
              <a:rPr lang="it-IT" dirty="0"/>
              <a:t> in </a:t>
            </a:r>
            <a:r>
              <a:rPr lang="it-IT" dirty="0" err="1"/>
              <a:t>libc</a:t>
            </a:r>
            <a:endParaRPr lang="it-IT" dirty="0"/>
          </a:p>
          <a:p>
            <a:pPr lvl="1"/>
            <a:r>
              <a:rPr lang="en-US" dirty="0"/>
              <a:t>If we can let this return address point to system, we can force the function </a:t>
            </a:r>
            <a:r>
              <a:rPr lang="en-US" dirty="0" err="1"/>
              <a:t>setuid</a:t>
            </a:r>
            <a:r>
              <a:rPr lang="en-US" dirty="0"/>
              <a:t> to return to the entry point of system</a:t>
            </a:r>
            <a:endParaRPr lang="it-IT" dirty="0">
              <a:latin typeface="Courier New" panose="02070309020205020404" pitchFamily="49" charset="0"/>
              <a:cs typeface="Courier New" panose="02070309020205020404" pitchFamily="49" charset="0"/>
            </a:endParaRPr>
          </a:p>
        </p:txBody>
      </p:sp>
      <p:sp>
        <p:nvSpPr>
          <p:cNvPr id="4" name="Segnaposto numero diapositiva 3">
            <a:extLst>
              <a:ext uri="{FF2B5EF4-FFF2-40B4-BE49-F238E27FC236}">
                <a16:creationId xmlns:a16="http://schemas.microsoft.com/office/drawing/2014/main" id="{732E056E-0894-4177-AA7F-066D2B7B8FAE}"/>
              </a:ext>
            </a:extLst>
          </p:cNvPr>
          <p:cNvSpPr>
            <a:spLocks noGrp="1"/>
          </p:cNvSpPr>
          <p:nvPr>
            <p:ph type="sldNum" sz="quarter" idx="12"/>
          </p:nvPr>
        </p:nvSpPr>
        <p:spPr/>
        <p:txBody>
          <a:bodyPr/>
          <a:lstStyle/>
          <a:p>
            <a:fld id="{17FEB27F-D544-463F-A121-A79C0CCBE56F}" type="slidenum">
              <a:rPr lang="it-IT" smtClean="0"/>
              <a:t>39</a:t>
            </a:fld>
            <a:endParaRPr lang="it-IT"/>
          </a:p>
        </p:txBody>
      </p:sp>
    </p:spTree>
    <p:extLst>
      <p:ext uri="{BB962C8B-B14F-4D97-AF65-F5344CB8AC3E}">
        <p14:creationId xmlns:p14="http://schemas.microsoft.com/office/powerpoint/2010/main" val="972373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AF299A-AE8E-4A5D-852D-9AE5B212E0D8}"/>
              </a:ext>
            </a:extLst>
          </p:cNvPr>
          <p:cNvSpPr>
            <a:spLocks noGrp="1"/>
          </p:cNvSpPr>
          <p:nvPr>
            <p:ph type="title"/>
          </p:nvPr>
        </p:nvSpPr>
        <p:spPr/>
        <p:txBody>
          <a:bodyPr/>
          <a:lstStyle/>
          <a:p>
            <a:r>
              <a:rPr lang="it-IT" dirty="0" err="1"/>
              <a:t>Stack</a:t>
            </a:r>
            <a:r>
              <a:rPr lang="it-IT" dirty="0"/>
              <a:t> Organization</a:t>
            </a:r>
          </a:p>
        </p:txBody>
      </p:sp>
      <p:sp>
        <p:nvSpPr>
          <p:cNvPr id="3" name="Segnaposto contenuto 2">
            <a:extLst>
              <a:ext uri="{FF2B5EF4-FFF2-40B4-BE49-F238E27FC236}">
                <a16:creationId xmlns:a16="http://schemas.microsoft.com/office/drawing/2014/main" id="{0D5EF9B6-2D0D-43E8-96BF-911B2B92C974}"/>
              </a:ext>
            </a:extLst>
          </p:cNvPr>
          <p:cNvSpPr>
            <a:spLocks noGrp="1"/>
          </p:cNvSpPr>
          <p:nvPr>
            <p:ph idx="1"/>
          </p:nvPr>
        </p:nvSpPr>
        <p:spPr/>
        <p:txBody>
          <a:bodyPr>
            <a:normAutofit/>
          </a:bodyPr>
          <a:lstStyle/>
          <a:p>
            <a:r>
              <a:rPr lang="it-IT" b="1" dirty="0"/>
              <a:t>Return </a:t>
            </a:r>
            <a:r>
              <a:rPr lang="it-IT" b="1" dirty="0" err="1"/>
              <a:t>address</a:t>
            </a:r>
            <a:r>
              <a:rPr lang="it-IT" dirty="0"/>
              <a:t>: </a:t>
            </a:r>
            <a:r>
              <a:rPr lang="it-IT" dirty="0" err="1">
                <a:solidFill>
                  <a:srgbClr val="FF0000"/>
                </a:solidFill>
              </a:rPr>
              <a:t>address</a:t>
            </a:r>
            <a:r>
              <a:rPr lang="it-IT" dirty="0"/>
              <a:t> to be </a:t>
            </a:r>
            <a:r>
              <a:rPr lang="it-IT" dirty="0" err="1"/>
              <a:t>executed</a:t>
            </a:r>
            <a:r>
              <a:rPr lang="it-IT" dirty="0"/>
              <a:t> </a:t>
            </a:r>
            <a:r>
              <a:rPr lang="it-IT" dirty="0" err="1">
                <a:solidFill>
                  <a:srgbClr val="FF0000"/>
                </a:solidFill>
              </a:rPr>
              <a:t>after</a:t>
            </a:r>
            <a:r>
              <a:rPr lang="it-IT" dirty="0"/>
              <a:t> the </a:t>
            </a:r>
            <a:r>
              <a:rPr lang="it-IT" dirty="0" err="1"/>
              <a:t>function</a:t>
            </a:r>
            <a:r>
              <a:rPr lang="it-IT" dirty="0"/>
              <a:t> </a:t>
            </a:r>
            <a:r>
              <a:rPr lang="it-IT" dirty="0" err="1"/>
              <a:t>returns</a:t>
            </a:r>
            <a:endParaRPr lang="it-IT" dirty="0"/>
          </a:p>
          <a:p>
            <a:pPr lvl="1"/>
            <a:r>
              <a:rPr lang="it-IT" dirty="0" err="1"/>
              <a:t>Before</a:t>
            </a:r>
            <a:r>
              <a:rPr lang="it-IT" dirty="0"/>
              <a:t> </a:t>
            </a:r>
            <a:r>
              <a:rPr lang="it-IT" dirty="0" err="1"/>
              <a:t>entering</a:t>
            </a:r>
            <a:r>
              <a:rPr lang="it-IT" dirty="0"/>
              <a:t> a </a:t>
            </a:r>
            <a:r>
              <a:rPr lang="it-IT" dirty="0" err="1"/>
              <a:t>function</a:t>
            </a:r>
            <a:r>
              <a:rPr lang="it-IT" dirty="0"/>
              <a:t> the </a:t>
            </a:r>
            <a:r>
              <a:rPr lang="it-IT" dirty="0" err="1"/>
              <a:t>program</a:t>
            </a:r>
            <a:r>
              <a:rPr lang="it-IT" dirty="0"/>
              <a:t> </a:t>
            </a:r>
            <a:r>
              <a:rPr lang="it-IT" dirty="0" err="1"/>
              <a:t>needs</a:t>
            </a:r>
            <a:r>
              <a:rPr lang="it-IT" dirty="0"/>
              <a:t> to </a:t>
            </a:r>
            <a:r>
              <a:rPr lang="it-IT" dirty="0" err="1"/>
              <a:t>remember</a:t>
            </a:r>
            <a:r>
              <a:rPr lang="it-IT" dirty="0"/>
              <a:t> </a:t>
            </a:r>
            <a:r>
              <a:rPr lang="it-IT" dirty="0" err="1"/>
              <a:t>where</a:t>
            </a:r>
            <a:r>
              <a:rPr lang="it-IT" dirty="0"/>
              <a:t> to </a:t>
            </a:r>
            <a:r>
              <a:rPr lang="it-IT" dirty="0" err="1"/>
              <a:t>return</a:t>
            </a:r>
            <a:endParaRPr lang="it-IT" dirty="0"/>
          </a:p>
          <a:p>
            <a:pPr lvl="1"/>
            <a:r>
              <a:rPr lang="it-IT" dirty="0"/>
              <a:t>The </a:t>
            </a:r>
            <a:r>
              <a:rPr lang="it-IT" dirty="0" err="1"/>
              <a:t>return</a:t>
            </a:r>
            <a:r>
              <a:rPr lang="it-IT" dirty="0"/>
              <a:t> </a:t>
            </a:r>
            <a:r>
              <a:rPr lang="it-IT" dirty="0" err="1"/>
              <a:t>address</a:t>
            </a:r>
            <a:r>
              <a:rPr lang="it-IT" dirty="0"/>
              <a:t> </a:t>
            </a:r>
            <a:r>
              <a:rPr lang="it-IT" dirty="0" err="1"/>
              <a:t>is</a:t>
            </a:r>
            <a:r>
              <a:rPr lang="it-IT" dirty="0"/>
              <a:t> the </a:t>
            </a:r>
            <a:r>
              <a:rPr lang="it-IT" dirty="0" err="1"/>
              <a:t>address</a:t>
            </a:r>
            <a:r>
              <a:rPr lang="it-IT" dirty="0"/>
              <a:t> of the </a:t>
            </a:r>
            <a:r>
              <a:rPr lang="it-IT" dirty="0" err="1"/>
              <a:t>instruction</a:t>
            </a:r>
            <a:r>
              <a:rPr lang="it-IT" dirty="0"/>
              <a:t> right </a:t>
            </a:r>
            <a:r>
              <a:rPr lang="it-IT" dirty="0" err="1"/>
              <a:t>after</a:t>
            </a:r>
            <a:r>
              <a:rPr lang="it-IT" dirty="0"/>
              <a:t> the </a:t>
            </a:r>
            <a:r>
              <a:rPr lang="it-IT" dirty="0" err="1"/>
              <a:t>function</a:t>
            </a:r>
            <a:r>
              <a:rPr lang="it-IT" dirty="0"/>
              <a:t> call</a:t>
            </a:r>
          </a:p>
          <a:p>
            <a:r>
              <a:rPr lang="it-IT" b="1" dirty="0"/>
              <a:t>Frame Pointer </a:t>
            </a:r>
            <a:r>
              <a:rPr lang="it-IT" dirty="0"/>
              <a:t>(FP) </a:t>
            </a:r>
            <a:r>
              <a:rPr lang="it-IT" dirty="0" err="1"/>
              <a:t>references</a:t>
            </a:r>
            <a:r>
              <a:rPr lang="it-IT" dirty="0"/>
              <a:t> the </a:t>
            </a:r>
            <a:r>
              <a:rPr lang="it-IT" dirty="0" err="1">
                <a:solidFill>
                  <a:srgbClr val="FF0000"/>
                </a:solidFill>
              </a:rPr>
              <a:t>local</a:t>
            </a:r>
            <a:r>
              <a:rPr lang="it-IT" dirty="0">
                <a:solidFill>
                  <a:srgbClr val="FF0000"/>
                </a:solidFill>
              </a:rPr>
              <a:t> </a:t>
            </a:r>
            <a:r>
              <a:rPr lang="it-IT" dirty="0" err="1">
                <a:solidFill>
                  <a:srgbClr val="FF0000"/>
                </a:solidFill>
              </a:rPr>
              <a:t>variables</a:t>
            </a:r>
            <a:r>
              <a:rPr lang="it-IT" dirty="0">
                <a:solidFill>
                  <a:srgbClr val="FF0000"/>
                </a:solidFill>
              </a:rPr>
              <a:t> </a:t>
            </a:r>
            <a:r>
              <a:rPr lang="it-IT" dirty="0"/>
              <a:t>and the </a:t>
            </a:r>
            <a:r>
              <a:rPr lang="it-IT" dirty="0" err="1"/>
              <a:t>function</a:t>
            </a:r>
            <a:r>
              <a:rPr lang="it-IT" dirty="0"/>
              <a:t> </a:t>
            </a:r>
            <a:r>
              <a:rPr lang="it-IT" dirty="0" err="1"/>
              <a:t>parameters</a:t>
            </a:r>
            <a:endParaRPr lang="it-IT" dirty="0"/>
          </a:p>
          <a:p>
            <a:pPr lvl="1"/>
            <a:r>
              <a:rPr lang="it-IT" dirty="0" err="1"/>
              <a:t>Stored</a:t>
            </a:r>
            <a:r>
              <a:rPr lang="it-IT" dirty="0"/>
              <a:t> in a </a:t>
            </a:r>
            <a:r>
              <a:rPr lang="it-IT" dirty="0" err="1"/>
              <a:t>register</a:t>
            </a:r>
            <a:endParaRPr lang="it-IT" dirty="0"/>
          </a:p>
          <a:p>
            <a:pPr lvl="2"/>
            <a:r>
              <a:rPr lang="en-US" dirty="0" err="1">
                <a:latin typeface="Courier New" panose="02070309020205020404" pitchFamily="49" charset="0"/>
                <a:cs typeface="Courier New" panose="02070309020205020404" pitchFamily="49" charset="0"/>
              </a:rPr>
              <a:t>variable_a</a:t>
            </a:r>
            <a:r>
              <a:rPr lang="en-US" dirty="0"/>
              <a:t> will be referred to as ( </a:t>
            </a:r>
            <a:r>
              <a:rPr lang="en-US" dirty="0">
                <a:latin typeface="Courier New" panose="02070309020205020404" pitchFamily="49" charset="0"/>
                <a:cs typeface="Courier New" panose="02070309020205020404" pitchFamily="49" charset="0"/>
              </a:rPr>
              <a:t>$FP-16</a:t>
            </a:r>
            <a:r>
              <a:rPr lang="en-US" dirty="0"/>
              <a:t>).</a:t>
            </a:r>
          </a:p>
          <a:p>
            <a:pPr lvl="2"/>
            <a:r>
              <a:rPr lang="en-US" dirty="0">
                <a:latin typeface="Courier New" panose="02070309020205020404" pitchFamily="49" charset="0"/>
                <a:cs typeface="Courier New" panose="02070309020205020404" pitchFamily="49" charset="0"/>
              </a:rPr>
              <a:t>buffer</a:t>
            </a:r>
            <a:r>
              <a:rPr lang="en-US" dirty="0"/>
              <a:t> will be referred to as </a:t>
            </a:r>
            <a:r>
              <a:rPr lang="en-US" dirty="0">
                <a:latin typeface="Courier New" panose="02070309020205020404" pitchFamily="49" charset="0"/>
                <a:cs typeface="Courier New" panose="02070309020205020404" pitchFamily="49" charset="0"/>
              </a:rPr>
              <a:t>( $FP-12</a:t>
            </a:r>
            <a:r>
              <a:rPr lang="en-US" dirty="0"/>
              <a:t>).</a:t>
            </a:r>
          </a:p>
          <a:p>
            <a:pPr lvl="2"/>
            <a:r>
              <a:rPr lang="en-US" dirty="0" err="1">
                <a:latin typeface="Courier New" panose="02070309020205020404" pitchFamily="49" charset="0"/>
                <a:cs typeface="Courier New" panose="02070309020205020404" pitchFamily="49" charset="0"/>
              </a:rPr>
              <a:t>str</a:t>
            </a:r>
            <a:r>
              <a:rPr lang="en-US" dirty="0"/>
              <a:t> will be referred to as ( </a:t>
            </a:r>
            <a:r>
              <a:rPr lang="en-US" dirty="0">
                <a:latin typeface="Courier New" panose="02070309020205020404" pitchFamily="49" charset="0"/>
                <a:cs typeface="Courier New" panose="02070309020205020404" pitchFamily="49" charset="0"/>
              </a:rPr>
              <a:t>$FP+8</a:t>
            </a:r>
            <a:r>
              <a:rPr lang="en-US" dirty="0"/>
              <a:t>).</a:t>
            </a:r>
            <a:endParaRPr lang="it-IT" dirty="0"/>
          </a:p>
        </p:txBody>
      </p:sp>
      <p:sp>
        <p:nvSpPr>
          <p:cNvPr id="4" name="Segnaposto numero diapositiva 3">
            <a:extLst>
              <a:ext uri="{FF2B5EF4-FFF2-40B4-BE49-F238E27FC236}">
                <a16:creationId xmlns:a16="http://schemas.microsoft.com/office/drawing/2014/main" id="{0E6F57D4-CC71-43DE-BB21-35B86B27649B}"/>
              </a:ext>
            </a:extLst>
          </p:cNvPr>
          <p:cNvSpPr>
            <a:spLocks noGrp="1"/>
          </p:cNvSpPr>
          <p:nvPr>
            <p:ph type="sldNum" sz="quarter" idx="12"/>
          </p:nvPr>
        </p:nvSpPr>
        <p:spPr/>
        <p:txBody>
          <a:bodyPr/>
          <a:lstStyle/>
          <a:p>
            <a:fld id="{17FEB27F-D544-463F-A121-A79C0CCBE56F}" type="slidenum">
              <a:rPr lang="it-IT" smtClean="0"/>
              <a:t>4</a:t>
            </a:fld>
            <a:endParaRPr lang="it-IT"/>
          </a:p>
        </p:txBody>
      </p:sp>
    </p:spTree>
    <p:extLst>
      <p:ext uri="{BB962C8B-B14F-4D97-AF65-F5344CB8AC3E}">
        <p14:creationId xmlns:p14="http://schemas.microsoft.com/office/powerpoint/2010/main" val="3860616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FEAEF96-56C0-4EED-B5D6-54BE06738561}"/>
              </a:ext>
            </a:extLst>
          </p:cNvPr>
          <p:cNvSpPr>
            <a:spLocks noGrp="1"/>
          </p:cNvSpPr>
          <p:nvPr>
            <p:ph type="title"/>
          </p:nvPr>
        </p:nvSpPr>
        <p:spPr/>
        <p:txBody>
          <a:bodyPr/>
          <a:lstStyle/>
          <a:p>
            <a:r>
              <a:rPr lang="it-IT" dirty="0" err="1"/>
              <a:t>Heap</a:t>
            </a:r>
            <a:r>
              <a:rPr lang="it-IT" dirty="0"/>
              <a:t>/BSS Buffer </a:t>
            </a:r>
            <a:r>
              <a:rPr lang="it-IT" dirty="0" err="1"/>
              <a:t>Overflow</a:t>
            </a:r>
            <a:endParaRPr lang="it-IT" dirty="0"/>
          </a:p>
        </p:txBody>
      </p:sp>
      <p:sp>
        <p:nvSpPr>
          <p:cNvPr id="3" name="Segnaposto contenuto 2">
            <a:extLst>
              <a:ext uri="{FF2B5EF4-FFF2-40B4-BE49-F238E27FC236}">
                <a16:creationId xmlns:a16="http://schemas.microsoft.com/office/drawing/2014/main" id="{B212AEE0-5599-4395-9792-6BE44E2CB3FA}"/>
              </a:ext>
            </a:extLst>
          </p:cNvPr>
          <p:cNvSpPr>
            <a:spLocks noGrp="1"/>
          </p:cNvSpPr>
          <p:nvPr>
            <p:ph idx="1"/>
          </p:nvPr>
        </p:nvSpPr>
        <p:spPr>
          <a:xfrm>
            <a:off x="838200" y="1825625"/>
            <a:ext cx="3858087" cy="4351338"/>
          </a:xfrm>
        </p:spPr>
        <p:txBody>
          <a:bodyPr>
            <a:normAutofit/>
          </a:bodyPr>
          <a:lstStyle/>
          <a:p>
            <a:r>
              <a:rPr lang="it-IT" sz="2000" dirty="0" err="1"/>
              <a:t>Contents</a:t>
            </a:r>
            <a:r>
              <a:rPr lang="it-IT" sz="2000" dirty="0"/>
              <a:t> in </a:t>
            </a:r>
            <a:r>
              <a:rPr lang="it-IT" sz="2000" dirty="0" err="1"/>
              <a:t>Heap</a:t>
            </a:r>
            <a:r>
              <a:rPr lang="it-IT" sz="2000" dirty="0"/>
              <a:t>/BSS</a:t>
            </a:r>
          </a:p>
          <a:p>
            <a:pPr lvl="1"/>
            <a:r>
              <a:rPr lang="it-IT" sz="1800" dirty="0" err="1"/>
              <a:t>Constant</a:t>
            </a:r>
            <a:r>
              <a:rPr lang="it-IT" sz="1800" dirty="0"/>
              <a:t> </a:t>
            </a:r>
            <a:r>
              <a:rPr lang="it-IT" sz="1800" dirty="0" err="1"/>
              <a:t>strings</a:t>
            </a:r>
            <a:endParaRPr lang="it-IT" sz="1800" dirty="0"/>
          </a:p>
          <a:p>
            <a:pPr lvl="1"/>
            <a:r>
              <a:rPr lang="it-IT" sz="1800" dirty="0"/>
              <a:t>Global </a:t>
            </a:r>
            <a:r>
              <a:rPr lang="it-IT" sz="1800" dirty="0" err="1"/>
              <a:t>variables</a:t>
            </a:r>
            <a:endParaRPr lang="it-IT" sz="1800" dirty="0"/>
          </a:p>
          <a:p>
            <a:pPr lvl="1"/>
            <a:r>
              <a:rPr lang="it-IT" sz="1800" dirty="0" err="1"/>
              <a:t>Static</a:t>
            </a:r>
            <a:r>
              <a:rPr lang="it-IT" sz="1800" dirty="0"/>
              <a:t> </a:t>
            </a:r>
            <a:r>
              <a:rPr lang="it-IT" sz="1800" dirty="0" err="1"/>
              <a:t>variables</a:t>
            </a:r>
            <a:endParaRPr lang="it-IT" sz="1800" dirty="0"/>
          </a:p>
          <a:p>
            <a:pPr lvl="1"/>
            <a:r>
              <a:rPr lang="it-IT" sz="1800" dirty="0" err="1"/>
              <a:t>Dynamic</a:t>
            </a:r>
            <a:r>
              <a:rPr lang="it-IT" sz="1800" dirty="0"/>
              <a:t> </a:t>
            </a:r>
            <a:r>
              <a:rPr lang="it-IT" sz="1800" dirty="0" err="1"/>
              <a:t>allocated</a:t>
            </a:r>
            <a:r>
              <a:rPr lang="it-IT" sz="1800" dirty="0"/>
              <a:t> </a:t>
            </a:r>
            <a:r>
              <a:rPr lang="it-IT" sz="1800" dirty="0" err="1"/>
              <a:t>memory</a:t>
            </a:r>
            <a:endParaRPr lang="it-IT" sz="1800" dirty="0"/>
          </a:p>
          <a:p>
            <a:r>
              <a:rPr lang="it-IT" sz="2000" dirty="0" err="1"/>
              <a:t>Overwriting</a:t>
            </a:r>
            <a:r>
              <a:rPr lang="it-IT" sz="2000" dirty="0"/>
              <a:t> File Pointers</a:t>
            </a:r>
          </a:p>
          <a:p>
            <a:endParaRPr lang="it-IT" sz="2000" dirty="0"/>
          </a:p>
        </p:txBody>
      </p:sp>
      <p:pic>
        <p:nvPicPr>
          <p:cNvPr id="4" name="Immagine 3">
            <a:extLst>
              <a:ext uri="{FF2B5EF4-FFF2-40B4-BE49-F238E27FC236}">
                <a16:creationId xmlns:a16="http://schemas.microsoft.com/office/drawing/2014/main" id="{3045269A-9E7C-43F4-9858-BED86545B13E}"/>
              </a:ext>
            </a:extLst>
          </p:cNvPr>
          <p:cNvPicPr>
            <a:picLocks noChangeAspect="1"/>
          </p:cNvPicPr>
          <p:nvPr/>
        </p:nvPicPr>
        <p:blipFill>
          <a:blip r:embed="rId2"/>
          <a:stretch>
            <a:fillRect/>
          </a:stretch>
        </p:blipFill>
        <p:spPr>
          <a:xfrm>
            <a:off x="4542599" y="1760229"/>
            <a:ext cx="6811201" cy="4416734"/>
          </a:xfrm>
          <a:prstGeom prst="rect">
            <a:avLst/>
          </a:prstGeom>
        </p:spPr>
      </p:pic>
      <p:sp>
        <p:nvSpPr>
          <p:cNvPr id="5" name="Segnaposto numero diapositiva 4">
            <a:extLst>
              <a:ext uri="{FF2B5EF4-FFF2-40B4-BE49-F238E27FC236}">
                <a16:creationId xmlns:a16="http://schemas.microsoft.com/office/drawing/2014/main" id="{7C8D172E-A625-4F29-9385-253558570A6C}"/>
              </a:ext>
            </a:extLst>
          </p:cNvPr>
          <p:cNvSpPr>
            <a:spLocks noGrp="1"/>
          </p:cNvSpPr>
          <p:nvPr>
            <p:ph type="sldNum" sz="quarter" idx="12"/>
          </p:nvPr>
        </p:nvSpPr>
        <p:spPr/>
        <p:txBody>
          <a:bodyPr/>
          <a:lstStyle/>
          <a:p>
            <a:fld id="{17FEB27F-D544-463F-A121-A79C0CCBE56F}" type="slidenum">
              <a:rPr lang="it-IT" smtClean="0"/>
              <a:t>40</a:t>
            </a:fld>
            <a:endParaRPr lang="it-IT"/>
          </a:p>
        </p:txBody>
      </p:sp>
    </p:spTree>
    <p:extLst>
      <p:ext uri="{BB962C8B-B14F-4D97-AF65-F5344CB8AC3E}">
        <p14:creationId xmlns:p14="http://schemas.microsoft.com/office/powerpoint/2010/main" val="410611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127A4F-933F-4C5C-BD99-5A0AF12774DA}"/>
              </a:ext>
            </a:extLst>
          </p:cNvPr>
          <p:cNvSpPr>
            <a:spLocks noGrp="1"/>
          </p:cNvSpPr>
          <p:nvPr>
            <p:ph type="title"/>
          </p:nvPr>
        </p:nvSpPr>
        <p:spPr/>
        <p:txBody>
          <a:bodyPr/>
          <a:lstStyle/>
          <a:p>
            <a:r>
              <a:rPr lang="it-IT" dirty="0" err="1"/>
              <a:t>Overwriting</a:t>
            </a:r>
            <a:r>
              <a:rPr lang="it-IT" dirty="0"/>
              <a:t> File Pointers</a:t>
            </a:r>
          </a:p>
        </p:txBody>
      </p:sp>
      <p:sp>
        <p:nvSpPr>
          <p:cNvPr id="3" name="Segnaposto contenuto 2">
            <a:extLst>
              <a:ext uri="{FF2B5EF4-FFF2-40B4-BE49-F238E27FC236}">
                <a16:creationId xmlns:a16="http://schemas.microsoft.com/office/drawing/2014/main" id="{6D9FE0C8-3197-40AC-A4FF-995048917B98}"/>
              </a:ext>
            </a:extLst>
          </p:cNvPr>
          <p:cNvSpPr>
            <a:spLocks noGrp="1"/>
          </p:cNvSpPr>
          <p:nvPr>
            <p:ph idx="1"/>
          </p:nvPr>
        </p:nvSpPr>
        <p:spPr/>
        <p:txBody>
          <a:bodyPr>
            <a:normAutofit fontScale="85000" lnSpcReduction="20000"/>
          </a:bodyPr>
          <a:lstStyle/>
          <a:p>
            <a:r>
              <a:rPr lang="en-US" dirty="0"/>
              <a:t>The (</a:t>
            </a:r>
            <a:r>
              <a:rPr lang="en-US" dirty="0">
                <a:latin typeface="Courier New" panose="02070309020205020404" pitchFamily="49" charset="0"/>
                <a:cs typeface="Courier New" panose="02070309020205020404" pitchFamily="49" charset="0"/>
              </a:rPr>
              <a:t>Set-UID</a:t>
            </a:r>
            <a:r>
              <a:rPr lang="en-US" dirty="0"/>
              <a:t>) program’s file pointer points to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vulprog.tmp</a:t>
            </a:r>
            <a:r>
              <a:rPr lang="en-US" dirty="0"/>
              <a:t>.</a:t>
            </a:r>
          </a:p>
          <a:p>
            <a:r>
              <a:rPr lang="en-US" dirty="0"/>
              <a:t>The program needs to write to this file during execution using the user’s inputs.</a:t>
            </a:r>
          </a:p>
          <a:p>
            <a:r>
              <a:rPr lang="en-US" dirty="0"/>
              <a:t>If we can cause the file point to point to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/shadow</a:t>
            </a:r>
            <a:r>
              <a:rPr lang="en-US" dirty="0"/>
              <a:t>, we can cause the program to write to</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etc</a:t>
            </a:r>
            <a:r>
              <a:rPr lang="it-IT" dirty="0">
                <a:latin typeface="Courier New" panose="02070309020205020404" pitchFamily="49" charset="0"/>
                <a:cs typeface="Courier New" panose="02070309020205020404" pitchFamily="49" charset="0"/>
              </a:rPr>
              <a:t>/</a:t>
            </a:r>
            <a:r>
              <a:rPr lang="it-IT" dirty="0" err="1">
                <a:latin typeface="Courier New" panose="02070309020205020404" pitchFamily="49" charset="0"/>
                <a:cs typeface="Courier New" panose="02070309020205020404" pitchFamily="49" charset="0"/>
              </a:rPr>
              <a:t>shadow</a:t>
            </a:r>
            <a:r>
              <a:rPr lang="it-IT" dirty="0"/>
              <a:t>.</a:t>
            </a:r>
          </a:p>
          <a:p>
            <a:r>
              <a:rPr lang="en-US" dirty="0"/>
              <a:t>We can use the buffer overflow to change the content of the variable </a:t>
            </a:r>
            <a:r>
              <a:rPr lang="en-US" dirty="0" err="1"/>
              <a:t>tmpfile</a:t>
            </a:r>
            <a:r>
              <a:rPr lang="en-US" dirty="0"/>
              <a:t>. Originally, it points to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vluprog.tmp</a:t>
            </a:r>
            <a:r>
              <a:rPr lang="en-US" dirty="0"/>
              <a:t>" string. Using the buffer overflow vulnerability, we can change the content of </a:t>
            </a:r>
            <a:r>
              <a:rPr lang="en-US" dirty="0" err="1">
                <a:latin typeface="Courier New" panose="02070309020205020404" pitchFamily="49" charset="0"/>
                <a:cs typeface="Courier New" panose="02070309020205020404" pitchFamily="49" charset="0"/>
              </a:rPr>
              <a:t>tmpfile</a:t>
            </a:r>
            <a:r>
              <a:rPr lang="en-US" dirty="0"/>
              <a:t> to </a:t>
            </a:r>
            <a:r>
              <a:rPr lang="en-US" dirty="0">
                <a:latin typeface="Courier New" panose="02070309020205020404" pitchFamily="49" charset="0"/>
                <a:cs typeface="Courier New" panose="02070309020205020404" pitchFamily="49" charset="0"/>
              </a:rPr>
              <a:t>0x903040</a:t>
            </a:r>
            <a:r>
              <a:rPr lang="en-US" dirty="0"/>
              <a:t>, which is the address of the string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/shadow</a:t>
            </a:r>
            <a:r>
              <a:rPr lang="en-US" dirty="0"/>
              <a:t>".</a:t>
            </a:r>
          </a:p>
          <a:p>
            <a:r>
              <a:rPr lang="en-US" dirty="0"/>
              <a:t>After that, when the program use </a:t>
            </a:r>
            <a:r>
              <a:rPr lang="en-US" dirty="0" err="1"/>
              <a:t>tmpfile</a:t>
            </a:r>
            <a:r>
              <a:rPr lang="en-US" dirty="0"/>
              <a:t> </a:t>
            </a:r>
            <a:r>
              <a:rPr lang="en-US" dirty="0" err="1"/>
              <a:t>varialble</a:t>
            </a:r>
            <a:r>
              <a:rPr lang="en-US" dirty="0"/>
              <a:t> to open the file to write, it actually opens</a:t>
            </a:r>
            <a:r>
              <a:rPr lang="it-IT" dirty="0"/>
              <a:t>the </a:t>
            </a:r>
            <a:r>
              <a:rPr lang="it-IT" dirty="0" err="1"/>
              <a:t>shadow</a:t>
            </a:r>
            <a:r>
              <a:rPr lang="it-IT" dirty="0"/>
              <a:t> file.</a:t>
            </a:r>
          </a:p>
          <a:p>
            <a:r>
              <a:rPr lang="en-US" dirty="0"/>
              <a:t>How to find the address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/shadow</a:t>
            </a:r>
            <a:r>
              <a:rPr lang="en-US" dirty="0"/>
              <a:t>?</a:t>
            </a:r>
          </a:p>
          <a:p>
            <a:r>
              <a:rPr lang="en-US" dirty="0"/>
              <a:t> We can pass the string as the argument to the program, this way the string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/shadow </a:t>
            </a:r>
            <a:r>
              <a:rPr lang="en-US" dirty="0"/>
              <a:t>is stored in the memory. We now need to guess where it is.</a:t>
            </a:r>
            <a:endParaRPr lang="it-IT" dirty="0"/>
          </a:p>
        </p:txBody>
      </p:sp>
      <p:sp>
        <p:nvSpPr>
          <p:cNvPr id="4" name="Segnaposto numero diapositiva 3">
            <a:extLst>
              <a:ext uri="{FF2B5EF4-FFF2-40B4-BE49-F238E27FC236}">
                <a16:creationId xmlns:a16="http://schemas.microsoft.com/office/drawing/2014/main" id="{DEC2FC06-79B3-4AB6-A297-4EFB06DC1CBE}"/>
              </a:ext>
            </a:extLst>
          </p:cNvPr>
          <p:cNvSpPr>
            <a:spLocks noGrp="1"/>
          </p:cNvSpPr>
          <p:nvPr>
            <p:ph type="sldNum" sz="quarter" idx="12"/>
          </p:nvPr>
        </p:nvSpPr>
        <p:spPr/>
        <p:txBody>
          <a:bodyPr/>
          <a:lstStyle/>
          <a:p>
            <a:fld id="{17FEB27F-D544-463F-A121-A79C0CCBE56F}" type="slidenum">
              <a:rPr lang="it-IT" smtClean="0"/>
              <a:t>41</a:t>
            </a:fld>
            <a:endParaRPr lang="it-IT"/>
          </a:p>
        </p:txBody>
      </p:sp>
    </p:spTree>
    <p:extLst>
      <p:ext uri="{BB962C8B-B14F-4D97-AF65-F5344CB8AC3E}">
        <p14:creationId xmlns:p14="http://schemas.microsoft.com/office/powerpoint/2010/main" val="31843719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21898F-AB1C-4055-AFE4-12551436BEC3}"/>
              </a:ext>
            </a:extLst>
          </p:cNvPr>
          <p:cNvSpPr>
            <a:spLocks noGrp="1"/>
          </p:cNvSpPr>
          <p:nvPr>
            <p:ph type="title"/>
          </p:nvPr>
        </p:nvSpPr>
        <p:spPr/>
        <p:txBody>
          <a:bodyPr/>
          <a:lstStyle/>
          <a:p>
            <a:r>
              <a:rPr lang="it-IT" dirty="0" err="1"/>
              <a:t>Overwriting</a:t>
            </a:r>
            <a:r>
              <a:rPr lang="it-IT" dirty="0"/>
              <a:t> </a:t>
            </a:r>
            <a:r>
              <a:rPr lang="it-IT" dirty="0" err="1"/>
              <a:t>Function</a:t>
            </a:r>
            <a:r>
              <a:rPr lang="it-IT" dirty="0"/>
              <a:t> Pointers</a:t>
            </a:r>
          </a:p>
        </p:txBody>
      </p:sp>
      <p:pic>
        <p:nvPicPr>
          <p:cNvPr id="4" name="Immagine 3">
            <a:extLst>
              <a:ext uri="{FF2B5EF4-FFF2-40B4-BE49-F238E27FC236}">
                <a16:creationId xmlns:a16="http://schemas.microsoft.com/office/drawing/2014/main" id="{55BDE7B2-BA0C-4D76-94DD-FB105E71084E}"/>
              </a:ext>
            </a:extLst>
          </p:cNvPr>
          <p:cNvPicPr>
            <a:picLocks noChangeAspect="1"/>
          </p:cNvPicPr>
          <p:nvPr/>
        </p:nvPicPr>
        <p:blipFill>
          <a:blip r:embed="rId2"/>
          <a:stretch>
            <a:fillRect/>
          </a:stretch>
        </p:blipFill>
        <p:spPr>
          <a:xfrm>
            <a:off x="838200" y="1690688"/>
            <a:ext cx="6708001" cy="995867"/>
          </a:xfrm>
          <a:prstGeom prst="rect">
            <a:avLst/>
          </a:prstGeom>
        </p:spPr>
      </p:pic>
      <p:pic>
        <p:nvPicPr>
          <p:cNvPr id="5" name="Immagine 4">
            <a:extLst>
              <a:ext uri="{FF2B5EF4-FFF2-40B4-BE49-F238E27FC236}">
                <a16:creationId xmlns:a16="http://schemas.microsoft.com/office/drawing/2014/main" id="{2CF91619-20B9-4999-AEEA-52FC187C25F7}"/>
              </a:ext>
            </a:extLst>
          </p:cNvPr>
          <p:cNvPicPr>
            <a:picLocks noChangeAspect="1"/>
          </p:cNvPicPr>
          <p:nvPr/>
        </p:nvPicPr>
        <p:blipFill>
          <a:blip r:embed="rId3"/>
          <a:stretch>
            <a:fillRect/>
          </a:stretch>
        </p:blipFill>
        <p:spPr>
          <a:xfrm>
            <a:off x="838200" y="2573116"/>
            <a:ext cx="6862801" cy="2664267"/>
          </a:xfrm>
          <a:prstGeom prst="rect">
            <a:avLst/>
          </a:prstGeom>
        </p:spPr>
      </p:pic>
      <p:pic>
        <p:nvPicPr>
          <p:cNvPr id="6" name="Immagine 5">
            <a:extLst>
              <a:ext uri="{FF2B5EF4-FFF2-40B4-BE49-F238E27FC236}">
                <a16:creationId xmlns:a16="http://schemas.microsoft.com/office/drawing/2014/main" id="{62B3E20F-54A9-4933-98E7-E576510A3926}"/>
              </a:ext>
            </a:extLst>
          </p:cNvPr>
          <p:cNvPicPr>
            <a:picLocks noChangeAspect="1"/>
          </p:cNvPicPr>
          <p:nvPr/>
        </p:nvPicPr>
        <p:blipFill>
          <a:blip r:embed="rId4"/>
          <a:stretch>
            <a:fillRect/>
          </a:stretch>
        </p:blipFill>
        <p:spPr>
          <a:xfrm>
            <a:off x="7400925" y="4772240"/>
            <a:ext cx="4419000" cy="1694502"/>
          </a:xfrm>
          <a:prstGeom prst="rect">
            <a:avLst/>
          </a:prstGeom>
        </p:spPr>
      </p:pic>
      <p:sp>
        <p:nvSpPr>
          <p:cNvPr id="3" name="Segnaposto numero diapositiva 2">
            <a:extLst>
              <a:ext uri="{FF2B5EF4-FFF2-40B4-BE49-F238E27FC236}">
                <a16:creationId xmlns:a16="http://schemas.microsoft.com/office/drawing/2014/main" id="{FF3D958D-F6A8-41C0-B604-42EB3DA36A6D}"/>
              </a:ext>
            </a:extLst>
          </p:cNvPr>
          <p:cNvSpPr>
            <a:spLocks noGrp="1"/>
          </p:cNvSpPr>
          <p:nvPr>
            <p:ph type="sldNum" sz="quarter" idx="12"/>
          </p:nvPr>
        </p:nvSpPr>
        <p:spPr/>
        <p:txBody>
          <a:bodyPr/>
          <a:lstStyle/>
          <a:p>
            <a:fld id="{17FEB27F-D544-463F-A121-A79C0CCBE56F}" type="slidenum">
              <a:rPr lang="it-IT" smtClean="0"/>
              <a:t>42</a:t>
            </a:fld>
            <a:endParaRPr lang="it-IT"/>
          </a:p>
        </p:txBody>
      </p:sp>
    </p:spTree>
    <p:extLst>
      <p:ext uri="{BB962C8B-B14F-4D97-AF65-F5344CB8AC3E}">
        <p14:creationId xmlns:p14="http://schemas.microsoft.com/office/powerpoint/2010/main" val="1908070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8DF427-6B08-41CA-B018-C43AE51720D1}"/>
              </a:ext>
            </a:extLst>
          </p:cNvPr>
          <p:cNvSpPr>
            <a:spLocks noGrp="1"/>
          </p:cNvSpPr>
          <p:nvPr>
            <p:ph type="title"/>
          </p:nvPr>
        </p:nvSpPr>
        <p:spPr/>
        <p:txBody>
          <a:bodyPr/>
          <a:lstStyle/>
          <a:p>
            <a:r>
              <a:rPr lang="it-IT" dirty="0" err="1"/>
              <a:t>Executable</a:t>
            </a:r>
            <a:r>
              <a:rPr lang="it-IT" dirty="0"/>
              <a:t> code from </a:t>
            </a:r>
            <a:r>
              <a:rPr lang="it-IT" dirty="0" err="1"/>
              <a:t>outside</a:t>
            </a:r>
            <a:endParaRPr lang="it-IT" dirty="0"/>
          </a:p>
        </p:txBody>
      </p:sp>
      <p:sp>
        <p:nvSpPr>
          <p:cNvPr id="3" name="Segnaposto contenuto 2">
            <a:extLst>
              <a:ext uri="{FF2B5EF4-FFF2-40B4-BE49-F238E27FC236}">
                <a16:creationId xmlns:a16="http://schemas.microsoft.com/office/drawing/2014/main" id="{416571E4-7D08-4005-9862-3658E8BC6E38}"/>
              </a:ext>
            </a:extLst>
          </p:cNvPr>
          <p:cNvSpPr>
            <a:spLocks noGrp="1"/>
          </p:cNvSpPr>
          <p:nvPr>
            <p:ph idx="1"/>
          </p:nvPr>
        </p:nvSpPr>
        <p:spPr/>
        <p:txBody>
          <a:bodyPr>
            <a:normAutofit fontScale="92500" lnSpcReduction="20000"/>
          </a:bodyPr>
          <a:lstStyle/>
          <a:p>
            <a:r>
              <a:rPr lang="en-US" dirty="0"/>
              <a:t>A function pointer (i.e.,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funcptr</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 </a:t>
            </a:r>
            <a:r>
              <a:rPr lang="en-US" dirty="0"/>
              <a:t>allows a programmer to dynamically modify a function to be called. We can overwrite a function pointer by overwriting its address, so that when it’s executed, it calls the function we point it to instead.</a:t>
            </a:r>
          </a:p>
          <a:p>
            <a:r>
              <a:rPr lang="en-US" dirty="0" err="1">
                <a:latin typeface="Courier New" panose="02070309020205020404" pitchFamily="49" charset="0"/>
                <a:cs typeface="Courier New" panose="02070309020205020404" pitchFamily="49" charset="0"/>
              </a:rPr>
              <a:t>argv</a:t>
            </a:r>
            <a:r>
              <a:rPr lang="en-US" dirty="0">
                <a:latin typeface="Courier New" panose="02070309020205020404" pitchFamily="49" charset="0"/>
                <a:cs typeface="Courier New" panose="02070309020205020404" pitchFamily="49" charset="0"/>
              </a:rPr>
              <a:t>[]</a:t>
            </a:r>
            <a:r>
              <a:rPr lang="en-US" dirty="0"/>
              <a:t> method: store the shellcode in an argument to the program. This causes the shellcode to be stored in the stack. Then we need to guess the address of the shellcode (just like what we did in the stack-buffer overflow). This method requires an </a:t>
            </a:r>
            <a:r>
              <a:rPr lang="en-US" b="1" dirty="0">
                <a:solidFill>
                  <a:srgbClr val="FF0000"/>
                </a:solidFill>
              </a:rPr>
              <a:t>executable stack</a:t>
            </a:r>
            <a:r>
              <a:rPr lang="en-US" dirty="0"/>
              <a:t>.</a:t>
            </a:r>
          </a:p>
          <a:p>
            <a:r>
              <a:rPr lang="en-US" b="1" dirty="0">
                <a:solidFill>
                  <a:srgbClr val="FF0000"/>
                </a:solidFill>
              </a:rPr>
              <a:t>Heap method</a:t>
            </a:r>
            <a:r>
              <a:rPr lang="en-US" dirty="0"/>
              <a:t>: </a:t>
            </a:r>
            <a:r>
              <a:rPr lang="en-US" u="sng" dirty="0"/>
              <a:t>store the shellcode in the heap/BSS </a:t>
            </a:r>
            <a:r>
              <a:rPr lang="en-US" dirty="0"/>
              <a:t>(by using the overflow). Then we need to </a:t>
            </a:r>
            <a:r>
              <a:rPr lang="en-US" b="1" dirty="0">
                <a:solidFill>
                  <a:srgbClr val="FF0000"/>
                </a:solidFill>
              </a:rPr>
              <a:t>guess the address </a:t>
            </a:r>
            <a:r>
              <a:rPr lang="en-US" dirty="0"/>
              <a:t>of the shellcode, and assign this estimated address to the function pointer.</a:t>
            </a:r>
          </a:p>
          <a:p>
            <a:r>
              <a:rPr lang="en-US" dirty="0"/>
              <a:t>This method requires an </a:t>
            </a:r>
            <a:r>
              <a:rPr lang="en-US" b="1" dirty="0">
                <a:solidFill>
                  <a:srgbClr val="FF0000"/>
                </a:solidFill>
              </a:rPr>
              <a:t>executable heap </a:t>
            </a:r>
            <a:r>
              <a:rPr lang="en-US" dirty="0"/>
              <a:t>(which is more likely than an executable stack).</a:t>
            </a:r>
            <a:endParaRPr lang="it-IT" dirty="0"/>
          </a:p>
        </p:txBody>
      </p:sp>
      <p:sp>
        <p:nvSpPr>
          <p:cNvPr id="4" name="Segnaposto numero diapositiva 3">
            <a:extLst>
              <a:ext uri="{FF2B5EF4-FFF2-40B4-BE49-F238E27FC236}">
                <a16:creationId xmlns:a16="http://schemas.microsoft.com/office/drawing/2014/main" id="{14ED2E78-95E7-48D1-ACFA-F1E82699C7F1}"/>
              </a:ext>
            </a:extLst>
          </p:cNvPr>
          <p:cNvSpPr>
            <a:spLocks noGrp="1"/>
          </p:cNvSpPr>
          <p:nvPr>
            <p:ph type="sldNum" sz="quarter" idx="12"/>
          </p:nvPr>
        </p:nvSpPr>
        <p:spPr/>
        <p:txBody>
          <a:bodyPr/>
          <a:lstStyle/>
          <a:p>
            <a:fld id="{17FEB27F-D544-463F-A121-A79C0CCBE56F}" type="slidenum">
              <a:rPr lang="it-IT" smtClean="0"/>
              <a:t>43</a:t>
            </a:fld>
            <a:endParaRPr lang="it-IT"/>
          </a:p>
        </p:txBody>
      </p:sp>
    </p:spTree>
    <p:extLst>
      <p:ext uri="{BB962C8B-B14F-4D97-AF65-F5344CB8AC3E}">
        <p14:creationId xmlns:p14="http://schemas.microsoft.com/office/powerpoint/2010/main" val="1799406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AB2947-F1B2-4720-A839-BFB69369BE60}"/>
              </a:ext>
            </a:extLst>
          </p:cNvPr>
          <p:cNvSpPr>
            <a:spLocks noGrp="1"/>
          </p:cNvSpPr>
          <p:nvPr>
            <p:ph type="title"/>
          </p:nvPr>
        </p:nvSpPr>
        <p:spPr/>
        <p:txBody>
          <a:bodyPr/>
          <a:lstStyle/>
          <a:p>
            <a:r>
              <a:rPr lang="it-IT" dirty="0" err="1"/>
              <a:t>Function</a:t>
            </a:r>
            <a:r>
              <a:rPr lang="it-IT" dirty="0"/>
              <a:t> Pointers</a:t>
            </a:r>
          </a:p>
        </p:txBody>
      </p:sp>
      <p:sp>
        <p:nvSpPr>
          <p:cNvPr id="3" name="Segnaposto contenuto 2">
            <a:extLst>
              <a:ext uri="{FF2B5EF4-FFF2-40B4-BE49-F238E27FC236}">
                <a16:creationId xmlns:a16="http://schemas.microsoft.com/office/drawing/2014/main" id="{127D45E4-2C41-4920-9EBF-6C1B30B9133E}"/>
              </a:ext>
            </a:extLst>
          </p:cNvPr>
          <p:cNvSpPr>
            <a:spLocks noGrp="1"/>
          </p:cNvSpPr>
          <p:nvPr>
            <p:ph idx="1"/>
          </p:nvPr>
        </p:nvSpPr>
        <p:spPr/>
        <p:txBody>
          <a:bodyPr/>
          <a:lstStyle/>
          <a:p>
            <a:r>
              <a:rPr lang="en-US" dirty="0"/>
              <a:t>Function pointers can be stored in heap/BSS through many different means. The do not need to be defined by the programmer.</a:t>
            </a:r>
          </a:p>
          <a:p>
            <a:r>
              <a:rPr lang="en-US" dirty="0"/>
              <a:t>If a program calls </a:t>
            </a:r>
            <a:r>
              <a:rPr lang="en-US" dirty="0" err="1">
                <a:latin typeface="Courier New" panose="02070309020205020404" pitchFamily="49" charset="0"/>
                <a:cs typeface="Courier New" panose="02070309020205020404" pitchFamily="49" charset="0"/>
              </a:rPr>
              <a:t>atexit</a:t>
            </a:r>
            <a:r>
              <a:rPr lang="en-US" dirty="0">
                <a:latin typeface="Courier New" panose="02070309020205020404" pitchFamily="49" charset="0"/>
                <a:cs typeface="Courier New" panose="02070309020205020404" pitchFamily="49" charset="0"/>
              </a:rPr>
              <a:t>(), </a:t>
            </a:r>
            <a:r>
              <a:rPr lang="en-US" dirty="0"/>
              <a:t>a function pointer will be stored in the heap by </a:t>
            </a:r>
            <a:r>
              <a:rPr lang="en-US" dirty="0" err="1">
                <a:latin typeface="Courier New" panose="02070309020205020404" pitchFamily="49" charset="0"/>
                <a:cs typeface="Courier New" panose="02070309020205020404" pitchFamily="49" charset="0"/>
              </a:rPr>
              <a:t>atexit</a:t>
            </a:r>
            <a:r>
              <a:rPr lang="en-US" dirty="0">
                <a:latin typeface="Courier New" panose="02070309020205020404" pitchFamily="49" charset="0"/>
                <a:cs typeface="Courier New" panose="02070309020205020404" pitchFamily="49" charset="0"/>
              </a:rPr>
              <a:t>(), </a:t>
            </a:r>
            <a:r>
              <a:rPr lang="en-US" dirty="0"/>
              <a:t>and will be invoked when the program terminates.</a:t>
            </a:r>
          </a:p>
          <a:p>
            <a:r>
              <a:rPr lang="en-US" dirty="0"/>
              <a:t>The </a:t>
            </a:r>
            <a:r>
              <a:rPr lang="en-US" dirty="0">
                <a:latin typeface="Courier New" panose="02070309020205020404" pitchFamily="49" charset="0"/>
                <a:cs typeface="Courier New" panose="02070309020205020404" pitchFamily="49" charset="0"/>
              </a:rPr>
              <a:t>svc/</a:t>
            </a:r>
            <a:r>
              <a:rPr lang="en-US" dirty="0" err="1">
                <a:latin typeface="Courier New" panose="02070309020205020404" pitchFamily="49" charset="0"/>
                <a:cs typeface="Courier New" panose="02070309020205020404" pitchFamily="49" charset="0"/>
              </a:rPr>
              <a:t>rpc</a:t>
            </a:r>
            <a:r>
              <a:rPr lang="en-US" dirty="0">
                <a:latin typeface="Courier New" panose="02070309020205020404" pitchFamily="49" charset="0"/>
                <a:cs typeface="Courier New" panose="02070309020205020404" pitchFamily="49" charset="0"/>
              </a:rPr>
              <a:t> </a:t>
            </a:r>
            <a:r>
              <a:rPr lang="en-US" dirty="0"/>
              <a:t>registration functions (</a:t>
            </a:r>
            <a:r>
              <a:rPr lang="en-US" dirty="0" err="1">
                <a:latin typeface="Courier New" panose="02070309020205020404" pitchFamily="49" charset="0"/>
                <a:cs typeface="Courier New" panose="02070309020205020404" pitchFamily="49" charset="0"/>
              </a:rPr>
              <a:t>librpc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libnsl</a:t>
            </a:r>
            <a:r>
              <a:rPr lang="en-US" dirty="0"/>
              <a:t>, etc.) keep callback functions stored </a:t>
            </a:r>
            <a:r>
              <a:rPr lang="it-IT" dirty="0"/>
              <a:t>on the </a:t>
            </a:r>
            <a:r>
              <a:rPr lang="it-IT" dirty="0" err="1"/>
              <a:t>heap</a:t>
            </a:r>
            <a:r>
              <a:rPr lang="it-IT" dirty="0"/>
              <a:t>.</a:t>
            </a:r>
          </a:p>
        </p:txBody>
      </p:sp>
      <p:sp>
        <p:nvSpPr>
          <p:cNvPr id="4" name="Segnaposto numero diapositiva 3">
            <a:extLst>
              <a:ext uri="{FF2B5EF4-FFF2-40B4-BE49-F238E27FC236}">
                <a16:creationId xmlns:a16="http://schemas.microsoft.com/office/drawing/2014/main" id="{3BC1CFD6-49FB-4D4A-9F80-4B28AA5595D7}"/>
              </a:ext>
            </a:extLst>
          </p:cNvPr>
          <p:cNvSpPr>
            <a:spLocks noGrp="1"/>
          </p:cNvSpPr>
          <p:nvPr>
            <p:ph type="sldNum" sz="quarter" idx="12"/>
          </p:nvPr>
        </p:nvSpPr>
        <p:spPr/>
        <p:txBody>
          <a:bodyPr/>
          <a:lstStyle/>
          <a:p>
            <a:fld id="{17FEB27F-D544-463F-A121-A79C0CCBE56F}" type="slidenum">
              <a:rPr lang="it-IT" smtClean="0"/>
              <a:t>44</a:t>
            </a:fld>
            <a:endParaRPr lang="it-IT"/>
          </a:p>
        </p:txBody>
      </p:sp>
    </p:spTree>
    <p:extLst>
      <p:ext uri="{BB962C8B-B14F-4D97-AF65-F5344CB8AC3E}">
        <p14:creationId xmlns:p14="http://schemas.microsoft.com/office/powerpoint/2010/main" val="2182805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6F72E8-4A3C-4161-AE65-E859B7EAA071}"/>
              </a:ext>
            </a:extLst>
          </p:cNvPr>
          <p:cNvSpPr>
            <a:spLocks noGrp="1"/>
          </p:cNvSpPr>
          <p:nvPr>
            <p:ph type="title"/>
          </p:nvPr>
        </p:nvSpPr>
        <p:spPr/>
        <p:txBody>
          <a:bodyPr/>
          <a:lstStyle/>
          <a:p>
            <a:r>
              <a:rPr lang="it-IT" dirty="0"/>
              <a:t>The buffer-</a:t>
            </a:r>
            <a:r>
              <a:rPr lang="it-IT" dirty="0" err="1"/>
              <a:t>overflow</a:t>
            </a:r>
            <a:r>
              <a:rPr lang="it-IT" dirty="0"/>
              <a:t> </a:t>
            </a:r>
            <a:r>
              <a:rPr lang="it-IT" dirty="0" err="1"/>
              <a:t>problem</a:t>
            </a:r>
            <a:endParaRPr lang="it-IT" dirty="0"/>
          </a:p>
        </p:txBody>
      </p:sp>
      <p:sp>
        <p:nvSpPr>
          <p:cNvPr id="3" name="Segnaposto contenuto 2">
            <a:extLst>
              <a:ext uri="{FF2B5EF4-FFF2-40B4-BE49-F238E27FC236}">
                <a16:creationId xmlns:a16="http://schemas.microsoft.com/office/drawing/2014/main" id="{46351EFA-8C49-4DC8-B442-870EA8EAF35A}"/>
              </a:ext>
            </a:extLst>
          </p:cNvPr>
          <p:cNvSpPr>
            <a:spLocks noGrp="1"/>
          </p:cNvSpPr>
          <p:nvPr>
            <p:ph idx="1"/>
          </p:nvPr>
        </p:nvSpPr>
        <p:spPr/>
        <p:txBody>
          <a:bodyPr>
            <a:normAutofit/>
          </a:bodyPr>
          <a:lstStyle/>
          <a:p>
            <a:r>
              <a:rPr lang="en-US" sz="2000" dirty="0"/>
              <a:t>The function </a:t>
            </a:r>
            <a:r>
              <a:rPr lang="en-US" sz="2000" dirty="0" err="1">
                <a:latin typeface="Courier New" panose="02070309020205020404" pitchFamily="49" charset="0"/>
                <a:cs typeface="Courier New" panose="02070309020205020404" pitchFamily="49" charset="0"/>
              </a:rPr>
              <a:t>strcpy</a:t>
            </a:r>
            <a:r>
              <a:rPr lang="en-US" sz="2000" dirty="0">
                <a:latin typeface="Courier New" panose="02070309020205020404" pitchFamily="49" charset="0"/>
                <a:cs typeface="Courier New" panose="02070309020205020404" pitchFamily="49" charset="0"/>
              </a:rPr>
              <a:t>(buffer, </a:t>
            </a:r>
            <a:r>
              <a:rPr lang="en-US" sz="2000" dirty="0" err="1">
                <a:latin typeface="Courier New" panose="02070309020205020404" pitchFamily="49" charset="0"/>
                <a:cs typeface="Courier New" panose="02070309020205020404" pitchFamily="49" charset="0"/>
              </a:rPr>
              <a:t>str</a:t>
            </a:r>
            <a:r>
              <a:rPr lang="en-US" sz="2000" dirty="0">
                <a:latin typeface="Courier New" panose="02070309020205020404" pitchFamily="49" charset="0"/>
                <a:cs typeface="Courier New" panose="02070309020205020404" pitchFamily="49" charset="0"/>
              </a:rPr>
              <a:t>) </a:t>
            </a:r>
            <a:r>
              <a:rPr lang="en-US" sz="2000" dirty="0"/>
              <a:t>copies the contents from </a:t>
            </a:r>
            <a:r>
              <a:rPr lang="en-US" sz="2000" dirty="0" err="1">
                <a:latin typeface="Courier New" panose="02070309020205020404" pitchFamily="49" charset="0"/>
                <a:cs typeface="Courier New" panose="02070309020205020404" pitchFamily="49" charset="0"/>
              </a:rPr>
              <a:t>str</a:t>
            </a:r>
            <a:r>
              <a:rPr lang="en-US" sz="2000" dirty="0"/>
              <a:t> to </a:t>
            </a:r>
            <a:r>
              <a:rPr lang="en-US" sz="2000" dirty="0">
                <a:latin typeface="Courier New" panose="02070309020205020404" pitchFamily="49" charset="0"/>
                <a:cs typeface="Courier New" panose="02070309020205020404" pitchFamily="49" charset="0"/>
              </a:rPr>
              <a:t>buffer[]</a:t>
            </a:r>
            <a:r>
              <a:rPr lang="en-US" sz="2000" dirty="0"/>
              <a:t>.</a:t>
            </a:r>
          </a:p>
          <a:p>
            <a:r>
              <a:rPr lang="en-US" sz="2000" dirty="0"/>
              <a:t>The string pointed by </a:t>
            </a:r>
            <a:r>
              <a:rPr lang="en-US" sz="2000" dirty="0" err="1">
                <a:latin typeface="Courier New" panose="02070309020205020404" pitchFamily="49" charset="0"/>
                <a:cs typeface="Courier New" panose="02070309020205020404" pitchFamily="49" charset="0"/>
              </a:rPr>
              <a:t>str</a:t>
            </a:r>
            <a:r>
              <a:rPr lang="en-US" sz="2000" dirty="0"/>
              <a:t> has more than 12 chars, while the size of </a:t>
            </a:r>
            <a:r>
              <a:rPr lang="en-US" sz="2000" dirty="0">
                <a:latin typeface="Courier New" panose="02070309020205020404" pitchFamily="49" charset="0"/>
                <a:cs typeface="Courier New" panose="02070309020205020404" pitchFamily="49" charset="0"/>
              </a:rPr>
              <a:t>buffer[] </a:t>
            </a:r>
            <a:r>
              <a:rPr lang="en-US" sz="2000" dirty="0"/>
              <a:t>is only 12.</a:t>
            </a:r>
          </a:p>
          <a:p>
            <a:r>
              <a:rPr lang="en-US" sz="2000" u="sng" dirty="0"/>
              <a:t>The function </a:t>
            </a:r>
            <a:r>
              <a:rPr lang="en-US" sz="2000" u="sng" dirty="0" err="1">
                <a:latin typeface="Courier New" panose="02070309020205020404" pitchFamily="49" charset="0"/>
                <a:cs typeface="Courier New" panose="02070309020205020404" pitchFamily="49" charset="0"/>
              </a:rPr>
              <a:t>strcpy</a:t>
            </a:r>
            <a:r>
              <a:rPr lang="en-US" sz="2000" u="sng" dirty="0">
                <a:latin typeface="Courier New" panose="02070309020205020404" pitchFamily="49" charset="0"/>
                <a:cs typeface="Courier New" panose="02070309020205020404" pitchFamily="49" charset="0"/>
              </a:rPr>
              <a:t>() </a:t>
            </a:r>
            <a:r>
              <a:rPr lang="en-US" sz="2000" u="sng" dirty="0"/>
              <a:t>does not check whether the </a:t>
            </a:r>
            <a:r>
              <a:rPr lang="en-US" sz="2000" b="1" u="sng" dirty="0"/>
              <a:t>boundary</a:t>
            </a:r>
            <a:r>
              <a:rPr lang="en-US" sz="2000" u="sng" dirty="0"/>
              <a:t> of </a:t>
            </a:r>
            <a:r>
              <a:rPr lang="en-US" sz="2000" u="sng" dirty="0">
                <a:latin typeface="Courier New" panose="02070309020205020404" pitchFamily="49" charset="0"/>
                <a:cs typeface="Courier New" panose="02070309020205020404" pitchFamily="49" charset="0"/>
              </a:rPr>
              <a:t>buffer[] </a:t>
            </a:r>
            <a:r>
              <a:rPr lang="en-US" sz="2000" u="sng" dirty="0"/>
              <a:t>has </a:t>
            </a:r>
            <a:r>
              <a:rPr lang="en-US" sz="2000" b="1" u="sng" dirty="0"/>
              <a:t>reached</a:t>
            </a:r>
            <a:r>
              <a:rPr lang="en-US" sz="2000" dirty="0"/>
              <a:t>. </a:t>
            </a:r>
          </a:p>
          <a:p>
            <a:r>
              <a:rPr lang="en-US" sz="2000" u="sng" dirty="0"/>
              <a:t>It only </a:t>
            </a:r>
            <a:r>
              <a:rPr lang="en-US" sz="2000" b="1" u="sng" dirty="0"/>
              <a:t>stops </a:t>
            </a:r>
            <a:r>
              <a:rPr lang="en-US" sz="2000" u="sng" dirty="0"/>
              <a:t>when seeing the </a:t>
            </a:r>
            <a:r>
              <a:rPr lang="en-US" sz="2000" b="1" u="sng" dirty="0"/>
              <a:t>end-of-string</a:t>
            </a:r>
            <a:r>
              <a:rPr lang="en-US" sz="2000" u="sng" dirty="0"/>
              <a:t> character ’</a:t>
            </a:r>
            <a:r>
              <a:rPr lang="en-US" sz="2000" u="sng" dirty="0">
                <a:latin typeface="Courier New" panose="02070309020205020404" pitchFamily="49" charset="0"/>
                <a:cs typeface="Courier New" panose="02070309020205020404" pitchFamily="49" charset="0"/>
              </a:rPr>
              <a:t>\0</a:t>
            </a:r>
            <a:r>
              <a:rPr lang="en-US" sz="2000" u="sng" dirty="0"/>
              <a:t>’.</a:t>
            </a:r>
          </a:p>
          <a:p>
            <a:r>
              <a:rPr lang="en-US" sz="2000" dirty="0"/>
              <a:t>Therefore, </a:t>
            </a:r>
            <a:r>
              <a:rPr lang="en-US" sz="2000" b="1" dirty="0"/>
              <a:t>contents</a:t>
            </a:r>
            <a:r>
              <a:rPr lang="en-US" sz="2000" dirty="0"/>
              <a:t> in the </a:t>
            </a:r>
            <a:r>
              <a:rPr lang="en-US" sz="2000" b="1" dirty="0"/>
              <a:t>memory </a:t>
            </a:r>
            <a:r>
              <a:rPr lang="en-US" sz="2000" dirty="0"/>
              <a:t>above </a:t>
            </a:r>
            <a:r>
              <a:rPr lang="en-US" sz="2000" dirty="0">
                <a:latin typeface="Courier New" panose="02070309020205020404" pitchFamily="49" charset="0"/>
                <a:cs typeface="Courier New" panose="02070309020205020404" pitchFamily="49" charset="0"/>
              </a:rPr>
              <a:t>buffer[] </a:t>
            </a:r>
            <a:r>
              <a:rPr lang="en-US" sz="2000" dirty="0"/>
              <a:t>will be </a:t>
            </a:r>
            <a:r>
              <a:rPr lang="en-US" sz="2000" b="1" dirty="0">
                <a:solidFill>
                  <a:srgbClr val="FF0000"/>
                </a:solidFill>
              </a:rPr>
              <a:t>overwritten</a:t>
            </a:r>
            <a:r>
              <a:rPr lang="en-US" sz="2000" dirty="0"/>
              <a:t> by the characters at </a:t>
            </a:r>
            <a:r>
              <a:rPr lang="it-IT" sz="2000" dirty="0"/>
              <a:t>the end of </a:t>
            </a:r>
            <a:r>
              <a:rPr lang="it-IT" sz="2000" dirty="0" err="1">
                <a:latin typeface="Courier New" panose="02070309020205020404" pitchFamily="49" charset="0"/>
                <a:cs typeface="Courier New" panose="02070309020205020404" pitchFamily="49" charset="0"/>
              </a:rPr>
              <a:t>str</a:t>
            </a:r>
            <a:r>
              <a:rPr lang="it-IT" sz="2000" dirty="0"/>
              <a:t>.</a:t>
            </a:r>
          </a:p>
        </p:txBody>
      </p:sp>
      <p:sp>
        <p:nvSpPr>
          <p:cNvPr id="4" name="Segnaposto numero diapositiva 3">
            <a:extLst>
              <a:ext uri="{FF2B5EF4-FFF2-40B4-BE49-F238E27FC236}">
                <a16:creationId xmlns:a16="http://schemas.microsoft.com/office/drawing/2014/main" id="{81BD3E0F-F0BA-444C-9996-0BACB38A6582}"/>
              </a:ext>
            </a:extLst>
          </p:cNvPr>
          <p:cNvSpPr>
            <a:spLocks noGrp="1"/>
          </p:cNvSpPr>
          <p:nvPr>
            <p:ph type="sldNum" sz="quarter" idx="12"/>
          </p:nvPr>
        </p:nvSpPr>
        <p:spPr/>
        <p:txBody>
          <a:bodyPr/>
          <a:lstStyle/>
          <a:p>
            <a:fld id="{17FEB27F-D544-463F-A121-A79C0CCBE56F}" type="slidenum">
              <a:rPr lang="it-IT" smtClean="0"/>
              <a:t>5</a:t>
            </a:fld>
            <a:endParaRPr lang="it-IT"/>
          </a:p>
        </p:txBody>
      </p:sp>
    </p:spTree>
    <p:extLst>
      <p:ext uri="{BB962C8B-B14F-4D97-AF65-F5344CB8AC3E}">
        <p14:creationId xmlns:p14="http://schemas.microsoft.com/office/powerpoint/2010/main" val="32244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9A1FEF9C-9659-4461-B141-34D8E7A5CAC7}"/>
              </a:ext>
            </a:extLst>
          </p:cNvPr>
          <p:cNvPicPr>
            <a:picLocks noChangeAspect="1"/>
          </p:cNvPicPr>
          <p:nvPr/>
        </p:nvPicPr>
        <p:blipFill>
          <a:blip r:embed="rId2"/>
          <a:stretch>
            <a:fillRect/>
          </a:stretch>
        </p:blipFill>
        <p:spPr>
          <a:xfrm>
            <a:off x="2371975" y="180975"/>
            <a:ext cx="6366425" cy="2813825"/>
          </a:xfrm>
          <a:prstGeom prst="rect">
            <a:avLst/>
          </a:prstGeom>
        </p:spPr>
      </p:pic>
      <p:pic>
        <p:nvPicPr>
          <p:cNvPr id="7" name="Immagine 6">
            <a:extLst>
              <a:ext uri="{FF2B5EF4-FFF2-40B4-BE49-F238E27FC236}">
                <a16:creationId xmlns:a16="http://schemas.microsoft.com/office/drawing/2014/main" id="{8EF7634E-E3AC-489D-814C-8CE9411FCB2B}"/>
              </a:ext>
            </a:extLst>
          </p:cNvPr>
          <p:cNvPicPr>
            <a:picLocks noChangeAspect="1"/>
          </p:cNvPicPr>
          <p:nvPr/>
        </p:nvPicPr>
        <p:blipFill>
          <a:blip r:embed="rId3"/>
          <a:stretch>
            <a:fillRect/>
          </a:stretch>
        </p:blipFill>
        <p:spPr>
          <a:xfrm>
            <a:off x="2362201" y="2930624"/>
            <a:ext cx="6376200" cy="2670577"/>
          </a:xfrm>
          <a:prstGeom prst="rect">
            <a:avLst/>
          </a:prstGeom>
        </p:spPr>
      </p:pic>
      <p:sp>
        <p:nvSpPr>
          <p:cNvPr id="2" name="Segnaposto numero diapositiva 1">
            <a:extLst>
              <a:ext uri="{FF2B5EF4-FFF2-40B4-BE49-F238E27FC236}">
                <a16:creationId xmlns:a16="http://schemas.microsoft.com/office/drawing/2014/main" id="{AE69B1AD-4D0E-4D8E-A3F7-A6BD4EED134B}"/>
              </a:ext>
            </a:extLst>
          </p:cNvPr>
          <p:cNvSpPr>
            <a:spLocks noGrp="1"/>
          </p:cNvSpPr>
          <p:nvPr>
            <p:ph type="sldNum" sz="quarter" idx="12"/>
          </p:nvPr>
        </p:nvSpPr>
        <p:spPr/>
        <p:txBody>
          <a:bodyPr/>
          <a:lstStyle/>
          <a:p>
            <a:fld id="{17FEB27F-D544-463F-A121-A79C0CCBE56F}" type="slidenum">
              <a:rPr lang="it-IT" smtClean="0"/>
              <a:t>6</a:t>
            </a:fld>
            <a:endParaRPr lang="it-IT"/>
          </a:p>
        </p:txBody>
      </p:sp>
    </p:spTree>
    <p:extLst>
      <p:ext uri="{BB962C8B-B14F-4D97-AF65-F5344CB8AC3E}">
        <p14:creationId xmlns:p14="http://schemas.microsoft.com/office/powerpoint/2010/main" val="3244887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Segnaposto contenuto 10">
            <a:extLst>
              <a:ext uri="{FF2B5EF4-FFF2-40B4-BE49-F238E27FC236}">
                <a16:creationId xmlns:a16="http://schemas.microsoft.com/office/drawing/2014/main" id="{833791B5-4FE6-4368-B538-F6D44B36D67A}"/>
              </a:ext>
            </a:extLst>
          </p:cNvPr>
          <p:cNvPicPr>
            <a:picLocks noGrp="1" noChangeAspect="1"/>
          </p:cNvPicPr>
          <p:nvPr>
            <p:ph idx="1"/>
          </p:nvPr>
        </p:nvPicPr>
        <p:blipFill>
          <a:blip r:embed="rId2"/>
          <a:stretch>
            <a:fillRect/>
          </a:stretch>
        </p:blipFill>
        <p:spPr>
          <a:xfrm>
            <a:off x="4857600" y="3086260"/>
            <a:ext cx="2476800" cy="1830067"/>
          </a:xfrm>
          <a:prstGeom prst="rect">
            <a:avLst/>
          </a:prstGeom>
        </p:spPr>
      </p:pic>
      <p:pic>
        <p:nvPicPr>
          <p:cNvPr id="4" name="Immagine 3">
            <a:extLst>
              <a:ext uri="{FF2B5EF4-FFF2-40B4-BE49-F238E27FC236}">
                <a16:creationId xmlns:a16="http://schemas.microsoft.com/office/drawing/2014/main" id="{F2DF9535-F21B-49BE-9DB5-6A377C95BD1C}"/>
              </a:ext>
            </a:extLst>
          </p:cNvPr>
          <p:cNvPicPr>
            <a:picLocks noChangeAspect="1"/>
          </p:cNvPicPr>
          <p:nvPr/>
        </p:nvPicPr>
        <p:blipFill>
          <a:blip r:embed="rId3"/>
          <a:stretch>
            <a:fillRect/>
          </a:stretch>
        </p:blipFill>
        <p:spPr>
          <a:xfrm>
            <a:off x="2566086" y="447958"/>
            <a:ext cx="6372601" cy="5600134"/>
          </a:xfrm>
          <a:prstGeom prst="rect">
            <a:avLst/>
          </a:prstGeom>
        </p:spPr>
      </p:pic>
      <p:sp>
        <p:nvSpPr>
          <p:cNvPr id="6" name="Freccia a destra 5">
            <a:extLst>
              <a:ext uri="{FF2B5EF4-FFF2-40B4-BE49-F238E27FC236}">
                <a16:creationId xmlns:a16="http://schemas.microsoft.com/office/drawing/2014/main" id="{30A87999-B71D-4E14-B957-99846A9EE0F4}"/>
              </a:ext>
            </a:extLst>
          </p:cNvPr>
          <p:cNvSpPr/>
          <p:nvPr/>
        </p:nvSpPr>
        <p:spPr>
          <a:xfrm>
            <a:off x="2138093" y="4208015"/>
            <a:ext cx="427993" cy="244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Freccia a destra 7">
            <a:extLst>
              <a:ext uri="{FF2B5EF4-FFF2-40B4-BE49-F238E27FC236}">
                <a16:creationId xmlns:a16="http://schemas.microsoft.com/office/drawing/2014/main" id="{867E01F7-2CB2-44F1-AD59-9622183ACB98}"/>
              </a:ext>
            </a:extLst>
          </p:cNvPr>
          <p:cNvSpPr/>
          <p:nvPr/>
        </p:nvSpPr>
        <p:spPr>
          <a:xfrm>
            <a:off x="2166201" y="4395927"/>
            <a:ext cx="427993" cy="244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9D956E76-FEA5-4148-A9E3-D037399F1850}"/>
              </a:ext>
            </a:extLst>
          </p:cNvPr>
          <p:cNvSpPr txBox="1"/>
          <p:nvPr/>
        </p:nvSpPr>
        <p:spPr>
          <a:xfrm>
            <a:off x="6440802" y="2563874"/>
            <a:ext cx="4225771" cy="923330"/>
          </a:xfrm>
          <a:prstGeom prst="rect">
            <a:avLst/>
          </a:prstGeom>
          <a:noFill/>
        </p:spPr>
        <p:txBody>
          <a:bodyPr wrap="square" rtlCol="0">
            <a:spAutoFit/>
          </a:bodyPr>
          <a:lstStyle/>
          <a:p>
            <a:pPr marL="342900" indent="-342900">
              <a:buFont typeface="+mj-lt"/>
              <a:buAutoNum type="arabicPeriod"/>
            </a:pPr>
            <a:r>
              <a:rPr lang="en-US" dirty="0"/>
              <a:t>push the value 1, i.e. the argument to the foo(), into the stack</a:t>
            </a:r>
          </a:p>
          <a:p>
            <a:pPr marL="342900" indent="-342900">
              <a:buFont typeface="+mj-lt"/>
              <a:buAutoNum type="arabicPeriod"/>
            </a:pPr>
            <a:r>
              <a:rPr lang="en-US" dirty="0"/>
              <a:t>This operation increments %</a:t>
            </a:r>
            <a:r>
              <a:rPr lang="en-US" dirty="0" err="1"/>
              <a:t>esp</a:t>
            </a:r>
            <a:r>
              <a:rPr lang="en-US" dirty="0"/>
              <a:t> by 4</a:t>
            </a:r>
            <a:endParaRPr lang="it-IT" dirty="0"/>
          </a:p>
        </p:txBody>
      </p:sp>
      <p:pic>
        <p:nvPicPr>
          <p:cNvPr id="12" name="Immagine 11">
            <a:extLst>
              <a:ext uri="{FF2B5EF4-FFF2-40B4-BE49-F238E27FC236}">
                <a16:creationId xmlns:a16="http://schemas.microsoft.com/office/drawing/2014/main" id="{0BB2B5FA-F337-4CAE-9BC8-3113F2DD7D12}"/>
              </a:ext>
            </a:extLst>
          </p:cNvPr>
          <p:cNvPicPr>
            <a:picLocks noChangeAspect="1"/>
          </p:cNvPicPr>
          <p:nvPr/>
        </p:nvPicPr>
        <p:blipFill>
          <a:blip r:embed="rId4"/>
          <a:stretch>
            <a:fillRect/>
          </a:stretch>
        </p:blipFill>
        <p:spPr>
          <a:xfrm>
            <a:off x="7532518" y="3848600"/>
            <a:ext cx="2812338" cy="2471732"/>
          </a:xfrm>
          <a:prstGeom prst="rect">
            <a:avLst/>
          </a:prstGeom>
        </p:spPr>
      </p:pic>
      <p:sp>
        <p:nvSpPr>
          <p:cNvPr id="3" name="CasellaDiTesto 2">
            <a:extLst>
              <a:ext uri="{FF2B5EF4-FFF2-40B4-BE49-F238E27FC236}">
                <a16:creationId xmlns:a16="http://schemas.microsoft.com/office/drawing/2014/main" id="{8D17C132-710C-4DC7-B28A-310E244DF858}"/>
              </a:ext>
            </a:extLst>
          </p:cNvPr>
          <p:cNvSpPr txBox="1"/>
          <p:nvPr/>
        </p:nvSpPr>
        <p:spPr>
          <a:xfrm>
            <a:off x="8458200" y="122836"/>
            <a:ext cx="3601282" cy="1384995"/>
          </a:xfrm>
          <a:prstGeom prst="rect">
            <a:avLst/>
          </a:prstGeom>
          <a:noFill/>
          <a:ln w="25400">
            <a:solidFill>
              <a:srgbClr val="FF0000"/>
            </a:solidFill>
          </a:ln>
        </p:spPr>
        <p:txBody>
          <a:bodyPr wrap="square" rtlCol="0">
            <a:spAutoFit/>
          </a:bodyPr>
          <a:lstStyle/>
          <a:p>
            <a:r>
              <a:rPr lang="it-IT" sz="1200" dirty="0" err="1">
                <a:latin typeface="Courier New" panose="02070309020205020404" pitchFamily="49" charset="0"/>
                <a:cs typeface="Courier New" panose="02070309020205020404" pitchFamily="49" charset="0"/>
              </a:rPr>
              <a:t>void</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a:t>
            </a:r>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x)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(«Hello world: %d\n», x);</a:t>
            </a:r>
          </a:p>
          <a:p>
            <a:r>
              <a:rPr lang="it-IT" sz="1200" dirty="0">
                <a:latin typeface="Courier New" panose="02070309020205020404" pitchFamily="49" charset="0"/>
                <a:cs typeface="Courier New" panose="02070309020205020404" pitchFamily="49" charset="0"/>
              </a:rPr>
              <a:t>}</a:t>
            </a:r>
          </a:p>
          <a:p>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main</a:t>
            </a:r>
            <a:r>
              <a:rPr lang="it-IT" sz="1200" dirty="0">
                <a:latin typeface="Courier New" panose="02070309020205020404" pitchFamily="49" charset="0"/>
                <a:cs typeface="Courier New" panose="02070309020205020404" pitchFamily="49" charset="0"/>
              </a:rPr>
              <a:t>()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(1);</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return</a:t>
            </a:r>
            <a:r>
              <a:rPr lang="it-IT" sz="1200" dirty="0">
                <a:latin typeface="Courier New" panose="02070309020205020404" pitchFamily="49" charset="0"/>
                <a:cs typeface="Courier New" panose="02070309020205020404" pitchFamily="49" charset="0"/>
              </a:rPr>
              <a:t> 0;</a:t>
            </a:r>
          </a:p>
          <a:p>
            <a:r>
              <a:rPr lang="it-IT" sz="1200" dirty="0">
                <a:latin typeface="Courier New" panose="02070309020205020404" pitchFamily="49" charset="0"/>
                <a:cs typeface="Courier New" panose="02070309020205020404" pitchFamily="49" charset="0"/>
              </a:rPr>
              <a:t>}</a:t>
            </a:r>
          </a:p>
        </p:txBody>
      </p:sp>
      <p:sp>
        <p:nvSpPr>
          <p:cNvPr id="2" name="Segnaposto numero diapositiva 1">
            <a:extLst>
              <a:ext uri="{FF2B5EF4-FFF2-40B4-BE49-F238E27FC236}">
                <a16:creationId xmlns:a16="http://schemas.microsoft.com/office/drawing/2014/main" id="{73881456-CA04-4029-B658-6E2248983CB6}"/>
              </a:ext>
            </a:extLst>
          </p:cNvPr>
          <p:cNvSpPr>
            <a:spLocks noGrp="1"/>
          </p:cNvSpPr>
          <p:nvPr>
            <p:ph type="sldNum" sz="quarter" idx="12"/>
          </p:nvPr>
        </p:nvSpPr>
        <p:spPr/>
        <p:txBody>
          <a:bodyPr/>
          <a:lstStyle/>
          <a:p>
            <a:fld id="{17FEB27F-D544-463F-A121-A79C0CCBE56F}" type="slidenum">
              <a:rPr lang="it-IT" smtClean="0"/>
              <a:t>7</a:t>
            </a:fld>
            <a:endParaRPr lang="it-IT"/>
          </a:p>
        </p:txBody>
      </p:sp>
    </p:spTree>
    <p:extLst>
      <p:ext uri="{BB962C8B-B14F-4D97-AF65-F5344CB8AC3E}">
        <p14:creationId xmlns:p14="http://schemas.microsoft.com/office/powerpoint/2010/main" val="74713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9466292-282C-4593-BC30-4E358274FD58}"/>
              </a:ext>
            </a:extLst>
          </p:cNvPr>
          <p:cNvPicPr>
            <a:picLocks noChangeAspect="1"/>
          </p:cNvPicPr>
          <p:nvPr/>
        </p:nvPicPr>
        <p:blipFill>
          <a:blip r:embed="rId2"/>
          <a:stretch>
            <a:fillRect/>
          </a:stretch>
        </p:blipFill>
        <p:spPr>
          <a:xfrm>
            <a:off x="2566086" y="447958"/>
            <a:ext cx="6372601" cy="5600134"/>
          </a:xfrm>
          <a:prstGeom prst="rect">
            <a:avLst/>
          </a:prstGeom>
        </p:spPr>
      </p:pic>
      <p:sp>
        <p:nvSpPr>
          <p:cNvPr id="5" name="Freccia a destra 4">
            <a:extLst>
              <a:ext uri="{FF2B5EF4-FFF2-40B4-BE49-F238E27FC236}">
                <a16:creationId xmlns:a16="http://schemas.microsoft.com/office/drawing/2014/main" id="{72D3696E-8924-45DD-80EC-438F799EB7A1}"/>
              </a:ext>
            </a:extLst>
          </p:cNvPr>
          <p:cNvSpPr/>
          <p:nvPr/>
        </p:nvSpPr>
        <p:spPr>
          <a:xfrm>
            <a:off x="2166201" y="4595952"/>
            <a:ext cx="427993" cy="244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 name="Immagine 5">
            <a:extLst>
              <a:ext uri="{FF2B5EF4-FFF2-40B4-BE49-F238E27FC236}">
                <a16:creationId xmlns:a16="http://schemas.microsoft.com/office/drawing/2014/main" id="{52F489B5-B718-4155-A777-2B64ADE7CAEA}"/>
              </a:ext>
            </a:extLst>
          </p:cNvPr>
          <p:cNvPicPr>
            <a:picLocks noChangeAspect="1"/>
          </p:cNvPicPr>
          <p:nvPr/>
        </p:nvPicPr>
        <p:blipFill>
          <a:blip r:embed="rId3"/>
          <a:stretch>
            <a:fillRect/>
          </a:stretch>
        </p:blipFill>
        <p:spPr>
          <a:xfrm>
            <a:off x="8105798" y="3993009"/>
            <a:ext cx="2465548" cy="2207071"/>
          </a:xfrm>
          <a:prstGeom prst="rect">
            <a:avLst/>
          </a:prstGeom>
        </p:spPr>
      </p:pic>
      <p:sp>
        <p:nvSpPr>
          <p:cNvPr id="7" name="CasellaDiTesto 6">
            <a:extLst>
              <a:ext uri="{FF2B5EF4-FFF2-40B4-BE49-F238E27FC236}">
                <a16:creationId xmlns:a16="http://schemas.microsoft.com/office/drawing/2014/main" id="{BC78A30F-FB8E-4A87-AC0F-9618A25C7322}"/>
              </a:ext>
            </a:extLst>
          </p:cNvPr>
          <p:cNvSpPr txBox="1"/>
          <p:nvPr/>
        </p:nvSpPr>
        <p:spPr>
          <a:xfrm>
            <a:off x="7572375" y="2257425"/>
            <a:ext cx="3381375" cy="1754326"/>
          </a:xfrm>
          <a:prstGeom prst="rect">
            <a:avLst/>
          </a:prstGeom>
          <a:noFill/>
        </p:spPr>
        <p:txBody>
          <a:bodyPr wrap="square" rtlCol="0">
            <a:spAutoFit/>
          </a:bodyPr>
          <a:lstStyle/>
          <a:p>
            <a:r>
              <a:rPr lang="en-US" dirty="0"/>
              <a:t>pushes the address of the next instruction that immediately</a:t>
            </a:r>
          </a:p>
          <a:p>
            <a:r>
              <a:rPr lang="en-US" dirty="0"/>
              <a:t>follows the call statement into the stack (</a:t>
            </a:r>
            <a:r>
              <a:rPr lang="en-US" dirty="0" err="1"/>
              <a:t>i.e</a:t>
            </a:r>
            <a:r>
              <a:rPr lang="en-US" dirty="0"/>
              <a:t> the return address), and then jumps to the code of</a:t>
            </a:r>
          </a:p>
          <a:p>
            <a:r>
              <a:rPr lang="it-IT" dirty="0" err="1"/>
              <a:t>foo</a:t>
            </a:r>
            <a:r>
              <a:rPr lang="it-IT" dirty="0"/>
              <a:t>()</a:t>
            </a:r>
          </a:p>
        </p:txBody>
      </p:sp>
      <p:sp>
        <p:nvSpPr>
          <p:cNvPr id="8" name="CasellaDiTesto 7">
            <a:extLst>
              <a:ext uri="{FF2B5EF4-FFF2-40B4-BE49-F238E27FC236}">
                <a16:creationId xmlns:a16="http://schemas.microsoft.com/office/drawing/2014/main" id="{CFE79DC1-9F8B-45C0-B9D6-960694F499EE}"/>
              </a:ext>
            </a:extLst>
          </p:cNvPr>
          <p:cNvSpPr txBox="1"/>
          <p:nvPr/>
        </p:nvSpPr>
        <p:spPr>
          <a:xfrm>
            <a:off x="8458200" y="122836"/>
            <a:ext cx="3601282" cy="1384995"/>
          </a:xfrm>
          <a:prstGeom prst="rect">
            <a:avLst/>
          </a:prstGeom>
          <a:noFill/>
          <a:ln w="25400">
            <a:solidFill>
              <a:srgbClr val="FF0000"/>
            </a:solidFill>
          </a:ln>
        </p:spPr>
        <p:txBody>
          <a:bodyPr wrap="square" rtlCol="0">
            <a:spAutoFit/>
          </a:bodyPr>
          <a:lstStyle/>
          <a:p>
            <a:r>
              <a:rPr lang="it-IT" sz="1200" dirty="0" err="1">
                <a:latin typeface="Courier New" panose="02070309020205020404" pitchFamily="49" charset="0"/>
                <a:cs typeface="Courier New" panose="02070309020205020404" pitchFamily="49" charset="0"/>
              </a:rPr>
              <a:t>void</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a:t>
            </a:r>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x)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(«Hello world: %d\n», x);</a:t>
            </a:r>
          </a:p>
          <a:p>
            <a:r>
              <a:rPr lang="it-IT" sz="1200" dirty="0">
                <a:latin typeface="Courier New" panose="02070309020205020404" pitchFamily="49" charset="0"/>
                <a:cs typeface="Courier New" panose="02070309020205020404" pitchFamily="49" charset="0"/>
              </a:rPr>
              <a:t>}</a:t>
            </a:r>
          </a:p>
          <a:p>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main</a:t>
            </a:r>
            <a:r>
              <a:rPr lang="it-IT" sz="1200" dirty="0">
                <a:latin typeface="Courier New" panose="02070309020205020404" pitchFamily="49" charset="0"/>
                <a:cs typeface="Courier New" panose="02070309020205020404" pitchFamily="49" charset="0"/>
              </a:rPr>
              <a:t>()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(1);</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return</a:t>
            </a:r>
            <a:r>
              <a:rPr lang="it-IT" sz="1200" dirty="0">
                <a:latin typeface="Courier New" panose="02070309020205020404" pitchFamily="49" charset="0"/>
                <a:cs typeface="Courier New" panose="02070309020205020404" pitchFamily="49" charset="0"/>
              </a:rPr>
              <a:t> 0;</a:t>
            </a:r>
          </a:p>
          <a:p>
            <a:r>
              <a:rPr lang="it-IT" sz="1200" dirty="0">
                <a:latin typeface="Courier New" panose="02070309020205020404" pitchFamily="49" charset="0"/>
                <a:cs typeface="Courier New" panose="02070309020205020404" pitchFamily="49" charset="0"/>
              </a:rPr>
              <a:t>}</a:t>
            </a:r>
          </a:p>
        </p:txBody>
      </p:sp>
      <p:sp>
        <p:nvSpPr>
          <p:cNvPr id="2" name="Segnaposto numero diapositiva 1">
            <a:extLst>
              <a:ext uri="{FF2B5EF4-FFF2-40B4-BE49-F238E27FC236}">
                <a16:creationId xmlns:a16="http://schemas.microsoft.com/office/drawing/2014/main" id="{CA65EF90-FB95-46F6-A4AC-39327E95AC8C}"/>
              </a:ext>
            </a:extLst>
          </p:cNvPr>
          <p:cNvSpPr>
            <a:spLocks noGrp="1"/>
          </p:cNvSpPr>
          <p:nvPr>
            <p:ph type="sldNum" sz="quarter" idx="12"/>
          </p:nvPr>
        </p:nvSpPr>
        <p:spPr/>
        <p:txBody>
          <a:bodyPr/>
          <a:lstStyle/>
          <a:p>
            <a:fld id="{17FEB27F-D544-463F-A121-A79C0CCBE56F}" type="slidenum">
              <a:rPr lang="it-IT" smtClean="0"/>
              <a:t>8</a:t>
            </a:fld>
            <a:endParaRPr lang="it-IT"/>
          </a:p>
        </p:txBody>
      </p:sp>
    </p:spTree>
    <p:extLst>
      <p:ext uri="{BB962C8B-B14F-4D97-AF65-F5344CB8AC3E}">
        <p14:creationId xmlns:p14="http://schemas.microsoft.com/office/powerpoint/2010/main" val="3370555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C9466292-282C-4593-BC30-4E358274FD58}"/>
              </a:ext>
            </a:extLst>
          </p:cNvPr>
          <p:cNvPicPr>
            <a:picLocks noChangeAspect="1"/>
          </p:cNvPicPr>
          <p:nvPr/>
        </p:nvPicPr>
        <p:blipFill>
          <a:blip r:embed="rId2"/>
          <a:stretch>
            <a:fillRect/>
          </a:stretch>
        </p:blipFill>
        <p:spPr>
          <a:xfrm>
            <a:off x="2566086" y="447958"/>
            <a:ext cx="6372601" cy="5600134"/>
          </a:xfrm>
          <a:prstGeom prst="rect">
            <a:avLst/>
          </a:prstGeom>
        </p:spPr>
      </p:pic>
      <p:sp>
        <p:nvSpPr>
          <p:cNvPr id="5" name="Freccia a destra 4">
            <a:extLst>
              <a:ext uri="{FF2B5EF4-FFF2-40B4-BE49-F238E27FC236}">
                <a16:creationId xmlns:a16="http://schemas.microsoft.com/office/drawing/2014/main" id="{72D3696E-8924-45DD-80EC-438F799EB7A1}"/>
              </a:ext>
            </a:extLst>
          </p:cNvPr>
          <p:cNvSpPr/>
          <p:nvPr/>
        </p:nvSpPr>
        <p:spPr>
          <a:xfrm>
            <a:off x="2093754" y="782971"/>
            <a:ext cx="427993" cy="244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BC78A30F-FB8E-4A87-AC0F-9618A25C7322}"/>
              </a:ext>
            </a:extLst>
          </p:cNvPr>
          <p:cNvSpPr txBox="1"/>
          <p:nvPr/>
        </p:nvSpPr>
        <p:spPr>
          <a:xfrm>
            <a:off x="7572375" y="2257425"/>
            <a:ext cx="3381375" cy="1754326"/>
          </a:xfrm>
          <a:prstGeom prst="rect">
            <a:avLst/>
          </a:prstGeom>
          <a:noFill/>
        </p:spPr>
        <p:txBody>
          <a:bodyPr wrap="square" rtlCol="0">
            <a:spAutoFit/>
          </a:bodyPr>
          <a:lstStyle/>
          <a:p>
            <a:r>
              <a:rPr lang="en-US" dirty="0"/>
              <a:t>The first line of the function foo() pushes %</a:t>
            </a:r>
            <a:r>
              <a:rPr lang="en-US" dirty="0" err="1"/>
              <a:t>ebp</a:t>
            </a:r>
            <a:r>
              <a:rPr lang="en-US" dirty="0"/>
              <a:t> into the stack, to save the previous</a:t>
            </a:r>
          </a:p>
          <a:p>
            <a:r>
              <a:rPr lang="en-US" dirty="0"/>
              <a:t>frame pointer. The second line lets %</a:t>
            </a:r>
            <a:r>
              <a:rPr lang="en-US" dirty="0" err="1"/>
              <a:t>ebp</a:t>
            </a:r>
            <a:r>
              <a:rPr lang="en-US" dirty="0"/>
              <a:t> point to the current frame</a:t>
            </a:r>
            <a:endParaRPr lang="it-IT" dirty="0"/>
          </a:p>
        </p:txBody>
      </p:sp>
      <p:sp>
        <p:nvSpPr>
          <p:cNvPr id="8" name="Freccia a destra 7">
            <a:extLst>
              <a:ext uri="{FF2B5EF4-FFF2-40B4-BE49-F238E27FC236}">
                <a16:creationId xmlns:a16="http://schemas.microsoft.com/office/drawing/2014/main" id="{7766895F-8E19-4CDA-9C61-5FC51F780620}"/>
              </a:ext>
            </a:extLst>
          </p:cNvPr>
          <p:cNvSpPr/>
          <p:nvPr/>
        </p:nvSpPr>
        <p:spPr>
          <a:xfrm>
            <a:off x="2121862" y="997517"/>
            <a:ext cx="427993" cy="244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a:extLst>
              <a:ext uri="{FF2B5EF4-FFF2-40B4-BE49-F238E27FC236}">
                <a16:creationId xmlns:a16="http://schemas.microsoft.com/office/drawing/2014/main" id="{F541F9A8-9A8D-4181-8A51-8BB85E587A93}"/>
              </a:ext>
            </a:extLst>
          </p:cNvPr>
          <p:cNvPicPr>
            <a:picLocks noChangeAspect="1"/>
          </p:cNvPicPr>
          <p:nvPr/>
        </p:nvPicPr>
        <p:blipFill>
          <a:blip r:embed="rId3"/>
          <a:stretch>
            <a:fillRect/>
          </a:stretch>
        </p:blipFill>
        <p:spPr>
          <a:xfrm>
            <a:off x="7912326" y="4040326"/>
            <a:ext cx="2141400" cy="1797734"/>
          </a:xfrm>
          <a:prstGeom prst="rect">
            <a:avLst/>
          </a:prstGeom>
        </p:spPr>
      </p:pic>
      <p:sp>
        <p:nvSpPr>
          <p:cNvPr id="10" name="CasellaDiTesto 9">
            <a:extLst>
              <a:ext uri="{FF2B5EF4-FFF2-40B4-BE49-F238E27FC236}">
                <a16:creationId xmlns:a16="http://schemas.microsoft.com/office/drawing/2014/main" id="{E74E4CE1-C2AD-44D4-95D7-7A5543AF4660}"/>
              </a:ext>
            </a:extLst>
          </p:cNvPr>
          <p:cNvSpPr txBox="1"/>
          <p:nvPr/>
        </p:nvSpPr>
        <p:spPr>
          <a:xfrm>
            <a:off x="8458200" y="122836"/>
            <a:ext cx="3601282" cy="1384995"/>
          </a:xfrm>
          <a:prstGeom prst="rect">
            <a:avLst/>
          </a:prstGeom>
          <a:noFill/>
          <a:ln w="25400">
            <a:solidFill>
              <a:srgbClr val="FF0000"/>
            </a:solidFill>
          </a:ln>
        </p:spPr>
        <p:txBody>
          <a:bodyPr wrap="square" rtlCol="0">
            <a:spAutoFit/>
          </a:bodyPr>
          <a:lstStyle/>
          <a:p>
            <a:r>
              <a:rPr lang="it-IT" sz="1200" dirty="0" err="1">
                <a:latin typeface="Courier New" panose="02070309020205020404" pitchFamily="49" charset="0"/>
                <a:cs typeface="Courier New" panose="02070309020205020404" pitchFamily="49" charset="0"/>
              </a:rPr>
              <a:t>void</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a:t>
            </a:r>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x)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printf</a:t>
            </a:r>
            <a:r>
              <a:rPr lang="it-IT" sz="1200" dirty="0">
                <a:latin typeface="Courier New" panose="02070309020205020404" pitchFamily="49" charset="0"/>
                <a:cs typeface="Courier New" panose="02070309020205020404" pitchFamily="49" charset="0"/>
              </a:rPr>
              <a:t>(«Hello world: %d\n», x);</a:t>
            </a:r>
          </a:p>
          <a:p>
            <a:r>
              <a:rPr lang="it-IT" sz="1200" dirty="0">
                <a:latin typeface="Courier New" panose="02070309020205020404" pitchFamily="49" charset="0"/>
                <a:cs typeface="Courier New" panose="02070309020205020404" pitchFamily="49" charset="0"/>
              </a:rPr>
              <a:t>}</a:t>
            </a:r>
          </a:p>
          <a:p>
            <a:r>
              <a:rPr lang="it-IT" sz="1200" dirty="0" err="1">
                <a:latin typeface="Courier New" panose="02070309020205020404" pitchFamily="49" charset="0"/>
                <a:cs typeface="Courier New" panose="02070309020205020404" pitchFamily="49" charset="0"/>
              </a:rPr>
              <a:t>int</a:t>
            </a:r>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main</a:t>
            </a:r>
            <a:r>
              <a:rPr lang="it-IT" sz="1200" dirty="0">
                <a:latin typeface="Courier New" panose="02070309020205020404" pitchFamily="49" charset="0"/>
                <a:cs typeface="Courier New" panose="02070309020205020404" pitchFamily="49" charset="0"/>
              </a:rPr>
              <a:t>() {</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foo</a:t>
            </a:r>
            <a:r>
              <a:rPr lang="it-IT" sz="1200" dirty="0">
                <a:latin typeface="Courier New" panose="02070309020205020404" pitchFamily="49" charset="0"/>
                <a:cs typeface="Courier New" panose="02070309020205020404" pitchFamily="49" charset="0"/>
              </a:rPr>
              <a:t>(1);</a:t>
            </a:r>
          </a:p>
          <a:p>
            <a:r>
              <a:rPr lang="it-IT" sz="1200" dirty="0">
                <a:latin typeface="Courier New" panose="02070309020205020404" pitchFamily="49" charset="0"/>
                <a:cs typeface="Courier New" panose="02070309020205020404" pitchFamily="49" charset="0"/>
              </a:rPr>
              <a:t>  </a:t>
            </a:r>
            <a:r>
              <a:rPr lang="it-IT" sz="1200" dirty="0" err="1">
                <a:latin typeface="Courier New" panose="02070309020205020404" pitchFamily="49" charset="0"/>
                <a:cs typeface="Courier New" panose="02070309020205020404" pitchFamily="49" charset="0"/>
              </a:rPr>
              <a:t>return</a:t>
            </a:r>
            <a:r>
              <a:rPr lang="it-IT" sz="1200" dirty="0">
                <a:latin typeface="Courier New" panose="02070309020205020404" pitchFamily="49" charset="0"/>
                <a:cs typeface="Courier New" panose="02070309020205020404" pitchFamily="49" charset="0"/>
              </a:rPr>
              <a:t> 0;</a:t>
            </a:r>
          </a:p>
          <a:p>
            <a:r>
              <a:rPr lang="it-IT" sz="1200" dirty="0">
                <a:latin typeface="Courier New" panose="02070309020205020404" pitchFamily="49" charset="0"/>
                <a:cs typeface="Courier New" panose="02070309020205020404" pitchFamily="49" charset="0"/>
              </a:rPr>
              <a:t>}</a:t>
            </a:r>
          </a:p>
        </p:txBody>
      </p:sp>
      <p:sp>
        <p:nvSpPr>
          <p:cNvPr id="2" name="Segnaposto numero diapositiva 1">
            <a:extLst>
              <a:ext uri="{FF2B5EF4-FFF2-40B4-BE49-F238E27FC236}">
                <a16:creationId xmlns:a16="http://schemas.microsoft.com/office/drawing/2014/main" id="{EA1DDA26-0979-490A-8674-CBA429BD47FE}"/>
              </a:ext>
            </a:extLst>
          </p:cNvPr>
          <p:cNvSpPr>
            <a:spLocks noGrp="1"/>
          </p:cNvSpPr>
          <p:nvPr>
            <p:ph type="sldNum" sz="quarter" idx="12"/>
          </p:nvPr>
        </p:nvSpPr>
        <p:spPr/>
        <p:txBody>
          <a:bodyPr/>
          <a:lstStyle/>
          <a:p>
            <a:fld id="{17FEB27F-D544-463F-A121-A79C0CCBE56F}" type="slidenum">
              <a:rPr lang="it-IT" smtClean="0"/>
              <a:t>9</a:t>
            </a:fld>
            <a:endParaRPr lang="it-IT"/>
          </a:p>
        </p:txBody>
      </p:sp>
    </p:spTree>
    <p:extLst>
      <p:ext uri="{BB962C8B-B14F-4D97-AF65-F5344CB8AC3E}">
        <p14:creationId xmlns:p14="http://schemas.microsoft.com/office/powerpoint/2010/main" val="64681765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3512</Words>
  <Application>Microsoft Office PowerPoint</Application>
  <PresentationFormat>Widescreen</PresentationFormat>
  <Paragraphs>339</Paragraphs>
  <Slides>44</Slides>
  <Notes>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44</vt:i4>
      </vt:variant>
    </vt:vector>
  </HeadingPairs>
  <TitlesOfParts>
    <vt:vector size="49" baseType="lpstr">
      <vt:lpstr>Arial</vt:lpstr>
      <vt:lpstr>Calibri</vt:lpstr>
      <vt:lpstr>Calibri Light</vt:lpstr>
      <vt:lpstr>Courier New</vt:lpstr>
      <vt:lpstr>Tema di Office</vt:lpstr>
      <vt:lpstr>Buffer Overflow</vt:lpstr>
      <vt:lpstr>Memory</vt:lpstr>
      <vt:lpstr>Background of the stack</vt:lpstr>
      <vt:lpstr>Stack Organization</vt:lpstr>
      <vt:lpstr>The buffer-overflow problem</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Exploit the Buffer overflow Vulnerability</vt:lpstr>
      <vt:lpstr>Injecting Malicious code</vt:lpstr>
      <vt:lpstr>Injecting the malicious code</vt:lpstr>
      <vt:lpstr>Shell code</vt:lpstr>
      <vt:lpstr>Countermeasures</vt:lpstr>
      <vt:lpstr>Stack Guard vs Stack Shield</vt:lpstr>
      <vt:lpstr>Presentazione standard di PowerPoint</vt:lpstr>
      <vt:lpstr>Presentazione standard di PowerPoint</vt:lpstr>
      <vt:lpstr>Three kinds of canaries</vt:lpstr>
      <vt:lpstr>Weakness of StackGuard</vt:lpstr>
      <vt:lpstr>StackShield</vt:lpstr>
      <vt:lpstr>Presentazione standard di PowerPoint</vt:lpstr>
      <vt:lpstr>Presentazione standard di PowerPoint</vt:lpstr>
      <vt:lpstr>Return Range Checking</vt:lpstr>
      <vt:lpstr>Function Call Target Checking</vt:lpstr>
      <vt:lpstr>Microsoft GS Protection</vt:lpstr>
      <vt:lpstr>SSP (former Propolice)</vt:lpstr>
      <vt:lpstr>Random Canary</vt:lpstr>
      <vt:lpstr>Variable Reordering</vt:lpstr>
      <vt:lpstr>Non-Executable Stack and Return-to-libc Attack</vt:lpstr>
      <vt:lpstr>Return-to-libc attack</vt:lpstr>
      <vt:lpstr>Finding the location of the system function</vt:lpstr>
      <vt:lpstr>Finding the location of the system function</vt:lpstr>
      <vt:lpstr>Finding the address of «/bin/sh»</vt:lpstr>
      <vt:lpstr>Finding the address of «/bin/sh»</vt:lpstr>
      <vt:lpstr>Protection in /bin/bash</vt:lpstr>
      <vt:lpstr>Heap/BSS Buffer Overflow</vt:lpstr>
      <vt:lpstr>Overwriting File Pointers</vt:lpstr>
      <vt:lpstr>Overwriting Function Pointers</vt:lpstr>
      <vt:lpstr>Executable code from outside</vt:lpstr>
      <vt:lpstr>Function Pointers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 Overflow</dc:title>
  <dc:creator>corrado aaron visaggio</dc:creator>
  <cp:lastModifiedBy>corrado aaron visaggio</cp:lastModifiedBy>
  <cp:revision>45</cp:revision>
  <dcterms:created xsi:type="dcterms:W3CDTF">2017-09-25T19:08:05Z</dcterms:created>
  <dcterms:modified xsi:type="dcterms:W3CDTF">2017-12-13T11:54:38Z</dcterms:modified>
</cp:coreProperties>
</file>