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70" r:id="rId5"/>
    <p:sldId id="271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8ECB9D-FB81-4D20-8A91-6BC8FA4CD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A5DFC7-5E16-4E18-B150-E427B433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9A2B3C-EDB1-41DA-8E09-D1D847A2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D4B52-17B2-4DCD-834C-9A1A7A3B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97B1BF-046F-47B1-9C60-40CF42B8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12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7AF60-F3CB-467F-9C30-E88EA44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C0589C-9056-4633-BD77-0CE8C667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BF41A9-3B0D-4316-977F-2EE75F5B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611EB9-B32F-49AE-8FEF-89C3B083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AFCC8F-AE2A-40DB-B7B5-C20B628F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88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34073A-5AE0-427F-9E5D-957E8865A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D85EE7-9F7F-4E26-B801-512C7D0B4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5208A3-6705-4BED-A88F-041D64B2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681336-FBFC-4595-8007-21280934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D0FAD4-B116-4A44-A7FA-38347352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6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93BF99-C9EB-400F-BE8E-DEBD88C6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08B32D-DDAB-4AA0-8FB6-0BEACFD7C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0375FF-3AD7-4A8E-A18B-D0F787F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19D6BF-C416-4615-AAC2-3E6E1E06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2E49EB-2F8B-412E-B410-B422E0AD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58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913B76-25BF-40C9-A5D9-AA5AC6DE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C01932-8675-4A01-95BB-6C4B3589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35D0FF-5BF4-4487-8B53-DFF88D3A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F7C7CC-0D0F-494A-BB08-5A48F843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CFE33A-9ECB-4DA2-837C-748BCF8B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9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4CCFD-D442-43DB-99D8-08974A9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91C8FB-BBE7-4D16-8943-095661074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DBB9BF-639B-4CDB-87A6-AD4DDD52B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C9980E-9735-4F3B-9648-0A217C37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AC5CFE-61EB-47F0-96B4-8A7D3959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38D83B-AE64-434D-AEAD-95EEFB39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817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2EE20-4C69-43D0-BA25-27BF0F1C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9668D1-D19A-4865-8774-11EF61511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B0432B-3841-4523-886A-324F90707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7455C8-905A-42A0-8F46-0C1E7B22D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DDC553-BE73-4DD8-8133-C07D8C225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1678608-5C19-4FAB-988D-A6EE15C4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56EF654-1FA8-4254-A0AF-04B72E5C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885720B-9C6F-4F99-92C7-CAED25AC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15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7C2838-20FC-4C82-A6A8-7AED5B02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CB5572-2772-4F3D-8B77-B5EF71E8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FC3CBA-90E3-484F-8CD5-FF52C54E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002DC7-966C-46C6-811C-1EC49A46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13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1EBCF4B-D7B3-463F-9B46-01D5A73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5525277-E8FD-4203-A6BE-C3069A30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44BFE4-9457-4AEB-BCB7-2AAD2AF9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2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C1D73-7FBB-42AF-B910-F222FE3A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F4F594-AB9E-451D-AF18-DB98F1F6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E39389-69B0-49F0-914D-6403BBA3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240EA6-7D80-409E-866A-05085449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F91BB5-9B3D-4B53-A2F0-6FEAC08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969C94-6A03-4517-9029-39680B06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85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742C2-7843-4A31-8A97-834C1FC3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EC6A982-924E-4B6F-A456-67A27FECB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B2AE92C-74CB-44C1-B0B6-05C82E72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0408C3-3AE4-473E-8394-929607DC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65C12B-7257-4C4E-9949-04F06AAD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6C5812-660C-4EF2-8A6A-7CFD2460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7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4513D4E-C16C-4F61-8DB1-EC1C96B9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47E6FA-6728-4A46-8951-E683212D0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EAD1FD-1BB5-4A93-81B9-F342C7F19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D6BA1-7ED7-4681-80C7-AAACCEA15AAE}" type="datetimeFigureOut">
              <a:rPr lang="it-IT" smtClean="0"/>
              <a:t>02/10/2017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199BB-55F8-43BA-9426-827BA4E9A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07C24B-64A7-431B-83DC-BD6FB5965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E6B5-2311-42C3-8064-FA40AC3C856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31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-metrics/cvss/v3-calculator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threatsummit.com/speaker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cve.mitre.org/cgi-bin/cvekey.cgi?keyword=sql+inje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53EA4-E776-4B11-A82C-F653DFBDF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CVE</a:t>
            </a:r>
          </a:p>
        </p:txBody>
      </p:sp>
    </p:spTree>
    <p:extLst>
      <p:ext uri="{BB962C8B-B14F-4D97-AF65-F5344CB8AC3E}">
        <p14:creationId xmlns:p14="http://schemas.microsoft.com/office/powerpoint/2010/main" val="277013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4ED80D-0200-4BE7-AB7E-7DE98D51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CVE </a:t>
            </a:r>
            <a:r>
              <a:rPr lang="it-IT" dirty="0" err="1"/>
              <a:t>Editorial</a:t>
            </a:r>
            <a:r>
              <a:rPr lang="it-IT" dirty="0"/>
              <a:t> Board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18E3C9-6050-47FD-B9FF-27E81771F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from 25 different organizations including researchers, tool vendors, response teams, and end users</a:t>
            </a:r>
          </a:p>
          <a:p>
            <a:r>
              <a:rPr lang="en-US" dirty="0"/>
              <a:t>Mostly technical representatives</a:t>
            </a:r>
          </a:p>
          <a:p>
            <a:r>
              <a:rPr lang="en-US" dirty="0"/>
              <a:t>Review and approve CVE entries</a:t>
            </a:r>
          </a:p>
          <a:p>
            <a:r>
              <a:rPr lang="en-US" dirty="0"/>
              <a:t>Discuss issues related to CVE maintenance</a:t>
            </a:r>
          </a:p>
          <a:p>
            <a:r>
              <a:rPr lang="en-US" dirty="0"/>
              <a:t>Monthly meetings (face-to-face or phone)</a:t>
            </a:r>
          </a:p>
          <a:p>
            <a:r>
              <a:rPr lang="en-US" dirty="0"/>
              <a:t>Publicly viewable mailing list archives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697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9F3668-B8E5-4240-83CF-8CBD76A7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Adding</a:t>
            </a:r>
            <a:r>
              <a:rPr lang="it-IT" dirty="0"/>
              <a:t> new entries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2C122-882C-40F1-AB3E-DC81C1F6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Board member submits raw information to MITRE</a:t>
            </a:r>
          </a:p>
          <a:p>
            <a:r>
              <a:rPr lang="en-US" dirty="0"/>
              <a:t>Submissions are grouped, refined, and proposed back to the Board as candidates</a:t>
            </a:r>
          </a:p>
          <a:p>
            <a:pPr lvl="1"/>
            <a:r>
              <a:rPr lang="en-US" dirty="0"/>
              <a:t>Form:  CAN-YYYY-NNNN</a:t>
            </a:r>
          </a:p>
          <a:p>
            <a:pPr lvl="1"/>
            <a:r>
              <a:rPr lang="en-US" dirty="0"/>
              <a:t>Strong likelihood of becoming CVE-YYYY-NNNN</a:t>
            </a:r>
          </a:p>
          <a:p>
            <a:pPr lvl="1"/>
            <a:r>
              <a:rPr lang="en-US" dirty="0"/>
              <a:t>Delicate balance between timeliness and accuracy</a:t>
            </a:r>
          </a:p>
          <a:p>
            <a:r>
              <a:rPr lang="en-US" dirty="0"/>
              <a:t>Board reviews and votes on candidates</a:t>
            </a:r>
          </a:p>
          <a:p>
            <a:pPr lvl="1"/>
            <a:r>
              <a:rPr lang="en-US" dirty="0"/>
              <a:t>Accept, modify, recast, reject, reviewing</a:t>
            </a:r>
          </a:p>
          <a:p>
            <a:r>
              <a:rPr lang="en-US" dirty="0"/>
              <a:t>If approved, the candidate becomes a CVE entry</a:t>
            </a:r>
          </a:p>
          <a:p>
            <a:r>
              <a:rPr lang="en-US" dirty="0"/>
              <a:t>Entry is included in a subsequent CVE version</a:t>
            </a:r>
          </a:p>
          <a:p>
            <a:pPr lvl="1"/>
            <a:r>
              <a:rPr lang="en-US" dirty="0"/>
              <a:t>Published on CVE web site</a:t>
            </a:r>
          </a:p>
          <a:p>
            <a:r>
              <a:rPr lang="en-US" dirty="0"/>
              <a:t>Entries may later be modified or deprecated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69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77FCA-B7CF-4D5D-B7C3-79CA22D2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CVE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DD9F3A-044C-4892-848F-A6548A0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name for one vulnerability or exposure</a:t>
            </a:r>
          </a:p>
          <a:p>
            <a:r>
              <a:rPr lang="en-US" dirty="0"/>
              <a:t>One standardized description for each vulnerability or exposure</a:t>
            </a:r>
          </a:p>
          <a:p>
            <a:r>
              <a:rPr lang="en-US" dirty="0"/>
              <a:t>A dictionary rather than a database</a:t>
            </a:r>
          </a:p>
          <a:p>
            <a:r>
              <a:rPr lang="en-US" dirty="0"/>
              <a:t>How disparate databases and tools can "speak" the same language</a:t>
            </a:r>
          </a:p>
          <a:p>
            <a:r>
              <a:rPr lang="en-US" dirty="0"/>
              <a:t>The way to interoperability and better security coverage</a:t>
            </a:r>
          </a:p>
          <a:p>
            <a:r>
              <a:rPr lang="en-US" dirty="0"/>
              <a:t>A basis for evaluation among tools and databases</a:t>
            </a:r>
          </a:p>
          <a:p>
            <a:r>
              <a:rPr lang="en-US" dirty="0"/>
              <a:t>Free for public download and use</a:t>
            </a:r>
          </a:p>
          <a:p>
            <a:r>
              <a:rPr lang="en-US" dirty="0"/>
              <a:t>Industry-endorsed via the CVE Numbering Authorities, CVE Board, and CVE-Compatible Products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76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82B89-A6B4-4A61-BBAF-633BAF1D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CVE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9AE156-F330-4356-9CB1-94160565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was launched in 1999, as a government US program</a:t>
            </a:r>
          </a:p>
          <a:p>
            <a:r>
              <a:rPr lang="en-US" dirty="0"/>
              <a:t>different metrics to state the number of vulnerabilities or exposures they detected</a:t>
            </a:r>
          </a:p>
          <a:p>
            <a:r>
              <a:rPr lang="en-US" dirty="0"/>
              <a:t>CVE is now the industry standard for vulnerability and exposure names.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79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A01EA-2749-42FF-83E7-BBEF291B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CVE </a:t>
            </a:r>
            <a:r>
              <a:rPr lang="it-IT" dirty="0" err="1"/>
              <a:t>Identifier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38F694-D2DC-4B41-A170-D9FCA8483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CVE Identifiers (also referred to by the community as "CVE IDs," "CVE entries," "CVE names," "CVE numbers," and "CVEs") are </a:t>
            </a:r>
            <a:r>
              <a:rPr lang="en-US" b="1" i="1" dirty="0"/>
              <a:t>unique</a:t>
            </a:r>
            <a:r>
              <a:rPr lang="en-US" dirty="0"/>
              <a:t>, </a:t>
            </a:r>
            <a:r>
              <a:rPr lang="en-US" b="1" i="1" dirty="0"/>
              <a:t>common identifiers </a:t>
            </a:r>
            <a:r>
              <a:rPr lang="en-US" dirty="0"/>
              <a:t>for publicly known cyber security vulnerabilities.</a:t>
            </a:r>
          </a:p>
          <a:p>
            <a:endParaRPr lang="en-US" dirty="0"/>
          </a:p>
          <a:p>
            <a:r>
              <a:rPr lang="en-US" dirty="0"/>
              <a:t>Each CVE Identifier includes the following: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CVE identifier number </a:t>
            </a:r>
            <a:r>
              <a:rPr lang="en-US" dirty="0"/>
              <a:t>with four or more digits in the sequence number portion of the ID (i.e., "CVE-1999-0067", "CVE-2014-12345", "CVE-2016-7654321").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Brief description </a:t>
            </a:r>
            <a:r>
              <a:rPr lang="en-US" dirty="0"/>
              <a:t>of the security vulnerability or exposure.</a:t>
            </a:r>
          </a:p>
          <a:p>
            <a:pPr lvl="1"/>
            <a:r>
              <a:rPr lang="en-US" dirty="0"/>
              <a:t>Any </a:t>
            </a:r>
            <a:r>
              <a:rPr lang="en-US" b="1" dirty="0">
                <a:solidFill>
                  <a:srgbClr val="FF0000"/>
                </a:solidFill>
              </a:rPr>
              <a:t>pertinent references </a:t>
            </a:r>
            <a:r>
              <a:rPr lang="en-US" dirty="0"/>
              <a:t>(i.e., vulnerability reports and advisories).</a:t>
            </a:r>
          </a:p>
          <a:p>
            <a:pPr lvl="1"/>
            <a:r>
              <a:rPr lang="en-US" dirty="0"/>
              <a:t>CVE Identifiers are used by information security product/service vendors and researchers as </a:t>
            </a:r>
            <a:r>
              <a:rPr lang="en-US" b="1" dirty="0">
                <a:solidFill>
                  <a:srgbClr val="FF0000"/>
                </a:solidFill>
              </a:rPr>
              <a:t>a standard method for identifying vulnerabilities </a:t>
            </a:r>
            <a:r>
              <a:rPr lang="en-US" dirty="0"/>
              <a:t>and for </a:t>
            </a:r>
            <a:r>
              <a:rPr lang="en-US" b="1" dirty="0">
                <a:solidFill>
                  <a:srgbClr val="FF0000"/>
                </a:solidFill>
              </a:rPr>
              <a:t>cross-linking with other repositories </a:t>
            </a:r>
            <a:r>
              <a:rPr lang="en-US" dirty="0"/>
              <a:t>that also use CVE Identifiers.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4495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A3442-73D3-4ECE-B25B-5C95111D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E4C11F-324C-48FE-9844-4567CA129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CVE IDs have the format </a:t>
            </a:r>
            <a:r>
              <a:rPr lang="en-US" b="1" dirty="0">
                <a:solidFill>
                  <a:srgbClr val="FF0000"/>
                </a:solidFill>
              </a:rPr>
              <a:t>CVE-YYYY-NNNNN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YYYY portion is the year that the CVE ID was </a:t>
            </a:r>
            <a:r>
              <a:rPr lang="en-US" b="1" dirty="0">
                <a:solidFill>
                  <a:srgbClr val="FF0000"/>
                </a:solidFill>
              </a:rPr>
              <a:t>assigned</a:t>
            </a:r>
            <a:r>
              <a:rPr lang="en-US" dirty="0"/>
              <a:t> OR the year the vulnerability was </a:t>
            </a:r>
            <a:r>
              <a:rPr lang="en-US" b="1" dirty="0">
                <a:solidFill>
                  <a:srgbClr val="FF0000"/>
                </a:solidFill>
              </a:rPr>
              <a:t>made public </a:t>
            </a:r>
            <a:r>
              <a:rPr lang="en-US" dirty="0"/>
              <a:t>(if before the CVE ID was assigned).</a:t>
            </a:r>
          </a:p>
          <a:p>
            <a:r>
              <a:rPr lang="en-US" dirty="0"/>
              <a:t>The "</a:t>
            </a: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dirty="0"/>
              <a:t>" portion of CVE Identifier (CVE ID) entries are typically written by </a:t>
            </a:r>
            <a:r>
              <a:rPr lang="en-US" b="1" dirty="0">
                <a:solidFill>
                  <a:srgbClr val="FF0000"/>
                </a:solidFill>
              </a:rPr>
              <a:t>CVE Numbering Authorities </a:t>
            </a:r>
            <a:r>
              <a:rPr lang="en-US" dirty="0"/>
              <a:t>(CNAs), </a:t>
            </a:r>
            <a:r>
              <a:rPr lang="en-US" b="1" dirty="0">
                <a:solidFill>
                  <a:srgbClr val="FF0000"/>
                </a:solidFill>
              </a:rPr>
              <a:t>MITRE's CVE Content Team</a:t>
            </a:r>
            <a:r>
              <a:rPr lang="en-US" dirty="0"/>
              <a:t>, or </a:t>
            </a:r>
            <a:r>
              <a:rPr lang="en-US" b="1" dirty="0">
                <a:solidFill>
                  <a:srgbClr val="FF0000"/>
                </a:solidFill>
              </a:rPr>
              <a:t>individuals</a:t>
            </a:r>
            <a:r>
              <a:rPr lang="en-US" dirty="0"/>
              <a:t> requesting a CVE ID.</a:t>
            </a:r>
          </a:p>
          <a:p>
            <a:r>
              <a:rPr lang="en-US" dirty="0"/>
              <a:t>to write a CVE Description, the MITRE CVE Content Team analyzes public, third-party reports of vulnerabilities (i.e., "references"); extracts the relevant information from each reference; resolves any conflicting information or inconsistent usage of terminology; and then writes the description.</a:t>
            </a:r>
          </a:p>
          <a:p>
            <a:r>
              <a:rPr lang="en-US" dirty="0"/>
              <a:t>Each CVE Identifier includes </a:t>
            </a:r>
            <a:r>
              <a:rPr lang="en-US" dirty="0">
                <a:solidFill>
                  <a:srgbClr val="FF0000"/>
                </a:solidFill>
              </a:rPr>
              <a:t>appropriate References</a:t>
            </a:r>
            <a:r>
              <a:rPr lang="en-US" dirty="0"/>
              <a:t>. Each reference used in CVE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identifies the source,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includes a well-defined identifier to facilitate searching on a source's website,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notes the associated CVE Identifier.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639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C6166D-D9A4-4325-926F-B38C22DE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State of CVE </a:t>
            </a:r>
            <a:r>
              <a:rPr lang="it-IT" dirty="0" err="1"/>
              <a:t>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229016-0C0D-4CFB-8D37-455368992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RESERVED -&gt; </a:t>
            </a:r>
            <a:r>
              <a:rPr lang="en-US" dirty="0"/>
              <a:t>it has been reserved for use by a CVE Numbering Authority (CNA)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CVE is </a:t>
            </a:r>
            <a:r>
              <a:rPr lang="en-US" b="1" dirty="0"/>
              <a:t>populated</a:t>
            </a:r>
            <a:r>
              <a:rPr lang="en-US" dirty="0"/>
              <a:t> with details and </a:t>
            </a:r>
            <a:r>
              <a:rPr lang="en-US" b="1" dirty="0">
                <a:solidFill>
                  <a:srgbClr val="FF0000"/>
                </a:solidFill>
              </a:rPr>
              <a:t>published on the CVE List</a:t>
            </a:r>
            <a:r>
              <a:rPr lang="en-US" dirty="0"/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will become </a:t>
            </a:r>
            <a:r>
              <a:rPr lang="en-US" b="1" dirty="0"/>
              <a:t>available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U.S. National Vulnerability Database (NVD)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As one of the final steps in the process, the </a:t>
            </a:r>
            <a:r>
              <a:rPr lang="en-US" b="1" dirty="0">
                <a:solidFill>
                  <a:srgbClr val="FF0000"/>
                </a:solidFill>
              </a:rPr>
              <a:t>NVD Common Vulnerability Scoring System (CVSS) scores for the CVE ID </a:t>
            </a:r>
            <a:r>
              <a:rPr lang="en-US" dirty="0"/>
              <a:t>are assigned by the </a:t>
            </a:r>
            <a:r>
              <a:rPr lang="en-US" b="1" dirty="0"/>
              <a:t>NIST NVD team</a:t>
            </a:r>
            <a:r>
              <a:rPr lang="en-US" dirty="0"/>
              <a:t>.</a:t>
            </a:r>
          </a:p>
          <a:p>
            <a:r>
              <a:rPr lang="en-US" b="1" dirty="0"/>
              <a:t>DISPUTED</a:t>
            </a:r>
            <a:r>
              <a:rPr lang="en-US" dirty="0"/>
              <a:t> -&gt; When one party disagrees with another party's assertion that a particular issue in software is a vulnerability</a:t>
            </a:r>
          </a:p>
          <a:p>
            <a:r>
              <a:rPr lang="it-IT" b="1" dirty="0"/>
              <a:t>REJECT </a:t>
            </a:r>
            <a:r>
              <a:rPr lang="it-IT" dirty="0"/>
              <a:t>-&gt;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accepted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CVE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5961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CF23A6-D4DC-4EB4-B1CE-A6FE0828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Common Vulnerability Scoring System (CVSS) </a:t>
            </a:r>
            <a:r>
              <a:rPr lang="en-US" dirty="0"/>
              <a:t>provides an open framework for communicating the characteristics and impacts of IT vulnerabilities.</a:t>
            </a:r>
            <a:endParaRPr lang="it-IT" dirty="0"/>
          </a:p>
        </p:txBody>
      </p:sp>
      <p:pic>
        <p:nvPicPr>
          <p:cNvPr id="7" name="Segnaposto contenuto 4">
            <a:extLst>
              <a:ext uri="{FF2B5EF4-FFF2-40B4-BE49-F238E27FC236}">
                <a16:creationId xmlns:a16="http://schemas.microsoft.com/office/drawing/2014/main" id="{740C14EF-9FBA-4F26-879B-203CC491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204"/>
            <a:ext cx="3371850" cy="1325880"/>
          </a:xfrm>
          <a:prstGeom prst="rect">
            <a:avLst/>
          </a:prstGeom>
        </p:spPr>
      </p:pic>
      <p:pic>
        <p:nvPicPr>
          <p:cNvPr id="9" name="Immagine 8">
            <a:hlinkClick r:id="rId3"/>
            <a:extLst>
              <a:ext uri="{FF2B5EF4-FFF2-40B4-BE49-F238E27FC236}">
                <a16:creationId xmlns:a16="http://schemas.microsoft.com/office/drawing/2014/main" id="{F4309521-1409-46EA-B987-7A46BA32B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90" y="3600450"/>
            <a:ext cx="484632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757F4-E565-4B08-8D9A-F92601B2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4994BD-D40D-4F6F-9FE7-20DBB16A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https://cyberthreatsummit.com/speakers.php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83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1F2B2-76ED-4E72-898C-FC6C3C93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CVE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8E7F-8D8F-48D8-8152-B99044F5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Common Vulnerabilities and Exposures </a:t>
            </a:r>
            <a:r>
              <a:rPr lang="en-US" dirty="0"/>
              <a:t>(CVE®) is a list of common identifiers for publicly known cyber security vulnerabilities.</a:t>
            </a:r>
          </a:p>
          <a:p>
            <a:endParaRPr lang="en-US" dirty="0"/>
          </a:p>
          <a:p>
            <a:r>
              <a:rPr lang="en-US" dirty="0"/>
              <a:t>Use of "CVE Identifiers (CVE IDs)," which are assigned by CVE Numbering Authorities (CNAs) from around the world, </a:t>
            </a:r>
          </a:p>
          <a:p>
            <a:pPr lvl="1"/>
            <a:r>
              <a:rPr lang="en-US" dirty="0"/>
              <a:t>ensures confidence among parties when used to discuss or share information about a </a:t>
            </a:r>
            <a:r>
              <a:rPr lang="en-US" b="1" dirty="0">
                <a:solidFill>
                  <a:srgbClr val="FF0000"/>
                </a:solidFill>
              </a:rPr>
              <a:t>unique software vulnerability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provides a </a:t>
            </a:r>
            <a:r>
              <a:rPr lang="en-US" b="1" dirty="0">
                <a:solidFill>
                  <a:srgbClr val="FF0000"/>
                </a:solidFill>
              </a:rPr>
              <a:t>baseline for tool evaluation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enables </a:t>
            </a:r>
            <a:r>
              <a:rPr lang="en-US" b="1" dirty="0">
                <a:solidFill>
                  <a:srgbClr val="FF0000"/>
                </a:solidFill>
              </a:rPr>
              <a:t>data exchange for cyber security automation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54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C7CDE7-E4D4-469F-B47F-92BE1744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E7831B-1942-49D2-8C74-ED9BAF4B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6F42125-617C-4C36-86B7-0A66DD5B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22"/>
            <a:ext cx="12192000" cy="6858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3807240-34C8-4AF3-B740-ABB48BEC944A}"/>
              </a:ext>
            </a:extLst>
          </p:cNvPr>
          <p:cNvSpPr/>
          <p:nvPr/>
        </p:nvSpPr>
        <p:spPr>
          <a:xfrm>
            <a:off x="2112885" y="1367161"/>
            <a:ext cx="1482571" cy="390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04CA973-753E-4758-8FA9-60F698D5971B}"/>
              </a:ext>
            </a:extLst>
          </p:cNvPr>
          <p:cNvSpPr/>
          <p:nvPr/>
        </p:nvSpPr>
        <p:spPr>
          <a:xfrm>
            <a:off x="2112885" y="1835897"/>
            <a:ext cx="9765437" cy="39061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4D62E3B-D763-4596-9729-F496152B65F0}"/>
              </a:ext>
            </a:extLst>
          </p:cNvPr>
          <p:cNvSpPr/>
          <p:nvPr/>
        </p:nvSpPr>
        <p:spPr>
          <a:xfrm>
            <a:off x="2112885" y="2302105"/>
            <a:ext cx="9765437" cy="1018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56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87A55B-4D11-4BF1-9263-B71BC73F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hlinkClick r:id="rId2"/>
            <a:extLst>
              <a:ext uri="{FF2B5EF4-FFF2-40B4-BE49-F238E27FC236}">
                <a16:creationId xmlns:a16="http://schemas.microsoft.com/office/drawing/2014/main" id="{402B4DE1-7A58-4F4C-9F6B-F70A5D976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975610"/>
            <a:ext cx="6949440" cy="9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4F3448-9A32-4A92-8CB2-EBF2239F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075" y="365125"/>
            <a:ext cx="10515600" cy="1325563"/>
          </a:xfrm>
        </p:spPr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B0E215-E8F6-4169-BB50-B7D0F985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075" y="1825625"/>
            <a:ext cx="10515600" cy="435133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5A8A8A-D947-45E5-8E1A-7CAA6AADC05C}"/>
              </a:ext>
            </a:extLst>
          </p:cNvPr>
          <p:cNvSpPr txBox="1">
            <a:spLocks noChangeArrowheads="1"/>
          </p:cNvSpPr>
          <p:nvPr/>
        </p:nvSpPr>
        <p:spPr>
          <a:xfrm>
            <a:off x="1663563" y="152400"/>
            <a:ext cx="8255000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Context: The Vulnerability Life Cycle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7C43F63E-A507-4D34-8484-122DB6FB1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563" y="1665288"/>
            <a:ext cx="4022725" cy="3959225"/>
          </a:xfrm>
          <a:prstGeom prst="ellipse">
            <a:avLst/>
          </a:prstGeom>
          <a:solidFill>
            <a:srgbClr val="C0C0C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25485D4-2A55-4D9F-BFA4-C2E8D6D67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3288" y="3963988"/>
            <a:ext cx="582612" cy="592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D8560B94-3621-46D7-AE79-2A8EC5B8C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0900" y="2763838"/>
            <a:ext cx="600075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139448BF-4F55-496C-A968-9522FCB68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588" y="2076450"/>
            <a:ext cx="0" cy="828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F66447C-C912-42C9-93E9-FE33369E4B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4613" y="2763838"/>
            <a:ext cx="635000" cy="476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47F1A1D0-89A1-44F0-B31B-1E1B52630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0788" y="4033838"/>
            <a:ext cx="688975" cy="617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F6EA211A-FA81-4718-ABF8-6D2A957F4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8513" y="4244975"/>
            <a:ext cx="0" cy="1006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8196060-01BA-4C77-B052-50DB299B729B}"/>
              </a:ext>
            </a:extLst>
          </p:cNvPr>
          <p:cNvGrpSpPr>
            <a:grpSpLocks/>
          </p:cNvGrpSpPr>
          <p:nvPr/>
        </p:nvGrpSpPr>
        <p:grpSpPr bwMode="auto">
          <a:xfrm>
            <a:off x="4984613" y="2906713"/>
            <a:ext cx="1339850" cy="1339850"/>
            <a:chOff x="2534" y="2034"/>
            <a:chExt cx="844" cy="844"/>
          </a:xfrm>
        </p:grpSpPr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4155671-69A8-424C-A742-7E55A87B7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34"/>
              <a:ext cx="844" cy="844"/>
            </a:xfrm>
            <a:prstGeom prst="ellipse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6EE64965-DC84-4B0A-B968-3AFCF17CD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" y="2284"/>
              <a:ext cx="657" cy="3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buFontTx/>
                <a:buNone/>
              </a:pPr>
              <a:r>
                <a:rPr lang="en-US" altLang="en-US" sz="3200">
                  <a:solidFill>
                    <a:srgbClr val="FFCC00"/>
                  </a:solidFill>
                  <a:latin typeface="Times New Roman" panose="02020603050405020304" pitchFamily="18" charset="0"/>
                </a:rPr>
                <a:t>CVE</a:t>
              </a:r>
              <a:endParaRPr lang="en-US" altLang="en-US" sz="32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 Box 13">
            <a:extLst>
              <a:ext uri="{FF2B5EF4-FFF2-40B4-BE49-F238E27FC236}">
                <a16:creationId xmlns:a16="http://schemas.microsoft.com/office/drawing/2014/main" id="{CB9EDAA7-8717-4A0C-A7C6-ABA53394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463" y="1644650"/>
            <a:ext cx="1268412" cy="409575"/>
          </a:xfrm>
          <a:prstGeom prst="rect">
            <a:avLst/>
          </a:prstGeom>
          <a:solidFill>
            <a:srgbClr val="99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Discovery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179D2D13-7D07-4B8A-B1C8-2B7CD6E5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125" y="1260475"/>
            <a:ext cx="4543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Mailing lists, Newsgroups, Hacker sites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9E252D9-EF01-424C-AFF2-F9B1FD21F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4850" y="2573338"/>
            <a:ext cx="1112838" cy="40957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C588942F-FBC9-4736-BCFD-84656ECCA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888" y="2359025"/>
            <a:ext cx="17097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Academic Study</a:t>
            </a:r>
          </a:p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Advisories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E6CE8B7-C1E3-4303-B0F2-53D213B06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325" y="5249863"/>
            <a:ext cx="1323975" cy="409575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Protection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9D662E12-F1AA-4D7E-95EA-941E49E44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863" y="5711825"/>
            <a:ext cx="371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Vulnerability Assessment Tools</a:t>
            </a: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A909BA7E-17DB-4A03-843E-8B32A0F1D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988" y="4421188"/>
            <a:ext cx="1295400" cy="409575"/>
          </a:xfrm>
          <a:prstGeom prst="rect">
            <a:avLst/>
          </a:prstGeom>
          <a:solidFill>
            <a:srgbClr val="E0B5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Collection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CEFF43EA-70A8-4B48-88A8-76F436E0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650" y="4298950"/>
            <a:ext cx="1831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600" i="1">
                <a:latin typeface="Copperplate Gothic Light" panose="020E0507020206020404" pitchFamily="34" charset="0"/>
              </a:rPr>
              <a:t>Databases</a:t>
            </a:r>
          </a:p>
          <a:p>
            <a:pPr>
              <a:lnSpc>
                <a:spcPct val="100000"/>
              </a:lnSpc>
            </a:pPr>
            <a:r>
              <a:rPr lang="en-US" altLang="en-US" sz="1600" i="1">
                <a:latin typeface="Copperplate Gothic Light" panose="020E0507020206020404" pitchFamily="34" charset="0"/>
              </a:rPr>
              <a:t>Newsletters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C5B94BE7-D018-445A-9F39-A2D750DF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113" y="4371975"/>
            <a:ext cx="1225550" cy="4095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Detection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58DFD32-497A-46F1-9E07-DB255C48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800" y="4138613"/>
            <a:ext cx="1797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Intrusion Detection Systems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7F346838-CBB6-4877-9655-8278D0E8F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463" y="2428875"/>
            <a:ext cx="1211262" cy="7143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Incident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Handling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81BC4B6B-78EC-4C0E-997F-DD091F0B3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400" y="2138363"/>
            <a:ext cx="1404938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Incident Response Teams</a:t>
            </a:r>
          </a:p>
          <a:p>
            <a:pPr>
              <a:lnSpc>
                <a:spcPct val="100000"/>
              </a:lnSpc>
            </a:pPr>
            <a:r>
              <a:rPr lang="en-US" altLang="en-US" i="1">
                <a:latin typeface="Copperplate Gothic Light" panose="020E0507020206020404" pitchFamily="34" charset="0"/>
              </a:rPr>
              <a:t>Incident Reports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6E5058D1-4EC8-452C-AA08-31F8926DB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013" y="1522413"/>
            <a:ext cx="2254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en-US" sz="3600" dirty="0">
                <a:solidFill>
                  <a:schemeClr val="bg2"/>
                </a:solidFill>
                <a:latin typeface="Times New Roman" panose="02020603050405020304" pitchFamily="18" charset="0"/>
              </a:rPr>
              <a:t>Start Here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35C31CBA-632C-4315-9AEF-E9BB94519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225" y="1897063"/>
            <a:ext cx="727075" cy="0"/>
          </a:xfrm>
          <a:prstGeom prst="line">
            <a:avLst/>
          </a:prstGeom>
          <a:noFill/>
          <a:ln w="889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0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F2BE6-6AFD-4619-AB04-5B67DCF2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Implications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9EF2C1-9381-467E-9685-DFCC300BD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correlate </a:t>
            </a:r>
            <a:r>
              <a:rPr lang="en-US" b="1" dirty="0">
                <a:solidFill>
                  <a:srgbClr val="FF0000"/>
                </a:solidFill>
              </a:rPr>
              <a:t>data across multiple organizations </a:t>
            </a:r>
            <a:r>
              <a:rPr lang="en-US" dirty="0"/>
              <a:t>and tools</a:t>
            </a:r>
          </a:p>
          <a:p>
            <a:pPr lvl="1"/>
            <a:r>
              <a:rPr lang="en-US" dirty="0"/>
              <a:t>E.g. IDS and assessment tools</a:t>
            </a:r>
          </a:p>
          <a:p>
            <a:pPr lvl="1"/>
            <a:r>
              <a:rPr lang="en-US" dirty="0"/>
              <a:t>E.g. security tools and fix information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Incident information</a:t>
            </a:r>
          </a:p>
          <a:p>
            <a:r>
              <a:rPr lang="en-US" dirty="0"/>
              <a:t>Difficult to conduct a </a:t>
            </a:r>
            <a:r>
              <a:rPr lang="en-US" b="1" dirty="0">
                <a:solidFill>
                  <a:srgbClr val="FF0000"/>
                </a:solidFill>
              </a:rPr>
              <a:t>detailed comparison </a:t>
            </a:r>
            <a:r>
              <a:rPr lang="en-US" dirty="0"/>
              <a:t>of tools or databases</a:t>
            </a:r>
          </a:p>
          <a:p>
            <a:r>
              <a:rPr lang="en-US" dirty="0"/>
              <a:t>Vulnerabilities are counted differently</a:t>
            </a:r>
          </a:p>
          <a:p>
            <a:r>
              <a:rPr lang="en-US" dirty="0"/>
              <a:t>Which is more comprehensive?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201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4F23D-D016-4372-B614-5E98BB5E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Vulnerabilities and Exposures (CVE):</a:t>
            </a:r>
            <a:br>
              <a:rPr lang="en-US" dirty="0"/>
            </a:br>
            <a:r>
              <a:rPr lang="en-US" dirty="0"/>
              <a:t>One Common Language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C0EA71-779E-4CDC-A00F-BACB94FD2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6791"/>
            <a:ext cx="10515600" cy="18801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Lists all publicly known security problems</a:t>
            </a:r>
          </a:p>
          <a:p>
            <a:r>
              <a:rPr lang="en-US" dirty="0"/>
              <a:t>Assigns </a:t>
            </a:r>
            <a:r>
              <a:rPr lang="en-US" b="1" dirty="0">
                <a:solidFill>
                  <a:srgbClr val="FF0000"/>
                </a:solidFill>
              </a:rPr>
              <a:t>unique identifier </a:t>
            </a:r>
            <a:r>
              <a:rPr lang="en-US" dirty="0"/>
              <a:t>to each problem</a:t>
            </a:r>
          </a:p>
          <a:p>
            <a:r>
              <a:rPr lang="en-US" dirty="0"/>
              <a:t>Remains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multiple perspectives</a:t>
            </a:r>
          </a:p>
          <a:p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publicly open </a:t>
            </a:r>
            <a:r>
              <a:rPr lang="en-US" dirty="0"/>
              <a:t>and shareable</a:t>
            </a:r>
          </a:p>
          <a:p>
            <a:r>
              <a:rPr lang="en-US" b="1" dirty="0">
                <a:solidFill>
                  <a:srgbClr val="FF0000"/>
                </a:solidFill>
              </a:rPr>
              <a:t>Community-wide effort </a:t>
            </a:r>
            <a:r>
              <a:rPr lang="en-US" dirty="0"/>
              <a:t>via the CVE Editorial Board</a:t>
            </a:r>
          </a:p>
          <a:p>
            <a:endParaRPr lang="it-IT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2A63B9-C3E8-4BC8-8842-C39721D579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380766"/>
              </p:ext>
            </p:extLst>
          </p:nvPr>
        </p:nvGraphicFramePr>
        <p:xfrm>
          <a:off x="3213716" y="1988548"/>
          <a:ext cx="4701898" cy="220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412400" imgH="3479400" progId="Word.Document.8">
                  <p:embed/>
                </p:oleObj>
              </mc:Choice>
              <mc:Fallback>
                <p:oleObj name="Document" r:id="rId3" imgW="7412400" imgH="3479400" progId="Word.Document.8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6F8A117C-CBF4-4A2E-A971-CFC9CF004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716" y="1988548"/>
                        <a:ext cx="4701898" cy="2207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3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EF3B51-E0B2-43EA-97C2-3D0AD6CF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Addressing Common Misconceptions of CVE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B1084-78D5-4E17-B70C-CD0271B8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 full-fledged vulnerability database</a:t>
            </a:r>
          </a:p>
          <a:p>
            <a:pPr lvl="1"/>
            <a:r>
              <a:rPr lang="en-US" dirty="0"/>
              <a:t>Simplicity avoids competition, limits debate</a:t>
            </a:r>
          </a:p>
          <a:p>
            <a:pPr lvl="1"/>
            <a:r>
              <a:rPr lang="en-US" dirty="0"/>
              <a:t>Intended for use by vulnerability database maintainers</a:t>
            </a:r>
          </a:p>
          <a:p>
            <a:r>
              <a:rPr lang="en-US" dirty="0"/>
              <a:t>Not a taxonomy or classification scheme</a:t>
            </a:r>
          </a:p>
          <a:p>
            <a:r>
              <a:rPr lang="en-US" dirty="0"/>
              <a:t>Focuses on vulnerabilities instead of attacks</a:t>
            </a:r>
          </a:p>
          <a:p>
            <a:pPr lvl="1"/>
            <a:r>
              <a:rPr lang="en-US" dirty="0"/>
              <a:t>Does not cover activities such as port mapping</a:t>
            </a:r>
          </a:p>
          <a:p>
            <a:r>
              <a:rPr lang="en-US" dirty="0"/>
              <a:t>Not just “vulnerabilities” in the classical sense</a:t>
            </a:r>
          </a:p>
          <a:p>
            <a:pPr lvl="1"/>
            <a:r>
              <a:rPr lang="en-US" dirty="0"/>
              <a:t>Definitions of “vulnerability” vary greatly</a:t>
            </a:r>
          </a:p>
          <a:p>
            <a:pPr lvl="1"/>
            <a:r>
              <a:rPr lang="en-US" dirty="0"/>
              <a:t>“Exposure” covers a broader notion of “vulnerability”</a:t>
            </a:r>
          </a:p>
          <a:p>
            <a:r>
              <a:rPr lang="en-US" dirty="0"/>
              <a:t>Competing vendors are working together to adopt CVE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424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948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Copperplate Gothic Light</vt:lpstr>
      <vt:lpstr>Times New Roman</vt:lpstr>
      <vt:lpstr>Tema di Office</vt:lpstr>
      <vt:lpstr>Microsoft Word Document</vt:lpstr>
      <vt:lpstr>CVE</vt:lpstr>
      <vt:lpstr>Presentazione standard di PowerPoint</vt:lpstr>
      <vt:lpstr>What is a CVE</vt:lpstr>
      <vt:lpstr>Presentazione standard di PowerPoint</vt:lpstr>
      <vt:lpstr>Presentazione standard di PowerPoint</vt:lpstr>
      <vt:lpstr>Presentazione standard di PowerPoint</vt:lpstr>
      <vt:lpstr>Implications</vt:lpstr>
      <vt:lpstr>Common Vulnerabilities and Exposures (CVE): One Common Language</vt:lpstr>
      <vt:lpstr>Addressing Common Misconceptions of CVE</vt:lpstr>
      <vt:lpstr>CVE Editorial Board</vt:lpstr>
      <vt:lpstr>Adding new entries</vt:lpstr>
      <vt:lpstr>CVE is:</vt:lpstr>
      <vt:lpstr>Why CVE</vt:lpstr>
      <vt:lpstr>CVE Identifier</vt:lpstr>
      <vt:lpstr>Presentazione standard di PowerPoint</vt:lpstr>
      <vt:lpstr>State of CVE IDs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</dc:title>
  <dc:creator>corrado aaron visaggio</dc:creator>
  <cp:lastModifiedBy>corrado aaron visaggio</cp:lastModifiedBy>
  <cp:revision>7</cp:revision>
  <dcterms:created xsi:type="dcterms:W3CDTF">2017-10-02T09:19:23Z</dcterms:created>
  <dcterms:modified xsi:type="dcterms:W3CDTF">2017-10-02T10:44:49Z</dcterms:modified>
</cp:coreProperties>
</file>