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257" r:id="rId17"/>
    <p:sldId id="258" r:id="rId18"/>
    <p:sldId id="259" r:id="rId19"/>
    <p:sldId id="32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6" r:id="rId46"/>
    <p:sldId id="287" r:id="rId47"/>
    <p:sldId id="288" r:id="rId48"/>
    <p:sldId id="289" r:id="rId49"/>
    <p:sldId id="290" r:id="rId50"/>
    <p:sldId id="291" r:id="rId51"/>
    <p:sldId id="292" r:id="rId52"/>
    <p:sldId id="293" r:id="rId53"/>
    <p:sldId id="294" r:id="rId54"/>
    <p:sldId id="295" r:id="rId55"/>
    <p:sldId id="297" r:id="rId56"/>
    <p:sldId id="298" r:id="rId57"/>
    <p:sldId id="299" r:id="rId58"/>
    <p:sldId id="296" r:id="rId59"/>
    <p:sldId id="285"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4" r:id="rId74"/>
    <p:sldId id="313"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endParaRPr lang="en-US"/>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4" name="Segnaposto data 3"/>
          <p:cNvSpPr>
            <a:spLocks noGrp="1"/>
          </p:cNvSpPr>
          <p:nvPr>
            <p:ph type="dt" sz="half" idx="10"/>
          </p:nvPr>
        </p:nvSpPr>
        <p:spPr/>
        <p:txBody>
          <a:bodyPr/>
          <a:lstStyle/>
          <a:p>
            <a:fld id="{8C7A4790-F789-4D29-84F9-EE41F0083DBD}" type="datetimeFigureOut">
              <a:rPr lang="en-US" smtClean="0"/>
              <a:t>12/20/2017</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CA802887-F813-4756-9E66-12A57FE41B1A}" type="slidenum">
              <a:rPr lang="en-US" smtClean="0"/>
              <a:t>‹N›</a:t>
            </a:fld>
            <a:endParaRPr lang="en-US"/>
          </a:p>
        </p:txBody>
      </p:sp>
    </p:spTree>
    <p:extLst>
      <p:ext uri="{BB962C8B-B14F-4D97-AF65-F5344CB8AC3E}">
        <p14:creationId xmlns:p14="http://schemas.microsoft.com/office/powerpoint/2010/main" val="1896554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p:txBody>
          <a:bodyPr/>
          <a:lstStyle/>
          <a:p>
            <a:fld id="{8C7A4790-F789-4D29-84F9-EE41F0083DBD}" type="datetimeFigureOut">
              <a:rPr lang="en-US" smtClean="0"/>
              <a:t>12/20/2017</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CA802887-F813-4756-9E66-12A57FE41B1A}" type="slidenum">
              <a:rPr lang="en-US" smtClean="0"/>
              <a:t>‹N›</a:t>
            </a:fld>
            <a:endParaRPr lang="en-US"/>
          </a:p>
        </p:txBody>
      </p:sp>
    </p:spTree>
    <p:extLst>
      <p:ext uri="{BB962C8B-B14F-4D97-AF65-F5344CB8AC3E}">
        <p14:creationId xmlns:p14="http://schemas.microsoft.com/office/powerpoint/2010/main" val="281134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US"/>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p:txBody>
          <a:bodyPr/>
          <a:lstStyle/>
          <a:p>
            <a:fld id="{8C7A4790-F789-4D29-84F9-EE41F0083DBD}" type="datetimeFigureOut">
              <a:rPr lang="en-US" smtClean="0"/>
              <a:t>12/20/2017</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CA802887-F813-4756-9E66-12A57FE41B1A}" type="slidenum">
              <a:rPr lang="en-US" smtClean="0"/>
              <a:t>‹N›</a:t>
            </a:fld>
            <a:endParaRPr lang="en-US"/>
          </a:p>
        </p:txBody>
      </p:sp>
    </p:spTree>
    <p:extLst>
      <p:ext uri="{BB962C8B-B14F-4D97-AF65-F5344CB8AC3E}">
        <p14:creationId xmlns:p14="http://schemas.microsoft.com/office/powerpoint/2010/main" val="204780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US"/>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p:txBody>
          <a:bodyPr/>
          <a:lstStyle/>
          <a:p>
            <a:fld id="{8C7A4790-F789-4D29-84F9-EE41F0083DBD}" type="datetimeFigureOut">
              <a:rPr lang="en-US" smtClean="0"/>
              <a:t>12/20/2017</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CA802887-F813-4756-9E66-12A57FE41B1A}" type="slidenum">
              <a:rPr lang="en-US" smtClean="0"/>
              <a:t>‹N›</a:t>
            </a:fld>
            <a:endParaRPr lang="en-US"/>
          </a:p>
        </p:txBody>
      </p:sp>
    </p:spTree>
    <p:extLst>
      <p:ext uri="{BB962C8B-B14F-4D97-AF65-F5344CB8AC3E}">
        <p14:creationId xmlns:p14="http://schemas.microsoft.com/office/powerpoint/2010/main" val="4128853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endParaRPr lang="en-US"/>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8C7A4790-F789-4D29-84F9-EE41F0083DBD}" type="datetimeFigureOut">
              <a:rPr lang="en-US" smtClean="0"/>
              <a:t>12/20/2017</a:t>
            </a:fld>
            <a:endParaRPr lang="en-US"/>
          </a:p>
        </p:txBody>
      </p:sp>
      <p:sp>
        <p:nvSpPr>
          <p:cNvPr id="5" name="Segnaposto piè di pagina 4"/>
          <p:cNvSpPr>
            <a:spLocks noGrp="1"/>
          </p:cNvSpPr>
          <p:nvPr>
            <p:ph type="ftr" sz="quarter" idx="11"/>
          </p:nvPr>
        </p:nvSpPr>
        <p:spPr/>
        <p:txBody>
          <a:bodyPr/>
          <a:lstStyle/>
          <a:p>
            <a:endParaRPr lang="en-US"/>
          </a:p>
        </p:txBody>
      </p:sp>
      <p:sp>
        <p:nvSpPr>
          <p:cNvPr id="6" name="Segnaposto numero diapositiva 5"/>
          <p:cNvSpPr>
            <a:spLocks noGrp="1"/>
          </p:cNvSpPr>
          <p:nvPr>
            <p:ph type="sldNum" sz="quarter" idx="12"/>
          </p:nvPr>
        </p:nvSpPr>
        <p:spPr/>
        <p:txBody>
          <a:bodyPr/>
          <a:lstStyle/>
          <a:p>
            <a:fld id="{CA802887-F813-4756-9E66-12A57FE41B1A}" type="slidenum">
              <a:rPr lang="en-US" smtClean="0"/>
              <a:t>‹N›</a:t>
            </a:fld>
            <a:endParaRPr lang="en-US"/>
          </a:p>
        </p:txBody>
      </p:sp>
    </p:spTree>
    <p:extLst>
      <p:ext uri="{BB962C8B-B14F-4D97-AF65-F5344CB8AC3E}">
        <p14:creationId xmlns:p14="http://schemas.microsoft.com/office/powerpoint/2010/main" val="111414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US"/>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p:cNvSpPr>
            <a:spLocks noGrp="1"/>
          </p:cNvSpPr>
          <p:nvPr>
            <p:ph type="dt" sz="half" idx="10"/>
          </p:nvPr>
        </p:nvSpPr>
        <p:spPr/>
        <p:txBody>
          <a:bodyPr/>
          <a:lstStyle/>
          <a:p>
            <a:fld id="{8C7A4790-F789-4D29-84F9-EE41F0083DBD}" type="datetimeFigureOut">
              <a:rPr lang="en-US" smtClean="0"/>
              <a:t>12/20/2017</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CA802887-F813-4756-9E66-12A57FE41B1A}" type="slidenum">
              <a:rPr lang="en-US" smtClean="0"/>
              <a:t>‹N›</a:t>
            </a:fld>
            <a:endParaRPr lang="en-US"/>
          </a:p>
        </p:txBody>
      </p:sp>
    </p:spTree>
    <p:extLst>
      <p:ext uri="{BB962C8B-B14F-4D97-AF65-F5344CB8AC3E}">
        <p14:creationId xmlns:p14="http://schemas.microsoft.com/office/powerpoint/2010/main" val="318551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endParaRPr lang="en-US"/>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p:cNvSpPr>
            <a:spLocks noGrp="1"/>
          </p:cNvSpPr>
          <p:nvPr>
            <p:ph type="dt" sz="half" idx="10"/>
          </p:nvPr>
        </p:nvSpPr>
        <p:spPr/>
        <p:txBody>
          <a:bodyPr/>
          <a:lstStyle/>
          <a:p>
            <a:fld id="{8C7A4790-F789-4D29-84F9-EE41F0083DBD}" type="datetimeFigureOut">
              <a:rPr lang="en-US" smtClean="0"/>
              <a:t>12/20/2017</a:t>
            </a:fld>
            <a:endParaRPr lang="en-US"/>
          </a:p>
        </p:txBody>
      </p:sp>
      <p:sp>
        <p:nvSpPr>
          <p:cNvPr id="8" name="Segnaposto piè di pagina 7"/>
          <p:cNvSpPr>
            <a:spLocks noGrp="1"/>
          </p:cNvSpPr>
          <p:nvPr>
            <p:ph type="ftr" sz="quarter" idx="11"/>
          </p:nvPr>
        </p:nvSpPr>
        <p:spPr/>
        <p:txBody>
          <a:bodyPr/>
          <a:lstStyle/>
          <a:p>
            <a:endParaRPr lang="en-US"/>
          </a:p>
        </p:txBody>
      </p:sp>
      <p:sp>
        <p:nvSpPr>
          <p:cNvPr id="9" name="Segnaposto numero diapositiva 8"/>
          <p:cNvSpPr>
            <a:spLocks noGrp="1"/>
          </p:cNvSpPr>
          <p:nvPr>
            <p:ph type="sldNum" sz="quarter" idx="12"/>
          </p:nvPr>
        </p:nvSpPr>
        <p:spPr/>
        <p:txBody>
          <a:bodyPr/>
          <a:lstStyle/>
          <a:p>
            <a:fld id="{CA802887-F813-4756-9E66-12A57FE41B1A}" type="slidenum">
              <a:rPr lang="en-US" smtClean="0"/>
              <a:t>‹N›</a:t>
            </a:fld>
            <a:endParaRPr lang="en-US"/>
          </a:p>
        </p:txBody>
      </p:sp>
    </p:spTree>
    <p:extLst>
      <p:ext uri="{BB962C8B-B14F-4D97-AF65-F5344CB8AC3E}">
        <p14:creationId xmlns:p14="http://schemas.microsoft.com/office/powerpoint/2010/main" val="51982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US"/>
          </a:p>
        </p:txBody>
      </p:sp>
      <p:sp>
        <p:nvSpPr>
          <p:cNvPr id="3" name="Segnaposto data 2"/>
          <p:cNvSpPr>
            <a:spLocks noGrp="1"/>
          </p:cNvSpPr>
          <p:nvPr>
            <p:ph type="dt" sz="half" idx="10"/>
          </p:nvPr>
        </p:nvSpPr>
        <p:spPr/>
        <p:txBody>
          <a:bodyPr/>
          <a:lstStyle/>
          <a:p>
            <a:fld id="{8C7A4790-F789-4D29-84F9-EE41F0083DBD}" type="datetimeFigureOut">
              <a:rPr lang="en-US" smtClean="0"/>
              <a:t>12/20/2017</a:t>
            </a:fld>
            <a:endParaRPr lang="en-US"/>
          </a:p>
        </p:txBody>
      </p:sp>
      <p:sp>
        <p:nvSpPr>
          <p:cNvPr id="4" name="Segnaposto piè di pagina 3"/>
          <p:cNvSpPr>
            <a:spLocks noGrp="1"/>
          </p:cNvSpPr>
          <p:nvPr>
            <p:ph type="ftr" sz="quarter" idx="11"/>
          </p:nvPr>
        </p:nvSpPr>
        <p:spPr/>
        <p:txBody>
          <a:bodyPr/>
          <a:lstStyle/>
          <a:p>
            <a:endParaRPr lang="en-US"/>
          </a:p>
        </p:txBody>
      </p:sp>
      <p:sp>
        <p:nvSpPr>
          <p:cNvPr id="5" name="Segnaposto numero diapositiva 4"/>
          <p:cNvSpPr>
            <a:spLocks noGrp="1"/>
          </p:cNvSpPr>
          <p:nvPr>
            <p:ph type="sldNum" sz="quarter" idx="12"/>
          </p:nvPr>
        </p:nvSpPr>
        <p:spPr/>
        <p:txBody>
          <a:bodyPr/>
          <a:lstStyle/>
          <a:p>
            <a:fld id="{CA802887-F813-4756-9E66-12A57FE41B1A}" type="slidenum">
              <a:rPr lang="en-US" smtClean="0"/>
              <a:t>‹N›</a:t>
            </a:fld>
            <a:endParaRPr lang="en-US"/>
          </a:p>
        </p:txBody>
      </p:sp>
    </p:spTree>
    <p:extLst>
      <p:ext uri="{BB962C8B-B14F-4D97-AF65-F5344CB8AC3E}">
        <p14:creationId xmlns:p14="http://schemas.microsoft.com/office/powerpoint/2010/main" val="3631714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C7A4790-F789-4D29-84F9-EE41F0083DBD}" type="datetimeFigureOut">
              <a:rPr lang="en-US" smtClean="0"/>
              <a:t>12/20/2017</a:t>
            </a:fld>
            <a:endParaRPr lang="en-US"/>
          </a:p>
        </p:txBody>
      </p:sp>
      <p:sp>
        <p:nvSpPr>
          <p:cNvPr id="3" name="Segnaposto piè di pagina 2"/>
          <p:cNvSpPr>
            <a:spLocks noGrp="1"/>
          </p:cNvSpPr>
          <p:nvPr>
            <p:ph type="ftr" sz="quarter" idx="11"/>
          </p:nvPr>
        </p:nvSpPr>
        <p:spPr/>
        <p:txBody>
          <a:bodyPr/>
          <a:lstStyle/>
          <a:p>
            <a:endParaRPr lang="en-US"/>
          </a:p>
        </p:txBody>
      </p:sp>
      <p:sp>
        <p:nvSpPr>
          <p:cNvPr id="4" name="Segnaposto numero diapositiva 3"/>
          <p:cNvSpPr>
            <a:spLocks noGrp="1"/>
          </p:cNvSpPr>
          <p:nvPr>
            <p:ph type="sldNum" sz="quarter" idx="12"/>
          </p:nvPr>
        </p:nvSpPr>
        <p:spPr/>
        <p:txBody>
          <a:bodyPr/>
          <a:lstStyle/>
          <a:p>
            <a:fld id="{CA802887-F813-4756-9E66-12A57FE41B1A}" type="slidenum">
              <a:rPr lang="en-US" smtClean="0"/>
              <a:t>‹N›</a:t>
            </a:fld>
            <a:endParaRPr lang="en-US"/>
          </a:p>
        </p:txBody>
      </p:sp>
    </p:spTree>
    <p:extLst>
      <p:ext uri="{BB962C8B-B14F-4D97-AF65-F5344CB8AC3E}">
        <p14:creationId xmlns:p14="http://schemas.microsoft.com/office/powerpoint/2010/main" val="1124508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endParaRPr lang="en-US"/>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8C7A4790-F789-4D29-84F9-EE41F0083DBD}" type="datetimeFigureOut">
              <a:rPr lang="en-US" smtClean="0"/>
              <a:t>12/20/2017</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CA802887-F813-4756-9E66-12A57FE41B1A}" type="slidenum">
              <a:rPr lang="en-US" smtClean="0"/>
              <a:t>‹N›</a:t>
            </a:fld>
            <a:endParaRPr lang="en-US"/>
          </a:p>
        </p:txBody>
      </p:sp>
    </p:spTree>
    <p:extLst>
      <p:ext uri="{BB962C8B-B14F-4D97-AF65-F5344CB8AC3E}">
        <p14:creationId xmlns:p14="http://schemas.microsoft.com/office/powerpoint/2010/main" val="3168046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endParaRPr lang="en-US"/>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8C7A4790-F789-4D29-84F9-EE41F0083DBD}" type="datetimeFigureOut">
              <a:rPr lang="en-US" smtClean="0"/>
              <a:t>12/20/2017</a:t>
            </a:fld>
            <a:endParaRPr lang="en-US"/>
          </a:p>
        </p:txBody>
      </p:sp>
      <p:sp>
        <p:nvSpPr>
          <p:cNvPr id="6" name="Segnaposto piè di pagina 5"/>
          <p:cNvSpPr>
            <a:spLocks noGrp="1"/>
          </p:cNvSpPr>
          <p:nvPr>
            <p:ph type="ftr" sz="quarter" idx="11"/>
          </p:nvPr>
        </p:nvSpPr>
        <p:spPr/>
        <p:txBody>
          <a:bodyPr/>
          <a:lstStyle/>
          <a:p>
            <a:endParaRPr lang="en-US"/>
          </a:p>
        </p:txBody>
      </p:sp>
      <p:sp>
        <p:nvSpPr>
          <p:cNvPr id="7" name="Segnaposto numero diapositiva 6"/>
          <p:cNvSpPr>
            <a:spLocks noGrp="1"/>
          </p:cNvSpPr>
          <p:nvPr>
            <p:ph type="sldNum" sz="quarter" idx="12"/>
          </p:nvPr>
        </p:nvSpPr>
        <p:spPr/>
        <p:txBody>
          <a:bodyPr/>
          <a:lstStyle/>
          <a:p>
            <a:fld id="{CA802887-F813-4756-9E66-12A57FE41B1A}" type="slidenum">
              <a:rPr lang="en-US" smtClean="0"/>
              <a:t>‹N›</a:t>
            </a:fld>
            <a:endParaRPr lang="en-US"/>
          </a:p>
        </p:txBody>
      </p:sp>
    </p:spTree>
    <p:extLst>
      <p:ext uri="{BB962C8B-B14F-4D97-AF65-F5344CB8AC3E}">
        <p14:creationId xmlns:p14="http://schemas.microsoft.com/office/powerpoint/2010/main" val="373106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endParaRPr lang="en-US"/>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A4790-F789-4D29-84F9-EE41F0083DBD}" type="datetimeFigureOut">
              <a:rPr lang="en-US" smtClean="0"/>
              <a:t>12/20/2017</a:t>
            </a:fld>
            <a:endParaRPr lang="en-US"/>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02887-F813-4756-9E66-12A57FE41B1A}" type="slidenum">
              <a:rPr lang="en-US" smtClean="0"/>
              <a:t>‹N›</a:t>
            </a:fld>
            <a:endParaRPr lang="en-US"/>
          </a:p>
        </p:txBody>
      </p:sp>
    </p:spTree>
    <p:extLst>
      <p:ext uri="{BB962C8B-B14F-4D97-AF65-F5344CB8AC3E}">
        <p14:creationId xmlns:p14="http://schemas.microsoft.com/office/powerpoint/2010/main" val="2101217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DDOS</a:t>
            </a:r>
            <a:endParaRPr lang="en-US" dirty="0"/>
          </a:p>
        </p:txBody>
      </p:sp>
      <p:sp>
        <p:nvSpPr>
          <p:cNvPr id="3" name="Sottotito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6802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Detecting</a:t>
            </a:r>
            <a:r>
              <a:rPr lang="it-IT" dirty="0"/>
              <a:t> DOS </a:t>
            </a:r>
            <a:r>
              <a:rPr lang="it-IT" dirty="0" err="1"/>
              <a:t>using</a:t>
            </a:r>
            <a:r>
              <a:rPr lang="it-IT" dirty="0"/>
              <a:t> </a:t>
            </a:r>
            <a:r>
              <a:rPr lang="it-IT" dirty="0" err="1"/>
              <a:t>Wireshark</a:t>
            </a:r>
            <a:endParaRPr lang="it-IT" dirty="0"/>
          </a:p>
        </p:txBody>
      </p:sp>
      <p:sp>
        <p:nvSpPr>
          <p:cNvPr id="3" name="Segnaposto contenuto 2"/>
          <p:cNvSpPr>
            <a:spLocks noGrp="1"/>
          </p:cNvSpPr>
          <p:nvPr>
            <p:ph idx="1"/>
          </p:nvPr>
        </p:nvSpPr>
        <p:spPr/>
        <p:txBody>
          <a:bodyPr/>
          <a:lstStyle/>
          <a:p>
            <a:endParaRPr lang="it-IT"/>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8761673" cy="5681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582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766763"/>
            <a:ext cx="7839075" cy="532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8466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RTT </a:t>
            </a:r>
            <a:r>
              <a:rPr lang="it-IT" dirty="0" err="1"/>
              <a:t>analysis</a:t>
            </a:r>
            <a:r>
              <a:rPr lang="it-IT" dirty="0"/>
              <a:t> for TCP SYN FLOOD </a:t>
            </a:r>
            <a:r>
              <a:rPr lang="it-IT" dirty="0" err="1"/>
              <a:t>Detection</a:t>
            </a:r>
            <a:endParaRPr lang="it-IT" dirty="0"/>
          </a:p>
        </p:txBody>
      </p:sp>
      <p:sp>
        <p:nvSpPr>
          <p:cNvPr id="3" name="Segnaposto contenuto 2"/>
          <p:cNvSpPr>
            <a:spLocks noGrp="1"/>
          </p:cNvSpPr>
          <p:nvPr>
            <p:ph idx="1"/>
          </p:nvPr>
        </p:nvSpPr>
        <p:spPr/>
        <p:txBody>
          <a:bodyPr/>
          <a:lstStyle/>
          <a:p>
            <a:endParaRPr lang="it-IT"/>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708920"/>
            <a:ext cx="8196039" cy="3207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9253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38113"/>
            <a:ext cx="5353050" cy="658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299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Netflow</a:t>
            </a:r>
            <a:r>
              <a:rPr lang="it-IT" dirty="0"/>
              <a:t> Reports</a:t>
            </a:r>
          </a:p>
        </p:txBody>
      </p:sp>
      <p:sp>
        <p:nvSpPr>
          <p:cNvPr id="3" name="Segnaposto contenuto 2"/>
          <p:cNvSpPr>
            <a:spLocks noGrp="1"/>
          </p:cNvSpPr>
          <p:nvPr>
            <p:ph idx="1"/>
          </p:nvPr>
        </p:nvSpPr>
        <p:spPr/>
        <p:txBody>
          <a:bodyPr/>
          <a:lstStyle/>
          <a:p>
            <a:endParaRPr lang="it-IT"/>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96752"/>
            <a:ext cx="6212557" cy="2790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933056"/>
            <a:ext cx="5897290" cy="2821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583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Mitigating</a:t>
            </a:r>
            <a:r>
              <a:rPr lang="it-IT" dirty="0"/>
              <a:t> DOS with </a:t>
            </a:r>
            <a:r>
              <a:rPr lang="it-IT" dirty="0" err="1"/>
              <a:t>ACLs</a:t>
            </a:r>
            <a:endParaRPr lang="it-IT" dirty="0"/>
          </a:p>
        </p:txBody>
      </p:sp>
      <p:sp>
        <p:nvSpPr>
          <p:cNvPr id="3" name="Segnaposto contenuto 2"/>
          <p:cNvSpPr>
            <a:spLocks noGrp="1"/>
          </p:cNvSpPr>
          <p:nvPr>
            <p:ph idx="1"/>
          </p:nvPr>
        </p:nvSpPr>
        <p:spPr/>
        <p:txBody>
          <a:bodyPr>
            <a:normAutofit/>
          </a:bodyPr>
          <a:lstStyle/>
          <a:p>
            <a:r>
              <a:rPr lang="en-US" sz="2400" dirty="0"/>
              <a:t>when an ACL is applied on a router, the incoming IP packets are checked if they satisfy the ACL table before entering</a:t>
            </a:r>
          </a:p>
          <a:p>
            <a:r>
              <a:rPr lang="en-US" sz="2400" dirty="0"/>
              <a:t>the ACL table grows in its </a:t>
            </a:r>
            <a:r>
              <a:rPr lang="it-IT" sz="2400" dirty="0" err="1"/>
              <a:t>size</a:t>
            </a:r>
            <a:r>
              <a:rPr lang="it-IT" sz="2400" dirty="0"/>
              <a:t> -&gt; </a:t>
            </a:r>
            <a:r>
              <a:rPr lang="it-IT" sz="2400" b="1" dirty="0">
                <a:solidFill>
                  <a:srgbClr val="FF0000"/>
                </a:solidFill>
              </a:rPr>
              <a:t>ACL </a:t>
            </a:r>
            <a:r>
              <a:rPr lang="it-IT" sz="2400" b="1" dirty="0" err="1">
                <a:solidFill>
                  <a:srgbClr val="FF0000"/>
                </a:solidFill>
              </a:rPr>
              <a:t>Compressor</a:t>
            </a:r>
            <a:endParaRPr lang="it-IT" sz="2400" b="1" dirty="0">
              <a:solidFill>
                <a:srgbClr val="FF0000"/>
              </a:solidFill>
            </a:endParaRPr>
          </a:p>
          <a:p>
            <a:r>
              <a:rPr lang="it-IT" sz="2400" b="1" dirty="0">
                <a:solidFill>
                  <a:srgbClr val="FF0000"/>
                </a:solidFill>
              </a:rPr>
              <a:t>Rate </a:t>
            </a:r>
            <a:r>
              <a:rPr lang="it-IT" sz="2400" b="1" dirty="0" err="1">
                <a:solidFill>
                  <a:srgbClr val="FF0000"/>
                </a:solidFill>
              </a:rPr>
              <a:t>limiting</a:t>
            </a:r>
            <a:r>
              <a:rPr lang="it-IT" sz="2400" b="1" dirty="0">
                <a:solidFill>
                  <a:srgbClr val="FF0000"/>
                </a:solidFill>
              </a:rPr>
              <a:t>: </a:t>
            </a:r>
            <a:r>
              <a:rPr lang="en-US" sz="2400" dirty="0"/>
              <a:t>it places a cap or sets up a threshold limit of traffic that the server would be able to withstand</a:t>
            </a:r>
          </a:p>
          <a:p>
            <a:pPr lvl="1"/>
            <a:r>
              <a:rPr lang="en-US" sz="2000" b="1" dirty="0">
                <a:solidFill>
                  <a:srgbClr val="FF0000"/>
                </a:solidFill>
              </a:rPr>
              <a:t>It still permits attack traffic</a:t>
            </a:r>
          </a:p>
          <a:p>
            <a:pPr lvl="1"/>
            <a:endParaRPr lang="it-IT" sz="2000" b="1" dirty="0">
              <a:solidFill>
                <a:srgbClr val="FF0000"/>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645024"/>
            <a:ext cx="4399211" cy="3010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622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DDOS ATTACK: SCOPE AND CLASSIFICATION</a:t>
            </a:r>
          </a:p>
        </p:txBody>
      </p:sp>
      <p:sp>
        <p:nvSpPr>
          <p:cNvPr id="3" name="Segnaposto contenuto 2"/>
          <p:cNvSpPr>
            <a:spLocks noGrp="1"/>
          </p:cNvSpPr>
          <p:nvPr>
            <p:ph idx="1"/>
          </p:nvPr>
        </p:nvSpPr>
        <p:spPr/>
        <p:txBody>
          <a:bodyPr>
            <a:normAutofit fontScale="92500" lnSpcReduction="10000"/>
          </a:bodyPr>
          <a:lstStyle/>
          <a:p>
            <a:pPr marL="0" indent="0">
              <a:buNone/>
            </a:pPr>
            <a:r>
              <a:rPr lang="en-US" sz="2600" dirty="0">
                <a:solidFill>
                  <a:srgbClr val="FF0000"/>
                </a:solidFill>
              </a:rPr>
              <a:t>Network/transport-level </a:t>
            </a:r>
            <a:r>
              <a:rPr lang="en-US" sz="2600" dirty="0" err="1">
                <a:solidFill>
                  <a:srgbClr val="FF0000"/>
                </a:solidFill>
              </a:rPr>
              <a:t>DDoS</a:t>
            </a:r>
            <a:r>
              <a:rPr lang="en-US" sz="2600" dirty="0">
                <a:solidFill>
                  <a:srgbClr val="FF0000"/>
                </a:solidFill>
              </a:rPr>
              <a:t> flooding attack</a:t>
            </a:r>
          </a:p>
          <a:p>
            <a:r>
              <a:rPr lang="en-US" sz="2000" b="1" dirty="0">
                <a:solidFill>
                  <a:schemeClr val="tx2">
                    <a:lumMod val="60000"/>
                    <a:lumOff val="40000"/>
                  </a:schemeClr>
                </a:solidFill>
              </a:rPr>
              <a:t>Flooding attacks</a:t>
            </a:r>
            <a:r>
              <a:rPr lang="en-US" sz="2000" dirty="0"/>
              <a:t>: Attackers focus on disrupting legitimate user’s connectivity by exhausting victim network’s bandwidth</a:t>
            </a:r>
          </a:p>
          <a:p>
            <a:pPr lvl="1"/>
            <a:r>
              <a:rPr lang="en-US" sz="1800" dirty="0"/>
              <a:t>Spoofed/non-spoofed UDP flood, ICMP flood, DNS flood, VoIP Flood</a:t>
            </a:r>
          </a:p>
          <a:p>
            <a:r>
              <a:rPr lang="en-US" sz="2000" b="1" dirty="0">
                <a:solidFill>
                  <a:schemeClr val="tx2">
                    <a:lumMod val="60000"/>
                    <a:lumOff val="40000"/>
                  </a:schemeClr>
                </a:solidFill>
              </a:rPr>
              <a:t>Protocol exploitation flooding attacks</a:t>
            </a:r>
            <a:r>
              <a:rPr lang="en-US" sz="2000" dirty="0"/>
              <a:t>: Attackers exploit specific features or implementation bugs of some of the victim’s protocols in order to consume excess amounts of the victim’s resources</a:t>
            </a:r>
          </a:p>
          <a:p>
            <a:pPr lvl="1"/>
            <a:r>
              <a:rPr lang="sv-SE" sz="1800" dirty="0"/>
              <a:t>TCP SYN flood, TCP SYN-ACK </a:t>
            </a:r>
            <a:r>
              <a:rPr lang="en-US" sz="1800" dirty="0"/>
              <a:t>flood, ACK &amp; PUSH ACK flood, RST/FIN flood</a:t>
            </a:r>
          </a:p>
          <a:p>
            <a:r>
              <a:rPr lang="en-US" sz="2400" b="1" dirty="0">
                <a:solidFill>
                  <a:schemeClr val="tx2">
                    <a:lumMod val="60000"/>
                    <a:lumOff val="40000"/>
                  </a:schemeClr>
                </a:solidFill>
              </a:rPr>
              <a:t>Reflection-based flooding attacks</a:t>
            </a:r>
            <a:r>
              <a:rPr lang="en-US" sz="2400" dirty="0"/>
              <a:t>: Attackers usually send forged requests (e.g., ICMP echo request) instead of direct requests to the reflectors</a:t>
            </a:r>
          </a:p>
          <a:p>
            <a:r>
              <a:rPr lang="en-US" sz="2400" b="1" dirty="0">
                <a:solidFill>
                  <a:schemeClr val="tx2">
                    <a:lumMod val="60000"/>
                    <a:lumOff val="40000"/>
                  </a:schemeClr>
                </a:solidFill>
              </a:rPr>
              <a:t>Amplification-based flooding attacks</a:t>
            </a:r>
            <a:r>
              <a:rPr lang="en-US" sz="2400" dirty="0"/>
              <a:t>: Attackers exploit services to generate large messages or multiple messages for each message they receive to amplify the traffic towards the victim.</a:t>
            </a:r>
            <a:endParaRPr lang="en-US" sz="2200" dirty="0"/>
          </a:p>
          <a:p>
            <a:endParaRPr lang="en-US" sz="2000" dirty="0"/>
          </a:p>
        </p:txBody>
      </p:sp>
    </p:spTree>
    <p:extLst>
      <p:ext uri="{BB962C8B-B14F-4D97-AF65-F5344CB8AC3E}">
        <p14:creationId xmlns:p14="http://schemas.microsoft.com/office/powerpoint/2010/main" val="1842322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DDOS ATTACK: SCOPE AND CLASSIFICATION</a:t>
            </a:r>
          </a:p>
        </p:txBody>
      </p:sp>
      <p:sp>
        <p:nvSpPr>
          <p:cNvPr id="3" name="Segnaposto contenuto 2"/>
          <p:cNvSpPr>
            <a:spLocks noGrp="1"/>
          </p:cNvSpPr>
          <p:nvPr>
            <p:ph idx="1"/>
          </p:nvPr>
        </p:nvSpPr>
        <p:spPr/>
        <p:txBody>
          <a:bodyPr>
            <a:normAutofit/>
          </a:bodyPr>
          <a:lstStyle/>
          <a:p>
            <a:pPr marL="0" indent="0">
              <a:buNone/>
            </a:pPr>
            <a:r>
              <a:rPr lang="en-US" sz="2000" dirty="0">
                <a:solidFill>
                  <a:srgbClr val="FF0000"/>
                </a:solidFill>
              </a:rPr>
              <a:t>Application-level </a:t>
            </a:r>
            <a:r>
              <a:rPr lang="en-US" sz="2000" dirty="0" err="1">
                <a:solidFill>
                  <a:srgbClr val="FF0000"/>
                </a:solidFill>
              </a:rPr>
              <a:t>DDoS</a:t>
            </a:r>
            <a:r>
              <a:rPr lang="en-US" sz="2000" dirty="0">
                <a:solidFill>
                  <a:srgbClr val="FF0000"/>
                </a:solidFill>
              </a:rPr>
              <a:t> flooding attacks</a:t>
            </a:r>
            <a:r>
              <a:rPr lang="en-US" sz="2000" dirty="0"/>
              <a:t> </a:t>
            </a:r>
          </a:p>
          <a:p>
            <a:pPr marL="685800" lvl="1"/>
            <a:r>
              <a:rPr lang="en-US" sz="1600" dirty="0"/>
              <a:t>These attacks focus on disrupting legitimate user’s services by exhausting the server resources</a:t>
            </a:r>
          </a:p>
          <a:p>
            <a:pPr marL="285750"/>
            <a:r>
              <a:rPr lang="en-US" sz="2000" dirty="0"/>
              <a:t>Reflection/amplification based flooding attacks</a:t>
            </a:r>
          </a:p>
          <a:p>
            <a:pPr lvl="1"/>
            <a:r>
              <a:rPr lang="en-US" sz="1600" b="1" i="1" u="sng" dirty="0">
                <a:solidFill>
                  <a:schemeClr val="tx2">
                    <a:lumMod val="60000"/>
                    <a:lumOff val="40000"/>
                  </a:schemeClr>
                </a:solidFill>
              </a:rPr>
              <a:t>DNS amplification</a:t>
            </a:r>
            <a:r>
              <a:rPr lang="en-US" sz="1600" dirty="0"/>
              <a:t>: The attackers (zombies) generate small DNS queries with forged source IP addresses which can generate a large volume of network traffic since DNS response messages may be substantially larger than DNS query messages</a:t>
            </a:r>
          </a:p>
          <a:p>
            <a:pPr lvl="1"/>
            <a:r>
              <a:rPr lang="it-IT" sz="1600" b="1" i="1" u="sng" dirty="0">
                <a:solidFill>
                  <a:schemeClr val="tx2">
                    <a:lumMod val="60000"/>
                    <a:lumOff val="40000"/>
                  </a:schemeClr>
                </a:solidFill>
              </a:rPr>
              <a:t>VoIP </a:t>
            </a:r>
            <a:r>
              <a:rPr lang="it-IT" sz="1600" b="1" i="1" u="sng" dirty="0" err="1">
                <a:solidFill>
                  <a:schemeClr val="tx2">
                    <a:lumMod val="60000"/>
                    <a:lumOff val="40000"/>
                  </a:schemeClr>
                </a:solidFill>
              </a:rPr>
              <a:t>flooding</a:t>
            </a:r>
            <a:r>
              <a:rPr lang="it-IT" sz="1600" dirty="0"/>
              <a:t>: </a:t>
            </a:r>
            <a:r>
              <a:rPr lang="en-US" sz="1600" dirty="0"/>
              <a:t>Attackers usually send spoofed VoIP packets through SIP at a very high packet rate and with a very large source IP range</a:t>
            </a:r>
          </a:p>
          <a:p>
            <a:r>
              <a:rPr lang="en-US" sz="2000" dirty="0"/>
              <a:t>HTTP flooding attacks</a:t>
            </a:r>
          </a:p>
          <a:p>
            <a:pPr lvl="1"/>
            <a:r>
              <a:rPr lang="en-US" sz="1600" b="1" i="1" u="sng" dirty="0">
                <a:solidFill>
                  <a:schemeClr val="tx2">
                    <a:lumMod val="60000"/>
                    <a:lumOff val="40000"/>
                  </a:schemeClr>
                </a:solidFill>
              </a:rPr>
              <a:t>Session flooding attacks</a:t>
            </a:r>
            <a:r>
              <a:rPr lang="en-US" sz="1600" dirty="0"/>
              <a:t>: session connection request rates from the attackers are higher than the requests from the legitimate users</a:t>
            </a:r>
          </a:p>
          <a:p>
            <a:pPr lvl="1"/>
            <a:r>
              <a:rPr lang="en-US" sz="1600" dirty="0"/>
              <a:t>One of the famous attacks in this category is the </a:t>
            </a:r>
            <a:r>
              <a:rPr lang="en-US" sz="1600" b="1" dirty="0">
                <a:solidFill>
                  <a:schemeClr val="tx2">
                    <a:lumMod val="60000"/>
                    <a:lumOff val="40000"/>
                  </a:schemeClr>
                </a:solidFill>
              </a:rPr>
              <a:t>HTTP get/post flooding attack </a:t>
            </a:r>
            <a:r>
              <a:rPr lang="en-US" sz="1600" dirty="0"/>
              <a:t>(a.k.a., excessive VERB) in which attackers generate a large number of valid HTTP requests (get/post) to a victim web server</a:t>
            </a:r>
          </a:p>
          <a:p>
            <a:pPr lvl="1"/>
            <a:endParaRPr lang="en-US" sz="3200" dirty="0"/>
          </a:p>
        </p:txBody>
      </p:sp>
    </p:spTree>
    <p:extLst>
      <p:ext uri="{BB962C8B-B14F-4D97-AF65-F5344CB8AC3E}">
        <p14:creationId xmlns:p14="http://schemas.microsoft.com/office/powerpoint/2010/main" val="1777829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DDOS ATTACK: SCOPE AND CLASSIFICATION</a:t>
            </a:r>
          </a:p>
        </p:txBody>
      </p:sp>
      <p:sp>
        <p:nvSpPr>
          <p:cNvPr id="3" name="Segnaposto contenuto 2"/>
          <p:cNvSpPr>
            <a:spLocks noGrp="1"/>
          </p:cNvSpPr>
          <p:nvPr>
            <p:ph idx="1"/>
          </p:nvPr>
        </p:nvSpPr>
        <p:spPr/>
        <p:txBody>
          <a:bodyPr>
            <a:normAutofit/>
          </a:bodyPr>
          <a:lstStyle/>
          <a:p>
            <a:r>
              <a:rPr lang="it-IT" sz="2000" dirty="0"/>
              <a:t>(</a:t>
            </a:r>
            <a:r>
              <a:rPr lang="en-US" sz="2000" dirty="0"/>
              <a:t>HTTP flooding attacks)</a:t>
            </a:r>
          </a:p>
          <a:p>
            <a:pPr lvl="1"/>
            <a:r>
              <a:rPr lang="en-US" sz="2400" b="1" i="1" u="sng" dirty="0">
                <a:solidFill>
                  <a:schemeClr val="tx2">
                    <a:lumMod val="60000"/>
                    <a:lumOff val="40000"/>
                  </a:schemeClr>
                </a:solidFill>
              </a:rPr>
              <a:t>Asymmetric attacks</a:t>
            </a:r>
            <a:r>
              <a:rPr lang="en-US" sz="2400" dirty="0"/>
              <a:t>: attackers send sessions that contain high-workload requests</a:t>
            </a:r>
          </a:p>
          <a:p>
            <a:pPr lvl="2"/>
            <a:r>
              <a:rPr lang="en-US" sz="1800" b="1" i="1" u="sng" dirty="0">
                <a:solidFill>
                  <a:srgbClr val="FF0000"/>
                </a:solidFill>
              </a:rPr>
              <a:t>Multiple HTTP get/post flood </a:t>
            </a:r>
            <a:r>
              <a:rPr lang="en-US" sz="1800" dirty="0"/>
              <a:t>(a.k.a., multiple VERB single request): an attacker creates multiple HTTP requests by forming a single packet embedded with multiple requests and without issuing them one after another within a single HTTP session</a:t>
            </a:r>
          </a:p>
          <a:p>
            <a:pPr lvl="2"/>
            <a:r>
              <a:rPr lang="en-US" sz="1800" b="1" i="1" u="sng" dirty="0">
                <a:solidFill>
                  <a:srgbClr val="FF0000"/>
                </a:solidFill>
              </a:rPr>
              <a:t>Faulty Application </a:t>
            </a:r>
            <a:r>
              <a:rPr lang="en-US" sz="1800" dirty="0"/>
              <a:t>: In this attack, attackers take advantage of websites with poor designs or improper integration with databases.</a:t>
            </a:r>
          </a:p>
        </p:txBody>
      </p:sp>
    </p:spTree>
    <p:extLst>
      <p:ext uri="{BB962C8B-B14F-4D97-AF65-F5344CB8AC3E}">
        <p14:creationId xmlns:p14="http://schemas.microsoft.com/office/powerpoint/2010/main" val="2442082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24F4F1-6B6E-4610-BC2F-097F16006602}"/>
              </a:ext>
            </a:extLst>
          </p:cNvPr>
          <p:cNvSpPr>
            <a:spLocks noGrp="1"/>
          </p:cNvSpPr>
          <p:nvPr>
            <p:ph type="title"/>
          </p:nvPr>
        </p:nvSpPr>
        <p:spPr/>
        <p:txBody>
          <a:bodyPr>
            <a:normAutofit fontScale="90000"/>
          </a:bodyPr>
          <a:lstStyle/>
          <a:p>
            <a:r>
              <a:rPr lang="en-US" dirty="0"/>
              <a:t>DDOS ATTACK: SCOPE AND CLASSIFICATION</a:t>
            </a:r>
            <a:endParaRPr lang="it-IT" dirty="0"/>
          </a:p>
        </p:txBody>
      </p:sp>
      <p:sp>
        <p:nvSpPr>
          <p:cNvPr id="3" name="Segnaposto contenuto 2">
            <a:extLst>
              <a:ext uri="{FF2B5EF4-FFF2-40B4-BE49-F238E27FC236}">
                <a16:creationId xmlns:a16="http://schemas.microsoft.com/office/drawing/2014/main" id="{523F151B-FE9A-4B2B-856A-FE66CA1F3ABA}"/>
              </a:ext>
            </a:extLst>
          </p:cNvPr>
          <p:cNvSpPr>
            <a:spLocks noGrp="1"/>
          </p:cNvSpPr>
          <p:nvPr>
            <p:ph idx="1"/>
          </p:nvPr>
        </p:nvSpPr>
        <p:spPr/>
        <p:txBody>
          <a:bodyPr>
            <a:normAutofit fontScale="92500" lnSpcReduction="10000"/>
          </a:bodyPr>
          <a:lstStyle/>
          <a:p>
            <a:pPr lvl="1"/>
            <a:r>
              <a:rPr lang="en-US" sz="2000" b="1" i="1" u="sng" dirty="0">
                <a:solidFill>
                  <a:srgbClr val="00B0F0"/>
                </a:solidFill>
              </a:rPr>
              <a:t>Slow request/response attacks</a:t>
            </a:r>
            <a:r>
              <a:rPr lang="en-US" sz="2000" dirty="0"/>
              <a:t>: In this type of attack, attackers send sessions that contain </a:t>
            </a:r>
            <a:r>
              <a:rPr lang="en-US" sz="2000" b="1" dirty="0"/>
              <a:t>high-workload</a:t>
            </a:r>
            <a:r>
              <a:rPr lang="en-US" sz="2000" dirty="0"/>
              <a:t> requests.</a:t>
            </a:r>
          </a:p>
          <a:p>
            <a:pPr lvl="2"/>
            <a:r>
              <a:rPr lang="en-US" sz="1600" b="1" i="1" u="sng" dirty="0" err="1">
                <a:solidFill>
                  <a:srgbClr val="FF0000"/>
                </a:solidFill>
              </a:rPr>
              <a:t>Slowloris</a:t>
            </a:r>
            <a:r>
              <a:rPr lang="en-US" sz="1600" b="1" i="1" u="sng" dirty="0">
                <a:solidFill>
                  <a:srgbClr val="FF0000"/>
                </a:solidFill>
              </a:rPr>
              <a:t> attack </a:t>
            </a:r>
            <a:r>
              <a:rPr lang="en-US" sz="1600" dirty="0"/>
              <a:t>(</a:t>
            </a:r>
            <a:r>
              <a:rPr lang="en-US" sz="1600" dirty="0" err="1"/>
              <a:t>a.k.a</a:t>
            </a:r>
            <a:r>
              <a:rPr lang="en-US" sz="1600" dirty="0"/>
              <a:t>, slow headers attack): </a:t>
            </a:r>
            <a:r>
              <a:rPr lang="en-US" sz="1600" dirty="0" err="1"/>
              <a:t>Slowloris</a:t>
            </a:r>
            <a:r>
              <a:rPr lang="en-US" sz="1600" dirty="0"/>
              <a:t> is a HTTP get-based attack that can bring down a Web server using </a:t>
            </a:r>
            <a:r>
              <a:rPr lang="en-US" sz="1600" i="1" u="sng" dirty="0"/>
              <a:t>a limited number of machines </a:t>
            </a:r>
            <a:r>
              <a:rPr lang="en-US" sz="1600" dirty="0"/>
              <a:t>or even a single machine. The attacker sends </a:t>
            </a:r>
            <a:r>
              <a:rPr lang="en-US" sz="1600" b="1" dirty="0"/>
              <a:t>partial HTTP requests </a:t>
            </a:r>
            <a:r>
              <a:rPr lang="en-US" sz="1600" dirty="0"/>
              <a:t>(not a complete set of request headers ) that continuously and rapidly grow, slowly update, and </a:t>
            </a:r>
            <a:r>
              <a:rPr lang="en-US" sz="1600" b="1" dirty="0"/>
              <a:t>never close</a:t>
            </a:r>
            <a:r>
              <a:rPr lang="en-US" sz="1600" dirty="0"/>
              <a:t>.</a:t>
            </a:r>
          </a:p>
          <a:p>
            <a:pPr lvl="2"/>
            <a:r>
              <a:rPr lang="en-US" sz="1600" b="1" i="1" u="sng" dirty="0">
                <a:solidFill>
                  <a:srgbClr val="FF0000"/>
                </a:solidFill>
              </a:rPr>
              <a:t>HTTP fragmentation attack </a:t>
            </a:r>
            <a:r>
              <a:rPr lang="en-US" sz="1600" dirty="0"/>
              <a:t>: Similar to </a:t>
            </a:r>
            <a:r>
              <a:rPr lang="en-US" sz="1600" dirty="0" err="1"/>
              <a:t>Slowloris</a:t>
            </a:r>
            <a:r>
              <a:rPr lang="en-US" sz="1600" dirty="0"/>
              <a:t>, the goal of this attack is to bring down a Web server by </a:t>
            </a:r>
            <a:r>
              <a:rPr lang="en-US" sz="1600" b="1" dirty="0"/>
              <a:t>holding up the HTTP connections </a:t>
            </a:r>
            <a:r>
              <a:rPr lang="en-US" sz="1600" dirty="0"/>
              <a:t>for a </a:t>
            </a:r>
            <a:r>
              <a:rPr lang="en-US" sz="1600" b="1" dirty="0"/>
              <a:t>long time </a:t>
            </a:r>
            <a:r>
              <a:rPr lang="en-US" sz="1600" dirty="0"/>
              <a:t>without raising any alarms.</a:t>
            </a:r>
          </a:p>
          <a:p>
            <a:pPr lvl="2"/>
            <a:r>
              <a:rPr lang="en-US" sz="1600" b="1" i="1" u="sng" dirty="0" err="1">
                <a:solidFill>
                  <a:srgbClr val="FF0000"/>
                </a:solidFill>
              </a:rPr>
              <a:t>Slowpost</a:t>
            </a:r>
            <a:r>
              <a:rPr lang="en-US" sz="1600" b="1" i="1" u="sng" dirty="0">
                <a:solidFill>
                  <a:srgbClr val="FF0000"/>
                </a:solidFill>
              </a:rPr>
              <a:t> attack</a:t>
            </a:r>
            <a:r>
              <a:rPr lang="en-US" sz="1600" b="1" dirty="0">
                <a:solidFill>
                  <a:srgbClr val="FF0000"/>
                </a:solidFill>
              </a:rPr>
              <a:t> </a:t>
            </a:r>
            <a:r>
              <a:rPr lang="en-US" sz="1600" dirty="0"/>
              <a:t>(</a:t>
            </a:r>
            <a:r>
              <a:rPr lang="en-US" sz="1600" dirty="0" err="1"/>
              <a:t>a.k.a</a:t>
            </a:r>
            <a:r>
              <a:rPr lang="en-US" sz="1600" dirty="0"/>
              <a:t>, slow request bodies or R-U-Dead-Yet (RUDY) attack: The attacker sends a complete HTTP header that defines the ”content-length” field of the post message body as it sends this request for benign traffic. Then it sends the data to fill the message body at a rate of one byte every two minutes. Hence, the server waits for each message body to be completed while </a:t>
            </a:r>
            <a:r>
              <a:rPr lang="en-US" sz="1600" dirty="0" err="1"/>
              <a:t>Slowpost</a:t>
            </a:r>
            <a:r>
              <a:rPr lang="en-US" sz="1600" dirty="0"/>
              <a:t> attack grows rapidly which causes the DDoS flooding attack on the Web server.</a:t>
            </a:r>
          </a:p>
          <a:p>
            <a:pPr lvl="2"/>
            <a:r>
              <a:rPr lang="en-US" sz="1600" b="1" i="1" u="sng" dirty="0" err="1">
                <a:solidFill>
                  <a:srgbClr val="FF0000"/>
                </a:solidFill>
              </a:rPr>
              <a:t>Slowreading</a:t>
            </a:r>
            <a:r>
              <a:rPr lang="en-US" sz="1600" b="1" i="1" u="sng" dirty="0">
                <a:solidFill>
                  <a:srgbClr val="FF0000"/>
                </a:solidFill>
              </a:rPr>
              <a:t> attack </a:t>
            </a:r>
            <a:r>
              <a:rPr lang="en-US" sz="1600" dirty="0"/>
              <a:t>(</a:t>
            </a:r>
            <a:r>
              <a:rPr lang="en-US" sz="1600" dirty="0" err="1"/>
              <a:t>a.k.a</a:t>
            </a:r>
            <a:r>
              <a:rPr lang="en-US" sz="1600" dirty="0"/>
              <a:t>, slow response attack: This attack achieves its purpose by setting a </a:t>
            </a:r>
            <a:r>
              <a:rPr lang="en-US" sz="1600" b="1" dirty="0"/>
              <a:t>smaller receive window-size </a:t>
            </a:r>
            <a:r>
              <a:rPr lang="en-US" sz="1600" dirty="0"/>
              <a:t>than the </a:t>
            </a:r>
            <a:r>
              <a:rPr lang="en-US" sz="1600" b="1" dirty="0"/>
              <a:t>target server’s send buffer</a:t>
            </a:r>
            <a:r>
              <a:rPr lang="en-US" sz="1600" dirty="0"/>
              <a:t>. The TCP protocol maintains open connections  even if there is no data communication; hence, the attacker can force the server to keep a large number of connections open and eventually causes the DDoS flooding attack on the  server. </a:t>
            </a:r>
          </a:p>
          <a:p>
            <a:endParaRPr lang="it-IT" sz="4000" dirty="0"/>
          </a:p>
        </p:txBody>
      </p:sp>
    </p:spTree>
    <p:extLst>
      <p:ext uri="{BB962C8B-B14F-4D97-AF65-F5344CB8AC3E}">
        <p14:creationId xmlns:p14="http://schemas.microsoft.com/office/powerpoint/2010/main" val="1135611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What</a:t>
            </a:r>
            <a:r>
              <a:rPr lang="it-IT" dirty="0"/>
              <a:t> </a:t>
            </a:r>
            <a:r>
              <a:rPr lang="it-IT" dirty="0" err="1"/>
              <a:t>is</a:t>
            </a:r>
            <a:r>
              <a:rPr lang="it-IT" dirty="0"/>
              <a:t> </a:t>
            </a:r>
            <a:r>
              <a:rPr lang="it-IT" dirty="0" err="1"/>
              <a:t>Denial</a:t>
            </a:r>
            <a:r>
              <a:rPr lang="it-IT" dirty="0"/>
              <a:t> of Service?</a:t>
            </a:r>
          </a:p>
        </p:txBody>
      </p:sp>
      <p:sp>
        <p:nvSpPr>
          <p:cNvPr id="3" name="Segnaposto contenuto 2"/>
          <p:cNvSpPr>
            <a:spLocks noGrp="1"/>
          </p:cNvSpPr>
          <p:nvPr>
            <p:ph idx="1"/>
          </p:nvPr>
        </p:nvSpPr>
        <p:spPr>
          <a:xfrm>
            <a:off x="457200" y="1639341"/>
            <a:ext cx="8229600" cy="4525963"/>
          </a:xfrm>
        </p:spPr>
        <p:txBody>
          <a:bodyPr>
            <a:normAutofit fontScale="55000" lnSpcReduction="20000"/>
          </a:bodyPr>
          <a:lstStyle/>
          <a:p>
            <a:r>
              <a:rPr lang="en-US" dirty="0"/>
              <a:t>Denial of Service is an attack which makes an information or data unavailable to its </a:t>
            </a:r>
            <a:r>
              <a:rPr lang="it-IT" dirty="0" err="1"/>
              <a:t>intended</a:t>
            </a:r>
            <a:r>
              <a:rPr lang="it-IT" dirty="0"/>
              <a:t> </a:t>
            </a:r>
            <a:r>
              <a:rPr lang="it-IT" dirty="0" err="1"/>
              <a:t>hosts</a:t>
            </a:r>
            <a:endParaRPr lang="it-IT" dirty="0"/>
          </a:p>
          <a:p>
            <a:r>
              <a:rPr lang="it-IT" dirty="0" err="1"/>
              <a:t>Many</a:t>
            </a:r>
            <a:r>
              <a:rPr lang="it-IT" dirty="0"/>
              <a:t> </a:t>
            </a:r>
            <a:r>
              <a:rPr lang="it-IT" dirty="0" err="1"/>
              <a:t>types</a:t>
            </a:r>
            <a:r>
              <a:rPr lang="it-IT" dirty="0"/>
              <a:t>:</a:t>
            </a:r>
          </a:p>
          <a:p>
            <a:pPr lvl="1"/>
            <a:r>
              <a:rPr lang="it-IT" dirty="0" err="1"/>
              <a:t>Congesting</a:t>
            </a:r>
            <a:r>
              <a:rPr lang="it-IT" dirty="0"/>
              <a:t> network </a:t>
            </a:r>
            <a:r>
              <a:rPr lang="it-IT" dirty="0" err="1"/>
              <a:t>resources</a:t>
            </a:r>
            <a:r>
              <a:rPr lang="it-IT" dirty="0"/>
              <a:t>,</a:t>
            </a:r>
          </a:p>
          <a:p>
            <a:pPr lvl="1"/>
            <a:r>
              <a:rPr lang="it-IT" dirty="0" err="1"/>
              <a:t>Draining</a:t>
            </a:r>
            <a:r>
              <a:rPr lang="it-IT" dirty="0"/>
              <a:t> CPU </a:t>
            </a:r>
            <a:r>
              <a:rPr lang="it-IT" dirty="0" err="1"/>
              <a:t>memory</a:t>
            </a:r>
            <a:r>
              <a:rPr lang="it-IT" dirty="0"/>
              <a:t>,</a:t>
            </a:r>
          </a:p>
          <a:p>
            <a:pPr lvl="1"/>
            <a:r>
              <a:rPr lang="it-IT" dirty="0" err="1"/>
              <a:t>Reducing</a:t>
            </a:r>
            <a:r>
              <a:rPr lang="it-IT" dirty="0"/>
              <a:t> </a:t>
            </a:r>
            <a:r>
              <a:rPr lang="it-IT" dirty="0" err="1"/>
              <a:t>computing</a:t>
            </a:r>
            <a:r>
              <a:rPr lang="it-IT" dirty="0"/>
              <a:t> </a:t>
            </a:r>
            <a:r>
              <a:rPr lang="it-IT" dirty="0" err="1"/>
              <a:t>power</a:t>
            </a:r>
            <a:r>
              <a:rPr lang="it-IT" dirty="0"/>
              <a:t>,</a:t>
            </a:r>
          </a:p>
          <a:p>
            <a:pPr lvl="1"/>
            <a:r>
              <a:rPr lang="it-IT" dirty="0" err="1"/>
              <a:t>Exploiting</a:t>
            </a:r>
            <a:r>
              <a:rPr lang="it-IT" dirty="0"/>
              <a:t> </a:t>
            </a:r>
            <a:r>
              <a:rPr lang="it-IT" dirty="0" err="1"/>
              <a:t>timers</a:t>
            </a:r>
            <a:r>
              <a:rPr lang="it-IT" dirty="0"/>
              <a:t>,</a:t>
            </a:r>
          </a:p>
          <a:p>
            <a:pPr lvl="1"/>
            <a:r>
              <a:rPr lang="it-IT" dirty="0" err="1"/>
              <a:t>Poisoning</a:t>
            </a:r>
            <a:r>
              <a:rPr lang="it-IT" dirty="0"/>
              <a:t> domain </a:t>
            </a:r>
            <a:r>
              <a:rPr lang="it-IT" dirty="0" err="1"/>
              <a:t>name</a:t>
            </a:r>
            <a:r>
              <a:rPr lang="it-IT" dirty="0"/>
              <a:t> </a:t>
            </a:r>
            <a:r>
              <a:rPr lang="it-IT" dirty="0" err="1"/>
              <a:t>translations</a:t>
            </a:r>
            <a:r>
              <a:rPr lang="it-IT" dirty="0"/>
              <a:t> etc.</a:t>
            </a:r>
          </a:p>
          <a:p>
            <a:r>
              <a:rPr lang="en-US" dirty="0"/>
              <a:t>There are attacks that are designed to crash a web browser, email application or even a media player -&gt; </a:t>
            </a:r>
            <a:r>
              <a:rPr lang="en-US" dirty="0">
                <a:solidFill>
                  <a:srgbClr val="FF0000"/>
                </a:solidFill>
              </a:rPr>
              <a:t>Application Level Denial of Service</a:t>
            </a:r>
          </a:p>
          <a:p>
            <a:r>
              <a:rPr lang="en-US" dirty="0"/>
              <a:t>there are attacks that can cause permanent damage to a system: </a:t>
            </a:r>
            <a:r>
              <a:rPr lang="en-US" dirty="0">
                <a:solidFill>
                  <a:srgbClr val="FF0000"/>
                </a:solidFill>
              </a:rPr>
              <a:t>Permanent Denial of Service</a:t>
            </a:r>
            <a:r>
              <a:rPr lang="en-US" dirty="0"/>
              <a:t> or </a:t>
            </a:r>
            <a:r>
              <a:rPr lang="en-US" dirty="0" err="1">
                <a:solidFill>
                  <a:srgbClr val="FF0000"/>
                </a:solidFill>
              </a:rPr>
              <a:t>Phlashing</a:t>
            </a:r>
            <a:endParaRPr lang="en-US" dirty="0">
              <a:solidFill>
                <a:srgbClr val="FF0000"/>
              </a:solidFill>
            </a:endParaRPr>
          </a:p>
          <a:p>
            <a:pPr lvl="1"/>
            <a:r>
              <a:rPr lang="en-US" dirty="0"/>
              <a:t>Firmware based</a:t>
            </a:r>
          </a:p>
          <a:p>
            <a:pPr lvl="1"/>
            <a:r>
              <a:rPr lang="en-US" dirty="0"/>
              <a:t>Directed towards networking components</a:t>
            </a:r>
            <a:endParaRPr lang="it-IT" dirty="0"/>
          </a:p>
          <a:p>
            <a:endParaRPr lang="it-IT" dirty="0"/>
          </a:p>
          <a:p>
            <a:pPr marL="0" indent="0">
              <a:buNone/>
            </a:pPr>
            <a:r>
              <a:rPr lang="en-US" dirty="0">
                <a:solidFill>
                  <a:srgbClr val="FF0000"/>
                </a:solidFill>
              </a:rPr>
              <a:t>Denial of Service attacks and mitigation techniques: Real time implementation with detailed analysis – SANS INSTITUTE</a:t>
            </a:r>
            <a:endParaRPr lang="it-IT" dirty="0">
              <a:solidFill>
                <a:srgbClr val="FF0000"/>
              </a:solidFill>
            </a:endParaRPr>
          </a:p>
        </p:txBody>
      </p:sp>
    </p:spTree>
    <p:extLst>
      <p:ext uri="{BB962C8B-B14F-4D97-AF65-F5344CB8AC3E}">
        <p14:creationId xmlns:p14="http://schemas.microsoft.com/office/powerpoint/2010/main" val="2814803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BOTNET-BASED DDOS ATTACKS</a:t>
            </a:r>
          </a:p>
        </p:txBody>
      </p:sp>
      <p:sp>
        <p:nvSpPr>
          <p:cNvPr id="3" name="Segnaposto contenuto 2"/>
          <p:cNvSpPr>
            <a:spLocks noGrp="1"/>
          </p:cNvSpPr>
          <p:nvPr>
            <p:ph idx="1"/>
          </p:nvPr>
        </p:nvSpPr>
        <p:spPr/>
        <p:txBody>
          <a:bodyPr>
            <a:normAutofit fontScale="92500" lnSpcReduction="10000"/>
          </a:bodyPr>
          <a:lstStyle/>
          <a:p>
            <a:pPr marL="0" indent="0">
              <a:buNone/>
            </a:pPr>
            <a:r>
              <a:rPr lang="en-US" sz="2000" dirty="0">
                <a:solidFill>
                  <a:srgbClr val="FF0000"/>
                </a:solidFill>
              </a:rPr>
              <a:t>IRC-based</a:t>
            </a:r>
          </a:p>
          <a:p>
            <a:pPr lvl="1"/>
            <a:r>
              <a:rPr lang="en-US" sz="1600" dirty="0"/>
              <a:t>IRC is an on-line text-based instant messaging protocol in the Internet, with a client/server architecture with default channels to communicate between servers</a:t>
            </a:r>
          </a:p>
          <a:p>
            <a:pPr lvl="1"/>
            <a:r>
              <a:rPr lang="en-US" sz="1600" dirty="0"/>
              <a:t>Using IRC channels as handlers, attackers can: </a:t>
            </a:r>
          </a:p>
          <a:p>
            <a:pPr lvl="2"/>
            <a:r>
              <a:rPr lang="en-US" sz="1200" dirty="0"/>
              <a:t>use legitimate IRC ports to </a:t>
            </a:r>
            <a:r>
              <a:rPr lang="en-US" sz="1600" b="1" dirty="0">
                <a:solidFill>
                  <a:srgbClr val="FF0000"/>
                </a:solidFill>
              </a:rPr>
              <a:t>send commands </a:t>
            </a:r>
            <a:r>
              <a:rPr lang="en-US" sz="1200" dirty="0"/>
              <a:t>to the bots making it much more difficult to track the </a:t>
            </a:r>
            <a:r>
              <a:rPr lang="en-US" sz="1200" dirty="0" err="1"/>
              <a:t>DDoS</a:t>
            </a:r>
            <a:r>
              <a:rPr lang="en-US" sz="1200" dirty="0"/>
              <a:t> command and control structure</a:t>
            </a:r>
          </a:p>
          <a:p>
            <a:pPr lvl="2"/>
            <a:r>
              <a:rPr lang="en-US" sz="1600" b="1" dirty="0">
                <a:solidFill>
                  <a:srgbClr val="FF0000"/>
                </a:solidFill>
              </a:rPr>
              <a:t>hide his presence </a:t>
            </a:r>
            <a:r>
              <a:rPr lang="en-US" sz="1200" dirty="0"/>
              <a:t>because of the large volume of traffic</a:t>
            </a:r>
          </a:p>
          <a:p>
            <a:pPr lvl="2"/>
            <a:r>
              <a:rPr lang="en-US" sz="1600" b="1" dirty="0">
                <a:solidFill>
                  <a:srgbClr val="FF0000"/>
                </a:solidFill>
              </a:rPr>
              <a:t>simply log </a:t>
            </a:r>
            <a:r>
              <a:rPr lang="en-US" sz="1200" dirty="0"/>
              <a:t>on to the IRC server and see the list of all the available bots</a:t>
            </a:r>
          </a:p>
          <a:p>
            <a:pPr lvl="1"/>
            <a:r>
              <a:rPr lang="it-IT" sz="1600" dirty="0"/>
              <a:t>(</a:t>
            </a:r>
            <a:r>
              <a:rPr lang="it-IT" sz="1600" b="1" dirty="0">
                <a:solidFill>
                  <a:srgbClr val="FF0000"/>
                </a:solidFill>
              </a:rPr>
              <a:t>con</a:t>
            </a:r>
            <a:r>
              <a:rPr lang="it-IT" sz="1600" dirty="0"/>
              <a:t>) </a:t>
            </a:r>
            <a:r>
              <a:rPr lang="en-US" sz="1600" dirty="0"/>
              <a:t>the servers are a potential central points of failure</a:t>
            </a:r>
          </a:p>
          <a:p>
            <a:pPr marL="0" indent="0">
              <a:buNone/>
            </a:pPr>
            <a:r>
              <a:rPr lang="it-IT" sz="2000" dirty="0">
                <a:solidFill>
                  <a:srgbClr val="FF0000"/>
                </a:solidFill>
              </a:rPr>
              <a:t>Web </a:t>
            </a:r>
            <a:r>
              <a:rPr lang="it-IT" sz="2000" dirty="0" err="1">
                <a:solidFill>
                  <a:srgbClr val="FF0000"/>
                </a:solidFill>
              </a:rPr>
              <a:t>based</a:t>
            </a:r>
            <a:r>
              <a:rPr lang="it-IT" sz="2000" dirty="0">
                <a:solidFill>
                  <a:srgbClr val="FF0000"/>
                </a:solidFill>
              </a:rPr>
              <a:t> (</a:t>
            </a:r>
            <a:r>
              <a:rPr lang="it-IT" sz="2000" dirty="0" err="1">
                <a:solidFill>
                  <a:srgbClr val="FF0000"/>
                </a:solidFill>
              </a:rPr>
              <a:t>aka</a:t>
            </a:r>
            <a:r>
              <a:rPr lang="it-IT" sz="2000" dirty="0">
                <a:solidFill>
                  <a:srgbClr val="FF0000"/>
                </a:solidFill>
              </a:rPr>
              <a:t> HTTP-</a:t>
            </a:r>
            <a:r>
              <a:rPr lang="it-IT" sz="2000" dirty="0" err="1">
                <a:solidFill>
                  <a:srgbClr val="FF0000"/>
                </a:solidFill>
              </a:rPr>
              <a:t>based</a:t>
            </a:r>
            <a:r>
              <a:rPr lang="it-IT" sz="2000" dirty="0">
                <a:solidFill>
                  <a:srgbClr val="FF0000"/>
                </a:solidFill>
              </a:rPr>
              <a:t>)</a:t>
            </a:r>
          </a:p>
          <a:p>
            <a:pPr marL="685800" lvl="1"/>
            <a:r>
              <a:rPr lang="en-US" sz="1600" dirty="0"/>
              <a:t>botnets have started using HTTP as a communication protocol to send commands to the bots making it much more difficult to track the </a:t>
            </a:r>
            <a:r>
              <a:rPr lang="en-US" sz="1600" dirty="0" err="1"/>
              <a:t>DDoS</a:t>
            </a:r>
            <a:r>
              <a:rPr lang="en-US" sz="1600" dirty="0"/>
              <a:t> command and control structure.</a:t>
            </a:r>
          </a:p>
          <a:p>
            <a:pPr marL="685800" lvl="1"/>
            <a:r>
              <a:rPr lang="en-US" sz="1600" dirty="0"/>
              <a:t>Web-based botnets do not maintain connections with C&amp;C (like </a:t>
            </a:r>
            <a:r>
              <a:rPr lang="en-US" sz="1600" dirty="0" err="1"/>
              <a:t>iRC</a:t>
            </a:r>
            <a:r>
              <a:rPr lang="en-US" sz="1600" dirty="0"/>
              <a:t>-based)</a:t>
            </a:r>
          </a:p>
          <a:p>
            <a:pPr marL="685800" lvl="1"/>
            <a:r>
              <a:rPr lang="en-US" sz="1600" dirty="0"/>
              <a:t>each Web bot periodically downloads the instructions using web requests (hide themselves within legitimate HTTP traffic)</a:t>
            </a:r>
          </a:p>
          <a:p>
            <a:pPr marL="685800" lvl="1"/>
            <a:r>
              <a:rPr lang="en-US" sz="1600" dirty="0"/>
              <a:t>Bots are configured and controlled through complex PHP scripts and they use encrypted communication over HTTP (port 80) or HTTPS (port 443) protocol</a:t>
            </a:r>
          </a:p>
        </p:txBody>
      </p:sp>
    </p:spTree>
    <p:extLst>
      <p:ext uri="{BB962C8B-B14F-4D97-AF65-F5344CB8AC3E}">
        <p14:creationId xmlns:p14="http://schemas.microsoft.com/office/powerpoint/2010/main" val="235451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a:t>DDOS DEFENSE: SCOPE AND CLASSIFICATION</a:t>
            </a:r>
          </a:p>
        </p:txBody>
      </p:sp>
      <p:sp>
        <p:nvSpPr>
          <p:cNvPr id="3" name="Segnaposto contenuto 2"/>
          <p:cNvSpPr>
            <a:spLocks noGrp="1"/>
          </p:cNvSpPr>
          <p:nvPr>
            <p:ph idx="1"/>
          </p:nvPr>
        </p:nvSpPr>
        <p:spPr>
          <a:xfrm>
            <a:off x="467544" y="1484784"/>
            <a:ext cx="8229600" cy="4525963"/>
          </a:xfrm>
        </p:spPr>
        <p:txBody>
          <a:bodyPr>
            <a:normAutofit/>
          </a:bodyPr>
          <a:lstStyle/>
          <a:p>
            <a:r>
              <a:rPr lang="en-US" sz="2000" dirty="0"/>
              <a:t>waste a lot of resources (e.g., processing time, space, etc.) on the paths that lead to the targeted machine.</a:t>
            </a:r>
          </a:p>
          <a:p>
            <a:r>
              <a:rPr lang="en-US" sz="2000" dirty="0"/>
              <a:t>the ultimate goal of any </a:t>
            </a:r>
            <a:r>
              <a:rPr lang="en-US" sz="2000" dirty="0" err="1"/>
              <a:t>DDoS</a:t>
            </a:r>
            <a:r>
              <a:rPr lang="en-US" sz="2000" dirty="0"/>
              <a:t> defense mechanism is to detect them as soon as possible and stop them as near as possible to their sources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544" y="2764706"/>
            <a:ext cx="7706990" cy="4101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asellaDiTesto 3"/>
          <p:cNvSpPr txBox="1"/>
          <p:nvPr/>
        </p:nvSpPr>
        <p:spPr>
          <a:xfrm>
            <a:off x="683568" y="4005064"/>
            <a:ext cx="5688632" cy="923330"/>
          </a:xfrm>
          <a:prstGeom prst="rect">
            <a:avLst/>
          </a:prstGeom>
          <a:solidFill>
            <a:schemeClr val="accent1"/>
          </a:solidFill>
        </p:spPr>
        <p:txBody>
          <a:bodyPr wrap="square" rtlCol="0">
            <a:spAutoFit/>
          </a:bodyPr>
          <a:lstStyle/>
          <a:p>
            <a:r>
              <a:rPr lang="en-US" dirty="0">
                <a:solidFill>
                  <a:schemeClr val="bg1"/>
                </a:solidFill>
              </a:rPr>
              <a:t>detecting a </a:t>
            </a:r>
            <a:r>
              <a:rPr lang="en-US" dirty="0" err="1">
                <a:solidFill>
                  <a:schemeClr val="bg1"/>
                </a:solidFill>
              </a:rPr>
              <a:t>DDoS</a:t>
            </a:r>
            <a:r>
              <a:rPr lang="en-US" dirty="0">
                <a:solidFill>
                  <a:schemeClr val="bg1"/>
                </a:solidFill>
              </a:rPr>
              <a:t> flooding attack is relatively easier at the destination (victim), since all the flows can be observed at the destination</a:t>
            </a:r>
          </a:p>
        </p:txBody>
      </p:sp>
    </p:spTree>
    <p:extLst>
      <p:ext uri="{BB962C8B-B14F-4D97-AF65-F5344CB8AC3E}">
        <p14:creationId xmlns:p14="http://schemas.microsoft.com/office/powerpoint/2010/main" val="43910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a:bodyPr>
          <a:lstStyle/>
          <a:p>
            <a:r>
              <a:rPr lang="en-US" sz="2000" dirty="0"/>
              <a:t>trade-off between accuracy of the detection and how close to the source of attack the prevention and response mechanism can stop or respond to the attack</a:t>
            </a:r>
          </a:p>
          <a:p>
            <a:r>
              <a:rPr lang="en-US" sz="2000" dirty="0"/>
              <a:t>the number of normal packets that reach the victims even when the victims are under a </a:t>
            </a:r>
            <a:r>
              <a:rPr lang="en-US" sz="2000" dirty="0" err="1"/>
              <a:t>DDoS</a:t>
            </a:r>
            <a:r>
              <a:rPr lang="en-US" sz="2000" dirty="0"/>
              <a:t> attack (i.e., in the middle of a </a:t>
            </a:r>
            <a:r>
              <a:rPr lang="en-US" sz="2000" dirty="0" err="1"/>
              <a:t>DDoS</a:t>
            </a:r>
            <a:r>
              <a:rPr lang="en-US" sz="2000" dirty="0"/>
              <a:t> attack) increases when response mechanisms (e.g., packet filtering) drop the attack packets closer to the sources of the attack</a:t>
            </a:r>
          </a:p>
          <a:p>
            <a:r>
              <a:rPr lang="en-US" sz="2000" dirty="0"/>
              <a:t>the defense mechanisms against two types of </a:t>
            </a:r>
            <a:r>
              <a:rPr lang="en-US" sz="2000" dirty="0" err="1"/>
              <a:t>DDoS</a:t>
            </a:r>
            <a:r>
              <a:rPr lang="en-US" sz="2000" dirty="0"/>
              <a:t> flooding attacks that we presented in section III using two criteria.</a:t>
            </a:r>
          </a:p>
          <a:p>
            <a:pPr marL="800100" lvl="1" indent="-342900">
              <a:buFont typeface="+mj-lt"/>
              <a:buAutoNum type="arabicPeriod"/>
            </a:pPr>
            <a:r>
              <a:rPr lang="en-US" sz="1600" dirty="0"/>
              <a:t>location where the defense mechanism is implemented</a:t>
            </a:r>
          </a:p>
          <a:p>
            <a:pPr marL="800100" lvl="1" indent="-342900">
              <a:buFont typeface="+mj-lt"/>
              <a:buAutoNum type="arabicPeriod"/>
            </a:pPr>
            <a:r>
              <a:rPr lang="en-US" sz="1600" dirty="0"/>
              <a:t>the point of time when the </a:t>
            </a:r>
            <a:r>
              <a:rPr lang="en-US" sz="1600" dirty="0" err="1"/>
              <a:t>DDoS</a:t>
            </a:r>
            <a:r>
              <a:rPr lang="en-US" sz="1600" dirty="0"/>
              <a:t> defense mechanisms should act in response to a possible </a:t>
            </a:r>
            <a:r>
              <a:rPr lang="en-US" sz="1600" dirty="0" err="1"/>
              <a:t>DDoS</a:t>
            </a:r>
            <a:r>
              <a:rPr lang="en-US" sz="1600" dirty="0"/>
              <a:t> flooding attack</a:t>
            </a:r>
          </a:p>
          <a:p>
            <a:pPr marL="1200150" lvl="2" indent="-342900"/>
            <a:r>
              <a:rPr lang="it-IT" sz="1200" dirty="0" err="1"/>
              <a:t>Before</a:t>
            </a:r>
            <a:r>
              <a:rPr lang="it-IT" sz="1200" dirty="0"/>
              <a:t> </a:t>
            </a:r>
            <a:r>
              <a:rPr lang="it-IT" sz="1200" dirty="0" err="1"/>
              <a:t>during</a:t>
            </a:r>
            <a:r>
              <a:rPr lang="it-IT" sz="1200" dirty="0"/>
              <a:t> </a:t>
            </a:r>
            <a:r>
              <a:rPr lang="it-IT" sz="1200" dirty="0" err="1"/>
              <a:t>after</a:t>
            </a:r>
            <a:r>
              <a:rPr lang="it-IT" sz="1200" dirty="0"/>
              <a:t> the </a:t>
            </a:r>
            <a:r>
              <a:rPr lang="it-IT" sz="1200" dirty="0" err="1"/>
              <a:t>attack</a:t>
            </a:r>
            <a:endParaRPr lang="en-US" sz="1200" dirty="0"/>
          </a:p>
        </p:txBody>
      </p:sp>
    </p:spTree>
    <p:extLst>
      <p:ext uri="{BB962C8B-B14F-4D97-AF65-F5344CB8AC3E}">
        <p14:creationId xmlns:p14="http://schemas.microsoft.com/office/powerpoint/2010/main" val="1435605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taxonomy of defense mechanisms against </a:t>
            </a:r>
            <a:r>
              <a:rPr lang="en-US" dirty="0" err="1"/>
              <a:t>DDoS</a:t>
            </a:r>
            <a:r>
              <a:rPr lang="en-US" dirty="0"/>
              <a:t> flooding attacks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00263"/>
            <a:ext cx="5711329" cy="3858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7129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classification of the defense mechanisms against network/transport-level </a:t>
            </a:r>
            <a:r>
              <a:rPr lang="en-US" dirty="0" err="1"/>
              <a:t>DDoS</a:t>
            </a:r>
            <a:r>
              <a:rPr lang="en-US" dirty="0"/>
              <a:t> flooding attacks based on their deployment location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276872"/>
            <a:ext cx="6006033" cy="3309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3570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Defense source-</a:t>
            </a:r>
            <a:r>
              <a:rPr lang="it-IT" dirty="0" err="1"/>
              <a:t>based</a:t>
            </a:r>
            <a:r>
              <a:rPr lang="it-IT" dirty="0"/>
              <a:t> </a:t>
            </a:r>
            <a:r>
              <a:rPr lang="it-IT" dirty="0" err="1"/>
              <a:t>mechanisms</a:t>
            </a:r>
            <a:endParaRPr lang="en-US" dirty="0"/>
          </a:p>
        </p:txBody>
      </p:sp>
      <p:sp>
        <p:nvSpPr>
          <p:cNvPr id="3" name="Segnaposto contenuto 2"/>
          <p:cNvSpPr>
            <a:spLocks noGrp="1"/>
          </p:cNvSpPr>
          <p:nvPr>
            <p:ph idx="1"/>
          </p:nvPr>
        </p:nvSpPr>
        <p:spPr/>
        <p:txBody>
          <a:bodyPr>
            <a:normAutofit/>
          </a:bodyPr>
          <a:lstStyle/>
          <a:p>
            <a:r>
              <a:rPr lang="en-US" sz="2000" dirty="0"/>
              <a:t>Ingress/Egress6 filtering at the sources’ edge routers</a:t>
            </a:r>
          </a:p>
          <a:p>
            <a:pPr lvl="1"/>
            <a:r>
              <a:rPr lang="en-US" sz="1600" dirty="0"/>
              <a:t>Victims cannot distinguish attack packets from legitimate ones based on source addresses</a:t>
            </a:r>
          </a:p>
          <a:p>
            <a:pPr lvl="1"/>
            <a:r>
              <a:rPr lang="en-US" sz="1600" dirty="0" err="1"/>
              <a:t>IPSec</a:t>
            </a:r>
            <a:r>
              <a:rPr lang="en-US" sz="1600" dirty="0"/>
              <a:t> protocol can address this problem by authenticating the source addresses of IP packets (not largely used)</a:t>
            </a:r>
          </a:p>
          <a:p>
            <a:pPr lvl="1"/>
            <a:r>
              <a:rPr lang="en-US" sz="1600" dirty="0"/>
              <a:t>the spoofed packets will not be detected if their addresses are still in the valid internal IP address range</a:t>
            </a:r>
          </a:p>
          <a:p>
            <a:r>
              <a:rPr lang="en-US" sz="2000" dirty="0"/>
              <a:t>D-WARD</a:t>
            </a:r>
          </a:p>
          <a:p>
            <a:pPr lvl="1"/>
            <a:r>
              <a:rPr lang="en-US" sz="1600" dirty="0"/>
              <a:t>monitoring both inbound and outbound traffic of a source network and comparing the network traffic information with predefined normal flow models.</a:t>
            </a:r>
          </a:p>
          <a:p>
            <a:pPr lvl="1"/>
            <a:r>
              <a:rPr lang="en-US" sz="1600" dirty="0"/>
              <a:t>it consumes more memory space and CPU cycles than some of the network-based defense mechanisms</a:t>
            </a:r>
          </a:p>
          <a:p>
            <a:pPr lvl="1"/>
            <a:r>
              <a:rPr lang="en-US" sz="1600" dirty="0"/>
              <a:t>no strong incentives for the providers to protect others’ networks</a:t>
            </a:r>
          </a:p>
          <a:p>
            <a:pPr lvl="1"/>
            <a:r>
              <a:rPr lang="en-US" sz="1600" dirty="0"/>
              <a:t>can be easily bypassed by attackers who can control their traffic to be within a normal range</a:t>
            </a:r>
          </a:p>
        </p:txBody>
      </p:sp>
    </p:spTree>
    <p:extLst>
      <p:ext uri="{BB962C8B-B14F-4D97-AF65-F5344CB8AC3E}">
        <p14:creationId xmlns:p14="http://schemas.microsoft.com/office/powerpoint/2010/main" val="2373264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a:bodyPr>
          <a:lstStyle/>
          <a:p>
            <a:r>
              <a:rPr lang="en-US" sz="2000" dirty="0" err="1"/>
              <a:t>MUlti</a:t>
            </a:r>
            <a:r>
              <a:rPr lang="en-US" sz="2000" dirty="0"/>
              <a:t>-Level Tree for Online Packet Statistics (MULTOPS) and Tabulated Online Packet Statistics (TOPS)</a:t>
            </a:r>
          </a:p>
          <a:p>
            <a:pPr lvl="1"/>
            <a:r>
              <a:rPr lang="en-US" sz="1600" dirty="0"/>
              <a:t>heuristic and a data-structure that network devices (e.g., routers) at the source subnet can use to detect and filter </a:t>
            </a:r>
            <a:r>
              <a:rPr lang="en-US" sz="1600" dirty="0" err="1"/>
              <a:t>DDoS</a:t>
            </a:r>
            <a:r>
              <a:rPr lang="en-US" sz="1600" dirty="0"/>
              <a:t> flooding attacks</a:t>
            </a:r>
          </a:p>
          <a:p>
            <a:pPr lvl="1"/>
            <a:r>
              <a:rPr lang="en-US" sz="1600" dirty="0"/>
              <a:t>the rate of traffic in one direction is proportional to that  in the opposite direction during normal operations on the Internet</a:t>
            </a:r>
          </a:p>
          <a:p>
            <a:pPr lvl="1"/>
            <a:r>
              <a:rPr lang="it-IT" sz="1600" dirty="0"/>
              <a:t>(-) </a:t>
            </a:r>
            <a:r>
              <a:rPr lang="en-US" sz="1600" dirty="0"/>
              <a:t>it uses a dynamic tree structure for monitoring packet rates for each IP address which makes it a vulnerable target of a memory exhaustion attack</a:t>
            </a:r>
          </a:p>
          <a:p>
            <a:pPr lvl="1"/>
            <a:r>
              <a:rPr lang="en-US" sz="1600" dirty="0"/>
              <a:t>TOPS provides an efficient method for detecting packet flow imbalances based on a hashing scheme</a:t>
            </a:r>
          </a:p>
          <a:p>
            <a:pPr lvl="1"/>
            <a:r>
              <a:rPr lang="en-US" sz="1600" dirty="0"/>
              <a:t>MULTOPS and TOPS are based on the assumption that incoming and outgoing traffic rates are proportional, which is not always the case</a:t>
            </a:r>
          </a:p>
          <a:p>
            <a:pPr lvl="2"/>
            <a:r>
              <a:rPr lang="it-IT" sz="1200" dirty="0"/>
              <a:t>High false negative rate</a:t>
            </a:r>
          </a:p>
          <a:p>
            <a:pPr lvl="2"/>
            <a:r>
              <a:rPr lang="en-US" sz="1200" dirty="0"/>
              <a:t>attackers can increase the proportion of the incoming and outgoing traffic rates legitimately</a:t>
            </a:r>
            <a:endParaRPr lang="it-IT" sz="1200" dirty="0"/>
          </a:p>
          <a:p>
            <a:pPr lvl="2"/>
            <a:endParaRPr lang="en-US" sz="1200" dirty="0"/>
          </a:p>
        </p:txBody>
      </p:sp>
    </p:spTree>
    <p:extLst>
      <p:ext uri="{BB962C8B-B14F-4D97-AF65-F5344CB8AC3E}">
        <p14:creationId xmlns:p14="http://schemas.microsoft.com/office/powerpoint/2010/main" val="4228612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lnSpcReduction="10000"/>
          </a:bodyPr>
          <a:lstStyle/>
          <a:p>
            <a:r>
              <a:rPr lang="en-US" sz="2000" dirty="0" err="1"/>
              <a:t>MANAnet’s</a:t>
            </a:r>
            <a:r>
              <a:rPr lang="en-US" sz="2000" dirty="0"/>
              <a:t> Reverse Firewall</a:t>
            </a:r>
          </a:p>
          <a:p>
            <a:pPr lvl="1"/>
            <a:r>
              <a:rPr lang="en-US" sz="1600" dirty="0"/>
              <a:t>the reverse firewall protects the outside from packet flooding attacks that originate from within a network</a:t>
            </a:r>
          </a:p>
          <a:p>
            <a:pPr lvl="1"/>
            <a:r>
              <a:rPr lang="en-US" sz="1600" dirty="0"/>
              <a:t>reverse firewall limits the rate at which it forwards packets that are not replies to other packets that recently were forwarded in the other direction</a:t>
            </a:r>
          </a:p>
          <a:p>
            <a:pPr lvl="1"/>
            <a:r>
              <a:rPr lang="it-IT" sz="1600" dirty="0"/>
              <a:t>(-) </a:t>
            </a:r>
            <a:r>
              <a:rPr lang="en-US" sz="1600" dirty="0"/>
              <a:t>it is manual and requires the administrators’ involvement</a:t>
            </a:r>
          </a:p>
          <a:p>
            <a:pPr lvl="1"/>
            <a:r>
              <a:rPr lang="en-US" sz="1600" dirty="0"/>
              <a:t>(-) the reverse firewall’s configuration cannot be dynamically changed at runtime</a:t>
            </a:r>
          </a:p>
          <a:p>
            <a:pPr lvl="1"/>
            <a:r>
              <a:rPr lang="en-US" sz="1600" dirty="0"/>
              <a:t>(-) There is no benefit (e.g., financial gain) for the source networks to deploy costly reverse firewalls since there is no benefit for the source networks.</a:t>
            </a:r>
          </a:p>
          <a:p>
            <a:r>
              <a:rPr lang="en-US" sz="2000" dirty="0"/>
              <a:t>There are three main reasons which make these mechanisms </a:t>
            </a:r>
            <a:r>
              <a:rPr lang="en-US" sz="1600" dirty="0"/>
              <a:t>a poor choice against </a:t>
            </a:r>
            <a:r>
              <a:rPr lang="en-US" sz="1600" dirty="0" err="1"/>
              <a:t>DDoS</a:t>
            </a:r>
            <a:r>
              <a:rPr lang="en-US" sz="1600" dirty="0"/>
              <a:t> flooding attacks:</a:t>
            </a:r>
          </a:p>
          <a:p>
            <a:pPr lvl="1">
              <a:buFont typeface="+mj-lt"/>
              <a:buAutoNum type="arabicPeriod"/>
            </a:pPr>
            <a:r>
              <a:rPr lang="en-US" sz="1200" dirty="0"/>
              <a:t>The sources of the attacks can be distributed in different domains making it difficult for each of the sources to detect and filter attack flows accurately. </a:t>
            </a:r>
          </a:p>
          <a:p>
            <a:pPr lvl="1">
              <a:buFont typeface="+mj-lt"/>
              <a:buAutoNum type="arabicPeriod"/>
            </a:pPr>
            <a:r>
              <a:rPr lang="en-US" sz="1200" dirty="0"/>
              <a:t>it is difficult to differentiate  between legitimate and attack traffic near the sources, since the volume of the traffic may not be big enough as the traffic typically aggregates at points closer to the destinations.</a:t>
            </a:r>
          </a:p>
          <a:p>
            <a:pPr lvl="1">
              <a:buFont typeface="+mj-lt"/>
              <a:buAutoNum type="arabicPeriod"/>
            </a:pPr>
            <a:r>
              <a:rPr lang="en-US" sz="1200" dirty="0"/>
              <a:t>the motivation for deployment of the source-based mechanisms is low since it is unclear who (i.e., customers or service providers) would pay the expenses associated with these services. Hence, pure source-based mechanisms are not efficient and effective against </a:t>
            </a:r>
            <a:r>
              <a:rPr lang="en-US" sz="1200" dirty="0" err="1"/>
              <a:t>DDoS</a:t>
            </a:r>
            <a:r>
              <a:rPr lang="en-US" sz="1200" dirty="0"/>
              <a:t> flooding attacks.</a:t>
            </a:r>
          </a:p>
          <a:p>
            <a:pPr lvl="1"/>
            <a:endParaRPr lang="en-US" sz="1600" dirty="0"/>
          </a:p>
        </p:txBody>
      </p:sp>
    </p:spTree>
    <p:extLst>
      <p:ext uri="{BB962C8B-B14F-4D97-AF65-F5344CB8AC3E}">
        <p14:creationId xmlns:p14="http://schemas.microsoft.com/office/powerpoint/2010/main" val="2645308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Destination-based mechanisms</a:t>
            </a:r>
          </a:p>
        </p:txBody>
      </p:sp>
      <p:sp>
        <p:nvSpPr>
          <p:cNvPr id="3" name="Segnaposto contenuto 2"/>
          <p:cNvSpPr>
            <a:spLocks noGrp="1"/>
          </p:cNvSpPr>
          <p:nvPr>
            <p:ph idx="1"/>
          </p:nvPr>
        </p:nvSpPr>
        <p:spPr/>
        <p:txBody>
          <a:bodyPr>
            <a:normAutofit/>
          </a:bodyPr>
          <a:lstStyle/>
          <a:p>
            <a:r>
              <a:rPr lang="en-US" sz="2000" dirty="0"/>
              <a:t>IP </a:t>
            </a:r>
            <a:r>
              <a:rPr lang="en-US" sz="2000" dirty="0" err="1"/>
              <a:t>Traceback</a:t>
            </a:r>
            <a:r>
              <a:rPr lang="en-US" sz="2000" dirty="0"/>
              <a:t> mechanisms</a:t>
            </a:r>
          </a:p>
          <a:p>
            <a:pPr lvl="1"/>
            <a:r>
              <a:rPr lang="en-US" sz="1600" dirty="0"/>
              <a:t>The process of tracing back the forged IP packets to their true sources rather than the spoofed IP addresses that was used in the attack is called </a:t>
            </a:r>
            <a:r>
              <a:rPr lang="en-US" sz="1600" dirty="0" err="1"/>
              <a:t>traceback</a:t>
            </a:r>
            <a:endParaRPr lang="en-US" sz="1600" dirty="0"/>
          </a:p>
          <a:p>
            <a:pPr lvl="1"/>
            <a:r>
              <a:rPr lang="en-US" sz="1600" dirty="0"/>
              <a:t>packet marking mechanisms . Usually routers in the path to the victim mark packets (i.e., add routers’ identification to each packet) so that the victim can identify the path of attack traffic and distinguish it from legitimate traffic after the detection</a:t>
            </a:r>
          </a:p>
          <a:p>
            <a:pPr lvl="2"/>
            <a:r>
              <a:rPr lang="en-US" sz="1200" dirty="0"/>
              <a:t>(-) storing the entire path in the IP identification field of each packet needs certain coding schemes and these schemes sometimes are not able to assign each mark to a unique path false positive.</a:t>
            </a:r>
          </a:p>
          <a:p>
            <a:pPr lvl="1"/>
            <a:r>
              <a:rPr lang="en-US" sz="1600" dirty="0"/>
              <a:t>link testing mechanisms [67], [68] in which the </a:t>
            </a:r>
            <a:r>
              <a:rPr lang="en-US" sz="1600" dirty="0" err="1"/>
              <a:t>traceback</a:t>
            </a:r>
            <a:r>
              <a:rPr lang="en-US" sz="1600" dirty="0"/>
              <a:t> process usually starts from the router closest to the victim and iteratively tests its upstream links until it can be determined which link is used to carry the attacker’s traffic (i.e., the </a:t>
            </a:r>
            <a:r>
              <a:rPr lang="en-US" sz="1600" dirty="0" err="1"/>
              <a:t>traceback</a:t>
            </a:r>
            <a:r>
              <a:rPr lang="en-US" sz="1600" dirty="0"/>
              <a:t> process is recursively repeated on the upstream router until the source is reached).</a:t>
            </a:r>
          </a:p>
          <a:p>
            <a:pPr lvl="1"/>
            <a:r>
              <a:rPr lang="it-IT" sz="1600" dirty="0"/>
              <a:t>(-) </a:t>
            </a:r>
            <a:r>
              <a:rPr lang="en-US" sz="1600" dirty="0"/>
              <a:t>serious deployment and operational challenges</a:t>
            </a:r>
          </a:p>
          <a:p>
            <a:pPr lvl="2"/>
            <a:r>
              <a:rPr lang="en-US" sz="1200" dirty="0"/>
              <a:t>ensuring a sufficient number of routers that support </a:t>
            </a:r>
            <a:r>
              <a:rPr lang="en-US" sz="1200" dirty="0" err="1"/>
              <a:t>traceback</a:t>
            </a:r>
            <a:r>
              <a:rPr lang="en-US" sz="1200" dirty="0"/>
              <a:t> before it is effective. </a:t>
            </a:r>
          </a:p>
          <a:p>
            <a:pPr lvl="2"/>
            <a:r>
              <a:rPr lang="en-US" sz="1200" dirty="0"/>
              <a:t>attackers can also generate </a:t>
            </a:r>
            <a:r>
              <a:rPr lang="en-US" sz="1200" dirty="0" err="1"/>
              <a:t>traceback</a:t>
            </a:r>
            <a:r>
              <a:rPr lang="en-US" sz="1200" dirty="0"/>
              <a:t> messages; consequently, some form of authentication of </a:t>
            </a:r>
            <a:r>
              <a:rPr lang="en-US" sz="1200" dirty="0" err="1"/>
              <a:t>traceback</a:t>
            </a:r>
            <a:r>
              <a:rPr lang="en-US" sz="1200" dirty="0"/>
              <a:t> messages is necessary. Furthermore, most of the </a:t>
            </a:r>
            <a:r>
              <a:rPr lang="en-US" sz="1200" dirty="0" err="1"/>
              <a:t>traceback</a:t>
            </a:r>
            <a:r>
              <a:rPr lang="en-US" sz="1200" dirty="0"/>
              <a:t> mechanisms have heavy computational, network or management overheads</a:t>
            </a:r>
          </a:p>
        </p:txBody>
      </p:sp>
    </p:spTree>
    <p:extLst>
      <p:ext uri="{BB962C8B-B14F-4D97-AF65-F5344CB8AC3E}">
        <p14:creationId xmlns:p14="http://schemas.microsoft.com/office/powerpoint/2010/main" val="616349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92500" lnSpcReduction="20000"/>
          </a:bodyPr>
          <a:lstStyle/>
          <a:p>
            <a:r>
              <a:rPr lang="en-US" sz="2000" dirty="0"/>
              <a:t>Management Information Base (MIB)</a:t>
            </a:r>
          </a:p>
          <a:p>
            <a:pPr lvl="1"/>
            <a:r>
              <a:rPr lang="en-US" sz="1600" dirty="0"/>
              <a:t>MIB data is comprised of parameters that indicate various packet and routing statistics</a:t>
            </a:r>
          </a:p>
          <a:p>
            <a:pPr lvl="1"/>
            <a:r>
              <a:rPr lang="en-US" sz="1600" dirty="0"/>
              <a:t>it is possible to map ICMP, UDP, and TCP packets’ statistical abnormalities to a specific </a:t>
            </a:r>
            <a:r>
              <a:rPr lang="en-US" sz="1600" dirty="0" err="1"/>
              <a:t>DDoS</a:t>
            </a:r>
            <a:r>
              <a:rPr lang="en-US" sz="1600" dirty="0"/>
              <a:t> attack by identifying statistical patterns related to different parameters</a:t>
            </a:r>
          </a:p>
          <a:p>
            <a:pPr lvl="1"/>
            <a:r>
              <a:rPr lang="en-US" sz="1600" dirty="0"/>
              <a:t>can also provide ways to adjust network parameters to compensate for the unwanted traffic (e.g., adding more resources to the target network)</a:t>
            </a:r>
          </a:p>
          <a:p>
            <a:r>
              <a:rPr lang="en-US" sz="2000" dirty="0"/>
              <a:t>Packet marking and filtering mechanisms</a:t>
            </a:r>
          </a:p>
          <a:p>
            <a:pPr lvl="1"/>
            <a:r>
              <a:rPr lang="en-US" sz="1600" dirty="0"/>
              <a:t>mark legitimate packets at each router along their path to the destination so that victims’ edge routers can filter the attack traffic. </a:t>
            </a:r>
          </a:p>
          <a:p>
            <a:pPr lvl="1"/>
            <a:r>
              <a:rPr lang="en-US" sz="1600" dirty="0"/>
              <a:t>These mechanisms let the receivers install dynamic network filters to block the undesirable traffic</a:t>
            </a:r>
          </a:p>
          <a:p>
            <a:r>
              <a:rPr lang="en-US" sz="2000" dirty="0"/>
              <a:t>History-based IP filtering</a:t>
            </a:r>
          </a:p>
          <a:p>
            <a:pPr lvl="1"/>
            <a:r>
              <a:rPr lang="en-US" sz="1600" dirty="0"/>
              <a:t>the target destination can use an IP address database to keep all the IP addresses that frequently appear at the target. </a:t>
            </a:r>
          </a:p>
          <a:p>
            <a:pPr lvl="1"/>
            <a:r>
              <a:rPr lang="en-US" sz="1600" dirty="0"/>
              <a:t>During a bandwidth attack, the target only admits the packets whose source IP addresses belong to the IP address database. </a:t>
            </a:r>
          </a:p>
          <a:p>
            <a:pPr lvl="1"/>
            <a:r>
              <a:rPr lang="en-US" sz="1600" dirty="0"/>
              <a:t>This technique helps destination hosts in resource management when their inks to the upstream network becomes a bottleneck during a </a:t>
            </a:r>
            <a:r>
              <a:rPr lang="en-US" sz="1600" dirty="0" err="1"/>
              <a:t>DDoS</a:t>
            </a:r>
            <a:r>
              <a:rPr lang="en-US" sz="1600" dirty="0"/>
              <a:t> flooding attack. </a:t>
            </a:r>
          </a:p>
          <a:p>
            <a:pPr lvl="1"/>
            <a:r>
              <a:rPr lang="en-US" sz="1600" dirty="0"/>
              <a:t>(-) any large-scale </a:t>
            </a:r>
            <a:r>
              <a:rPr lang="en-US" sz="1600" dirty="0" err="1"/>
              <a:t>DDoS</a:t>
            </a:r>
            <a:r>
              <a:rPr lang="en-US" sz="1600" dirty="0"/>
              <a:t> attack that simulates normal traffic </a:t>
            </a:r>
            <a:r>
              <a:rPr lang="en-US" sz="1600" dirty="0" err="1"/>
              <a:t>behaviour</a:t>
            </a:r>
            <a:r>
              <a:rPr lang="en-US" sz="1600" dirty="0"/>
              <a:t> will defeat such mechanisms.</a:t>
            </a:r>
          </a:p>
        </p:txBody>
      </p:sp>
    </p:spTree>
    <p:extLst>
      <p:ext uri="{BB962C8B-B14F-4D97-AF65-F5344CB8AC3E}">
        <p14:creationId xmlns:p14="http://schemas.microsoft.com/office/powerpoint/2010/main" val="51378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(D)DOS</a:t>
            </a:r>
          </a:p>
        </p:txBody>
      </p:sp>
      <p:sp>
        <p:nvSpPr>
          <p:cNvPr id="3" name="Segnaposto contenuto 2"/>
          <p:cNvSpPr>
            <a:spLocks noGrp="1"/>
          </p:cNvSpPr>
          <p:nvPr>
            <p:ph idx="1"/>
          </p:nvPr>
        </p:nvSpPr>
        <p:spPr/>
        <p:txBody>
          <a:bodyPr>
            <a:normAutofit/>
          </a:bodyPr>
          <a:lstStyle/>
          <a:p>
            <a:r>
              <a:rPr lang="en-US" dirty="0"/>
              <a:t>Business Interruption</a:t>
            </a:r>
          </a:p>
          <a:p>
            <a:pPr lvl="1"/>
            <a:r>
              <a:rPr lang="en-US" dirty="0"/>
              <a:t>For gaining some advantage</a:t>
            </a:r>
          </a:p>
          <a:p>
            <a:r>
              <a:rPr lang="en-US" dirty="0"/>
              <a:t>Operation Interruption</a:t>
            </a:r>
          </a:p>
          <a:p>
            <a:pPr lvl="1"/>
            <a:r>
              <a:rPr lang="en-US" dirty="0"/>
              <a:t>For attacking systems</a:t>
            </a:r>
            <a:endParaRPr lang="it-IT" dirty="0"/>
          </a:p>
          <a:p>
            <a:r>
              <a:rPr lang="it-IT" dirty="0"/>
              <a:t>SCADA</a:t>
            </a:r>
          </a:p>
          <a:p>
            <a:r>
              <a:rPr lang="it-IT" dirty="0" err="1"/>
              <a:t>Ransomware</a:t>
            </a:r>
            <a:endParaRPr lang="it-IT" dirty="0"/>
          </a:p>
          <a:p>
            <a:r>
              <a:rPr lang="it-IT" dirty="0" err="1"/>
              <a:t>Acktivism</a:t>
            </a:r>
            <a:r>
              <a:rPr lang="it-IT" dirty="0"/>
              <a:t>/</a:t>
            </a:r>
            <a:r>
              <a:rPr lang="it-IT" dirty="0" err="1"/>
              <a:t>Terrorism</a:t>
            </a:r>
            <a:endParaRPr lang="en-US" dirty="0"/>
          </a:p>
        </p:txBody>
      </p:sp>
    </p:spTree>
    <p:extLst>
      <p:ext uri="{BB962C8B-B14F-4D97-AF65-F5344CB8AC3E}">
        <p14:creationId xmlns:p14="http://schemas.microsoft.com/office/powerpoint/2010/main" val="604675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lnSpcReduction="10000"/>
          </a:bodyPr>
          <a:lstStyle/>
          <a:p>
            <a:r>
              <a:rPr lang="en-US" sz="2000" dirty="0"/>
              <a:t>Hop-count filtering  </a:t>
            </a:r>
          </a:p>
          <a:p>
            <a:pPr lvl="1"/>
            <a:r>
              <a:rPr lang="en-US" sz="1600" dirty="0"/>
              <a:t>Information </a:t>
            </a:r>
            <a:r>
              <a:rPr lang="en-US" sz="2000" dirty="0"/>
              <a:t>about a source IP address and its corresponding hops from a destination are recorded in a table at the destination side when the destination is not under attack. </a:t>
            </a:r>
          </a:p>
          <a:p>
            <a:pPr lvl="1"/>
            <a:r>
              <a:rPr lang="en-US" sz="2000" dirty="0"/>
              <a:t>Once an attack alarm is raised, the victim inspects the incoming packets’ source IP addresses and their corresponding hops to differentiate the spoofed packets. </a:t>
            </a:r>
          </a:p>
          <a:p>
            <a:pPr lvl="1"/>
            <a:r>
              <a:rPr lang="en-US" sz="2000" dirty="0"/>
              <a:t>It is not necessary for routers to collaborate mutually in this mechanism;</a:t>
            </a:r>
          </a:p>
          <a:p>
            <a:pPr lvl="1"/>
            <a:r>
              <a:rPr lang="en-US" sz="2000" dirty="0"/>
              <a:t>(-) it is difficult to ensure the integrity and accuracy of the source IP addresses and their corresponding hops from the victim. </a:t>
            </a:r>
          </a:p>
          <a:p>
            <a:pPr lvl="2"/>
            <a:r>
              <a:rPr lang="en-US" sz="1600" dirty="0"/>
              <a:t>Attackers can spoof IP addresses with the same hop-count as their machines do. </a:t>
            </a:r>
          </a:p>
          <a:p>
            <a:pPr lvl="1"/>
            <a:r>
              <a:rPr lang="en-US" sz="2000" dirty="0"/>
              <a:t>(-) legitimate packets can be identified as spoofed ones if their IP to hop-count mappings are inaccurate or if the hop-count updates has a delay.</a:t>
            </a:r>
          </a:p>
        </p:txBody>
      </p:sp>
    </p:spTree>
    <p:extLst>
      <p:ext uri="{BB962C8B-B14F-4D97-AF65-F5344CB8AC3E}">
        <p14:creationId xmlns:p14="http://schemas.microsoft.com/office/powerpoint/2010/main" val="2368072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70000" lnSpcReduction="20000"/>
          </a:bodyPr>
          <a:lstStyle/>
          <a:p>
            <a:r>
              <a:rPr lang="en-US" dirty="0"/>
              <a:t>Path Identifier (Pi) </a:t>
            </a:r>
          </a:p>
          <a:p>
            <a:pPr lvl="1"/>
            <a:r>
              <a:rPr lang="en-US" dirty="0"/>
              <a:t>a path fingerprint is embedded in each packet which enables a victim to identify packets traversing the same paths through the Internet on a per packet basis, despite of the source IP address spoofing. </a:t>
            </a:r>
          </a:p>
          <a:p>
            <a:pPr lvl="1"/>
            <a:r>
              <a:rPr lang="en-US" dirty="0"/>
              <a:t>Pi is a per-packet deterministic mechanism which means that each packet that is travelling along the same path carries the same identifier. </a:t>
            </a:r>
          </a:p>
          <a:p>
            <a:pPr lvl="1"/>
            <a:r>
              <a:rPr lang="en-US" dirty="0"/>
              <a:t>the victim employs the Pi mark to filter out packets matching the attackers’ identifiers on a per packet basis which is considered as a proactive role in defending against a </a:t>
            </a:r>
            <a:r>
              <a:rPr lang="en-US" dirty="0" err="1"/>
              <a:t>DDoS</a:t>
            </a:r>
            <a:r>
              <a:rPr lang="en-US" dirty="0"/>
              <a:t> attack. </a:t>
            </a:r>
          </a:p>
          <a:p>
            <a:pPr lvl="1"/>
            <a:r>
              <a:rPr lang="en-US" dirty="0"/>
              <a:t>Pi is effective if about half of the routers in the Internet participate in packet marking .</a:t>
            </a:r>
          </a:p>
          <a:p>
            <a:pPr lvl="1"/>
            <a:r>
              <a:rPr lang="en-US" dirty="0"/>
              <a:t>(-) the limitation on the size of identification field may result in the same path information representing different paths. </a:t>
            </a:r>
          </a:p>
          <a:p>
            <a:pPr lvl="2"/>
            <a:r>
              <a:rPr lang="en-US" dirty="0"/>
              <a:t>This can decrease the performance of Pi mechanism (i.e., increased false positive/false negative rates).</a:t>
            </a:r>
          </a:p>
        </p:txBody>
      </p:sp>
    </p:spTree>
    <p:extLst>
      <p:ext uri="{BB962C8B-B14F-4D97-AF65-F5344CB8AC3E}">
        <p14:creationId xmlns:p14="http://schemas.microsoft.com/office/powerpoint/2010/main" val="1095639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62500" lnSpcReduction="20000"/>
          </a:bodyPr>
          <a:lstStyle/>
          <a:p>
            <a:r>
              <a:rPr lang="en-US" dirty="0"/>
              <a:t>Packet dropping based on the level of congestion</a:t>
            </a:r>
          </a:p>
          <a:p>
            <a:r>
              <a:rPr lang="en-US" dirty="0"/>
              <a:t>These destination-based </a:t>
            </a:r>
            <a:r>
              <a:rPr lang="en-US" dirty="0" err="1"/>
              <a:t>DDoS</a:t>
            </a:r>
            <a:r>
              <a:rPr lang="en-US" dirty="0"/>
              <a:t> defense mechanisms drop suspicious packets when the network links are congested to a certain level. </a:t>
            </a:r>
          </a:p>
          <a:p>
            <a:r>
              <a:rPr lang="en-US" dirty="0" err="1"/>
              <a:t>Packetscore</a:t>
            </a:r>
            <a:r>
              <a:rPr lang="en-US" dirty="0"/>
              <a:t> is an example of this type.</a:t>
            </a:r>
          </a:p>
          <a:p>
            <a:pPr lvl="1"/>
            <a:r>
              <a:rPr lang="en-US" dirty="0"/>
              <a:t>An automated attack characterization, selective packet discarding and overload control mechanism. </a:t>
            </a:r>
          </a:p>
          <a:p>
            <a:pPr lvl="1"/>
            <a:r>
              <a:rPr lang="en-US" dirty="0"/>
              <a:t>The key idea is to prioritize packets based on per packet score given the attribute values it carries. Then, once the score of a packet is computed by employing a Bayesian-theoretic metric, a score-based selective packet discarding method at the destination is performed.</a:t>
            </a:r>
          </a:p>
          <a:p>
            <a:pPr lvl="1"/>
            <a:r>
              <a:rPr lang="en-US" dirty="0"/>
              <a:t>The dropping threshold for the packet discarding method is dynamically adjusted based on (1) the score distribution of recent incoming packets and (2) the current level of overload of the system. However, </a:t>
            </a:r>
          </a:p>
          <a:p>
            <a:pPr lvl="1"/>
            <a:r>
              <a:rPr lang="en-US" dirty="0"/>
              <a:t>(-) attackers did not provide any results to show how the time-scale of updates of the scorebooks, score cumulative distribution function (CDF), and dynamic discarding threshold could impact the response time and the decision of their proposed selective packet discarding scheme when subjected to more orchestrated synchronized </a:t>
            </a:r>
            <a:r>
              <a:rPr lang="en-US" dirty="0" err="1"/>
              <a:t>DDoS</a:t>
            </a:r>
            <a:r>
              <a:rPr lang="en-US" dirty="0"/>
              <a:t> Attacks </a:t>
            </a:r>
          </a:p>
        </p:txBody>
      </p:sp>
    </p:spTree>
    <p:extLst>
      <p:ext uri="{BB962C8B-B14F-4D97-AF65-F5344CB8AC3E}">
        <p14:creationId xmlns:p14="http://schemas.microsoft.com/office/powerpoint/2010/main" val="2657993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Network-based mechanisms</a:t>
            </a:r>
          </a:p>
        </p:txBody>
      </p:sp>
      <p:sp>
        <p:nvSpPr>
          <p:cNvPr id="3" name="Segnaposto contenuto 2"/>
          <p:cNvSpPr>
            <a:spLocks noGrp="1"/>
          </p:cNvSpPr>
          <p:nvPr>
            <p:ph idx="1"/>
          </p:nvPr>
        </p:nvSpPr>
        <p:spPr/>
        <p:txBody>
          <a:bodyPr>
            <a:normAutofit fontScale="77500" lnSpcReduction="20000"/>
          </a:bodyPr>
          <a:lstStyle/>
          <a:p>
            <a:r>
              <a:rPr lang="en-US" sz="2000" dirty="0"/>
              <a:t>Route-based packet filtering </a:t>
            </a:r>
          </a:p>
          <a:p>
            <a:pPr lvl="1"/>
            <a:r>
              <a:rPr lang="en-US" sz="1600" dirty="0"/>
              <a:t>Route-based packet filtering extends ingress filtering to the routers at the core of the Internet. </a:t>
            </a:r>
          </a:p>
          <a:p>
            <a:pPr lvl="1"/>
            <a:r>
              <a:rPr lang="en-US" sz="1600" dirty="0"/>
              <a:t>The traffic on each link in the core of the Internet usually originates from a limited set of source addresses. if an unexpected source address appears in an IP packet on a link, then it is assumed that the source address has been spoofed, and hence the packet can be filtered.</a:t>
            </a:r>
          </a:p>
          <a:p>
            <a:pPr lvl="1"/>
            <a:r>
              <a:rPr lang="en-US" sz="1600" dirty="0"/>
              <a:t>(-) ineffective against </a:t>
            </a:r>
            <a:r>
              <a:rPr lang="en-US" sz="1600" dirty="0" err="1"/>
              <a:t>DDoS</a:t>
            </a:r>
            <a:r>
              <a:rPr lang="en-US" sz="1600" dirty="0"/>
              <a:t> attacks if attackers either use genuine IP addresses instead of spoofed ones or spoof with carefully chosen source IP addresses that are not going to be filtered.</a:t>
            </a:r>
          </a:p>
          <a:p>
            <a:r>
              <a:rPr lang="en-US" sz="2000" dirty="0"/>
              <a:t>Detecting and filtering malicious routers </a:t>
            </a:r>
          </a:p>
          <a:p>
            <a:r>
              <a:rPr lang="en-US" sz="2000" dirty="0"/>
              <a:t>A range of specialized anomaly detection protocols have been proposed to detect malicious routers involved in packet forwarding between routers. </a:t>
            </a:r>
          </a:p>
          <a:p>
            <a:r>
              <a:rPr lang="en-US" sz="2000" dirty="0"/>
              <a:t>Watchers detects misbehaving routers that launch </a:t>
            </a:r>
            <a:r>
              <a:rPr lang="en-US" sz="2000" dirty="0" err="1"/>
              <a:t>DDoS</a:t>
            </a:r>
            <a:r>
              <a:rPr lang="en-US" sz="2000" dirty="0"/>
              <a:t> attacks by absorbing, discarding or misrouting packets.</a:t>
            </a:r>
          </a:p>
          <a:p>
            <a:pPr lvl="1"/>
            <a:r>
              <a:rPr lang="en-US" sz="2100" dirty="0"/>
              <a:t> It uses the conservation of flow principle to examine flows between neighbors and endpoints.</a:t>
            </a:r>
          </a:p>
          <a:p>
            <a:pPr lvl="1"/>
            <a:r>
              <a:rPr lang="en-US" sz="2100" dirty="0"/>
              <a:t>(-) Watchers requires explicit communication among the routers. </a:t>
            </a:r>
          </a:p>
          <a:p>
            <a:pPr lvl="1"/>
            <a:r>
              <a:rPr lang="en-US" sz="2100" dirty="0"/>
              <a:t>(-)  it cannot detect spoofed packets. </a:t>
            </a:r>
          </a:p>
          <a:p>
            <a:pPr lvl="1"/>
            <a:r>
              <a:rPr lang="en-US" sz="2100" dirty="0"/>
              <a:t>(-) such packets could be used by the attacker to misidentify a target as a bad router. Watchers can only detect compromised routers and it is vulnerable to misbehaving hosts. </a:t>
            </a:r>
          </a:p>
          <a:p>
            <a:pPr lvl="1"/>
            <a:r>
              <a:rPr lang="en-US" sz="2100" dirty="0"/>
              <a:t>(-) It also assumes that every router knows the topology of the network, which is not a feasible assumption for large networks.</a:t>
            </a:r>
          </a:p>
        </p:txBody>
      </p:sp>
    </p:spTree>
    <p:extLst>
      <p:ext uri="{BB962C8B-B14F-4D97-AF65-F5344CB8AC3E}">
        <p14:creationId xmlns:p14="http://schemas.microsoft.com/office/powerpoint/2010/main" val="1643647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92500" lnSpcReduction="20000"/>
          </a:bodyPr>
          <a:lstStyle/>
          <a:p>
            <a:r>
              <a:rPr lang="it-IT" sz="2000" dirty="0"/>
              <a:t>(-) </a:t>
            </a:r>
            <a:r>
              <a:rPr lang="en-US" sz="2000" dirty="0"/>
              <a:t>Network-based mechanisms usually lead to high storage and processing overheads at the routers.</a:t>
            </a:r>
          </a:p>
          <a:p>
            <a:r>
              <a:rPr lang="en-US" sz="2000" dirty="0"/>
              <a:t>Various researchers have proposed different approaches to reduce the amount of storage and consumption of CPU cycles for detection and response at the routers such</a:t>
            </a:r>
          </a:p>
          <a:p>
            <a:r>
              <a:rPr lang="en-US" sz="2000" dirty="0"/>
              <a:t>as Bloom filters [78] [87], Packet sampling [88] </a:t>
            </a:r>
          </a:p>
          <a:p>
            <a:r>
              <a:rPr lang="en-US" sz="2000" dirty="0"/>
              <a:t>(-) these approaches are not sufficient when routers still do </a:t>
            </a:r>
            <a:r>
              <a:rPr lang="en-US" sz="2000" dirty="0" err="1"/>
              <a:t>redundantjobs</a:t>
            </a:r>
            <a:r>
              <a:rPr lang="en-US" sz="2000" dirty="0"/>
              <a:t>. </a:t>
            </a:r>
          </a:p>
          <a:p>
            <a:r>
              <a:rPr lang="en-US" sz="2000" dirty="0"/>
              <a:t>(-) reducing the amount of redundant detection and response between the routers requires coordination among them. </a:t>
            </a:r>
          </a:p>
          <a:p>
            <a:r>
              <a:rPr lang="en-US" sz="2000" dirty="0"/>
              <a:t>Different communication protocols have been proposed to coordinate attack detection and response among the routers. </a:t>
            </a:r>
          </a:p>
          <a:p>
            <a:r>
              <a:rPr lang="en-US" sz="2000" dirty="0"/>
              <a:t>(-) network-based defense mechanisms that have been proposed thus far are not effective and efficient because of their large overhead of network communication.</a:t>
            </a:r>
          </a:p>
          <a:p>
            <a:pPr lvl="1"/>
            <a:r>
              <a:rPr lang="en-US" sz="1600" dirty="0"/>
              <a:t>the lack of bandwidth during </a:t>
            </a:r>
            <a:r>
              <a:rPr lang="en-US" sz="1600" dirty="0" err="1"/>
              <a:t>DDoS</a:t>
            </a:r>
            <a:r>
              <a:rPr lang="en-US" sz="1600" dirty="0"/>
              <a:t> attacks may limit the protocol for communication and cause network-based mechanisms to fail.</a:t>
            </a:r>
          </a:p>
        </p:txBody>
      </p:sp>
    </p:spTree>
    <p:extLst>
      <p:ext uri="{BB962C8B-B14F-4D97-AF65-F5344CB8AC3E}">
        <p14:creationId xmlns:p14="http://schemas.microsoft.com/office/powerpoint/2010/main" val="620968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lnSpcReduction="10000"/>
          </a:bodyPr>
          <a:lstStyle/>
          <a:p>
            <a:pPr marL="0" indent="0">
              <a:buNone/>
            </a:pPr>
            <a:r>
              <a:rPr lang="en-US" sz="2000" dirty="0"/>
              <a:t>Hybrid (Distributed) mechanisms </a:t>
            </a:r>
          </a:p>
          <a:p>
            <a:r>
              <a:rPr lang="en-US" sz="2000" dirty="0"/>
              <a:t>(-)  no strong cooperation among the deployment points. </a:t>
            </a:r>
          </a:p>
          <a:p>
            <a:r>
              <a:rPr lang="en-US" sz="2000" dirty="0"/>
              <a:t>(-) detection and response is mostly done centrally either by each of the deployment points (e.g., source-based mechanisms) or by some responsible points within the group of deployment points (e.g., network-based mechanisms). </a:t>
            </a:r>
          </a:p>
          <a:p>
            <a:r>
              <a:rPr lang="en-US" sz="2000" dirty="0"/>
              <a:t>we call these categories of </a:t>
            </a:r>
            <a:r>
              <a:rPr lang="en-US" sz="2000" dirty="0" err="1"/>
              <a:t>DDoS</a:t>
            </a:r>
            <a:r>
              <a:rPr lang="en-US" sz="2000" dirty="0"/>
              <a:t> defense mechanisms centralized. </a:t>
            </a:r>
          </a:p>
          <a:p>
            <a:r>
              <a:rPr lang="en-US" sz="2000" dirty="0"/>
              <a:t>As opposed to centralized defense mechanisms, hybrid defense mechanisms are </a:t>
            </a:r>
          </a:p>
          <a:p>
            <a:pPr marL="857250" lvl="1" indent="-457200">
              <a:buFont typeface="+mj-lt"/>
              <a:buAutoNum type="arabicPeriod"/>
            </a:pPr>
            <a:r>
              <a:rPr lang="en-US" sz="1600" dirty="0"/>
              <a:t>deployed at (or their components are distributed over) multiple locations such as source, destination or intermediate networks and </a:t>
            </a:r>
          </a:p>
          <a:p>
            <a:pPr marL="857250" lvl="1" indent="-457200">
              <a:buFont typeface="+mj-lt"/>
              <a:buAutoNum type="arabicPeriod"/>
            </a:pPr>
            <a:r>
              <a:rPr lang="en-US" sz="1600" dirty="0" err="1"/>
              <a:t>thereis</a:t>
            </a:r>
            <a:r>
              <a:rPr lang="en-US" sz="1600" dirty="0"/>
              <a:t> usually cooperation among the deployment points. </a:t>
            </a:r>
          </a:p>
          <a:p>
            <a:r>
              <a:rPr lang="en-US" sz="2000" dirty="0"/>
              <a:t>For instance, detection can be done at the victim side and the response can be initiated and distributed to other nodes by the victim.</a:t>
            </a:r>
          </a:p>
        </p:txBody>
      </p:sp>
    </p:spTree>
    <p:extLst>
      <p:ext uri="{BB962C8B-B14F-4D97-AF65-F5344CB8AC3E}">
        <p14:creationId xmlns:p14="http://schemas.microsoft.com/office/powerpoint/2010/main" val="3475518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lnSpcReduction="10000"/>
          </a:bodyPr>
          <a:lstStyle/>
          <a:p>
            <a:pPr marL="0" indent="0">
              <a:buNone/>
            </a:pPr>
            <a:r>
              <a:rPr lang="en-US" sz="2000" dirty="0"/>
              <a:t>Hybrid packet marking and throttling/filtering mechanisms: </a:t>
            </a:r>
          </a:p>
          <a:p>
            <a:r>
              <a:rPr lang="en-US" sz="2000" dirty="0"/>
              <a:t>All of the previously presented marking and filtering mechanisms place the attack detection module and the packet filtering module at the same location.</a:t>
            </a:r>
          </a:p>
          <a:p>
            <a:r>
              <a:rPr lang="en-US" sz="2000" dirty="0"/>
              <a:t>Hybrid packet throttling mechanisms usually place the attack detection modules near the victims and execute packet filtering close to the attack sources. </a:t>
            </a:r>
          </a:p>
          <a:p>
            <a:r>
              <a:rPr lang="en-US" sz="2000" dirty="0"/>
              <a:t>In some of these mechanisms, victims under attack install a router throttle at upstream routers several hops away in order to limit the forwarding rate of the packets destined to those victims. </a:t>
            </a:r>
          </a:p>
          <a:p>
            <a:r>
              <a:rPr lang="en-US" sz="2000" dirty="0"/>
              <a:t>Basically these mechanisms are packet filtering infrastructures that are leveraging the routers’ support to filter out </a:t>
            </a:r>
            <a:r>
              <a:rPr lang="en-US" sz="2000" dirty="0" err="1"/>
              <a:t>DDoS</a:t>
            </a:r>
            <a:r>
              <a:rPr lang="en-US" sz="2000" dirty="0"/>
              <a:t> flows. </a:t>
            </a:r>
          </a:p>
          <a:p>
            <a:r>
              <a:rPr lang="en-US" sz="2000" dirty="0"/>
              <a:t>these mechanisms only limit the rate of malicious packets and do not harm legitimate flows.</a:t>
            </a:r>
          </a:p>
        </p:txBody>
      </p:sp>
    </p:spTree>
    <p:extLst>
      <p:ext uri="{BB962C8B-B14F-4D97-AF65-F5344CB8AC3E}">
        <p14:creationId xmlns:p14="http://schemas.microsoft.com/office/powerpoint/2010/main" val="1670648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Hybrid packet marking and throttling/filtering mechanisms</a:t>
            </a:r>
          </a:p>
        </p:txBody>
      </p:sp>
      <p:sp>
        <p:nvSpPr>
          <p:cNvPr id="3" name="Segnaposto contenuto 2"/>
          <p:cNvSpPr>
            <a:spLocks noGrp="1"/>
          </p:cNvSpPr>
          <p:nvPr>
            <p:ph idx="1"/>
          </p:nvPr>
        </p:nvSpPr>
        <p:spPr/>
        <p:txBody>
          <a:bodyPr>
            <a:normAutofit lnSpcReduction="10000"/>
          </a:bodyPr>
          <a:lstStyle/>
          <a:p>
            <a:pPr marL="0" indent="0">
              <a:buNone/>
            </a:pPr>
            <a:r>
              <a:rPr lang="en-US" sz="2000" dirty="0"/>
              <a:t>Aggregate-based Congestion Control (ACC) and Pushback </a:t>
            </a:r>
          </a:p>
          <a:p>
            <a:r>
              <a:rPr lang="en-US" sz="2000" dirty="0"/>
              <a:t> ACC rate limits the aggregates rather than IP sources. </a:t>
            </a:r>
          </a:p>
          <a:p>
            <a:r>
              <a:rPr lang="en-US" sz="2000" dirty="0"/>
              <a:t>Aggregates are subsets of traffic defined by some characteristics such as specific destination port or source IP address. </a:t>
            </a:r>
          </a:p>
          <a:p>
            <a:r>
              <a:rPr lang="en-US" sz="2000" dirty="0"/>
              <a:t>routers detect aggregates overwhelming them by using samples of packet drops in their queues. </a:t>
            </a:r>
          </a:p>
          <a:p>
            <a:r>
              <a:rPr lang="en-US" sz="2000" dirty="0"/>
              <a:t>Then they send a pushback message to the upstream routers along with the information about the aggregates to request a rate limit by presenting a rate limit value. </a:t>
            </a:r>
          </a:p>
          <a:p>
            <a:r>
              <a:rPr lang="en-US" sz="2000" dirty="0"/>
              <a:t>If the aggregate packets respect the rate limit they can still go through their path to their destinations, otherwise they are dropped to limit their rate and pushback messages are propagated to the upstream router</a:t>
            </a:r>
          </a:p>
          <a:p>
            <a:r>
              <a:rPr lang="en-US" sz="2000" dirty="0"/>
              <a:t>ACC and Pushback are not effective against uniformly distributed attack sources because of voluminous traffic</a:t>
            </a:r>
          </a:p>
        </p:txBody>
      </p:sp>
    </p:spTree>
    <p:extLst>
      <p:ext uri="{BB962C8B-B14F-4D97-AF65-F5344CB8AC3E}">
        <p14:creationId xmlns:p14="http://schemas.microsoft.com/office/powerpoint/2010/main" val="3487928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85000" lnSpcReduction="20000"/>
          </a:bodyPr>
          <a:lstStyle/>
          <a:p>
            <a:r>
              <a:rPr lang="en-US" sz="2000" dirty="0"/>
              <a:t>Attack Diagnosis (AD) and parallel-AD [91]</a:t>
            </a:r>
          </a:p>
          <a:p>
            <a:r>
              <a:rPr lang="en-US" sz="2000" dirty="0"/>
              <a:t>AD combines the concepts of pushback and packet marking. </a:t>
            </a:r>
          </a:p>
          <a:p>
            <a:r>
              <a:rPr lang="en-US" sz="2000" dirty="0"/>
              <a:t>A victim host activates AD, after an attack has been detected, by sending AD-related commands to its upstream routers. Upon receiving such commands, the AD-enabled upstream routers deterministically mark each packet destined for the victim with the information about the input interface that processed that packet. </a:t>
            </a:r>
          </a:p>
          <a:p>
            <a:r>
              <a:rPr lang="en-US" sz="2000" dirty="0"/>
              <a:t>The victim can then </a:t>
            </a:r>
            <a:r>
              <a:rPr lang="en-US" sz="2000" dirty="0" err="1"/>
              <a:t>traceback</a:t>
            </a:r>
            <a:r>
              <a:rPr lang="en-US" sz="2000" dirty="0"/>
              <a:t> the attack traffic to its source by employing the router interface information which is recorded in the packet marking process. </a:t>
            </a:r>
          </a:p>
          <a:p>
            <a:r>
              <a:rPr lang="en-US" sz="2000" dirty="0"/>
              <a:t>Then, the victim issues messages that command AD-enabled routers to filter attack packets close to the source after the </a:t>
            </a:r>
            <a:r>
              <a:rPr lang="en-US" sz="2000" dirty="0" err="1"/>
              <a:t>traceback</a:t>
            </a:r>
            <a:r>
              <a:rPr lang="en-US" sz="2000" dirty="0"/>
              <a:t> is completed. </a:t>
            </a:r>
          </a:p>
          <a:p>
            <a:r>
              <a:rPr lang="en-US" sz="2000" dirty="0"/>
              <a:t>The AD commands can be authenticated by the TTL field of the IP header without relying on any global key distribution infrastructure in the Internet. </a:t>
            </a:r>
          </a:p>
          <a:p>
            <a:r>
              <a:rPr lang="en-US" sz="2000" dirty="0"/>
              <a:t>AD is not effective against large-scale attacks. An extension to AD, called Parallel AD (PAD), has been proposed to address AD’s shortcomings against large-scale attacks. </a:t>
            </a:r>
          </a:p>
          <a:p>
            <a:r>
              <a:rPr lang="en-US" sz="2000" dirty="0"/>
              <a:t>The main difference between PAD and AD is that PAD can diagnose and stop the traffic from more than one router at the same time. </a:t>
            </a:r>
          </a:p>
          <a:p>
            <a:r>
              <a:rPr lang="en-US" sz="2000" dirty="0"/>
              <a:t>Hence, PAD is capable of throttling traffic coming from a large number of attack sources at the same time.</a:t>
            </a:r>
          </a:p>
        </p:txBody>
      </p:sp>
    </p:spTree>
    <p:extLst>
      <p:ext uri="{BB962C8B-B14F-4D97-AF65-F5344CB8AC3E}">
        <p14:creationId xmlns:p14="http://schemas.microsoft.com/office/powerpoint/2010/main" val="30117768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55000" lnSpcReduction="20000"/>
          </a:bodyPr>
          <a:lstStyle/>
          <a:p>
            <a:r>
              <a:rPr lang="en-US" sz="2000" dirty="0"/>
              <a:t>TRACK [92]: This mechanism also combines IP </a:t>
            </a:r>
            <a:r>
              <a:rPr lang="en-US" sz="2000" dirty="0" err="1"/>
              <a:t>traceback</a:t>
            </a:r>
            <a:r>
              <a:rPr lang="en-US" sz="2000" dirty="0"/>
              <a:t>,</a:t>
            </a:r>
          </a:p>
          <a:p>
            <a:r>
              <a:rPr lang="en-US" sz="2000" dirty="0"/>
              <a:t>packet marking, and packet filtering. TRACK is composed</a:t>
            </a:r>
          </a:p>
          <a:p>
            <a:r>
              <a:rPr lang="en-US" sz="2000" dirty="0"/>
              <a:t>of two components: router port marking module and packet</a:t>
            </a:r>
          </a:p>
          <a:p>
            <a:r>
              <a:rPr lang="en-US" sz="2000" dirty="0"/>
              <a:t>filtering module. The router port marking module marks</a:t>
            </a:r>
          </a:p>
          <a:p>
            <a:r>
              <a:rPr lang="en-US" sz="2000" dirty="0"/>
              <a:t>packets by probabilistically writing a router interface’s port</a:t>
            </a:r>
          </a:p>
          <a:p>
            <a:r>
              <a:rPr lang="en-US" sz="2000" dirty="0"/>
              <a:t>number, a locally unique 6-digit identifier, to the packets it</a:t>
            </a:r>
          </a:p>
          <a:p>
            <a:r>
              <a:rPr lang="en-US" sz="2000" dirty="0"/>
              <a:t>transmits. Upon receiving the packets marked by each router</a:t>
            </a:r>
          </a:p>
          <a:p>
            <a:r>
              <a:rPr lang="en-US" sz="2000" dirty="0"/>
              <a:t>in an attacking path, a victim machine can then use the</a:t>
            </a:r>
          </a:p>
          <a:p>
            <a:r>
              <a:rPr lang="en-US" sz="2000" dirty="0"/>
              <a:t>information contained in those packets to trace the attack back</a:t>
            </a:r>
          </a:p>
          <a:p>
            <a:r>
              <a:rPr lang="en-US" sz="2000" dirty="0"/>
              <a:t>to its source. Then, the packet filtering component employs</a:t>
            </a:r>
          </a:p>
          <a:p>
            <a:r>
              <a:rPr lang="en-US" sz="2000" dirty="0"/>
              <a:t>the information contained in the same packets to filter the</a:t>
            </a:r>
          </a:p>
          <a:p>
            <a:r>
              <a:rPr lang="en-US" sz="2000" dirty="0"/>
              <a:t>malicious packets at the upstream routers, thus effectively</a:t>
            </a:r>
          </a:p>
          <a:p>
            <a:r>
              <a:rPr lang="en-US" sz="2000" dirty="0"/>
              <a:t>mitigating attacks. One of the main advantages of TRACK</a:t>
            </a:r>
          </a:p>
          <a:p>
            <a:r>
              <a:rPr lang="en-US" sz="2000" dirty="0"/>
              <a:t>over previously discussed throttling mechanisms is its low</a:t>
            </a:r>
          </a:p>
          <a:p>
            <a:r>
              <a:rPr lang="en-US" sz="2000" dirty="0"/>
              <a:t>communication and computation overhead [92]. TRACK has</a:t>
            </a:r>
          </a:p>
          <a:p>
            <a:r>
              <a:rPr lang="en-US" sz="2000" dirty="0"/>
              <a:t>some limitations to be addressed in the future:</a:t>
            </a:r>
          </a:p>
          <a:p>
            <a:r>
              <a:rPr lang="en-US" sz="2000" dirty="0"/>
              <a:t>(</a:t>
            </a:r>
            <a:r>
              <a:rPr lang="en-US" sz="2000" dirty="0" err="1"/>
              <a:t>i</a:t>
            </a:r>
            <a:r>
              <a:rPr lang="en-US" sz="2000" dirty="0"/>
              <a:t>) Attackers can modify the marking fields of the packets in</a:t>
            </a:r>
          </a:p>
          <a:p>
            <a:r>
              <a:rPr lang="en-US" sz="2000" dirty="0"/>
              <a:t>order to avoid being located; hence, TRACK is still vulnerable</a:t>
            </a:r>
          </a:p>
          <a:p>
            <a:r>
              <a:rPr lang="en-US" sz="2000" dirty="0"/>
              <a:t>to these attacks; and</a:t>
            </a:r>
          </a:p>
          <a:p>
            <a:r>
              <a:rPr lang="en-US" sz="2000" dirty="0"/>
              <a:t>(ii) TRACK is claimed to be an effective approach for</a:t>
            </a:r>
          </a:p>
          <a:p>
            <a:r>
              <a:rPr lang="en-US" sz="2000" dirty="0"/>
              <a:t>IP </a:t>
            </a:r>
            <a:r>
              <a:rPr lang="en-US" sz="2000" dirty="0" err="1"/>
              <a:t>traceback</a:t>
            </a:r>
            <a:r>
              <a:rPr lang="en-US" sz="2000" dirty="0"/>
              <a:t> but not effective for attack </a:t>
            </a:r>
            <a:r>
              <a:rPr lang="en-US" sz="2000" dirty="0" err="1"/>
              <a:t>traceback</a:t>
            </a:r>
            <a:r>
              <a:rPr lang="en-US" sz="2000" dirty="0"/>
              <a:t> in which</a:t>
            </a:r>
          </a:p>
          <a:p>
            <a:r>
              <a:rPr lang="en-US" sz="2000" dirty="0"/>
              <a:t>the objective is to identify the real attacker that ordered the</a:t>
            </a:r>
          </a:p>
          <a:p>
            <a:r>
              <a:rPr lang="en-US" sz="2000" dirty="0"/>
              <a:t>zombies to launch the </a:t>
            </a:r>
            <a:r>
              <a:rPr lang="en-US" sz="2000" dirty="0" err="1"/>
              <a:t>DDoS</a:t>
            </a:r>
            <a:r>
              <a:rPr lang="en-US" sz="2000" dirty="0"/>
              <a:t> attack. In other words, TRACK</a:t>
            </a:r>
          </a:p>
          <a:p>
            <a:r>
              <a:rPr lang="en-US" sz="2000" dirty="0"/>
              <a:t>cannot find the IP addresses of the attackers that actually</a:t>
            </a:r>
          </a:p>
          <a:p>
            <a:r>
              <a:rPr lang="en-US" sz="2000" dirty="0"/>
              <a:t>launch the attack</a:t>
            </a:r>
          </a:p>
        </p:txBody>
      </p:sp>
    </p:spTree>
    <p:extLst>
      <p:ext uri="{BB962C8B-B14F-4D97-AF65-F5344CB8AC3E}">
        <p14:creationId xmlns:p14="http://schemas.microsoft.com/office/powerpoint/2010/main" val="3417691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Low-rate T CP targeted Denial of Service</a:t>
            </a:r>
            <a:endParaRPr lang="it-IT" dirty="0"/>
          </a:p>
        </p:txBody>
      </p:sp>
      <p:sp>
        <p:nvSpPr>
          <p:cNvPr id="3" name="Segnaposto contenuto 2"/>
          <p:cNvSpPr>
            <a:spLocks noGrp="1"/>
          </p:cNvSpPr>
          <p:nvPr>
            <p:ph idx="1"/>
          </p:nvPr>
        </p:nvSpPr>
        <p:spPr/>
        <p:txBody>
          <a:bodyPr>
            <a:normAutofit fontScale="92500" lnSpcReduction="20000"/>
          </a:bodyPr>
          <a:lstStyle/>
          <a:p>
            <a:r>
              <a:rPr lang="it-IT" dirty="0"/>
              <a:t>Exploits the </a:t>
            </a:r>
            <a:r>
              <a:rPr lang="en-US" dirty="0"/>
              <a:t>working mechanism of TCP timers thus bringing the throughput of a system to almost zero</a:t>
            </a:r>
          </a:p>
          <a:p>
            <a:r>
              <a:rPr lang="en-US" dirty="0">
                <a:solidFill>
                  <a:srgbClr val="FF0000"/>
                </a:solidFill>
              </a:rPr>
              <a:t>Shrew attack</a:t>
            </a:r>
            <a:r>
              <a:rPr lang="en-US" dirty="0"/>
              <a:t>: generate packets only periodically in very minimal quantity -&gt;crafted packets are disguised with the legitimate packets</a:t>
            </a:r>
          </a:p>
          <a:p>
            <a:r>
              <a:rPr lang="en-US" dirty="0"/>
              <a:t>the congestion window is gradually reduced until the network </a:t>
            </a:r>
            <a:r>
              <a:rPr lang="it-IT" dirty="0" err="1"/>
              <a:t>is</a:t>
            </a:r>
            <a:r>
              <a:rPr lang="it-IT" dirty="0"/>
              <a:t> </a:t>
            </a:r>
            <a:r>
              <a:rPr lang="it-IT" dirty="0" err="1"/>
              <a:t>clear</a:t>
            </a:r>
            <a:r>
              <a:rPr lang="it-IT" dirty="0"/>
              <a:t>-&gt;double the RTO (</a:t>
            </a:r>
            <a:r>
              <a:rPr lang="it-IT" dirty="0" err="1"/>
              <a:t>Retrasmission</a:t>
            </a:r>
            <a:r>
              <a:rPr lang="it-IT" dirty="0"/>
              <a:t> Time out).</a:t>
            </a:r>
          </a:p>
          <a:p>
            <a:r>
              <a:rPr lang="en-US" dirty="0"/>
              <a:t>only send packets when the timer is about to expire and push it again into the RTO waiting time</a:t>
            </a:r>
          </a:p>
          <a:p>
            <a:endParaRPr lang="it-IT" dirty="0"/>
          </a:p>
        </p:txBody>
      </p:sp>
    </p:spTree>
    <p:extLst>
      <p:ext uri="{BB962C8B-B14F-4D97-AF65-F5344CB8AC3E}">
        <p14:creationId xmlns:p14="http://schemas.microsoft.com/office/powerpoint/2010/main" val="4009317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70000" lnSpcReduction="20000"/>
          </a:bodyPr>
          <a:lstStyle/>
          <a:p>
            <a:r>
              <a:rPr lang="en-US" sz="2000" dirty="0" err="1"/>
              <a:t>DEFensive</a:t>
            </a:r>
            <a:r>
              <a:rPr lang="en-US" sz="2000" dirty="0"/>
              <a:t> Cooperative Overlay Mesh (DEFCOM) </a:t>
            </a:r>
          </a:p>
          <a:p>
            <a:pPr lvl="1"/>
            <a:r>
              <a:rPr lang="en-US" sz="1600" dirty="0"/>
              <a:t>a distributed framework to enable </a:t>
            </a:r>
            <a:r>
              <a:rPr lang="en-US" sz="2000" dirty="0"/>
              <a:t>information and service exchange among all of the defense nodes. </a:t>
            </a:r>
          </a:p>
          <a:p>
            <a:pPr lvl="1"/>
            <a:r>
              <a:rPr lang="en-US" sz="2000" dirty="0"/>
              <a:t>attempts to shift from isolated defense architectures towards a distributed framework of heterogeneous defense nodes in which all the nodes collaborate and cooperate to achieve an effective defense . For instance, since attack</a:t>
            </a:r>
          </a:p>
          <a:p>
            <a:r>
              <a:rPr lang="en-US" sz="2000" dirty="0"/>
              <a:t>detection is best done near the victim and response is most effective at the source of the attack, defense nodes should be specialized for different aspects of the defense; </a:t>
            </a:r>
          </a:p>
          <a:p>
            <a:r>
              <a:rPr lang="en-US" sz="2000" dirty="0"/>
              <a:t>Each node in their proposed framework must at least support the followings: </a:t>
            </a:r>
          </a:p>
          <a:p>
            <a:pPr marL="800100" lvl="1" indent="-342900">
              <a:buFont typeface="+mj-lt"/>
              <a:buAutoNum type="arabicPeriod"/>
            </a:pPr>
            <a:r>
              <a:rPr lang="en-US" sz="1600" dirty="0"/>
              <a:t>Attack alerts generated </a:t>
            </a:r>
            <a:r>
              <a:rPr lang="en-US" sz="2000" dirty="0"/>
              <a:t>from the alert generators should be sent to the rest of the network; </a:t>
            </a:r>
          </a:p>
          <a:p>
            <a:pPr marL="914400" lvl="1" indent="-457200">
              <a:buFont typeface="+mj-lt"/>
              <a:buAutoNum type="arabicPeriod"/>
            </a:pPr>
            <a:r>
              <a:rPr lang="en-US" sz="2000" dirty="0"/>
              <a:t>Rate-Limit requests should be sent upstream; </a:t>
            </a:r>
          </a:p>
          <a:p>
            <a:pPr marL="914400" lvl="1" indent="-457200">
              <a:buFont typeface="+mj-lt"/>
              <a:buAutoNum type="arabicPeriod"/>
            </a:pPr>
            <a:r>
              <a:rPr lang="en-US" sz="2000" dirty="0"/>
              <a:t>Resource requests that each node issues should be sent to its downstream neighbors; </a:t>
            </a:r>
          </a:p>
          <a:p>
            <a:pPr marL="914400" lvl="1" indent="-457200">
              <a:buFont typeface="+mj-lt"/>
              <a:buAutoNum type="arabicPeriod"/>
            </a:pPr>
            <a:r>
              <a:rPr lang="en-US" sz="2000" dirty="0"/>
              <a:t>Traffic Classification nodes must communicate with their downstream neighbors to ensure that the bulk of legitimate traffic will not be dropped.</a:t>
            </a:r>
          </a:p>
          <a:p>
            <a:r>
              <a:rPr lang="en-US" sz="2000" dirty="0"/>
              <a:t>nodes organized into a P2P network </a:t>
            </a:r>
          </a:p>
          <a:p>
            <a:r>
              <a:rPr lang="en-US" sz="2000" dirty="0"/>
              <a:t>when an attack alert is raised, it will be possible to discover victim-rooted traffic tree.</a:t>
            </a:r>
          </a:p>
          <a:p>
            <a:r>
              <a:rPr lang="en-US" sz="2000" dirty="0"/>
              <a:t>Then, upstream and downstream relationships among peers is identified and proper rate limits to control the attack traffic is created and placed as close as possible to the sources of the attack. </a:t>
            </a:r>
          </a:p>
          <a:p>
            <a:r>
              <a:rPr lang="it-IT" sz="2000" dirty="0"/>
              <a:t>(-) </a:t>
            </a:r>
            <a:r>
              <a:rPr lang="en-US" sz="2000" dirty="0"/>
              <a:t>there will be no means to verify if the traffic which has been received by a node is legitimate or attack and rate limiters severely rate-limit all the traffic coming from these sources</a:t>
            </a:r>
          </a:p>
        </p:txBody>
      </p:sp>
    </p:spTree>
    <p:extLst>
      <p:ext uri="{BB962C8B-B14F-4D97-AF65-F5344CB8AC3E}">
        <p14:creationId xmlns:p14="http://schemas.microsoft.com/office/powerpoint/2010/main" val="1205577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85000" lnSpcReduction="10000"/>
          </a:bodyPr>
          <a:lstStyle/>
          <a:p>
            <a:pPr marL="0" indent="0">
              <a:buNone/>
            </a:pPr>
            <a:r>
              <a:rPr lang="en-US" sz="2000" dirty="0"/>
              <a:t>COSSACK [94]</a:t>
            </a:r>
          </a:p>
          <a:p>
            <a:r>
              <a:rPr lang="en-US" sz="2000" dirty="0"/>
              <a:t>This mechanism is built on all of the border routers of the edge networks, with the core software system called watchdog. </a:t>
            </a:r>
          </a:p>
          <a:p>
            <a:r>
              <a:rPr lang="en-US" sz="2000" dirty="0"/>
              <a:t>Assumptions:</a:t>
            </a:r>
          </a:p>
          <a:p>
            <a:pPr marL="857250" lvl="1" indent="-457200">
              <a:buFont typeface="+mj-lt"/>
              <a:buAutoNum type="arabicPeriod"/>
            </a:pPr>
            <a:r>
              <a:rPr lang="en-US" sz="1600" dirty="0"/>
              <a:t> the border routers are assumed </a:t>
            </a:r>
            <a:r>
              <a:rPr lang="en-US" sz="2000" dirty="0"/>
              <a:t>to have ingress/egress filtering mechanisms implemented.</a:t>
            </a:r>
          </a:p>
          <a:p>
            <a:pPr marL="857250" lvl="1" indent="-457200">
              <a:buFont typeface="+mj-lt"/>
              <a:buAutoNum type="arabicPeriod"/>
            </a:pPr>
            <a:r>
              <a:rPr lang="en-US" sz="2000" dirty="0"/>
              <a:t>Second, border routers can prevent IP spoofing by employing ingress/egress filtering.</a:t>
            </a:r>
          </a:p>
          <a:p>
            <a:pPr marL="857250" lvl="1" indent="-457200">
              <a:buFont typeface="+mj-lt"/>
              <a:buAutoNum type="arabicPeriod"/>
            </a:pPr>
            <a:r>
              <a:rPr lang="en-US" sz="2000" dirty="0"/>
              <a:t>the existence of an attack signature, </a:t>
            </a:r>
          </a:p>
          <a:p>
            <a:pPr marL="857250" lvl="1" indent="-457200">
              <a:buFont typeface="+mj-lt"/>
              <a:buAutoNum type="arabicPeriod"/>
            </a:pPr>
            <a:r>
              <a:rPr lang="en-US" sz="2000" dirty="0"/>
              <a:t>the capability of border routers to filter packets based on the signature</a:t>
            </a:r>
          </a:p>
          <a:p>
            <a:pPr marL="857250" lvl="1" indent="-457200">
              <a:buFont typeface="+mj-lt"/>
              <a:buAutoNum type="arabicPeriod"/>
            </a:pPr>
            <a:r>
              <a:rPr lang="en-US" sz="2000" dirty="0"/>
              <a:t>the connection availability between watchdogs </a:t>
            </a:r>
          </a:p>
          <a:p>
            <a:r>
              <a:rPr lang="en-US" sz="2000" dirty="0"/>
              <a:t>Therefore, the application layer watchdog could multicast attack notifications from the victim side to the source side and stop </a:t>
            </a:r>
            <a:r>
              <a:rPr lang="en-US" sz="2000" dirty="0" err="1"/>
              <a:t>DDoS</a:t>
            </a:r>
            <a:r>
              <a:rPr lang="en-US" sz="2000" dirty="0"/>
              <a:t> attack  flows around the source employing the ingress/egress filtering mechanisms implemented on the border routers. </a:t>
            </a:r>
          </a:p>
          <a:p>
            <a:r>
              <a:rPr lang="en-US" sz="2000" dirty="0"/>
              <a:t>COSSACK is, however, unable to handle attacks from legacy network that do not deploy COSSACK defense mechanism</a:t>
            </a:r>
          </a:p>
        </p:txBody>
      </p:sp>
    </p:spTree>
    <p:extLst>
      <p:ext uri="{BB962C8B-B14F-4D97-AF65-F5344CB8AC3E}">
        <p14:creationId xmlns:p14="http://schemas.microsoft.com/office/powerpoint/2010/main" val="2478162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70000" lnSpcReduction="20000"/>
          </a:bodyPr>
          <a:lstStyle/>
          <a:p>
            <a:pPr marL="0" indent="0">
              <a:buNone/>
            </a:pPr>
            <a:r>
              <a:rPr lang="en-US" sz="2000" dirty="0"/>
              <a:t>Capability-based mechanisms </a:t>
            </a:r>
          </a:p>
          <a:p>
            <a:r>
              <a:rPr lang="en-US" sz="2000" dirty="0"/>
              <a:t>These mechanisms let the destination explicitly authorize the traffic it desires to receive </a:t>
            </a:r>
          </a:p>
          <a:p>
            <a:pPr lvl="1"/>
            <a:r>
              <a:rPr lang="en-US" sz="1600" dirty="0"/>
              <a:t>Traffic Validation </a:t>
            </a:r>
            <a:r>
              <a:rPr lang="en-US" sz="2000" dirty="0"/>
              <a:t>Architecture (TVA) </a:t>
            </a:r>
          </a:p>
          <a:p>
            <a:pPr lvl="1"/>
            <a:r>
              <a:rPr lang="en-US" sz="2000" dirty="0"/>
              <a:t>Stateless Internet Flow Filter (SIFF)). </a:t>
            </a:r>
          </a:p>
          <a:p>
            <a:r>
              <a:rPr lang="en-US" sz="2400" dirty="0"/>
              <a:t>senders obtain the capabilities, which are short-term authorizations, </a:t>
            </a:r>
            <a:r>
              <a:rPr lang="en-US" sz="2000" dirty="0"/>
              <a:t>from the receivers and put them as stamps on their packets.</a:t>
            </a:r>
          </a:p>
          <a:p>
            <a:r>
              <a:rPr lang="en-US" sz="2000" dirty="0"/>
              <a:t>Then, the verification points along the path check if the traffic is certified as legitimate or not. </a:t>
            </a:r>
          </a:p>
          <a:p>
            <a:r>
              <a:rPr lang="en-US" sz="2000" dirty="0"/>
              <a:t>Basically, destination provides tokens, or capabilities, to sources whose traffic it agrees to accept. </a:t>
            </a:r>
          </a:p>
          <a:p>
            <a:r>
              <a:rPr lang="en-US" sz="2000" dirty="0"/>
              <a:t>The sources then include these tokens in their packets. The verification points are distributed around the network to check if the traffic has been certified as legitimate by destinations and the path in between. </a:t>
            </a:r>
          </a:p>
          <a:p>
            <a:r>
              <a:rPr lang="en-US" sz="2000" dirty="0"/>
              <a:t>Privileged packets are prioritized at the routers and most of the bandwidth is allocated to them so that they are never dropped by unprivileged packet flooding. </a:t>
            </a:r>
          </a:p>
          <a:p>
            <a:r>
              <a:rPr lang="en-US" sz="2000" dirty="0"/>
              <a:t>Privileged packets flooding rarely happens, since receivers can stop any undesirable flow by not sending the capability back to the senders.</a:t>
            </a:r>
          </a:p>
          <a:p>
            <a:r>
              <a:rPr lang="it-IT" sz="2000" dirty="0" err="1"/>
              <a:t>Limitations</a:t>
            </a:r>
            <a:r>
              <a:rPr lang="it-IT" sz="2000" dirty="0"/>
              <a:t> of TVA:</a:t>
            </a:r>
          </a:p>
          <a:p>
            <a:pPr lvl="1"/>
            <a:r>
              <a:rPr lang="en-US" sz="1600" dirty="0"/>
              <a:t>assumes that the receiver can distinguish the attack traffic from the legitimate traffic. its effectiveness depends on the accuracy of the attack detection mechanism that a receiver is employing.</a:t>
            </a:r>
          </a:p>
          <a:p>
            <a:pPr lvl="1"/>
            <a:r>
              <a:rPr lang="en-US" sz="1600" dirty="0"/>
              <a:t>needs a significant amount of per flow state information to be maintained at each router</a:t>
            </a:r>
          </a:p>
          <a:p>
            <a:pPr lvl="1"/>
            <a:r>
              <a:rPr lang="en-US" sz="1600" dirty="0"/>
              <a:t>specific </a:t>
            </a:r>
            <a:r>
              <a:rPr lang="en-US" sz="1600" dirty="0" err="1"/>
              <a:t>DDoS</a:t>
            </a:r>
            <a:r>
              <a:rPr lang="en-US" sz="1600" dirty="0"/>
              <a:t> attacks are still possible even after all the routers implement TVA.</a:t>
            </a:r>
          </a:p>
        </p:txBody>
      </p:sp>
    </p:spTree>
    <p:extLst>
      <p:ext uri="{BB962C8B-B14F-4D97-AF65-F5344CB8AC3E}">
        <p14:creationId xmlns:p14="http://schemas.microsoft.com/office/powerpoint/2010/main" val="815704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62500" lnSpcReduction="20000"/>
          </a:bodyPr>
          <a:lstStyle/>
          <a:p>
            <a:r>
              <a:rPr lang="en-US" sz="2000" dirty="0"/>
              <a:t>Active Internet Traffic Filtering (AITF) </a:t>
            </a:r>
          </a:p>
          <a:p>
            <a:r>
              <a:rPr lang="en-US" sz="2000" dirty="0"/>
              <a:t>Capability-based mechanisms enable a receiver to deny by default all the traffic and explicitly accept only the traffic that belongs to established network-layer connections. </a:t>
            </a:r>
          </a:p>
          <a:p>
            <a:r>
              <a:rPr lang="en-US" sz="2000" dirty="0"/>
              <a:t>The alternative could be the datagram (a.k.a. filtering) mechanism in which a receiver accepts by default all the traffic and explicitly denies the traffic that has been identified as undesirable. </a:t>
            </a:r>
          </a:p>
          <a:p>
            <a:r>
              <a:rPr lang="en-US" sz="2000" dirty="0"/>
              <a:t>AITF is a hybrid </a:t>
            </a:r>
            <a:r>
              <a:rPr lang="en-US" sz="2000" dirty="0" err="1"/>
              <a:t>DDoS</a:t>
            </a:r>
            <a:r>
              <a:rPr lang="en-US" sz="2000" dirty="0"/>
              <a:t> defense mechanism which enables a receiver to contact misbehaving sources and ask them to stop sending it traffic. </a:t>
            </a:r>
          </a:p>
          <a:p>
            <a:r>
              <a:rPr lang="en-US" sz="2000" dirty="0"/>
              <a:t>Each of the sources that have been asked to stop is policed by its own ISP, which ensures their compliances. </a:t>
            </a:r>
          </a:p>
          <a:p>
            <a:r>
              <a:rPr lang="en-US" sz="2000" dirty="0"/>
              <a:t>Each ISP that hosts misbehaving sources must either support AITF mechanism (i.e., accept to police its misbehaving clients), or risk losing all of its access to the complaining receiver;</a:t>
            </a:r>
          </a:p>
          <a:p>
            <a:r>
              <a:rPr lang="en-US" sz="2000" dirty="0"/>
              <a:t> this provides a strong incentive for all the ISPs to cooperate; especially when the receiver is a popular point of access. </a:t>
            </a:r>
          </a:p>
          <a:p>
            <a:r>
              <a:rPr lang="en-US" sz="2000" dirty="0"/>
              <a:t>AITF preserves receiver’s bandwidth in the face of </a:t>
            </a:r>
            <a:r>
              <a:rPr lang="en-US" sz="2000" dirty="0" err="1"/>
              <a:t>DDoS</a:t>
            </a:r>
            <a:r>
              <a:rPr lang="en-US" sz="2000" dirty="0"/>
              <a:t> flooding attacks at a per-client cost; thus, it is affordable for the ISPs to employ it. </a:t>
            </a:r>
          </a:p>
          <a:p>
            <a:r>
              <a:rPr lang="en-US" sz="2000" dirty="0" err="1"/>
              <a:t>Argyraki</a:t>
            </a:r>
            <a:r>
              <a:rPr lang="en-US" sz="2000" dirty="0"/>
              <a:t> et al. in [103] showed that even the first two networks that would deploy AITF could maintain their connectivity to each other in the </a:t>
            </a:r>
            <a:r>
              <a:rPr lang="en-US" sz="1800" dirty="0"/>
              <a:t>face of </a:t>
            </a:r>
            <a:r>
              <a:rPr lang="en-US" sz="1800" dirty="0" err="1"/>
              <a:t>DDoS</a:t>
            </a:r>
            <a:r>
              <a:rPr lang="en-US" sz="1800" dirty="0"/>
              <a:t> flooding attack. AITF verifies the legitimacy of a filter request using a three-way handshake. </a:t>
            </a:r>
          </a:p>
          <a:p>
            <a:r>
              <a:rPr lang="en-US" sz="1800" dirty="0"/>
              <a:t>However, if the flooded link is outside a victim’s AS, the three-way handshake may not complete because the handshake packets traverse the same flooded link as the attack traffic does, and filters may not have been installed. </a:t>
            </a:r>
          </a:p>
          <a:p>
            <a:r>
              <a:rPr lang="en-US" sz="1800" dirty="0"/>
              <a:t>(-) it relies on the routers, which are in the middle of the network (during initial deployment), to perform the actual filtering </a:t>
            </a:r>
          </a:p>
          <a:p>
            <a:r>
              <a:rPr lang="en-US" sz="1800" dirty="0"/>
              <a:t>(-)It also depends on various IP route records to determine where packets come from .</a:t>
            </a:r>
            <a:endParaRPr lang="en-US" sz="2000" dirty="0"/>
          </a:p>
        </p:txBody>
      </p:sp>
    </p:spTree>
    <p:extLst>
      <p:ext uri="{BB962C8B-B14F-4D97-AF65-F5344CB8AC3E}">
        <p14:creationId xmlns:p14="http://schemas.microsoft.com/office/powerpoint/2010/main" val="40044017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92500" lnSpcReduction="20000"/>
          </a:bodyPr>
          <a:lstStyle/>
          <a:p>
            <a:r>
              <a:rPr lang="en-US" sz="2000" dirty="0" err="1"/>
              <a:t>StopIt</a:t>
            </a:r>
            <a:r>
              <a:rPr lang="en-US" sz="2000" dirty="0"/>
              <a:t>  is a hybrid filter-based </a:t>
            </a:r>
            <a:r>
              <a:rPr lang="en-US" sz="2000" dirty="0" err="1"/>
              <a:t>DDoS</a:t>
            </a:r>
            <a:r>
              <a:rPr lang="en-US" sz="2000" dirty="0"/>
              <a:t> defense mechanism that enables each receiver to install a network filter that blocks the undesirable traffic it receives. </a:t>
            </a:r>
          </a:p>
          <a:p>
            <a:r>
              <a:rPr lang="en-US" sz="2000" dirty="0" err="1"/>
              <a:t>StopIt</a:t>
            </a:r>
            <a:r>
              <a:rPr lang="en-US" sz="2000" dirty="0"/>
              <a:t>  uses Passport as its secure source authentication system to prevent source address spoofing. Its design employs a novel closed-control and open-service architecture to battle strategic attacks that aim to prevent filters from being installed and to provide the </a:t>
            </a:r>
            <a:r>
              <a:rPr lang="en-US" sz="2000" dirty="0" err="1"/>
              <a:t>StopIt</a:t>
            </a:r>
            <a:r>
              <a:rPr lang="en-US" sz="2000" dirty="0"/>
              <a:t> service to any host in the Internet.</a:t>
            </a:r>
          </a:p>
          <a:p>
            <a:r>
              <a:rPr lang="en-US" sz="2000" dirty="0" err="1"/>
              <a:t>StopIt</a:t>
            </a:r>
            <a:r>
              <a:rPr lang="en-US" sz="2000" dirty="0"/>
              <a:t> outperforms filter-based designs such as AITF, and is effective in providing continuous non-interrupted communication under a wide range of </a:t>
            </a:r>
            <a:r>
              <a:rPr lang="en-US" sz="2000" dirty="0" err="1"/>
              <a:t>DDoS</a:t>
            </a:r>
            <a:r>
              <a:rPr lang="en-US" sz="2000" dirty="0"/>
              <a:t> attacks. </a:t>
            </a:r>
          </a:p>
          <a:p>
            <a:r>
              <a:rPr lang="en-US" sz="2000" dirty="0"/>
              <a:t>However, </a:t>
            </a:r>
            <a:r>
              <a:rPr lang="en-US" sz="2000" dirty="0" err="1"/>
              <a:t>StopIt</a:t>
            </a:r>
            <a:r>
              <a:rPr lang="en-US" sz="2000" dirty="0"/>
              <a:t> does not always outperform capability-based mechanisms. </a:t>
            </a:r>
          </a:p>
          <a:p>
            <a:pPr lvl="1"/>
            <a:r>
              <a:rPr lang="en-US" sz="1600" dirty="0"/>
              <a:t>if the attack traffic does not reach a victim, but congests a link shared by the victim, a capability-based mechanism (e.g., TVA) is more effective. Therefore, both filters (a.k.a. datagram) and capabilities are highly effective </a:t>
            </a:r>
            <a:r>
              <a:rPr lang="en-US" sz="1600" dirty="0" err="1"/>
              <a:t>DDoS</a:t>
            </a:r>
            <a:r>
              <a:rPr lang="en-US" sz="1600" dirty="0"/>
              <a:t> defense mechanisms, but neither is more effective than the other against </a:t>
            </a:r>
            <a:r>
              <a:rPr lang="en-US" sz="1600" dirty="0" err="1"/>
              <a:t>DDoS</a:t>
            </a:r>
            <a:r>
              <a:rPr lang="en-US" sz="1600" dirty="0"/>
              <a:t> flooding attacks.</a:t>
            </a:r>
          </a:p>
          <a:p>
            <a:pPr lvl="1"/>
            <a:r>
              <a:rPr lang="en-US" sz="1600" dirty="0"/>
              <a:t>is vulnerable to the attacks in which attackers flood the routers and </a:t>
            </a:r>
            <a:r>
              <a:rPr lang="en-US" sz="1600" dirty="0" err="1"/>
              <a:t>StopIt</a:t>
            </a:r>
            <a:r>
              <a:rPr lang="en-US" sz="1600" dirty="0"/>
              <a:t> servers with filter requests and packet floods.</a:t>
            </a:r>
          </a:p>
          <a:p>
            <a:pPr lvl="1"/>
            <a:r>
              <a:rPr lang="en-US" sz="1600" dirty="0"/>
              <a:t>needs complex verification/authentication mechanisms, and misbehaving </a:t>
            </a:r>
            <a:r>
              <a:rPr lang="en-US" sz="1600" dirty="0" err="1"/>
              <a:t>StopIt</a:t>
            </a:r>
            <a:r>
              <a:rPr lang="en-US" sz="1600" dirty="0"/>
              <a:t> server detection mechanisms to be implemented in both hosts and routers which makes it a challenging mechanism to deploy and manage in practice</a:t>
            </a:r>
          </a:p>
        </p:txBody>
      </p:sp>
    </p:spTree>
    <p:extLst>
      <p:ext uri="{BB962C8B-B14F-4D97-AF65-F5344CB8AC3E}">
        <p14:creationId xmlns:p14="http://schemas.microsoft.com/office/powerpoint/2010/main" val="268932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Discussion</a:t>
            </a:r>
            <a:endParaRPr lang="en-US" dirty="0"/>
          </a:p>
        </p:txBody>
      </p:sp>
      <p:sp>
        <p:nvSpPr>
          <p:cNvPr id="3" name="Segnaposto contenuto 2"/>
          <p:cNvSpPr>
            <a:spLocks noGrp="1"/>
          </p:cNvSpPr>
          <p:nvPr>
            <p:ph idx="1"/>
          </p:nvPr>
        </p:nvSpPr>
        <p:spPr/>
        <p:txBody>
          <a:bodyPr>
            <a:normAutofit lnSpcReduction="10000"/>
          </a:bodyPr>
          <a:lstStyle/>
          <a:p>
            <a:r>
              <a:rPr lang="en-US" sz="2000" dirty="0"/>
              <a:t>Since attackers cooperate to perform successful attacks, defenders must also form alliances and collaborate with each other to defeat the </a:t>
            </a:r>
            <a:r>
              <a:rPr lang="en-US" sz="2000" dirty="0" err="1"/>
              <a:t>DDoS</a:t>
            </a:r>
            <a:r>
              <a:rPr lang="en-US" sz="2000" dirty="0"/>
              <a:t> attacks.</a:t>
            </a:r>
          </a:p>
          <a:p>
            <a:r>
              <a:rPr lang="en-US" sz="2000" dirty="0"/>
              <a:t>A hybrid (Distributed) defense mechanism is the best way to combat </a:t>
            </a:r>
            <a:r>
              <a:rPr lang="en-US" sz="2000" dirty="0" err="1"/>
              <a:t>DDoS</a:t>
            </a:r>
            <a:r>
              <a:rPr lang="en-US" sz="2000" dirty="0"/>
              <a:t> Attacks Detecting </a:t>
            </a:r>
            <a:r>
              <a:rPr lang="en-US" sz="2000" dirty="0" err="1"/>
              <a:t>DDoS</a:t>
            </a:r>
            <a:r>
              <a:rPr lang="en-US" sz="2000" dirty="0"/>
              <a:t> attack as soon as possible and before it reaches the victims, identifying the attack sources, and finally stopping the attack as close as possible to the attack sources is the ultimate goal of </a:t>
            </a:r>
            <a:r>
              <a:rPr lang="en-US" sz="2000" dirty="0" err="1"/>
              <a:t>DDoS</a:t>
            </a:r>
            <a:r>
              <a:rPr lang="en-US" sz="2000" dirty="0"/>
              <a:t> defense mechanisms</a:t>
            </a:r>
          </a:p>
          <a:p>
            <a:r>
              <a:rPr lang="en-US" sz="2000" dirty="0"/>
              <a:t>Combining source address authentication (to prevent IP spoofing), capabilities, and filtering would be the most effective and efficient solution because of the robustness of capabilities and the relative simplicity of a capability-based design. </a:t>
            </a:r>
          </a:p>
          <a:p>
            <a:r>
              <a:rPr lang="en-US" sz="2000" dirty="0"/>
              <a:t>However, there will be a trade-off between performance and accuracy in any </a:t>
            </a:r>
            <a:r>
              <a:rPr lang="en-US" sz="2000" dirty="0" err="1"/>
              <a:t>DDoS</a:t>
            </a:r>
            <a:r>
              <a:rPr lang="en-US" sz="2000" dirty="0"/>
              <a:t> defense solution and the goal is to minimize the gap between performance and accuracy</a:t>
            </a:r>
          </a:p>
        </p:txBody>
      </p:sp>
    </p:spTree>
    <p:extLst>
      <p:ext uri="{BB962C8B-B14F-4D97-AF65-F5344CB8AC3E}">
        <p14:creationId xmlns:p14="http://schemas.microsoft.com/office/powerpoint/2010/main" val="1459496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a:solidFill>
                  <a:srgbClr val="FF0000"/>
                </a:solidFill>
              </a:rPr>
              <a:t>Destination</a:t>
            </a:r>
            <a:r>
              <a:rPr lang="it-IT" dirty="0">
                <a:solidFill>
                  <a:srgbClr val="FF0000"/>
                </a:solidFill>
              </a:rPr>
              <a:t> </a:t>
            </a:r>
            <a:r>
              <a:rPr lang="it-IT" dirty="0" err="1">
                <a:solidFill>
                  <a:srgbClr val="FF0000"/>
                </a:solidFill>
              </a:rPr>
              <a:t>based</a:t>
            </a:r>
            <a:r>
              <a:rPr lang="it-IT" dirty="0">
                <a:solidFill>
                  <a:srgbClr val="FF0000"/>
                </a:solidFill>
              </a:rPr>
              <a:t> </a:t>
            </a:r>
            <a:r>
              <a:rPr lang="it-IT" dirty="0" err="1">
                <a:solidFill>
                  <a:srgbClr val="FF0000"/>
                </a:solidFill>
              </a:rPr>
              <a:t>mechanisms</a:t>
            </a:r>
            <a:br>
              <a:rPr lang="it-IT" dirty="0">
                <a:solidFill>
                  <a:srgbClr val="FF0000"/>
                </a:solidFill>
              </a:rPr>
            </a:br>
            <a:endParaRPr lang="en-US" dirty="0"/>
          </a:p>
        </p:txBody>
      </p:sp>
      <p:sp>
        <p:nvSpPr>
          <p:cNvPr id="3" name="Segnaposto contenuto 2"/>
          <p:cNvSpPr>
            <a:spLocks noGrp="1"/>
          </p:cNvSpPr>
          <p:nvPr>
            <p:ph idx="1"/>
          </p:nvPr>
        </p:nvSpPr>
        <p:spPr/>
        <p:txBody>
          <a:bodyPr>
            <a:normAutofit fontScale="62500" lnSpcReduction="20000"/>
          </a:bodyPr>
          <a:lstStyle/>
          <a:p>
            <a:pPr lvl="1"/>
            <a:r>
              <a:rPr lang="en-US" sz="2900" dirty="0"/>
              <a:t>Are deployed at the destination of the attack (i.e., victim), which is the server of the application layer protocols’ client-server model or the reverse proxy in a web cluster hosting different web applications. </a:t>
            </a:r>
          </a:p>
          <a:p>
            <a:pPr lvl="1"/>
            <a:r>
              <a:rPr lang="en-US" sz="2900" dirty="0"/>
              <a:t>Most of these mechanisms closely observe the server and model its clients’ behavior and anomalies</a:t>
            </a:r>
          </a:p>
          <a:p>
            <a:pPr marL="57150" indent="0">
              <a:buNone/>
            </a:pPr>
            <a:r>
              <a:rPr lang="en-US" b="1" i="1" dirty="0">
                <a:solidFill>
                  <a:srgbClr val="FF0000"/>
                </a:solidFill>
              </a:rPr>
              <a:t>Defense against Reflection/Amplification attacks</a:t>
            </a:r>
          </a:p>
          <a:p>
            <a:pPr marL="514350" indent="-457200"/>
            <a:r>
              <a:rPr lang="en-US" i="1" u="sng" dirty="0"/>
              <a:t>DNS Amplification Attacks Detector (DAAD)</a:t>
            </a:r>
            <a:r>
              <a:rPr lang="en-US" dirty="0"/>
              <a:t> </a:t>
            </a:r>
          </a:p>
          <a:p>
            <a:pPr marL="914400" lvl="1" indent="-457200"/>
            <a:r>
              <a:rPr lang="en-US" dirty="0"/>
              <a:t>collects the DNS requests and replies using </a:t>
            </a:r>
            <a:r>
              <a:rPr lang="en-US" dirty="0" err="1"/>
              <a:t>IPtraf</a:t>
            </a:r>
            <a:r>
              <a:rPr lang="en-US" dirty="0"/>
              <a:t> tool </a:t>
            </a:r>
          </a:p>
          <a:p>
            <a:pPr marL="914400" lvl="1" indent="-457200"/>
            <a:r>
              <a:rPr lang="en-US" dirty="0"/>
              <a:t>classifies the requests/replies as suspicious or not </a:t>
            </a:r>
          </a:p>
          <a:p>
            <a:pPr marL="514350" indent="-457200"/>
            <a:r>
              <a:rPr lang="en-US" i="1" u="sng" dirty="0"/>
              <a:t>VoIP Flood Detection System (VFDS)</a:t>
            </a:r>
          </a:p>
          <a:p>
            <a:pPr marL="914400" lvl="1" indent="-457200"/>
            <a:r>
              <a:rPr lang="en-US" dirty="0"/>
              <a:t>detects and blocks VoIP flooding attacks and SIP protocol flooding attacks </a:t>
            </a:r>
          </a:p>
          <a:p>
            <a:pPr marL="914400" lvl="1" indent="-457200"/>
            <a:r>
              <a:rPr lang="en-US" dirty="0"/>
              <a:t>employ a genetic algorithm to recognize the authorized users</a:t>
            </a:r>
          </a:p>
          <a:p>
            <a:pPr marL="914400" lvl="1" indent="-457200"/>
            <a:r>
              <a:rPr lang="en-US" dirty="0"/>
              <a:t>is used to detect TCP flooding attacks and SIP flooding attacks on SIP devices using their </a:t>
            </a:r>
            <a:r>
              <a:rPr lang="en-US" dirty="0" err="1"/>
              <a:t>Jacobian</a:t>
            </a:r>
            <a:r>
              <a:rPr lang="en-US" dirty="0"/>
              <a:t> Fast and </a:t>
            </a:r>
            <a:r>
              <a:rPr lang="en-US" dirty="0" err="1"/>
              <a:t>Hellinger</a:t>
            </a:r>
            <a:r>
              <a:rPr lang="en-US" dirty="0"/>
              <a:t> distance algorithms. </a:t>
            </a:r>
          </a:p>
          <a:p>
            <a:pPr marL="914400" lvl="1" indent="-457200"/>
            <a:r>
              <a:rPr lang="en-US" dirty="0"/>
              <a:t>In their mechanism the </a:t>
            </a:r>
            <a:r>
              <a:rPr lang="en-US" dirty="0" err="1"/>
              <a:t>Jacobian</a:t>
            </a:r>
            <a:r>
              <a:rPr lang="en-US" dirty="0"/>
              <a:t> Fast algorithm has been used to fix the threshold limit and </a:t>
            </a:r>
            <a:r>
              <a:rPr lang="en-US" dirty="0" err="1"/>
              <a:t>Hellinger</a:t>
            </a:r>
            <a:r>
              <a:rPr lang="en-US" dirty="0"/>
              <a:t> distance calculation, which is a statistical anomaly based algorithm  to detect deviations in traffic</a:t>
            </a:r>
          </a:p>
        </p:txBody>
      </p:sp>
    </p:spTree>
    <p:extLst>
      <p:ext uri="{BB962C8B-B14F-4D97-AF65-F5344CB8AC3E}">
        <p14:creationId xmlns:p14="http://schemas.microsoft.com/office/powerpoint/2010/main" val="3550115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47500" lnSpcReduction="20000"/>
          </a:bodyPr>
          <a:lstStyle/>
          <a:p>
            <a:pPr marL="514350" indent="-457200"/>
            <a:r>
              <a:rPr lang="en-US" sz="5000" i="1" u="sng" dirty="0" err="1"/>
              <a:t>DDoS</a:t>
            </a:r>
            <a:r>
              <a:rPr lang="en-US" sz="5000" i="1" u="sng" dirty="0"/>
              <a:t>-Shield </a:t>
            </a:r>
          </a:p>
          <a:p>
            <a:pPr lvl="1"/>
            <a:r>
              <a:rPr lang="en-US" sz="3400" dirty="0"/>
              <a:t>Uses statistical methods to detect characteristics of HTTP sessions</a:t>
            </a:r>
          </a:p>
          <a:p>
            <a:pPr lvl="1"/>
            <a:r>
              <a:rPr lang="en-US" sz="3400" dirty="0"/>
              <a:t>employs rate-limiting.</a:t>
            </a:r>
          </a:p>
          <a:p>
            <a:pPr lvl="1"/>
            <a:r>
              <a:rPr lang="en-US" sz="3400" dirty="0"/>
              <a:t>a suspicion assignment mechanism and a </a:t>
            </a:r>
            <a:r>
              <a:rPr lang="en-US" sz="3400" dirty="0" err="1"/>
              <a:t>DDoS</a:t>
            </a:r>
            <a:r>
              <a:rPr lang="en-US" sz="3400" dirty="0"/>
              <a:t>-resilient scheduler. The suspicion assignment mechanism assigns a continuous value as opposed to a binary measure, which have been assigned by previous mechanisms, to each client session. </a:t>
            </a:r>
          </a:p>
          <a:p>
            <a:pPr lvl="1"/>
            <a:r>
              <a:rPr lang="en-US" sz="3400" dirty="0"/>
              <a:t>The </a:t>
            </a:r>
            <a:r>
              <a:rPr lang="en-US" sz="3400" dirty="0" err="1"/>
              <a:t>DDoS</a:t>
            </a:r>
            <a:r>
              <a:rPr lang="en-US" sz="3400" dirty="0"/>
              <a:t>-resilient scheduler acts as a rate-limiter and utilizes continues values, assigned by the suspicion assignment mechanism, to determine if and when to schedule a session’s requests. </a:t>
            </a:r>
          </a:p>
          <a:p>
            <a:r>
              <a:rPr lang="en-US" sz="5000" i="1" u="sng" dirty="0"/>
              <a:t>Anomaly detector based on hidden semi-Markov model </a:t>
            </a:r>
          </a:p>
          <a:p>
            <a:pPr lvl="1"/>
            <a:r>
              <a:rPr lang="en-US" sz="3400" dirty="0"/>
              <a:t>an anomaly detector based on hidden semi-Markov model to describe the dynamics of the access matrix and to detect the attacks. </a:t>
            </a:r>
          </a:p>
          <a:p>
            <a:pPr lvl="1"/>
            <a:r>
              <a:rPr lang="en-US" sz="3400" dirty="0"/>
              <a:t>Uses the entropy of document popularity fitting to the model to detect the potential application-layer </a:t>
            </a:r>
            <a:r>
              <a:rPr lang="en-US" sz="3400" dirty="0" err="1"/>
              <a:t>DDoS</a:t>
            </a:r>
            <a:r>
              <a:rPr lang="en-US" sz="3400" dirty="0"/>
              <a:t> attacks. </a:t>
            </a:r>
          </a:p>
          <a:p>
            <a:pPr lvl="1"/>
            <a:r>
              <a:rPr lang="en-US" sz="3400" dirty="0"/>
              <a:t>(-) high complexity of its algorithm.</a:t>
            </a:r>
          </a:p>
          <a:p>
            <a:r>
              <a:rPr lang="en-US" sz="5100" i="1" u="sng" dirty="0"/>
              <a:t>DAT (Defense Against Tilt </a:t>
            </a:r>
            <a:r>
              <a:rPr lang="en-US" sz="5100" i="1" u="sng" dirty="0" err="1"/>
              <a:t>DDoS</a:t>
            </a:r>
            <a:r>
              <a:rPr lang="en-US" sz="5100" i="1" u="sng" dirty="0"/>
              <a:t> attacks) </a:t>
            </a:r>
            <a:endParaRPr lang="en-US" dirty="0"/>
          </a:p>
          <a:p>
            <a:pPr lvl="1"/>
            <a:r>
              <a:rPr lang="en-US" sz="3400" dirty="0"/>
              <a:t>monitors users’ features (e.g., instant traffic volume, session behavior, etc.) throughout a connection session to determine whether users are malicious or not.</a:t>
            </a:r>
          </a:p>
        </p:txBody>
      </p:sp>
    </p:spTree>
    <p:extLst>
      <p:ext uri="{BB962C8B-B14F-4D97-AF65-F5344CB8AC3E}">
        <p14:creationId xmlns:p14="http://schemas.microsoft.com/office/powerpoint/2010/main" val="3201255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62500" lnSpcReduction="20000"/>
          </a:bodyPr>
          <a:lstStyle/>
          <a:p>
            <a:pPr marL="0" indent="0">
              <a:buNone/>
            </a:pPr>
            <a:r>
              <a:rPr lang="en-US" b="1" i="1" dirty="0">
                <a:solidFill>
                  <a:srgbClr val="FF0000"/>
                </a:solidFill>
              </a:rPr>
              <a:t>Hybrid (Distributed) mechanisms</a:t>
            </a:r>
            <a:r>
              <a:rPr lang="en-US" dirty="0"/>
              <a:t>: </a:t>
            </a:r>
          </a:p>
          <a:p>
            <a:r>
              <a:rPr lang="en-US" dirty="0"/>
              <a:t>Employ collaboration/cooperation between clients and servers to detect and respond to the attacks. </a:t>
            </a:r>
          </a:p>
          <a:p>
            <a:r>
              <a:rPr lang="en-US" dirty="0"/>
              <a:t>For instance, detection is done at the victim (web server/reverse proxy) and the response is initiated and distributed to the client-sides by the victim.</a:t>
            </a:r>
          </a:p>
          <a:p>
            <a:pPr marL="514350" indent="-457200"/>
            <a:r>
              <a:rPr lang="en-US" sz="3400" i="1" u="sng" dirty="0"/>
              <a:t>A.2.2.a. Speak-up </a:t>
            </a:r>
            <a:r>
              <a:rPr lang="en-US" dirty="0"/>
              <a:t> </a:t>
            </a:r>
          </a:p>
          <a:p>
            <a:pPr marL="914400" lvl="1" indent="-457200"/>
            <a:r>
              <a:rPr lang="en-US" dirty="0"/>
              <a:t>encourage all the clients to automatically send higher volumes of traffic. The attackers are already using most of their upload bandwidth so cannot react to the encouragement. </a:t>
            </a:r>
          </a:p>
          <a:p>
            <a:pPr marL="914400" lvl="1" indent="-457200"/>
            <a:r>
              <a:rPr lang="en-US" dirty="0"/>
              <a:t>good clients have spare upload bandwidth and will react to the encouragement</a:t>
            </a:r>
          </a:p>
          <a:p>
            <a:pPr marL="914400" lvl="1" indent="-457200"/>
            <a:r>
              <a:rPr lang="en-US" dirty="0"/>
              <a:t>The good clients crowd out the bad ones, thereby capturing a much larger fraction of the server’s resources than before. </a:t>
            </a:r>
          </a:p>
          <a:p>
            <a:pPr marL="914400" lvl="1" indent="-457200"/>
            <a:r>
              <a:rPr lang="en-US" dirty="0"/>
              <a:t>Speak-up is applicable mainly against session flooding attacks and it is not applicable in case of request flooding attacks and asymmetric attacks. </a:t>
            </a:r>
          </a:p>
        </p:txBody>
      </p:sp>
    </p:spTree>
    <p:extLst>
      <p:ext uri="{BB962C8B-B14F-4D97-AF65-F5344CB8AC3E}">
        <p14:creationId xmlns:p14="http://schemas.microsoft.com/office/powerpoint/2010/main" val="4193167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62500" lnSpcReduction="20000"/>
          </a:bodyPr>
          <a:lstStyle/>
          <a:p>
            <a:r>
              <a:rPr lang="en-US" sz="4400" i="1" u="sng" dirty="0"/>
              <a:t>DOW (Defense and Offense Wall) </a:t>
            </a:r>
            <a:r>
              <a:rPr lang="en-US" dirty="0"/>
              <a:t>: </a:t>
            </a:r>
          </a:p>
          <a:p>
            <a:pPr lvl="1"/>
            <a:r>
              <a:rPr lang="en-US" dirty="0"/>
              <a:t>employs the encouragement method which is presented in the Speak-up mechanism with an anomaly detection method based on K-means clustering to detect and filter session flooding attacks, request flooding attacks, and asymmetric attacks. </a:t>
            </a:r>
          </a:p>
          <a:p>
            <a:pPr lvl="1"/>
            <a:r>
              <a:rPr lang="en-US" dirty="0"/>
              <a:t>Like Speak-up, DOW’s encouragement model (currency model) encourages legitimate clients to increase their session rates so that they get a chance to be served. </a:t>
            </a:r>
          </a:p>
          <a:p>
            <a:pPr lvl="1"/>
            <a:r>
              <a:rPr lang="en-US" dirty="0"/>
              <a:t>In other words, their detection model drops suspicious sessions while their currency model encourages more legitimate sessions. </a:t>
            </a:r>
          </a:p>
          <a:p>
            <a:pPr lvl="1"/>
            <a:r>
              <a:rPr lang="en-US" dirty="0"/>
              <a:t>They believe that if these two models collaborate with each other, normal clients could gain higher service rates and lower delays in their response times.</a:t>
            </a:r>
          </a:p>
          <a:p>
            <a:pPr lvl="1"/>
            <a:r>
              <a:rPr lang="en-US" dirty="0"/>
              <a:t>However, the main question that remains to be answered is with regards to the complexity and performance of this approach. This mechanism at this stage is too resource consuming to be implemented.</a:t>
            </a:r>
          </a:p>
        </p:txBody>
      </p:sp>
    </p:spTree>
    <p:extLst>
      <p:ext uri="{BB962C8B-B14F-4D97-AF65-F5344CB8AC3E}">
        <p14:creationId xmlns:p14="http://schemas.microsoft.com/office/powerpoint/2010/main" val="371024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Reflective</a:t>
            </a:r>
            <a:r>
              <a:rPr lang="it-IT" dirty="0"/>
              <a:t> </a:t>
            </a:r>
            <a:r>
              <a:rPr lang="it-IT" dirty="0" err="1"/>
              <a:t>Denial</a:t>
            </a:r>
            <a:r>
              <a:rPr lang="it-IT" dirty="0"/>
              <a:t> of Service</a:t>
            </a:r>
          </a:p>
        </p:txBody>
      </p:sp>
      <p:sp>
        <p:nvSpPr>
          <p:cNvPr id="3" name="Segnaposto contenuto 2"/>
          <p:cNvSpPr>
            <a:spLocks noGrp="1"/>
          </p:cNvSpPr>
          <p:nvPr>
            <p:ph idx="1"/>
          </p:nvPr>
        </p:nvSpPr>
        <p:spPr>
          <a:xfrm>
            <a:off x="457200" y="1600201"/>
            <a:ext cx="8229600" cy="2209799"/>
          </a:xfrm>
        </p:spPr>
        <p:txBody>
          <a:bodyPr>
            <a:normAutofit fontScale="55000" lnSpcReduction="20000"/>
          </a:bodyPr>
          <a:lstStyle/>
          <a:p>
            <a:r>
              <a:rPr lang="en-US" dirty="0"/>
              <a:t>Reflective attacks are those which employ intermediate hosts for their attacks</a:t>
            </a:r>
          </a:p>
          <a:p>
            <a:r>
              <a:rPr lang="en-US" dirty="0"/>
              <a:t>in the reflective attacks, the attacker floods millions of reflectors with its source address spoofed with the victim’s</a:t>
            </a:r>
          </a:p>
          <a:p>
            <a:r>
              <a:rPr lang="en-US" dirty="0"/>
              <a:t>A classic example for reflective attack would be “</a:t>
            </a:r>
            <a:r>
              <a:rPr lang="en-US" dirty="0">
                <a:solidFill>
                  <a:srgbClr val="FF0000"/>
                </a:solidFill>
              </a:rPr>
              <a:t>Smurf Attack</a:t>
            </a:r>
            <a:r>
              <a:rPr lang="en-US" dirty="0"/>
              <a:t>” that sends ICMP ping packets towards the victim. </a:t>
            </a:r>
          </a:p>
          <a:p>
            <a:r>
              <a:rPr lang="en-US" dirty="0"/>
              <a:t>The Smurf attack is almost similar to the ICMP ping of death attack. The only difference between ping of death and Smurf is that the latter uses reflectors in its operation.</a:t>
            </a:r>
            <a:endParaRPr lang="it-IT"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810000"/>
            <a:ext cx="828675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15826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62500" lnSpcReduction="20000"/>
          </a:bodyPr>
          <a:lstStyle/>
          <a:p>
            <a:r>
              <a:rPr lang="en-US" sz="7000" i="1" u="sng" dirty="0"/>
              <a:t>Differentiate </a:t>
            </a:r>
            <a:r>
              <a:rPr lang="en-US" sz="7000" i="1" u="sng" dirty="0" err="1"/>
              <a:t>DDoS</a:t>
            </a:r>
            <a:r>
              <a:rPr lang="en-US" sz="7000" i="1" u="sng" dirty="0"/>
              <a:t> flooding bots from human </a:t>
            </a:r>
            <a:r>
              <a:rPr lang="en-US" dirty="0"/>
              <a:t> </a:t>
            </a:r>
          </a:p>
          <a:p>
            <a:r>
              <a:rPr lang="en-US" dirty="0"/>
              <a:t>try to differentiate between the traffic from clients with the legitimate users (Human) and the malicious users (bots). </a:t>
            </a:r>
          </a:p>
          <a:p>
            <a:r>
              <a:rPr lang="en-US" dirty="0" err="1"/>
              <a:t>Kandula</a:t>
            </a:r>
            <a:r>
              <a:rPr lang="en-US" dirty="0"/>
              <a:t> et al. [114] propose a system to protect web clusters from application-level </a:t>
            </a:r>
            <a:r>
              <a:rPr lang="en-US" dirty="0" err="1"/>
              <a:t>DDoS</a:t>
            </a:r>
            <a:r>
              <a:rPr lang="en-US" dirty="0"/>
              <a:t> attacks by employing Completely Automated Public Turing test to tell Computers and Humans Apart (CAPTCHA ). </a:t>
            </a:r>
          </a:p>
          <a:p>
            <a:r>
              <a:rPr lang="en-US" dirty="0"/>
              <a:t>Their proposed framework optimally divides the time spent in authenticating new clients and serving the authenticated ones. </a:t>
            </a:r>
          </a:p>
          <a:p>
            <a:r>
              <a:rPr lang="en-US" dirty="0"/>
              <a:t>(-)  requiring users to solve puzzles in order to authenticate themselves may become annoying for the users and introduce more delay </a:t>
            </a:r>
          </a:p>
          <a:p>
            <a:r>
              <a:rPr lang="en-US" dirty="0"/>
              <a:t>(-) this policy disables web </a:t>
            </a:r>
            <a:r>
              <a:rPr lang="en-US" dirty="0" err="1"/>
              <a:t>crawlers’s</a:t>
            </a:r>
            <a:r>
              <a:rPr lang="en-US" dirty="0"/>
              <a:t> access to the web sites; hence, search engines may not be able to index the content. </a:t>
            </a:r>
          </a:p>
        </p:txBody>
      </p:sp>
    </p:spTree>
    <p:extLst>
      <p:ext uri="{BB962C8B-B14F-4D97-AF65-F5344CB8AC3E}">
        <p14:creationId xmlns:p14="http://schemas.microsoft.com/office/powerpoint/2010/main" val="5864017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Autofit/>
          </a:bodyPr>
          <a:lstStyle/>
          <a:p>
            <a:r>
              <a:rPr lang="en-US" sz="1600" i="1" u="sng" dirty="0"/>
              <a:t>Admission control and congestion control </a:t>
            </a:r>
          </a:p>
          <a:p>
            <a:pPr lvl="1"/>
            <a:r>
              <a:rPr lang="en-US" sz="1600" dirty="0"/>
              <a:t>admission control to limit the number of concurrent clients served by the online service. </a:t>
            </a:r>
          </a:p>
          <a:p>
            <a:pPr lvl="1"/>
            <a:r>
              <a:rPr lang="en-US" sz="1600" dirty="0"/>
              <a:t>Admission control works based on port hiding that renders the online service invisible to </a:t>
            </a:r>
            <a:r>
              <a:rPr lang="en-US" sz="1600" dirty="0" err="1"/>
              <a:t>unauthorised</a:t>
            </a:r>
            <a:r>
              <a:rPr lang="en-US" sz="1600" dirty="0"/>
              <a:t> clients by hiding the port number on which the service accepts incoming requests. </a:t>
            </a:r>
          </a:p>
          <a:p>
            <a:pPr lvl="1"/>
            <a:r>
              <a:rPr lang="en-US" sz="1600" dirty="0"/>
              <a:t>they perform congestion control on admitted clients to allocate more resources to good clients by adaptively setting the client’s priority level in response to the client’s requests in a way that incorporates application-level semantics.</a:t>
            </a:r>
          </a:p>
          <a:p>
            <a:r>
              <a:rPr lang="en-US" sz="1600" i="1" u="sng" dirty="0"/>
              <a:t>TMH (Trust Management Helmet)</a:t>
            </a:r>
            <a:endParaRPr lang="en-US" sz="1800" dirty="0"/>
          </a:p>
          <a:p>
            <a:pPr lvl="1"/>
            <a:r>
              <a:rPr lang="en-US" sz="1400" dirty="0"/>
              <a:t>uses trust to differentiate legitimate users and attackers. </a:t>
            </a:r>
          </a:p>
          <a:p>
            <a:pPr lvl="1"/>
            <a:r>
              <a:rPr lang="en-US" sz="1400" dirty="0"/>
              <a:t>The key idea is that servers should give priority to protecting the connectivity of good users during the application layer </a:t>
            </a:r>
            <a:r>
              <a:rPr lang="en-US" sz="1400" dirty="0" err="1"/>
              <a:t>DDoS</a:t>
            </a:r>
            <a:r>
              <a:rPr lang="en-US" sz="1400" dirty="0"/>
              <a:t> attacks instead of identifying all the attack requests. </a:t>
            </a:r>
          </a:p>
          <a:p>
            <a:pPr lvl="1"/>
            <a:r>
              <a:rPr lang="en-US" sz="1400" dirty="0"/>
              <a:t>each user is assigned a license, which is cryptographically secured against forgery or replay attacks, and a trust value, which is based on users’ history.</a:t>
            </a:r>
          </a:p>
          <a:p>
            <a:pPr lvl="1"/>
            <a:r>
              <a:rPr lang="en-US" sz="1400" dirty="0"/>
              <a:t>Detection of attackers is possible by considering these two features provided by each user.</a:t>
            </a:r>
            <a:endParaRPr lang="en-US" dirty="0"/>
          </a:p>
        </p:txBody>
      </p:sp>
    </p:spTree>
    <p:extLst>
      <p:ext uri="{BB962C8B-B14F-4D97-AF65-F5344CB8AC3E}">
        <p14:creationId xmlns:p14="http://schemas.microsoft.com/office/powerpoint/2010/main" val="34933501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62500" lnSpcReduction="20000"/>
          </a:bodyPr>
          <a:lstStyle/>
          <a:p>
            <a:r>
              <a:rPr lang="en-US" sz="3400" i="1" u="sng" dirty="0"/>
              <a:t>Hybrid detection based on trust and information theory based metrics </a:t>
            </a:r>
          </a:p>
          <a:p>
            <a:pPr lvl="1"/>
            <a:r>
              <a:rPr lang="en-US" dirty="0"/>
              <a:t>hybrid detection scheme based on the trust information and information theory based metrics. </a:t>
            </a:r>
          </a:p>
          <a:p>
            <a:pPr lvl="1"/>
            <a:r>
              <a:rPr lang="en-US" dirty="0"/>
              <a:t>initially filters suspicious flows based on the trust value scored by the client. </a:t>
            </a:r>
          </a:p>
          <a:p>
            <a:pPr lvl="1"/>
            <a:r>
              <a:rPr lang="en-US" dirty="0"/>
              <a:t>an entropy is applied for final filtering of suspicious flows. </a:t>
            </a:r>
          </a:p>
          <a:p>
            <a:pPr lvl="1"/>
            <a:r>
              <a:rPr lang="en-US" dirty="0"/>
              <a:t>Trust value for each client is assigned by the server based on the access pattern of the client and is updated every time the client communicates with the server. </a:t>
            </a:r>
          </a:p>
          <a:p>
            <a:pPr lvl="1"/>
            <a:r>
              <a:rPr lang="en-US" dirty="0"/>
              <a:t>Each request from the client always includes the trust value to identify itself to the server. </a:t>
            </a:r>
          </a:p>
          <a:p>
            <a:pPr lvl="1"/>
            <a:r>
              <a:rPr lang="en-US" dirty="0"/>
              <a:t>Entropy of requests per session is calculated based on the Web user browsing </a:t>
            </a:r>
            <a:r>
              <a:rPr lang="en-US" dirty="0" err="1"/>
              <a:t>behaviour</a:t>
            </a:r>
            <a:r>
              <a:rPr lang="en-US" dirty="0"/>
              <a:t> (HTTP request rate, page viewing time and sequence of the requested objects) of the client which is captured from the system log during non-attack cases. </a:t>
            </a:r>
          </a:p>
          <a:p>
            <a:pPr lvl="1"/>
            <a:r>
              <a:rPr lang="en-US" dirty="0"/>
              <a:t>Entropy is then used for further rate limiting the flows.</a:t>
            </a:r>
          </a:p>
        </p:txBody>
      </p:sp>
    </p:spTree>
    <p:extLst>
      <p:ext uri="{BB962C8B-B14F-4D97-AF65-F5344CB8AC3E}">
        <p14:creationId xmlns:p14="http://schemas.microsoft.com/office/powerpoint/2010/main" val="5343001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discussion</a:t>
            </a:r>
            <a:endParaRPr lang="en-US" dirty="0"/>
          </a:p>
        </p:txBody>
      </p:sp>
      <p:sp>
        <p:nvSpPr>
          <p:cNvPr id="3" name="Segnaposto contenuto 2"/>
          <p:cNvSpPr>
            <a:spLocks noGrp="1"/>
          </p:cNvSpPr>
          <p:nvPr>
            <p:ph idx="1"/>
          </p:nvPr>
        </p:nvSpPr>
        <p:spPr/>
        <p:txBody>
          <a:bodyPr/>
          <a:lstStyle/>
          <a:p>
            <a:r>
              <a:rPr lang="en-US" dirty="0"/>
              <a:t>hybrid defense mechanisms are the best way to combat </a:t>
            </a:r>
            <a:r>
              <a:rPr lang="en-US" dirty="0" err="1"/>
              <a:t>DDoS</a:t>
            </a:r>
            <a:r>
              <a:rPr lang="en-US" dirty="0"/>
              <a:t> flooding attacks since all of the defense nodes collaborate with each other to defeat coordinated </a:t>
            </a:r>
            <a:r>
              <a:rPr lang="en-US" dirty="0" err="1"/>
              <a:t>DDoS</a:t>
            </a:r>
            <a:r>
              <a:rPr lang="en-US" dirty="0"/>
              <a:t> flooding attacks</a:t>
            </a:r>
          </a:p>
        </p:txBody>
      </p:sp>
    </p:spTree>
    <p:extLst>
      <p:ext uri="{BB962C8B-B14F-4D97-AF65-F5344CB8AC3E}">
        <p14:creationId xmlns:p14="http://schemas.microsoft.com/office/powerpoint/2010/main" val="2250464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Classification by the point in time which defense takes place</a:t>
            </a:r>
          </a:p>
        </p:txBody>
      </p:sp>
      <p:sp>
        <p:nvSpPr>
          <p:cNvPr id="3" name="Segnaposto contenuto 2"/>
          <p:cNvSpPr>
            <a:spLocks noGrp="1"/>
          </p:cNvSpPr>
          <p:nvPr>
            <p:ph idx="1"/>
          </p:nvPr>
        </p:nvSpPr>
        <p:spPr/>
        <p:txBody>
          <a:bodyPr>
            <a:normAutofit fontScale="40000" lnSpcReduction="20000"/>
          </a:bodyPr>
          <a:lstStyle/>
          <a:p>
            <a:pPr marL="0" indent="0">
              <a:buNone/>
            </a:pPr>
            <a:r>
              <a:rPr lang="it-IT" sz="5100" dirty="0" err="1">
                <a:solidFill>
                  <a:srgbClr val="FF0000"/>
                </a:solidFill>
              </a:rPr>
              <a:t>Before</a:t>
            </a:r>
            <a:r>
              <a:rPr lang="it-IT" sz="5100" dirty="0">
                <a:solidFill>
                  <a:srgbClr val="FF0000"/>
                </a:solidFill>
              </a:rPr>
              <a:t> the </a:t>
            </a:r>
            <a:r>
              <a:rPr lang="it-IT" sz="5100" dirty="0" err="1">
                <a:solidFill>
                  <a:srgbClr val="FF0000"/>
                </a:solidFill>
              </a:rPr>
              <a:t>attack</a:t>
            </a:r>
            <a:endParaRPr lang="it-IT" sz="5100" dirty="0">
              <a:solidFill>
                <a:srgbClr val="FF0000"/>
              </a:solidFill>
            </a:endParaRPr>
          </a:p>
          <a:p>
            <a:r>
              <a:rPr lang="en-US" i="1" u="sng" dirty="0"/>
              <a:t>System &amp; Protocol security mechanisms</a:t>
            </a:r>
            <a:r>
              <a:rPr lang="en-US" dirty="0"/>
              <a:t> to increase the overall security of the systems: For instance, by preventing illegitimate accesses to the machines, removing bugs, updating installed protocols, installing software patches, removing unused software, etc.</a:t>
            </a:r>
          </a:p>
          <a:p>
            <a:r>
              <a:rPr lang="en-US" i="1" u="sng" dirty="0"/>
              <a:t>Fail-safe protection</a:t>
            </a:r>
            <a:r>
              <a:rPr lang="en-US" dirty="0"/>
              <a:t>: Possible anticipations in case something goes wrong (e.g., replication of services and  applications in diverse locations in case </a:t>
            </a:r>
            <a:r>
              <a:rPr lang="en-US" dirty="0" err="1"/>
              <a:t>DDoS</a:t>
            </a:r>
            <a:r>
              <a:rPr lang="en-US" dirty="0"/>
              <a:t> attack occurs successfully, business continuity and disaster management plans, etc.).</a:t>
            </a:r>
          </a:p>
          <a:p>
            <a:r>
              <a:rPr lang="en-US" i="1" u="sng" dirty="0"/>
              <a:t>Resource allocation &amp; accounting</a:t>
            </a:r>
            <a:r>
              <a:rPr lang="en-US" dirty="0"/>
              <a:t> : Providing resources to counter </a:t>
            </a:r>
            <a:r>
              <a:rPr lang="en-US" dirty="0" err="1"/>
              <a:t>DDoS</a:t>
            </a:r>
            <a:r>
              <a:rPr lang="en-US" dirty="0"/>
              <a:t> attacks and control users’ access based on their privileges and behaviors .</a:t>
            </a:r>
          </a:p>
          <a:p>
            <a:r>
              <a:rPr lang="en-US" i="1" u="sng" dirty="0"/>
              <a:t>Reconfiguration mechanisms</a:t>
            </a:r>
            <a:r>
              <a:rPr lang="en-US" dirty="0"/>
              <a:t>: These mechanisms alter the topology of either the victim network to add more resources to tolerate the </a:t>
            </a:r>
            <a:r>
              <a:rPr lang="en-US" dirty="0" err="1"/>
              <a:t>DDoS</a:t>
            </a:r>
            <a:r>
              <a:rPr lang="en-US" dirty="0"/>
              <a:t> attack (e.g., resource replication services) or the intermediate network to isolate the attack </a:t>
            </a:r>
            <a:r>
              <a:rPr lang="fr-FR" dirty="0"/>
              <a:t>sources (</a:t>
            </a:r>
            <a:r>
              <a:rPr lang="fr-FR" dirty="0" err="1"/>
              <a:t>e.g</a:t>
            </a:r>
            <a:r>
              <a:rPr lang="fr-FR" dirty="0"/>
              <a:t>., </a:t>
            </a:r>
            <a:r>
              <a:rPr lang="fr-FR" dirty="0" err="1"/>
              <a:t>attack</a:t>
            </a:r>
            <a:r>
              <a:rPr lang="fr-FR" dirty="0"/>
              <a:t> isolation </a:t>
            </a:r>
            <a:r>
              <a:rPr lang="fr-FR" dirty="0" err="1"/>
              <a:t>strategies</a:t>
            </a:r>
            <a:r>
              <a:rPr lang="fr-FR" dirty="0"/>
              <a:t>) .</a:t>
            </a:r>
          </a:p>
          <a:p>
            <a:r>
              <a:rPr lang="en-US" i="1" u="sng" dirty="0"/>
              <a:t>Installing firewalls and improved Intrusion Detection &amp; Prevention Systems (IDPSs)</a:t>
            </a:r>
            <a:r>
              <a:rPr lang="en-US" dirty="0"/>
              <a:t>: All of the end hosts are encouraged to install IDPSs to prevent them from being  compromised by the adversaries.</a:t>
            </a:r>
          </a:p>
          <a:p>
            <a:r>
              <a:rPr lang="en-US" i="1" u="sng" dirty="0"/>
              <a:t>Employing local filters</a:t>
            </a:r>
            <a:r>
              <a:rPr lang="en-US" dirty="0"/>
              <a:t> (e.g., Ingress/Egress [55], History-based IP filtering [73], hop-count filtering [74], Pi [76], route-based packet filtering [79], [80], etc.) and globally coordinated filters (e.g., ACC [89], Pushback [89], [90], AD and parallel-AD [91], TRACK [92], etc.) to block attack flows before their bombardment is another important category of the prevention mechanisms against </a:t>
            </a:r>
            <a:r>
              <a:rPr lang="en-US" dirty="0" err="1"/>
              <a:t>DDoS</a:t>
            </a:r>
            <a:r>
              <a:rPr lang="en-US" dirty="0"/>
              <a:t> attacks.</a:t>
            </a:r>
          </a:p>
          <a:p>
            <a:r>
              <a:rPr lang="en-US" i="1" u="sng" dirty="0"/>
              <a:t>Load balancing </a:t>
            </a:r>
            <a:r>
              <a:rPr lang="en-US" dirty="0"/>
              <a:t>[120] and Flow control are two other mechanisms to prevent </a:t>
            </a:r>
            <a:r>
              <a:rPr lang="en-US" dirty="0" err="1"/>
              <a:t>DDoS</a:t>
            </a:r>
            <a:r>
              <a:rPr lang="en-US" dirty="0"/>
              <a:t> attacks. The former improves both the performance and mitigation against </a:t>
            </a:r>
            <a:r>
              <a:rPr lang="en-US" dirty="0" err="1"/>
              <a:t>DDoS</a:t>
            </a:r>
            <a:r>
              <a:rPr lang="en-US" dirty="0"/>
              <a:t> attack, and the latter prevents servers from going down.</a:t>
            </a:r>
          </a:p>
          <a:p>
            <a:r>
              <a:rPr lang="en-US" i="1" u="sng" dirty="0"/>
              <a:t>Server-side specific security considerations</a:t>
            </a:r>
            <a:r>
              <a:rPr lang="en-US" dirty="0"/>
              <a:t>: One of the main problems regarding application-level flooding attacks is that there is a lack of security mechanisms or security policies in place to address the servers vulnerabilities against application-level </a:t>
            </a:r>
            <a:r>
              <a:rPr lang="en-US" dirty="0" err="1"/>
              <a:t>DDoS</a:t>
            </a:r>
            <a:r>
              <a:rPr lang="en-US" dirty="0"/>
              <a:t> flooding attacks. Such security mechanisms or policies can protect servers from various attacks.</a:t>
            </a:r>
          </a:p>
        </p:txBody>
      </p:sp>
    </p:spTree>
    <p:extLst>
      <p:ext uri="{BB962C8B-B14F-4D97-AF65-F5344CB8AC3E}">
        <p14:creationId xmlns:p14="http://schemas.microsoft.com/office/powerpoint/2010/main" val="4466475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70000" lnSpcReduction="20000"/>
          </a:bodyPr>
          <a:lstStyle/>
          <a:p>
            <a:pPr marL="0" indent="0">
              <a:buNone/>
            </a:pPr>
            <a:r>
              <a:rPr lang="it-IT" sz="4000" dirty="0" err="1">
                <a:solidFill>
                  <a:srgbClr val="FF0000"/>
                </a:solidFill>
              </a:rPr>
              <a:t>During</a:t>
            </a:r>
            <a:r>
              <a:rPr lang="it-IT" sz="4000" dirty="0">
                <a:solidFill>
                  <a:srgbClr val="FF0000"/>
                </a:solidFill>
              </a:rPr>
              <a:t> the </a:t>
            </a:r>
            <a:r>
              <a:rPr lang="it-IT" sz="4000" dirty="0" err="1">
                <a:solidFill>
                  <a:srgbClr val="FF0000"/>
                </a:solidFill>
              </a:rPr>
              <a:t>attack</a:t>
            </a:r>
            <a:endParaRPr lang="it-IT" sz="4000" dirty="0">
              <a:solidFill>
                <a:srgbClr val="FF0000"/>
              </a:solidFill>
            </a:endParaRPr>
          </a:p>
          <a:p>
            <a:r>
              <a:rPr lang="en-US" dirty="0"/>
              <a:t>anomalous patterns are discovered in both the network/transport-level traffic and application-level traffic</a:t>
            </a:r>
          </a:p>
          <a:p>
            <a:r>
              <a:rPr lang="en-US" dirty="0"/>
              <a:t>Two fundamental challenges </a:t>
            </a:r>
          </a:p>
          <a:p>
            <a:pPr marL="914400" lvl="1" indent="-514350">
              <a:buFont typeface="+mj-lt"/>
              <a:buAutoNum type="arabicPeriod"/>
            </a:pPr>
            <a:r>
              <a:rPr lang="en-US" dirty="0"/>
              <a:t>the lack of a wide deployment of </a:t>
            </a:r>
            <a:r>
              <a:rPr lang="en-US" dirty="0" err="1"/>
              <a:t>DDoS</a:t>
            </a:r>
            <a:r>
              <a:rPr lang="en-US" dirty="0"/>
              <a:t> defense mechanisms at different points of the Internet, and </a:t>
            </a:r>
          </a:p>
          <a:p>
            <a:pPr marL="914400" lvl="1" indent="-514350">
              <a:buFont typeface="+mj-lt"/>
              <a:buAutoNum type="arabicPeriod"/>
            </a:pPr>
            <a:r>
              <a:rPr lang="en-US" dirty="0"/>
              <a:t>the lack of collaboration and cooperation among distributed deployed defense mechanisms in order to increase the detection accuracy, decrease unnecessary redundant tasks (because of the lack of coordination), and, finally, to increase the performance efficiency of </a:t>
            </a:r>
            <a:r>
              <a:rPr lang="en-US" dirty="0" err="1"/>
              <a:t>DDoS</a:t>
            </a:r>
            <a:r>
              <a:rPr lang="en-US" dirty="0"/>
              <a:t> defense mechanisms. </a:t>
            </a:r>
          </a:p>
          <a:p>
            <a:r>
              <a:rPr lang="en-US" dirty="0"/>
              <a:t>In case of application-level </a:t>
            </a:r>
            <a:r>
              <a:rPr lang="en-US" dirty="0" err="1"/>
              <a:t>DDoS</a:t>
            </a:r>
            <a:r>
              <a:rPr lang="en-US" dirty="0"/>
              <a:t> flooding attacks, all of the current detection mechanisms are deployed at the destination (servers) since it is not possible to perform detection at the layer 2/layer 3 intermediate networks.</a:t>
            </a:r>
          </a:p>
        </p:txBody>
      </p:sp>
    </p:spTree>
    <p:extLst>
      <p:ext uri="{BB962C8B-B14F-4D97-AF65-F5344CB8AC3E}">
        <p14:creationId xmlns:p14="http://schemas.microsoft.com/office/powerpoint/2010/main" val="41443372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77500" lnSpcReduction="20000"/>
          </a:bodyPr>
          <a:lstStyle/>
          <a:p>
            <a:r>
              <a:rPr lang="it-IT" dirty="0" err="1"/>
              <a:t>After</a:t>
            </a:r>
            <a:r>
              <a:rPr lang="it-IT" dirty="0"/>
              <a:t> the </a:t>
            </a:r>
            <a:r>
              <a:rPr lang="it-IT" dirty="0" err="1"/>
              <a:t>attack</a:t>
            </a:r>
            <a:endParaRPr lang="it-IT" dirty="0"/>
          </a:p>
          <a:p>
            <a:r>
              <a:rPr lang="en-US" dirty="0"/>
              <a:t>After a </a:t>
            </a:r>
            <a:r>
              <a:rPr lang="en-US" dirty="0" err="1"/>
              <a:t>DDoS</a:t>
            </a:r>
            <a:r>
              <a:rPr lang="en-US" dirty="0"/>
              <a:t> attack is detected, the defense system should identify the source of the attack and block the attack traffic. </a:t>
            </a:r>
          </a:p>
          <a:p>
            <a:r>
              <a:rPr lang="en-US" dirty="0"/>
              <a:t>Today, most of the </a:t>
            </a:r>
            <a:r>
              <a:rPr lang="en-US" dirty="0" err="1"/>
              <a:t>DDoS</a:t>
            </a:r>
            <a:r>
              <a:rPr lang="en-US" dirty="0"/>
              <a:t> response mechanisms cannot completely prevent or stop </a:t>
            </a:r>
            <a:r>
              <a:rPr lang="en-US" dirty="0" err="1"/>
              <a:t>DDoS</a:t>
            </a:r>
            <a:r>
              <a:rPr lang="en-US" dirty="0"/>
              <a:t> attacks. </a:t>
            </a:r>
          </a:p>
          <a:p>
            <a:r>
              <a:rPr lang="en-US" dirty="0"/>
              <a:t>Therefore, minimizing the attack impact and maximizing the availability of services is the main focus of all after the attack mechanisms.</a:t>
            </a:r>
          </a:p>
          <a:p>
            <a:r>
              <a:rPr lang="en-US" dirty="0"/>
              <a:t>Moreover, law enforcement agencies must collaborate and cooperate with each other in order to gather and submit evidences that could be used to prosecute attackers. </a:t>
            </a:r>
          </a:p>
        </p:txBody>
      </p:sp>
    </p:spTree>
    <p:extLst>
      <p:ext uri="{BB962C8B-B14F-4D97-AF65-F5344CB8AC3E}">
        <p14:creationId xmlns:p14="http://schemas.microsoft.com/office/powerpoint/2010/main" val="29666853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Autofit/>
          </a:bodyPr>
          <a:lstStyle/>
          <a:p>
            <a:r>
              <a:rPr lang="en-US" sz="1600" dirty="0"/>
              <a:t>There are two main categories for most of the after the attack mechanisms:</a:t>
            </a:r>
          </a:p>
          <a:p>
            <a:r>
              <a:rPr lang="en-US" sz="1600" i="1" u="sng" dirty="0"/>
              <a:t>Attack source identification</a:t>
            </a:r>
            <a:r>
              <a:rPr lang="en-US" sz="1600" dirty="0"/>
              <a:t>: </a:t>
            </a:r>
          </a:p>
          <a:p>
            <a:pPr lvl="1"/>
            <a:r>
              <a:rPr lang="en-US" sz="1400" dirty="0"/>
              <a:t>The first category of after the attack mechanisms is responsible to identify the source of the attack. </a:t>
            </a:r>
          </a:p>
          <a:p>
            <a:pPr lvl="1"/>
            <a:r>
              <a:rPr lang="en-US" sz="1400" dirty="0"/>
              <a:t>For instance, an attacker uses host x to launch an attack by representing the spoofed source address of host y, IP </a:t>
            </a:r>
            <a:r>
              <a:rPr lang="en-US" sz="1400" dirty="0" err="1"/>
              <a:t>traceback</a:t>
            </a:r>
            <a:r>
              <a:rPr lang="en-US" sz="1400" dirty="0"/>
              <a:t> mechanism must find out the real source address of the attacker which is host x. </a:t>
            </a:r>
          </a:p>
          <a:p>
            <a:pPr lvl="1"/>
            <a:r>
              <a:rPr lang="en-US" sz="1400" dirty="0"/>
              <a:t>This can be accomplished if there is a way of traversing all the routers from x to the victim in the reverse order or marking the legitimate paths or packets so that spoofed or illegitimate ones are identifiable. </a:t>
            </a:r>
          </a:p>
          <a:p>
            <a:r>
              <a:rPr lang="en-US" sz="1600" i="1" u="sng" dirty="0"/>
              <a:t>Initiating a proper respons</a:t>
            </a:r>
            <a:r>
              <a:rPr lang="en-US" sz="1600" dirty="0"/>
              <a:t>e: </a:t>
            </a:r>
          </a:p>
          <a:p>
            <a:pPr lvl="1"/>
            <a:r>
              <a:rPr lang="en-US" sz="1400" dirty="0"/>
              <a:t>The second category of after the attack mechanisms is responsible for initiating a proper response to the attack. </a:t>
            </a:r>
          </a:p>
          <a:p>
            <a:pPr lvl="1"/>
            <a:r>
              <a:rPr lang="en-US" sz="1400" dirty="0"/>
              <a:t>Most of the </a:t>
            </a:r>
            <a:r>
              <a:rPr lang="en-US" sz="1400" dirty="0" err="1"/>
              <a:t>DDoS</a:t>
            </a:r>
            <a:r>
              <a:rPr lang="en-US" sz="1400" dirty="0"/>
              <a:t> defense mechanisms apply throttling (rate limit) or packet filtering on upstream routers and hosts for the traffic coming from those identified attack flows (e.g., spoofed IP addresses) after identifying the source of the attack. </a:t>
            </a:r>
          </a:p>
          <a:p>
            <a:pPr lvl="1"/>
            <a:r>
              <a:rPr lang="en-US" sz="1400" dirty="0"/>
              <a:t>For instance, history-based IP filtering [73], hop-count filtering [74], Pi [76], AD [91], TRACK [92], and </a:t>
            </a:r>
            <a:r>
              <a:rPr lang="en-US" sz="1400" dirty="0" err="1"/>
              <a:t>StopIt</a:t>
            </a:r>
            <a:r>
              <a:rPr lang="en-US" sz="1400" dirty="0"/>
              <a:t> [101], [105] employ packet filtering upon detection of </a:t>
            </a:r>
            <a:r>
              <a:rPr lang="en-US" sz="1400" dirty="0" err="1"/>
              <a:t>DDoS</a:t>
            </a:r>
            <a:r>
              <a:rPr lang="en-US" sz="1400" dirty="0"/>
              <a:t> attacks and ACC [89], Pushback [89], [90], PAD [91], AITF [103], and DEFCOM [93] employ throttling upon detection of </a:t>
            </a:r>
            <a:r>
              <a:rPr lang="en-US" sz="1400" dirty="0" err="1"/>
              <a:t>DDoS</a:t>
            </a:r>
            <a:r>
              <a:rPr lang="en-US" sz="1400" dirty="0"/>
              <a:t> attacks. Other mechanisms specially in the case of application-level </a:t>
            </a:r>
            <a:r>
              <a:rPr lang="en-US" sz="1400" dirty="0" err="1"/>
              <a:t>DDoS</a:t>
            </a:r>
            <a:r>
              <a:rPr lang="en-US" sz="1400" dirty="0"/>
              <a:t> flooding  attacks employ some encouragement models in which servers ask the legitimate clients to increase their session rates to crowd out the malicious clients (e.g., Speak-up [112], and DOW [113]).</a:t>
            </a:r>
          </a:p>
        </p:txBody>
      </p:sp>
    </p:spTree>
    <p:extLst>
      <p:ext uri="{BB962C8B-B14F-4D97-AF65-F5344CB8AC3E}">
        <p14:creationId xmlns:p14="http://schemas.microsoft.com/office/powerpoint/2010/main" val="36305366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lstStyle/>
          <a:p>
            <a:r>
              <a:rPr lang="it-IT" dirty="0"/>
              <a:t>DA QUI</a:t>
            </a:r>
            <a:endParaRPr lang="en-US" dirty="0"/>
          </a:p>
        </p:txBody>
      </p:sp>
    </p:spTree>
    <p:extLst>
      <p:ext uri="{BB962C8B-B14F-4D97-AF65-F5344CB8AC3E}">
        <p14:creationId xmlns:p14="http://schemas.microsoft.com/office/powerpoint/2010/main" val="26840589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err="1"/>
              <a:t>Measuring</a:t>
            </a:r>
            <a:r>
              <a:rPr lang="it-IT" dirty="0"/>
              <a:t> Server </a:t>
            </a:r>
            <a:r>
              <a:rPr lang="it-IT" dirty="0" err="1"/>
              <a:t>Response</a:t>
            </a:r>
            <a:r>
              <a:rPr lang="it-IT" dirty="0"/>
              <a:t> Time…</a:t>
            </a:r>
            <a:endParaRPr lang="en-US" dirty="0"/>
          </a:p>
        </p:txBody>
      </p:sp>
      <p:sp>
        <p:nvSpPr>
          <p:cNvPr id="3" name="Segnaposto contenuto 2"/>
          <p:cNvSpPr>
            <a:spLocks noGrp="1"/>
          </p:cNvSpPr>
          <p:nvPr>
            <p:ph idx="1"/>
          </p:nvPr>
        </p:nvSpPr>
        <p:spPr/>
        <p:txBody>
          <a:bodyPr>
            <a:normAutofit/>
          </a:bodyPr>
          <a:lstStyle/>
          <a:p>
            <a:r>
              <a:rPr lang="it-IT" sz="2400" dirty="0"/>
              <a:t>Time </a:t>
            </a:r>
            <a:r>
              <a:rPr lang="it-IT" sz="2400" dirty="0" err="1"/>
              <a:t>Curl</a:t>
            </a:r>
            <a:endParaRPr lang="it-IT" sz="2400" dirty="0"/>
          </a:p>
          <a:p>
            <a:r>
              <a:rPr lang="en-US" sz="2400" dirty="0"/>
              <a:t>This command sends a HTTP packet to the server and measures the time it takes to process</a:t>
            </a:r>
          </a:p>
          <a:p>
            <a:endParaRPr lang="it-IT" sz="2400" dirty="0"/>
          </a:p>
          <a:p>
            <a:endParaRPr lang="en-US" sz="2400" dirty="0"/>
          </a:p>
          <a:p>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924944"/>
            <a:ext cx="62769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3793" y="3505284"/>
            <a:ext cx="4754711" cy="3286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5194220"/>
            <a:ext cx="3844801" cy="955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4540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Master Slave Architecture in a </a:t>
            </a:r>
            <a:r>
              <a:rPr lang="it-IT" dirty="0" err="1"/>
              <a:t>Botnet</a:t>
            </a:r>
            <a:endParaRPr lang="it-IT" dirty="0"/>
          </a:p>
        </p:txBody>
      </p:sp>
      <p:sp>
        <p:nvSpPr>
          <p:cNvPr id="3" name="Segnaposto contenuto 2"/>
          <p:cNvSpPr>
            <a:spLocks noGrp="1"/>
          </p:cNvSpPr>
          <p:nvPr>
            <p:ph idx="1"/>
          </p:nvPr>
        </p:nvSpPr>
        <p:spPr/>
        <p:txBody>
          <a:bodyPr/>
          <a:lstStyle/>
          <a:p>
            <a:endParaRPr lang="it-IT"/>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04864"/>
            <a:ext cx="6095688" cy="378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89200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a:t>
            </a:r>
            <a:r>
              <a:rPr lang="it-IT" dirty="0" err="1"/>
              <a:t>Measuring</a:t>
            </a:r>
            <a:r>
              <a:rPr lang="it-IT" dirty="0"/>
              <a:t> Server </a:t>
            </a:r>
            <a:r>
              <a:rPr lang="it-IT" dirty="0" err="1"/>
              <a:t>Response</a:t>
            </a:r>
            <a:r>
              <a:rPr lang="it-IT" dirty="0"/>
              <a:t> Time…</a:t>
            </a:r>
            <a:endParaRPr lang="en-US" dirty="0"/>
          </a:p>
        </p:txBody>
      </p:sp>
      <p:sp>
        <p:nvSpPr>
          <p:cNvPr id="3" name="Segnaposto contenuto 2"/>
          <p:cNvSpPr>
            <a:spLocks noGrp="1"/>
          </p:cNvSpPr>
          <p:nvPr>
            <p:ph idx="1"/>
          </p:nvPr>
        </p:nvSpPr>
        <p:spPr>
          <a:xfrm>
            <a:off x="457200" y="1600201"/>
            <a:ext cx="8229600" cy="1540768"/>
          </a:xfrm>
        </p:spPr>
        <p:txBody>
          <a:bodyPr>
            <a:normAutofit fontScale="62500" lnSpcReduction="20000"/>
          </a:bodyPr>
          <a:lstStyle/>
          <a:p>
            <a:r>
              <a:rPr lang="it-IT" dirty="0"/>
              <a:t>WGET Utility</a:t>
            </a:r>
          </a:p>
          <a:p>
            <a:r>
              <a:rPr lang="en-US" dirty="0" err="1"/>
              <a:t>Wget</a:t>
            </a:r>
            <a:r>
              <a:rPr lang="en-US" dirty="0"/>
              <a:t> is a powerful command that could be used in the Linux terminal in finding the time taken by a </a:t>
            </a:r>
            <a:r>
              <a:rPr lang="en-US" b="1" dirty="0"/>
              <a:t>client to download server’s data.</a:t>
            </a:r>
          </a:p>
          <a:p>
            <a:r>
              <a:rPr lang="en-US" dirty="0"/>
              <a:t>if the data to be downloaded is a large file, the reading might not be precise and accurate</a:t>
            </a:r>
          </a:p>
          <a:p>
            <a:endParaRPr lang="it-IT" dirty="0"/>
          </a:p>
          <a:p>
            <a:endParaRPr lang="it-IT"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023600"/>
            <a:ext cx="3888432" cy="1413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5094" y="3730356"/>
            <a:ext cx="4455544" cy="3095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asellaDiTesto 3"/>
          <p:cNvSpPr txBox="1"/>
          <p:nvPr/>
        </p:nvSpPr>
        <p:spPr>
          <a:xfrm>
            <a:off x="4644008" y="3023600"/>
            <a:ext cx="3312368" cy="369332"/>
          </a:xfrm>
          <a:prstGeom prst="rect">
            <a:avLst/>
          </a:prstGeom>
          <a:noFill/>
        </p:spPr>
        <p:txBody>
          <a:bodyPr wrap="square" rtlCol="0">
            <a:spAutoFit/>
          </a:bodyPr>
          <a:lstStyle/>
          <a:p>
            <a:r>
              <a:rPr lang="it-IT" dirty="0"/>
              <a:t>ICMP </a:t>
            </a:r>
            <a:r>
              <a:rPr lang="it-IT" dirty="0" err="1"/>
              <a:t>attack</a:t>
            </a:r>
            <a:endParaRPr lang="en-US" dirty="0"/>
          </a:p>
        </p:txBody>
      </p:sp>
    </p:spTree>
    <p:extLst>
      <p:ext uri="{BB962C8B-B14F-4D97-AF65-F5344CB8AC3E}">
        <p14:creationId xmlns:p14="http://schemas.microsoft.com/office/powerpoint/2010/main" val="34905781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a:t>
            </a:r>
            <a:r>
              <a:rPr lang="it-IT" dirty="0" err="1"/>
              <a:t>Measuring</a:t>
            </a:r>
            <a:r>
              <a:rPr lang="it-IT" dirty="0"/>
              <a:t> Server </a:t>
            </a:r>
            <a:r>
              <a:rPr lang="it-IT" dirty="0" err="1"/>
              <a:t>Response</a:t>
            </a:r>
            <a:r>
              <a:rPr lang="it-IT" dirty="0"/>
              <a:t> Time…</a:t>
            </a:r>
            <a:endParaRPr lang="en-US" dirty="0"/>
          </a:p>
        </p:txBody>
      </p:sp>
      <p:sp>
        <p:nvSpPr>
          <p:cNvPr id="3" name="Segnaposto contenuto 2"/>
          <p:cNvSpPr>
            <a:spLocks noGrp="1"/>
          </p:cNvSpPr>
          <p:nvPr>
            <p:ph idx="1"/>
          </p:nvPr>
        </p:nvSpPr>
        <p:spPr/>
        <p:txBody>
          <a:bodyPr/>
          <a:lstStyle/>
          <a:p>
            <a:r>
              <a:rPr lang="it-IT" dirty="0"/>
              <a:t>Apache </a:t>
            </a:r>
            <a:r>
              <a:rPr lang="it-IT" dirty="0" err="1"/>
              <a:t>Benchmarking</a:t>
            </a:r>
            <a:r>
              <a:rPr lang="it-IT" dirty="0"/>
              <a:t> </a:t>
            </a:r>
            <a:r>
              <a:rPr lang="it-IT" dirty="0" err="1"/>
              <a:t>tool</a:t>
            </a:r>
            <a:endParaRPr lang="it-IT" dirty="0"/>
          </a:p>
          <a:p>
            <a:pPr lvl="1"/>
            <a:r>
              <a:rPr lang="en-US" dirty="0"/>
              <a:t>specially designed by the apache to measure the performance of the Apache HTTP servers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212976"/>
            <a:ext cx="35814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3744273"/>
            <a:ext cx="4247555" cy="1340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46215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200025"/>
            <a:ext cx="5238750" cy="645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87112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a:t>
            </a:r>
            <a:r>
              <a:rPr lang="it-IT" dirty="0" err="1"/>
              <a:t>Measuring</a:t>
            </a:r>
            <a:r>
              <a:rPr lang="it-IT" dirty="0"/>
              <a:t> Server </a:t>
            </a:r>
            <a:r>
              <a:rPr lang="it-IT" dirty="0" err="1"/>
              <a:t>Response</a:t>
            </a:r>
            <a:r>
              <a:rPr lang="it-IT" dirty="0"/>
              <a:t> Time…</a:t>
            </a:r>
            <a:endParaRPr lang="en-US" dirty="0"/>
          </a:p>
        </p:txBody>
      </p:sp>
      <p:sp>
        <p:nvSpPr>
          <p:cNvPr id="3" name="Segnaposto contenuto 2"/>
          <p:cNvSpPr>
            <a:spLocks noGrp="1"/>
          </p:cNvSpPr>
          <p:nvPr>
            <p:ph idx="1"/>
          </p:nvPr>
        </p:nvSpPr>
        <p:spPr>
          <a:xfrm>
            <a:off x="457200" y="1600201"/>
            <a:ext cx="8229600" cy="2188839"/>
          </a:xfrm>
        </p:spPr>
        <p:txBody>
          <a:bodyPr>
            <a:normAutofit/>
          </a:bodyPr>
          <a:lstStyle/>
          <a:p>
            <a:r>
              <a:rPr lang="it-IT" sz="2800" dirty="0" err="1"/>
              <a:t>Netstat</a:t>
            </a:r>
            <a:r>
              <a:rPr lang="it-IT" sz="2800" dirty="0"/>
              <a:t> </a:t>
            </a:r>
            <a:r>
              <a:rPr lang="it-IT" sz="2800" dirty="0" err="1"/>
              <a:t>commands</a:t>
            </a:r>
            <a:r>
              <a:rPr lang="it-IT" sz="2800" dirty="0"/>
              <a:t> </a:t>
            </a:r>
            <a:r>
              <a:rPr lang="it-IT" sz="2800" dirty="0" err="1"/>
              <a:t>measuring</a:t>
            </a:r>
            <a:r>
              <a:rPr lang="it-IT" sz="2800" dirty="0"/>
              <a:t> </a:t>
            </a:r>
            <a:r>
              <a:rPr lang="it-IT" sz="2800" dirty="0" err="1"/>
              <a:t>SYn</a:t>
            </a:r>
            <a:r>
              <a:rPr lang="it-IT" sz="2800" dirty="0"/>
              <a:t>, UDP, and ICMP</a:t>
            </a:r>
          </a:p>
          <a:p>
            <a:pPr lvl="1"/>
            <a:r>
              <a:rPr lang="en-US" sz="2400" dirty="0"/>
              <a:t>used to list all the inbound and outbound traffic connections of a UNIX machine </a:t>
            </a:r>
          </a:p>
          <a:p>
            <a:pPr lvl="1"/>
            <a:r>
              <a:rPr lang="en-US" sz="2400" dirty="0"/>
              <a:t>used to determine the number of active TCP and UDP connections the server holds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61048"/>
            <a:ext cx="481965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5733256"/>
            <a:ext cx="1952625"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asellaDiTesto 3"/>
          <p:cNvSpPr txBox="1"/>
          <p:nvPr/>
        </p:nvSpPr>
        <p:spPr>
          <a:xfrm>
            <a:off x="899592" y="5261223"/>
            <a:ext cx="5616624" cy="369332"/>
          </a:xfrm>
          <a:prstGeom prst="rect">
            <a:avLst/>
          </a:prstGeom>
          <a:noFill/>
        </p:spPr>
        <p:txBody>
          <a:bodyPr wrap="square" rtlCol="0">
            <a:spAutoFit/>
          </a:bodyPr>
          <a:lstStyle/>
          <a:p>
            <a:r>
              <a:rPr lang="it-IT" dirty="0"/>
              <a:t>Show </a:t>
            </a:r>
            <a:r>
              <a:rPr lang="it-IT" dirty="0" err="1"/>
              <a:t>only</a:t>
            </a:r>
            <a:r>
              <a:rPr lang="it-IT" dirty="0"/>
              <a:t> the </a:t>
            </a:r>
            <a:r>
              <a:rPr lang="it-IT" dirty="0" err="1"/>
              <a:t>number</a:t>
            </a:r>
            <a:r>
              <a:rPr lang="it-IT" dirty="0"/>
              <a:t> of </a:t>
            </a:r>
            <a:r>
              <a:rPr lang="it-IT" dirty="0" err="1"/>
              <a:t>active</a:t>
            </a:r>
            <a:r>
              <a:rPr lang="it-IT" dirty="0"/>
              <a:t> SYN </a:t>
            </a:r>
            <a:r>
              <a:rPr lang="it-IT" dirty="0" err="1"/>
              <a:t>connections</a:t>
            </a:r>
            <a:endParaRPr lang="en-US" dirty="0"/>
          </a:p>
        </p:txBody>
      </p:sp>
    </p:spTree>
    <p:extLst>
      <p:ext uri="{BB962C8B-B14F-4D97-AF65-F5344CB8AC3E}">
        <p14:creationId xmlns:p14="http://schemas.microsoft.com/office/powerpoint/2010/main" val="20409216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a:t>…</a:t>
            </a:r>
            <a:r>
              <a:rPr lang="it-IT" dirty="0" err="1"/>
              <a:t>Measuring</a:t>
            </a:r>
            <a:r>
              <a:rPr lang="it-IT" dirty="0"/>
              <a:t> Server </a:t>
            </a:r>
            <a:r>
              <a:rPr lang="it-IT" dirty="0" err="1"/>
              <a:t>Response</a:t>
            </a:r>
            <a:r>
              <a:rPr lang="it-IT" dirty="0"/>
              <a:t> Time…</a:t>
            </a:r>
            <a:endParaRPr lang="en-US" dirty="0"/>
          </a:p>
        </p:txBody>
      </p:sp>
      <p:sp>
        <p:nvSpPr>
          <p:cNvPr id="3" name="Segnaposto contenuto 2"/>
          <p:cNvSpPr>
            <a:spLocks noGrp="1"/>
          </p:cNvSpPr>
          <p:nvPr>
            <p:ph idx="1"/>
          </p:nvPr>
        </p:nvSpPr>
        <p:spPr>
          <a:xfrm>
            <a:off x="457200" y="1600201"/>
            <a:ext cx="8229600" cy="2332856"/>
          </a:xfrm>
        </p:spPr>
        <p:txBody>
          <a:bodyPr/>
          <a:lstStyle/>
          <a:p>
            <a:r>
              <a:rPr lang="en-US" dirty="0"/>
              <a:t>Used to pull out the entire details of the existing, awaiting and pending connection requests. </a:t>
            </a:r>
          </a:p>
          <a:p>
            <a:endParaRPr lang="it-IT"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284984"/>
            <a:ext cx="2088232" cy="442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64667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988" y="347663"/>
            <a:ext cx="5534025" cy="616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464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a:t>
            </a:r>
            <a:r>
              <a:rPr lang="it-IT" dirty="0" err="1"/>
              <a:t>Measuring</a:t>
            </a:r>
            <a:r>
              <a:rPr lang="it-IT" dirty="0"/>
              <a:t> Server </a:t>
            </a:r>
            <a:r>
              <a:rPr lang="it-IT" dirty="0" err="1"/>
              <a:t>Response</a:t>
            </a:r>
            <a:r>
              <a:rPr lang="it-IT" dirty="0"/>
              <a:t> Time</a:t>
            </a:r>
            <a:endParaRPr lang="en-US" dirty="0"/>
          </a:p>
        </p:txBody>
      </p:sp>
      <p:sp>
        <p:nvSpPr>
          <p:cNvPr id="3" name="Segnaposto contenuto 2"/>
          <p:cNvSpPr>
            <a:spLocks noGrp="1"/>
          </p:cNvSpPr>
          <p:nvPr>
            <p:ph idx="1"/>
          </p:nvPr>
        </p:nvSpPr>
        <p:spPr/>
        <p:txBody>
          <a:bodyPr>
            <a:normAutofit/>
          </a:bodyPr>
          <a:lstStyle/>
          <a:p>
            <a:r>
              <a:rPr lang="it-IT" sz="2400" dirty="0"/>
              <a:t>The </a:t>
            </a:r>
            <a:r>
              <a:rPr lang="it-IT" sz="2400" dirty="0" err="1"/>
              <a:t>following</a:t>
            </a:r>
            <a:r>
              <a:rPr lang="it-IT" sz="2400" dirty="0"/>
              <a:t> </a:t>
            </a:r>
            <a:r>
              <a:rPr lang="en-US" sz="2400" dirty="0"/>
              <a:t>command was used during the ICMP ping of death attack and was used to measure the number of ICMP ping requests sent to the server.</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852936"/>
            <a:ext cx="8721486" cy="573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754" y="3421716"/>
            <a:ext cx="5772150"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20526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Defense</a:t>
            </a:r>
            <a:endParaRPr lang="en-US" dirty="0"/>
          </a:p>
        </p:txBody>
      </p:sp>
      <p:sp>
        <p:nvSpPr>
          <p:cNvPr id="3" name="Segnaposto contenuto 2"/>
          <p:cNvSpPr>
            <a:spLocks noGrp="1"/>
          </p:cNvSpPr>
          <p:nvPr>
            <p:ph idx="1"/>
          </p:nvPr>
        </p:nvSpPr>
        <p:spPr/>
        <p:txBody>
          <a:bodyPr>
            <a:normAutofit/>
          </a:bodyPr>
          <a:lstStyle/>
          <a:p>
            <a:r>
              <a:rPr lang="en-US" dirty="0"/>
              <a:t>Service providers can also increase redundancy of network and service infrastructure, but:</a:t>
            </a:r>
          </a:p>
          <a:p>
            <a:pPr marL="971550" lvl="1" indent="-514350">
              <a:buFont typeface="+mj-lt"/>
              <a:buAutoNum type="arabicPeriod"/>
            </a:pPr>
            <a:r>
              <a:rPr lang="en-US" dirty="0"/>
              <a:t>redundancy asks for additional computing resources to handle incoming traffic. </a:t>
            </a:r>
          </a:p>
          <a:p>
            <a:pPr marL="971550" lvl="1" indent="-514350">
              <a:buFont typeface="+mj-lt"/>
              <a:buAutoNum type="arabicPeriod"/>
            </a:pPr>
            <a:r>
              <a:rPr lang="en-US" dirty="0"/>
              <a:t>attackers can easily find a large number of attacking agents in the Internet to overwhelm the capability of redundant </a:t>
            </a:r>
            <a:r>
              <a:rPr lang="en-US" dirty="0" err="1"/>
              <a:t>equipments</a:t>
            </a:r>
            <a:r>
              <a:rPr lang="en-US" dirty="0"/>
              <a:t>.</a:t>
            </a:r>
          </a:p>
        </p:txBody>
      </p:sp>
    </p:spTree>
    <p:extLst>
      <p:ext uri="{BB962C8B-B14F-4D97-AF65-F5344CB8AC3E}">
        <p14:creationId xmlns:p14="http://schemas.microsoft.com/office/powerpoint/2010/main" val="1687958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92500"/>
          </a:bodyPr>
          <a:lstStyle/>
          <a:p>
            <a:r>
              <a:rPr lang="en-US" dirty="0"/>
              <a:t>Client puzzles have been proposed to defend against </a:t>
            </a:r>
            <a:r>
              <a:rPr lang="en-US" dirty="0" err="1"/>
              <a:t>DoS</a:t>
            </a:r>
            <a:r>
              <a:rPr lang="en-US" dirty="0"/>
              <a:t> attacks in TCP (</a:t>
            </a:r>
            <a:r>
              <a:rPr lang="en-US" dirty="0" err="1"/>
              <a:t>Juels</a:t>
            </a:r>
            <a:r>
              <a:rPr lang="en-US" dirty="0"/>
              <a:t> </a:t>
            </a:r>
            <a:r>
              <a:rPr lang="en-US" i="1" dirty="0"/>
              <a:t>et al. </a:t>
            </a:r>
            <a:r>
              <a:rPr lang="en-US" dirty="0"/>
              <a:t>1999), </a:t>
            </a:r>
            <a:r>
              <a:rPr lang="fr-FR" dirty="0"/>
              <a:t>SYN cookie (Bernstein 1996), </a:t>
            </a:r>
            <a:r>
              <a:rPr lang="fr-FR" dirty="0" err="1"/>
              <a:t>authentication</a:t>
            </a:r>
            <a:r>
              <a:rPr lang="fr-FR" dirty="0"/>
              <a:t> </a:t>
            </a:r>
            <a:r>
              <a:rPr lang="fr-FR" dirty="0" err="1"/>
              <a:t>protocols</a:t>
            </a:r>
            <a:r>
              <a:rPr lang="fr-FR" dirty="0"/>
              <a:t> (Aura </a:t>
            </a:r>
            <a:r>
              <a:rPr lang="fr-FR" i="1" dirty="0"/>
              <a:t>et al. </a:t>
            </a:r>
            <a:r>
              <a:rPr lang="fr-FR" dirty="0"/>
              <a:t>2000), TLS (Dean </a:t>
            </a:r>
            <a:r>
              <a:rPr lang="fr-FR" i="1" dirty="0"/>
              <a:t>et al.</a:t>
            </a:r>
            <a:r>
              <a:rPr lang="en-US" dirty="0"/>
              <a:t>2001), graphic Turing test (</a:t>
            </a:r>
            <a:r>
              <a:rPr lang="en-US" dirty="0" err="1"/>
              <a:t>Kandula</a:t>
            </a:r>
            <a:r>
              <a:rPr lang="en-US" dirty="0"/>
              <a:t> </a:t>
            </a:r>
            <a:r>
              <a:rPr lang="en-US" i="1" dirty="0"/>
              <a:t>et al. </a:t>
            </a:r>
            <a:r>
              <a:rPr lang="en-US" dirty="0"/>
              <a:t>2005), application traffic control (</a:t>
            </a:r>
            <a:r>
              <a:rPr lang="en-US" dirty="0" err="1"/>
              <a:t>Walfish</a:t>
            </a:r>
            <a:r>
              <a:rPr lang="en-US" dirty="0"/>
              <a:t> </a:t>
            </a:r>
            <a:r>
              <a:rPr lang="en-US" i="1" dirty="0"/>
              <a:t>et al</a:t>
            </a:r>
            <a:r>
              <a:rPr lang="en-US" dirty="0"/>
              <a:t>. 2006), etc.</a:t>
            </a:r>
          </a:p>
          <a:p>
            <a:r>
              <a:rPr lang="it-IT" dirty="0" err="1"/>
              <a:t>These</a:t>
            </a:r>
            <a:r>
              <a:rPr lang="it-IT" dirty="0"/>
              <a:t> </a:t>
            </a:r>
            <a:r>
              <a:rPr lang="it-IT" dirty="0" err="1"/>
              <a:t>mechanisms</a:t>
            </a:r>
            <a:r>
              <a:rPr lang="it-IT" dirty="0"/>
              <a:t> </a:t>
            </a:r>
            <a:r>
              <a:rPr lang="it-IT" dirty="0" err="1"/>
              <a:t>rely</a:t>
            </a:r>
            <a:r>
              <a:rPr lang="it-IT" dirty="0"/>
              <a:t> on a </a:t>
            </a:r>
            <a:r>
              <a:rPr lang="it-IT" dirty="0" err="1"/>
              <a:t>challenge-reponse</a:t>
            </a:r>
            <a:r>
              <a:rPr lang="it-IT" dirty="0"/>
              <a:t> schema </a:t>
            </a:r>
            <a:r>
              <a:rPr lang="it-IT" dirty="0" err="1"/>
              <a:t>that</a:t>
            </a:r>
            <a:r>
              <a:rPr lang="it-IT" dirty="0"/>
              <a:t> </a:t>
            </a:r>
            <a:r>
              <a:rPr lang="it-IT" dirty="0" err="1"/>
              <a:t>requests</a:t>
            </a:r>
            <a:r>
              <a:rPr lang="it-IT" dirty="0"/>
              <a:t> </a:t>
            </a:r>
            <a:r>
              <a:rPr lang="it-IT" dirty="0" err="1"/>
              <a:t>additional</a:t>
            </a:r>
            <a:r>
              <a:rPr lang="it-IT" dirty="0"/>
              <a:t> </a:t>
            </a:r>
            <a:r>
              <a:rPr lang="it-IT" dirty="0" err="1"/>
              <a:t>resources</a:t>
            </a:r>
            <a:r>
              <a:rPr lang="it-IT" dirty="0"/>
              <a:t>-&gt; </a:t>
            </a:r>
            <a:r>
              <a:rPr lang="it-IT" dirty="0" err="1"/>
              <a:t>solved</a:t>
            </a:r>
            <a:r>
              <a:rPr lang="it-IT" dirty="0"/>
              <a:t> with the </a:t>
            </a:r>
            <a:r>
              <a:rPr lang="it-IT" dirty="0" err="1"/>
              <a:t>distributed</a:t>
            </a:r>
            <a:r>
              <a:rPr lang="it-IT" dirty="0"/>
              <a:t> puzzle </a:t>
            </a:r>
            <a:r>
              <a:rPr lang="it-IT" dirty="0" err="1"/>
              <a:t>mechanism</a:t>
            </a:r>
            <a:endParaRPr lang="en-US" dirty="0"/>
          </a:p>
        </p:txBody>
      </p:sp>
    </p:spTree>
    <p:extLst>
      <p:ext uri="{BB962C8B-B14F-4D97-AF65-F5344CB8AC3E}">
        <p14:creationId xmlns:p14="http://schemas.microsoft.com/office/powerpoint/2010/main" val="12634722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70000" lnSpcReduction="20000"/>
          </a:bodyPr>
          <a:lstStyle/>
          <a:p>
            <a:r>
              <a:rPr lang="it-IT" dirty="0" err="1"/>
              <a:t>Pushback</a:t>
            </a:r>
            <a:endParaRPr lang="it-IT" dirty="0"/>
          </a:p>
          <a:p>
            <a:r>
              <a:rPr lang="en-US" dirty="0"/>
              <a:t>Mahajan et al. (2002) proposed aggregate-based congestion control (ACC) method that manages packet flows at a finer granularity. An aggregate is defined as a collection of packets that </a:t>
            </a:r>
            <a:r>
              <a:rPr lang="en-US" dirty="0" err="1"/>
              <a:t>sharesome</a:t>
            </a:r>
            <a:r>
              <a:rPr lang="en-US" dirty="0"/>
              <a:t> properties. ACC provides a mechanism for detecting and controlling aggregates at a router using attack signatures and a pushback mechanism to propagate aggregate control requests (and attack signatures) to upstream routers. ACC mechanisms are triggered when a router experiences sustained congestion. The router first attempts to identify the aggregates responsible for the congestion. Then, the router asks its adjacent upstream routers to rate-limit the aggregates. Since the neighbors sending more traffic within the aggregate are more likely to be carrying attack traffic, this request is sent only to the neighbors that send a significant fraction of the aggregate traffic.</a:t>
            </a:r>
          </a:p>
        </p:txBody>
      </p:sp>
    </p:spTree>
    <p:extLst>
      <p:ext uri="{BB962C8B-B14F-4D97-AF65-F5344CB8AC3E}">
        <p14:creationId xmlns:p14="http://schemas.microsoft.com/office/powerpoint/2010/main" val="4051992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Attack the service</a:t>
            </a:r>
          </a:p>
        </p:txBody>
      </p:sp>
      <p:sp>
        <p:nvSpPr>
          <p:cNvPr id="3" name="Segnaposto contenuto 2"/>
          <p:cNvSpPr>
            <a:spLocks noGrp="1"/>
          </p:cNvSpPr>
          <p:nvPr>
            <p:ph idx="1"/>
          </p:nvPr>
        </p:nvSpPr>
        <p:spPr>
          <a:xfrm>
            <a:off x="457200" y="1600200"/>
            <a:ext cx="8229600" cy="4997151"/>
          </a:xfrm>
        </p:spPr>
        <p:txBody>
          <a:bodyPr>
            <a:normAutofit fontScale="62500" lnSpcReduction="20000"/>
          </a:bodyPr>
          <a:lstStyle/>
          <a:p>
            <a:r>
              <a:rPr lang="it-IT" dirty="0" err="1"/>
              <a:t>Two</a:t>
            </a:r>
            <a:r>
              <a:rPr lang="it-IT" dirty="0"/>
              <a:t> </a:t>
            </a:r>
            <a:r>
              <a:rPr lang="it-IT" dirty="0" err="1"/>
              <a:t>methods</a:t>
            </a:r>
            <a:r>
              <a:rPr lang="it-IT" dirty="0"/>
              <a:t> </a:t>
            </a:r>
            <a:r>
              <a:rPr lang="it-IT" dirty="0" err="1"/>
              <a:t>according</a:t>
            </a:r>
            <a:r>
              <a:rPr lang="it-IT" dirty="0"/>
              <a:t> to </a:t>
            </a:r>
            <a:r>
              <a:rPr lang="it-IT" dirty="0" err="1"/>
              <a:t>Erikson</a:t>
            </a:r>
            <a:r>
              <a:rPr lang="it-IT" dirty="0"/>
              <a:t> </a:t>
            </a:r>
            <a:r>
              <a:rPr lang="it-IT" dirty="0" err="1"/>
              <a:t>Jon</a:t>
            </a:r>
            <a:r>
              <a:rPr lang="it-IT" dirty="0"/>
              <a:t>:</a:t>
            </a:r>
          </a:p>
          <a:p>
            <a:pPr marL="914400" lvl="1" indent="-514350">
              <a:buFont typeface="+mj-lt"/>
              <a:buAutoNum type="arabicPeriod"/>
            </a:pPr>
            <a:r>
              <a:rPr lang="it-IT" dirty="0" err="1">
                <a:solidFill>
                  <a:srgbClr val="FF0000"/>
                </a:solidFill>
              </a:rPr>
              <a:t>Flooding</a:t>
            </a:r>
            <a:r>
              <a:rPr lang="it-IT" dirty="0"/>
              <a:t>: </a:t>
            </a:r>
            <a:r>
              <a:rPr lang="en-US" dirty="0"/>
              <a:t>to flood the network not leaving enough bandwidth for the legitimate </a:t>
            </a:r>
            <a:r>
              <a:rPr lang="it-IT" dirty="0" err="1"/>
              <a:t>packets</a:t>
            </a:r>
            <a:r>
              <a:rPr lang="it-IT" dirty="0"/>
              <a:t> to </a:t>
            </a:r>
            <a:r>
              <a:rPr lang="it-IT" dirty="0" err="1"/>
              <a:t>get</a:t>
            </a:r>
            <a:r>
              <a:rPr lang="it-IT" dirty="0"/>
              <a:t> </a:t>
            </a:r>
            <a:r>
              <a:rPr lang="it-IT" dirty="0" err="1"/>
              <a:t>through</a:t>
            </a:r>
            <a:r>
              <a:rPr lang="it-IT" dirty="0"/>
              <a:t>.</a:t>
            </a:r>
          </a:p>
          <a:p>
            <a:pPr marL="914400" lvl="1" indent="-514350">
              <a:buFont typeface="+mj-lt"/>
              <a:buAutoNum type="arabicPeriod"/>
            </a:pPr>
            <a:r>
              <a:rPr lang="en-US" dirty="0"/>
              <a:t>to crash a hardware or software item and make it inoperable. Web servers, routing devices, DNS look up servers are the common targets</a:t>
            </a:r>
          </a:p>
          <a:p>
            <a:pPr marL="514350" indent="-514350">
              <a:buFont typeface="+mj-lt"/>
              <a:buAutoNum type="alphaLcParenR"/>
            </a:pPr>
            <a:r>
              <a:rPr lang="en-US" dirty="0">
                <a:solidFill>
                  <a:srgbClr val="FF0000"/>
                </a:solidFill>
              </a:rPr>
              <a:t>Smurf attack</a:t>
            </a:r>
            <a:r>
              <a:rPr lang="en-US" dirty="0"/>
              <a:t>: flooding </a:t>
            </a:r>
            <a:r>
              <a:rPr lang="en-US" dirty="0" err="1"/>
              <a:t>victims’s</a:t>
            </a:r>
            <a:r>
              <a:rPr lang="en-US" dirty="0"/>
              <a:t> bandwidth with ICMP echo requests to a broadcast address with spoofed source address as victim’s.</a:t>
            </a:r>
          </a:p>
          <a:p>
            <a:pPr marL="514350" indent="-514350">
              <a:buFont typeface="+mj-lt"/>
              <a:buAutoNum type="alphaLcParenR"/>
            </a:pPr>
            <a:r>
              <a:rPr lang="en-US" dirty="0">
                <a:solidFill>
                  <a:srgbClr val="FF0000"/>
                </a:solidFill>
              </a:rPr>
              <a:t>Ping flood or ping of death</a:t>
            </a:r>
            <a:r>
              <a:rPr lang="en-US" dirty="0"/>
              <a:t>: bombarding victim with ping. In Ping of death, the victim is sent corrupted packets that could crash the system</a:t>
            </a:r>
          </a:p>
          <a:p>
            <a:pPr marL="514350" indent="-514350">
              <a:buFont typeface="+mj-lt"/>
              <a:buAutoNum type="alphaLcParenR"/>
            </a:pPr>
            <a:endParaRPr lang="en-US" dirty="0"/>
          </a:p>
          <a:p>
            <a:pPr marL="514350" indent="-514350">
              <a:buFont typeface="+mj-lt"/>
              <a:buAutoNum type="alphaLcParenR"/>
            </a:pPr>
            <a:endParaRPr lang="en-US" dirty="0"/>
          </a:p>
          <a:p>
            <a:pPr marL="514350" indent="-514350">
              <a:buFont typeface="+mj-lt"/>
              <a:buAutoNum type="alphaLcParenR"/>
            </a:pPr>
            <a:endParaRPr lang="en-US" dirty="0"/>
          </a:p>
          <a:p>
            <a:pPr marL="514350" indent="-514350">
              <a:buFont typeface="+mj-lt"/>
              <a:buAutoNum type="alphaLcParenR"/>
            </a:pPr>
            <a:endParaRPr lang="en-US" dirty="0"/>
          </a:p>
          <a:p>
            <a:pPr marL="514350" indent="-514350">
              <a:buFont typeface="+mj-lt"/>
              <a:buAutoNum type="alphaLcParenR"/>
            </a:pPr>
            <a:r>
              <a:rPr lang="en-US" dirty="0">
                <a:solidFill>
                  <a:srgbClr val="FF0000"/>
                </a:solidFill>
              </a:rPr>
              <a:t>TCP SYN flood</a:t>
            </a:r>
            <a:r>
              <a:rPr lang="en-US" dirty="0"/>
              <a:t>: aims at exploiting server CPU memory. </a:t>
            </a:r>
          </a:p>
          <a:p>
            <a:pPr marL="514350" indent="-514350">
              <a:buFont typeface="+mj-lt"/>
              <a:buAutoNum type="alphaLcParenR"/>
            </a:pPr>
            <a:r>
              <a:rPr lang="en-US" dirty="0">
                <a:solidFill>
                  <a:srgbClr val="FF0000"/>
                </a:solidFill>
              </a:rPr>
              <a:t>UDP flood</a:t>
            </a:r>
            <a:r>
              <a:rPr lang="en-US" dirty="0"/>
              <a:t>: UDP packets are bombarded against the server. UDP could be a lot more effective than ICMP in smaller networks</a:t>
            </a:r>
          </a:p>
          <a:p>
            <a:pPr marL="0" indent="0">
              <a:buNone/>
            </a:pPr>
            <a:endParaRPr lang="it-IT"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221088"/>
            <a:ext cx="7668344" cy="747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69010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a:bodyPr>
          <a:lstStyle/>
          <a:p>
            <a:r>
              <a:rPr lang="en-US" sz="2000" b="1" dirty="0"/>
              <a:t>IP </a:t>
            </a:r>
            <a:r>
              <a:rPr lang="en-US" sz="2000" b="1" dirty="0" err="1"/>
              <a:t>Traceback</a:t>
            </a:r>
            <a:endParaRPr lang="en-US" sz="2000" b="1" dirty="0"/>
          </a:p>
          <a:p>
            <a:r>
              <a:rPr lang="en-US" sz="2000" dirty="0"/>
              <a:t>Packets forwarded by routers can carry information to help victims reconstruct the attack path.</a:t>
            </a:r>
          </a:p>
          <a:p>
            <a:r>
              <a:rPr lang="en-US" sz="2000" dirty="0"/>
              <a:t>Routers can add extra information as a header or an extra payload to packets so that the border router of the victim can identify the routes close to the attacking sources and ask these routers to filter flooding packets</a:t>
            </a:r>
          </a:p>
          <a:p>
            <a:r>
              <a:rPr lang="it-IT" sz="2000" dirty="0" err="1"/>
              <a:t>Probabilistic</a:t>
            </a:r>
            <a:r>
              <a:rPr lang="it-IT" sz="2000" dirty="0"/>
              <a:t> </a:t>
            </a:r>
            <a:r>
              <a:rPr lang="it-IT" sz="2000" dirty="0" err="1"/>
              <a:t>scheme</a:t>
            </a:r>
            <a:r>
              <a:rPr lang="it-IT" sz="2000" dirty="0"/>
              <a:t> </a:t>
            </a:r>
            <a:r>
              <a:rPr lang="it-IT" sz="2000" dirty="0" err="1"/>
              <a:t>like</a:t>
            </a:r>
            <a:r>
              <a:rPr lang="it-IT" sz="2000" dirty="0"/>
              <a:t> FIT (</a:t>
            </a:r>
            <a:r>
              <a:rPr lang="it-IT" sz="2000" dirty="0" err="1"/>
              <a:t>Yaar</a:t>
            </a:r>
            <a:r>
              <a:rPr lang="it-IT" sz="2000" dirty="0"/>
              <a:t> et al, 2005) </a:t>
            </a:r>
            <a:r>
              <a:rPr lang="it-IT" sz="2000" dirty="0" err="1"/>
              <a:t>allows</a:t>
            </a:r>
            <a:r>
              <a:rPr lang="it-IT" sz="2000" dirty="0"/>
              <a:t> the </a:t>
            </a:r>
            <a:r>
              <a:rPr lang="it-IT" sz="2000" dirty="0" err="1"/>
              <a:t>reconstruction</a:t>
            </a:r>
            <a:r>
              <a:rPr lang="it-IT" sz="2000" dirty="0"/>
              <a:t> of the </a:t>
            </a:r>
            <a:r>
              <a:rPr lang="it-IT" sz="2000" dirty="0" err="1"/>
              <a:t>path</a:t>
            </a:r>
            <a:r>
              <a:rPr lang="it-IT" sz="2000" dirty="0"/>
              <a:t>, </a:t>
            </a:r>
            <a:r>
              <a:rPr lang="it-IT" sz="2000" dirty="0" err="1"/>
              <a:t>based</a:t>
            </a:r>
            <a:r>
              <a:rPr lang="it-IT" sz="2000" dirty="0"/>
              <a:t> on the </a:t>
            </a:r>
            <a:r>
              <a:rPr lang="it-IT" sz="2000" dirty="0" err="1"/>
              <a:t>distance</a:t>
            </a:r>
            <a:r>
              <a:rPr lang="it-IT" sz="2000" dirty="0"/>
              <a:t> of </a:t>
            </a:r>
            <a:r>
              <a:rPr lang="it-IT" sz="2000" dirty="0" err="1"/>
              <a:t>fowarded</a:t>
            </a:r>
            <a:r>
              <a:rPr lang="it-IT" sz="2000" dirty="0"/>
              <a:t> </a:t>
            </a:r>
            <a:r>
              <a:rPr lang="it-IT" sz="2000" dirty="0" err="1"/>
              <a:t>marked</a:t>
            </a:r>
            <a:r>
              <a:rPr lang="it-IT" sz="2000" dirty="0"/>
              <a:t> </a:t>
            </a:r>
            <a:r>
              <a:rPr lang="it-IT" sz="2000" dirty="0" err="1"/>
              <a:t>packets</a:t>
            </a:r>
            <a:r>
              <a:rPr lang="it-IT" sz="2000" dirty="0"/>
              <a:t>.</a:t>
            </a:r>
          </a:p>
          <a:p>
            <a:endParaRPr lang="it-IT" sz="2000" dirty="0"/>
          </a:p>
          <a:p>
            <a:endParaRPr lang="en-US" sz="2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4960121"/>
            <a:ext cx="60198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77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Autofit/>
          </a:bodyPr>
          <a:lstStyle/>
          <a:p>
            <a:r>
              <a:rPr lang="it-IT" sz="2400" dirty="0" err="1"/>
              <a:t>Capability</a:t>
            </a:r>
            <a:r>
              <a:rPr lang="it-IT" sz="2400" dirty="0"/>
              <a:t> </a:t>
            </a:r>
            <a:r>
              <a:rPr lang="it-IT" sz="2400" dirty="0" err="1"/>
              <a:t>filtering</a:t>
            </a:r>
            <a:endParaRPr lang="it-IT" sz="2400" dirty="0"/>
          </a:p>
          <a:p>
            <a:r>
              <a:rPr lang="en-US" sz="2400" dirty="0"/>
              <a:t>Routers are designed to forward packets from senders, regardless of whether or not the packets are desired by receivers</a:t>
            </a:r>
          </a:p>
          <a:p>
            <a:r>
              <a:rPr lang="en-US" sz="2400" dirty="0"/>
              <a:t>researchers proposed the approach of putting a token of capability into each data packet to prove that packets were requested by receivers</a:t>
            </a:r>
          </a:p>
          <a:p>
            <a:r>
              <a:rPr lang="en-US" sz="2400" dirty="0"/>
              <a:t>Then, routers along the path from the sender to the receiver can verify packets carrying the token and forward the packets with valid tokens.</a:t>
            </a:r>
          </a:p>
          <a:p>
            <a:r>
              <a:rPr lang="en-US" sz="2400" dirty="0"/>
              <a:t>Capability is bound to a specific network path, including source and destination addresses, in a specific duration. Each router that forwards a request packet generates its own pre-capability and attaches it to the packet.</a:t>
            </a:r>
          </a:p>
        </p:txBody>
      </p:sp>
    </p:spTree>
    <p:extLst>
      <p:ext uri="{BB962C8B-B14F-4D97-AF65-F5344CB8AC3E}">
        <p14:creationId xmlns:p14="http://schemas.microsoft.com/office/powerpoint/2010/main" val="35726624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92500" lnSpcReduction="20000"/>
          </a:bodyPr>
          <a:lstStyle/>
          <a:p>
            <a:r>
              <a:rPr lang="it-IT" dirty="0" err="1"/>
              <a:t>Overlay</a:t>
            </a:r>
            <a:r>
              <a:rPr lang="it-IT" dirty="0"/>
              <a:t> Networks</a:t>
            </a:r>
          </a:p>
          <a:p>
            <a:pPr lvl="1"/>
            <a:r>
              <a:rPr lang="en-US" dirty="0"/>
              <a:t>Aforementioned defense technologies require homogeneous system design</a:t>
            </a:r>
          </a:p>
          <a:p>
            <a:pPr lvl="1"/>
            <a:r>
              <a:rPr lang="en-US" dirty="0" err="1"/>
              <a:t>Mirkovic</a:t>
            </a:r>
            <a:r>
              <a:rPr lang="en-US" dirty="0"/>
              <a:t> </a:t>
            </a:r>
            <a:r>
              <a:rPr lang="en-US" i="1" dirty="0"/>
              <a:t>et al. </a:t>
            </a:r>
            <a:r>
              <a:rPr lang="en-US" dirty="0"/>
              <a:t>(2003) proposed Defensive Cooperative Overlay Mesh (</a:t>
            </a:r>
            <a:r>
              <a:rPr lang="en-US" dirty="0" err="1"/>
              <a:t>DefCOM</a:t>
            </a:r>
            <a:r>
              <a:rPr lang="en-US" dirty="0"/>
              <a:t>) as a new deployment paradigm, which uses a peer-to-peer network to integrate heterogeneous systems</a:t>
            </a:r>
          </a:p>
          <a:p>
            <a:pPr lvl="1"/>
            <a:r>
              <a:rPr lang="it-IT" dirty="0" err="1"/>
              <a:t>Typs</a:t>
            </a:r>
            <a:r>
              <a:rPr lang="it-IT" dirty="0"/>
              <a:t> of </a:t>
            </a:r>
            <a:r>
              <a:rPr lang="it-IT" dirty="0" err="1"/>
              <a:t>nodes</a:t>
            </a:r>
            <a:r>
              <a:rPr lang="it-IT" dirty="0"/>
              <a:t>:</a:t>
            </a:r>
          </a:p>
          <a:p>
            <a:pPr lvl="2"/>
            <a:r>
              <a:rPr lang="it-IT" dirty="0" err="1"/>
              <a:t>Alert</a:t>
            </a:r>
            <a:r>
              <a:rPr lang="it-IT" dirty="0"/>
              <a:t> generator (detectors)</a:t>
            </a:r>
          </a:p>
          <a:p>
            <a:pPr lvl="2"/>
            <a:r>
              <a:rPr lang="it-IT" dirty="0"/>
              <a:t>Core </a:t>
            </a:r>
            <a:r>
              <a:rPr lang="it-IT" dirty="0" err="1"/>
              <a:t>nodes</a:t>
            </a:r>
            <a:r>
              <a:rPr lang="it-IT" dirty="0"/>
              <a:t> (rate </a:t>
            </a:r>
            <a:r>
              <a:rPr lang="it-IT" dirty="0" err="1"/>
              <a:t>limit</a:t>
            </a:r>
            <a:r>
              <a:rPr lang="it-IT" dirty="0"/>
              <a:t> high volume </a:t>
            </a:r>
            <a:r>
              <a:rPr lang="it-IT" dirty="0" err="1"/>
              <a:t>traffic</a:t>
            </a:r>
            <a:r>
              <a:rPr lang="it-IT" dirty="0"/>
              <a:t>)</a:t>
            </a:r>
          </a:p>
          <a:p>
            <a:pPr lvl="2"/>
            <a:r>
              <a:rPr lang="it-IT" dirty="0" err="1"/>
              <a:t>Classifiers</a:t>
            </a:r>
            <a:r>
              <a:rPr lang="it-IT" dirty="0"/>
              <a:t> (</a:t>
            </a:r>
            <a:r>
              <a:rPr lang="it-IT" dirty="0" err="1"/>
              <a:t>differentiate</a:t>
            </a:r>
            <a:r>
              <a:rPr lang="it-IT" dirty="0"/>
              <a:t> </a:t>
            </a:r>
            <a:r>
              <a:rPr lang="it-IT" dirty="0" err="1"/>
              <a:t>between</a:t>
            </a:r>
            <a:r>
              <a:rPr lang="it-IT" dirty="0"/>
              <a:t> </a:t>
            </a:r>
            <a:r>
              <a:rPr lang="it-IT" dirty="0" err="1"/>
              <a:t>legitimate</a:t>
            </a:r>
            <a:r>
              <a:rPr lang="it-IT" dirty="0"/>
              <a:t> and </a:t>
            </a:r>
            <a:r>
              <a:rPr lang="it-IT" dirty="0" err="1"/>
              <a:t>attack</a:t>
            </a:r>
            <a:r>
              <a:rPr lang="it-IT" dirty="0"/>
              <a:t> </a:t>
            </a:r>
            <a:r>
              <a:rPr lang="it-IT" dirty="0" err="1"/>
              <a:t>flows</a:t>
            </a:r>
            <a:r>
              <a:rPr lang="it-IT" dirty="0"/>
              <a:t>)</a:t>
            </a:r>
            <a:endParaRPr lang="en-US" dirty="0"/>
          </a:p>
        </p:txBody>
      </p:sp>
    </p:spTree>
    <p:extLst>
      <p:ext uri="{BB962C8B-B14F-4D97-AF65-F5344CB8AC3E}">
        <p14:creationId xmlns:p14="http://schemas.microsoft.com/office/powerpoint/2010/main" val="22744818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876300"/>
            <a:ext cx="58674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76927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idx="1"/>
          </p:nvPr>
        </p:nvSpPr>
        <p:spPr/>
        <p:txBody>
          <a:bodyPr>
            <a:normAutofit fontScale="85000" lnSpcReduction="20000"/>
          </a:bodyPr>
          <a:lstStyle/>
          <a:p>
            <a:r>
              <a:rPr lang="en-US" dirty="0"/>
              <a:t>Each system would autonomously perform the defense functions that it is best at and compensate for its weaker traits through cooperation with other systems</a:t>
            </a:r>
          </a:p>
          <a:p>
            <a:r>
              <a:rPr lang="en-US" dirty="0"/>
              <a:t>As the attacks evolve, new systems could join and either replace or enhance the functionality of the old ones</a:t>
            </a:r>
          </a:p>
          <a:p>
            <a:r>
              <a:rPr lang="en-US" dirty="0"/>
              <a:t>Overlay network also provides an infrastructure to deploy distributed DDoS defense system</a:t>
            </a:r>
          </a:p>
          <a:p>
            <a:r>
              <a:rPr lang="en-US" dirty="0"/>
              <a:t>expensive processing tasks of a firewall, such as access control and </a:t>
            </a:r>
            <a:r>
              <a:rPr lang="en-US"/>
              <a:t>cryptographic protocol handling</a:t>
            </a:r>
            <a:r>
              <a:rPr lang="en-US" dirty="0"/>
              <a:t>, are distributed to a large number of nodes in an overlay network</a:t>
            </a:r>
          </a:p>
        </p:txBody>
      </p:sp>
    </p:spTree>
    <p:extLst>
      <p:ext uri="{BB962C8B-B14F-4D97-AF65-F5344CB8AC3E}">
        <p14:creationId xmlns:p14="http://schemas.microsoft.com/office/powerpoint/2010/main" val="14585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Real time </a:t>
            </a:r>
            <a:r>
              <a:rPr lang="it-IT" dirty="0" err="1"/>
              <a:t>imlementation</a:t>
            </a:r>
            <a:r>
              <a:rPr lang="it-IT" dirty="0"/>
              <a:t> of DOS</a:t>
            </a:r>
          </a:p>
        </p:txBody>
      </p:sp>
      <p:sp>
        <p:nvSpPr>
          <p:cNvPr id="3" name="Segnaposto contenuto 2"/>
          <p:cNvSpPr>
            <a:spLocks noGrp="1"/>
          </p:cNvSpPr>
          <p:nvPr>
            <p:ph idx="1"/>
          </p:nvPr>
        </p:nvSpPr>
        <p:spPr/>
        <p:txBody>
          <a:bodyPr>
            <a:normAutofit/>
          </a:bodyPr>
          <a:lstStyle/>
          <a:p>
            <a:r>
              <a:rPr lang="it-IT" sz="2400" dirty="0" err="1"/>
              <a:t>Netflow</a:t>
            </a:r>
            <a:r>
              <a:rPr lang="it-IT" sz="2400" dirty="0"/>
              <a:t> </a:t>
            </a:r>
            <a:r>
              <a:rPr lang="it-IT" sz="2400" dirty="0" err="1"/>
              <a:t>is</a:t>
            </a:r>
            <a:r>
              <a:rPr lang="it-IT" sz="2400" dirty="0"/>
              <a:t> a </a:t>
            </a:r>
            <a:r>
              <a:rPr lang="it-IT" sz="2400" dirty="0" err="1"/>
              <a:t>traffic</a:t>
            </a:r>
            <a:r>
              <a:rPr lang="it-IT" sz="2400" dirty="0"/>
              <a:t> </a:t>
            </a:r>
            <a:r>
              <a:rPr lang="it-IT" sz="2400" dirty="0" err="1"/>
              <a:t>monitoring</a:t>
            </a:r>
            <a:r>
              <a:rPr lang="it-IT" sz="2400" dirty="0"/>
              <a:t> </a:t>
            </a:r>
            <a:r>
              <a:rPr lang="it-IT" sz="2400" dirty="0" err="1"/>
              <a:t>protocol</a:t>
            </a:r>
            <a:r>
              <a:rPr lang="it-IT" sz="2400" dirty="0"/>
              <a:t> by </a:t>
            </a:r>
            <a:r>
              <a:rPr lang="it-IT" sz="2400" dirty="0" err="1"/>
              <a:t>CIsco</a:t>
            </a:r>
            <a:r>
              <a:rPr lang="it-IT" sz="2400" dirty="0"/>
              <a:t>.</a:t>
            </a:r>
          </a:p>
          <a:p>
            <a:r>
              <a:rPr lang="it-IT" sz="2400" dirty="0"/>
              <a:t>Internet </a:t>
            </a:r>
            <a:r>
              <a:rPr lang="it-IT" sz="2400" dirty="0" err="1"/>
              <a:t>Protocol</a:t>
            </a:r>
            <a:r>
              <a:rPr lang="it-IT" sz="2400" dirty="0"/>
              <a:t> Flow </a:t>
            </a:r>
            <a:r>
              <a:rPr lang="en-US" sz="2400" dirty="0"/>
              <a:t>Information Export (IPFIX) is a similar piece of software that was created by the IETF group for the same network monitoring purpose</a:t>
            </a:r>
          </a:p>
          <a:p>
            <a:r>
              <a:rPr lang="it-IT" sz="2400" dirty="0" err="1"/>
              <a:t>It</a:t>
            </a:r>
            <a:r>
              <a:rPr lang="it-IT" sz="2400" dirty="0"/>
              <a:t> </a:t>
            </a:r>
            <a:r>
              <a:rPr lang="en-US" sz="2400" dirty="0"/>
              <a:t>monitors traffic in accordance with various metrics like IP source address, destination address, </a:t>
            </a:r>
            <a:r>
              <a:rPr lang="fr-FR" sz="2400" dirty="0"/>
              <a:t>Type of service, Source port, Destination port</a:t>
            </a:r>
          </a:p>
          <a:p>
            <a:endParaRPr lang="fr-FR" sz="2400" dirty="0"/>
          </a:p>
          <a:p>
            <a:endParaRPr lang="it-IT" sz="240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4847957"/>
            <a:ext cx="3707904" cy="1249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962074"/>
            <a:ext cx="4067440" cy="1134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9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Attack </a:t>
            </a:r>
            <a:r>
              <a:rPr lang="it-IT" dirty="0" err="1"/>
              <a:t>Strategies</a:t>
            </a:r>
            <a:endParaRPr lang="it-IT"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263" y="1628800"/>
            <a:ext cx="8229600" cy="644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45" y="2276872"/>
            <a:ext cx="8568952" cy="640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01" y="3068960"/>
            <a:ext cx="8425663" cy="592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337" y="4509120"/>
            <a:ext cx="8712968" cy="2037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38161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8558</Words>
  <Application>Microsoft Office PowerPoint</Application>
  <PresentationFormat>Presentazione su schermo (4:3)</PresentationFormat>
  <Paragraphs>463</Paragraphs>
  <Slides>74</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74</vt:i4>
      </vt:variant>
    </vt:vector>
  </HeadingPairs>
  <TitlesOfParts>
    <vt:vector size="77" baseType="lpstr">
      <vt:lpstr>Arial</vt:lpstr>
      <vt:lpstr>Calibri</vt:lpstr>
      <vt:lpstr>Tema di Office</vt:lpstr>
      <vt:lpstr>DDOS</vt:lpstr>
      <vt:lpstr>What is Denial of Service?</vt:lpstr>
      <vt:lpstr>(D)DOS</vt:lpstr>
      <vt:lpstr>Low-rate T CP targeted Denial of Service</vt:lpstr>
      <vt:lpstr>Reflective Denial of Service</vt:lpstr>
      <vt:lpstr>Master Slave Architecture in a Botnet</vt:lpstr>
      <vt:lpstr>Attack the service</vt:lpstr>
      <vt:lpstr>Real time imlementation of DOS</vt:lpstr>
      <vt:lpstr>Attack Strategies</vt:lpstr>
      <vt:lpstr>Detecting DOS using Wireshark</vt:lpstr>
      <vt:lpstr>Presentazione standard di PowerPoint</vt:lpstr>
      <vt:lpstr>RTT analysis for TCP SYN FLOOD Detection</vt:lpstr>
      <vt:lpstr>Presentazione standard di PowerPoint</vt:lpstr>
      <vt:lpstr>Netflow Reports</vt:lpstr>
      <vt:lpstr>Mitigating DOS with ACLs</vt:lpstr>
      <vt:lpstr>DDOS ATTACK: SCOPE AND CLASSIFICATION</vt:lpstr>
      <vt:lpstr>DDOS ATTACK: SCOPE AND CLASSIFICATION</vt:lpstr>
      <vt:lpstr>DDOS ATTACK: SCOPE AND CLASSIFICATION</vt:lpstr>
      <vt:lpstr>DDOS ATTACK: SCOPE AND CLASSIFICATION</vt:lpstr>
      <vt:lpstr>BOTNET-BASED DDOS ATTACKS</vt:lpstr>
      <vt:lpstr>DDOS DEFENSE: SCOPE AND CLASSIFICATION</vt:lpstr>
      <vt:lpstr>Presentazione standard di PowerPoint</vt:lpstr>
      <vt:lpstr>taxonomy of defense mechanisms against DDoS flooding attacks</vt:lpstr>
      <vt:lpstr>classification of the defense mechanisms against network/transport-level DDoS flooding attacks based on their deployment location</vt:lpstr>
      <vt:lpstr>Defense source-based mechanisms</vt:lpstr>
      <vt:lpstr>Presentazione standard di PowerPoint</vt:lpstr>
      <vt:lpstr>Presentazione standard di PowerPoint</vt:lpstr>
      <vt:lpstr>Destination-based mechanisms</vt:lpstr>
      <vt:lpstr>Presentazione standard di PowerPoint</vt:lpstr>
      <vt:lpstr>Presentazione standard di PowerPoint</vt:lpstr>
      <vt:lpstr>Presentazione standard di PowerPoint</vt:lpstr>
      <vt:lpstr>Presentazione standard di PowerPoint</vt:lpstr>
      <vt:lpstr>Network-based mechanisms</vt:lpstr>
      <vt:lpstr>Presentazione standard di PowerPoint</vt:lpstr>
      <vt:lpstr>Presentazione standard di PowerPoint</vt:lpstr>
      <vt:lpstr>Presentazione standard di PowerPoint</vt:lpstr>
      <vt:lpstr>Hybrid packet marking and throttling/filtering mechanisms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Discussion</vt:lpstr>
      <vt:lpstr>Destination based mechanisms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discussion</vt:lpstr>
      <vt:lpstr>Classification by the point in time which defense takes place</vt:lpstr>
      <vt:lpstr>Presentazione standard di PowerPoint</vt:lpstr>
      <vt:lpstr>Presentazione standard di PowerPoint</vt:lpstr>
      <vt:lpstr>Presentazione standard di PowerPoint</vt:lpstr>
      <vt:lpstr>Presentazione standard di PowerPoint</vt:lpstr>
      <vt:lpstr>Measuring Server Response Time…</vt:lpstr>
      <vt:lpstr>…Measuring Server Response Time…</vt:lpstr>
      <vt:lpstr>…Measuring Server Response Time…</vt:lpstr>
      <vt:lpstr>Presentazione standard di PowerPoint</vt:lpstr>
      <vt:lpstr>…Measuring Server Response Time…</vt:lpstr>
      <vt:lpstr>…Measuring Server Response Time…</vt:lpstr>
      <vt:lpstr>Presentazione standard di PowerPoint</vt:lpstr>
      <vt:lpstr>…Measuring Server Response Time</vt:lpstr>
      <vt:lpstr>Defense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dc:title>
  <dc:creator>theBrain</dc:creator>
  <cp:lastModifiedBy>corrado aaron visaggio</cp:lastModifiedBy>
  <cp:revision>38</cp:revision>
  <dcterms:created xsi:type="dcterms:W3CDTF">2014-07-25T09:29:14Z</dcterms:created>
  <dcterms:modified xsi:type="dcterms:W3CDTF">2017-12-20T10:57:08Z</dcterms:modified>
</cp:coreProperties>
</file>