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406B7-E7D4-4929-8B96-C598F90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292F6E-BC2A-4C9C-BBDD-F87900F0A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1ABEA2-A12D-4638-8037-5A84A33A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25E4C5-EA8A-4BA1-A8B6-844C36A9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E77362-0DE9-445C-B7F3-79500FD6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26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1B23B-A03E-42D7-BA00-41D739C1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EE123-0A6C-430D-9452-51F5E85A2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74AFC0-ACC5-44E2-A277-C3FED134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8BA82F-62B6-4A6A-AB28-F12401F5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0ADF8-E922-4826-9D26-945ED5E8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1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A84195-39D6-4D42-97FA-A05927330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8A603C-7D4B-4F59-8C27-9D2C7D01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7DFC2-E618-4262-A6AB-49EC2B7F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B56B9E-CD78-411A-A7D8-8B09C58A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4A8F9A-D2B1-49E7-86A5-7A2735A0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36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C2CC0-6763-413F-9226-5991D768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747F36-D720-4617-BEF3-BA929327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BC3BE-AACE-4DF5-A465-499B9B05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78C6F6-DC01-4CC2-80FB-66803C67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DCD7DD-463C-4D4C-A096-918D5F9A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80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C6C7-C2A0-469A-9FBB-7ED3ADC4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0929B7-53F4-4834-8CD7-FF2FED62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CD36D4-438C-4BA6-A398-40116F46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C550C-5B4B-459D-BBB1-7B512C9E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F5C704-45EC-47E0-B591-4A0819A5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47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6277B-F6EA-4DD8-B7B7-3592DE29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A1FEB-E760-4E83-8886-B99FD03E3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D883EE-5ED0-4C9A-B3D8-68A3964E5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7797DB-8A1F-4ECE-905A-3BC91E9E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2E7DDC-6C34-4F47-AF67-5281BD9D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8B5631-25AC-4188-9F9C-8C709CD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8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D98DAC-AAF2-4165-8E0C-2188A8F3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0ED834-4718-44F6-BB52-2C674254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A83FFF-FCD0-4A48-9212-F852616D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D5005F-F540-44A7-A991-AA42AE43F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06D578-7502-4098-810F-7939760D5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913476-7F6B-41B5-BC62-6A0708FE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6BDD29-9A08-4B87-962F-F9EDF96A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51CE31-70D0-4F2B-9D4D-C7150920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69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E7E985-AEFF-41E3-97C0-44997BAF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A60B9A-DA3A-4440-B519-325EB7F4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2B36C4-F8A9-4684-83AD-D38BE183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4DD166-8BD9-4919-8E34-47DC70E5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52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3132C53-C807-453E-BB14-0D909DD7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411344-6053-4DB4-A3B9-FD8CA159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16EB7F-B497-4416-A898-8D22FDE1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8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FB9A42-F88E-4B4B-A4AC-0067BEA1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5459D0-03BA-4C89-A22B-1C81DB383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FE6E3C-7C1B-4FE2-B878-170CA78A7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79745C-C652-462E-BD2A-FA0A32A6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5220B3-49C2-485E-A0A3-C5B9AC0B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2D996F-BD36-41F2-8EAE-76388977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54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BBA83-3FCF-42E5-9643-3D2C273B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E4889A-FBE6-41F3-9F13-23BB1641E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6E4F5F-DFCF-46BE-8C91-35AD96275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56EB0-8DE9-4367-88CE-0FC1A343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CC3B9A-57EA-41A6-B127-BE02B33F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66B361-DACA-4C75-9E87-48F90C37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89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42E267-1038-495B-9345-7937381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4E3445-06AD-49C9-A543-D8C53FF2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506B2B-6387-4C3C-803A-2063B55FD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888B-CD59-483E-9EC2-F0E16D3D33E1}" type="datetimeFigureOut">
              <a:rPr lang="it-IT" smtClean="0"/>
              <a:t>12/12/2017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D0471B-444E-4EB6-B947-47B864B2D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A1520-48D4-4CC2-81F6-56E304C5A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069D-7472-43BE-92B3-E9E2D94D9C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1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E833E-0682-4FB5-A08B-D459FC8FF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Format </a:t>
            </a:r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77802E-6FA9-4A39-9831-CDBA4D399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13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9484F5-33AD-4CE5-9A4F-8F377679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42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("The magic number is: %d\n", 1911);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Output: 1911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76DF1E7-8641-4EEF-97D7-7FDB7705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74" y="566508"/>
            <a:ext cx="8127001" cy="90533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AEE89B1-8B1E-41C1-ABA6-6FAA2E69F215}"/>
              </a:ext>
            </a:extLst>
          </p:cNvPr>
          <p:cNvSpPr/>
          <p:nvPr/>
        </p:nvSpPr>
        <p:spPr>
          <a:xfrm>
            <a:off x="7200900" y="1609725"/>
            <a:ext cx="771525" cy="76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314DFF-1B81-4327-B709-5BAE6676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98" y="3363684"/>
            <a:ext cx="7456201" cy="184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AFFBE-4748-40B4-B32B-5BB23F5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771C49-4B36-4B46-8686-B113E3E1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retrieves</a:t>
            </a:r>
            <a:r>
              <a:rPr lang="it-IT" dirty="0"/>
              <a:t> the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requested</a:t>
            </a:r>
            <a:r>
              <a:rPr lang="it-IT" dirty="0"/>
              <a:t> by the format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from the </a:t>
            </a:r>
            <a:r>
              <a:rPr lang="it-IT" b="1" dirty="0" err="1">
                <a:solidFill>
                  <a:srgbClr val="FF0000"/>
                </a:solidFill>
              </a:rPr>
              <a:t>stack</a:t>
            </a:r>
            <a:endParaRPr lang="it-IT" b="1" dirty="0">
              <a:solidFill>
                <a:srgbClr val="FF0000"/>
              </a:solidFill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65AB05-1ED3-4E2F-99B4-FF4CDE25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99" y="2643740"/>
            <a:ext cx="7456201" cy="7566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81AAE90-3379-4551-9029-7243CFF2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99" y="3535277"/>
            <a:ext cx="4618201" cy="33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651D200-89C1-439D-A3B3-97AA00EB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24" y="690508"/>
            <a:ext cx="7636801" cy="88593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C075B-396A-46A0-8B49-C4988466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format string asks for </a:t>
            </a:r>
            <a:r>
              <a:rPr lang="en-US" sz="2000" b="1" dirty="0"/>
              <a:t>3 arguments</a:t>
            </a:r>
            <a:r>
              <a:rPr lang="en-US" sz="2000" dirty="0"/>
              <a:t>, but the program actually provides </a:t>
            </a:r>
            <a:r>
              <a:rPr lang="en-US" sz="2000" b="1" dirty="0"/>
              <a:t>only two </a:t>
            </a:r>
            <a:r>
              <a:rPr lang="en-US" sz="2000" dirty="0"/>
              <a:t>(i.e. a and b).</a:t>
            </a:r>
          </a:p>
          <a:p>
            <a:r>
              <a:rPr lang="en-US" sz="2000" dirty="0"/>
              <a:t>Can this program </a:t>
            </a:r>
            <a:r>
              <a:rPr lang="en-US" sz="2000" b="1" dirty="0">
                <a:solidFill>
                  <a:srgbClr val="FF0000"/>
                </a:solidFill>
              </a:rPr>
              <a:t>pass the compiler</a:t>
            </a:r>
            <a:r>
              <a:rPr lang="en-US" sz="2000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defined as function with </a:t>
            </a:r>
            <a:r>
              <a:rPr lang="en-US" sz="2000" b="1" u="sng" dirty="0"/>
              <a:t>variable length</a:t>
            </a:r>
            <a:r>
              <a:rPr lang="en-US" sz="2000" dirty="0"/>
              <a:t> of arguments.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 find the miss-match, compiler needs to understand </a:t>
            </a:r>
            <a:r>
              <a:rPr lang="en-US" sz="2000" b="1" dirty="0"/>
              <a:t>how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b="1" dirty="0"/>
              <a:t>works</a:t>
            </a:r>
            <a:r>
              <a:rPr lang="en-US" sz="2000" dirty="0"/>
              <a:t> and what </a:t>
            </a:r>
            <a:r>
              <a:rPr lang="en-US" sz="2000" b="1" dirty="0"/>
              <a:t>the meaning of the format string </a:t>
            </a:r>
            <a:r>
              <a:rPr lang="en-US" sz="2000" dirty="0"/>
              <a:t>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Sometimes, the format string is generated during the </a:t>
            </a:r>
            <a:r>
              <a:rPr lang="en-US" sz="2000" b="1" dirty="0"/>
              <a:t>execution</a:t>
            </a:r>
            <a:r>
              <a:rPr lang="en-US" sz="2000" dirty="0"/>
              <a:t> of </a:t>
            </a:r>
            <a:r>
              <a:rPr lang="it-IT" sz="2000" dirty="0"/>
              <a:t>the </a:t>
            </a:r>
            <a:r>
              <a:rPr lang="it-IT" sz="2000" dirty="0" err="1"/>
              <a:t>program</a:t>
            </a:r>
            <a:r>
              <a:rPr lang="it-IT" sz="2000" dirty="0"/>
              <a:t>.</a:t>
            </a:r>
          </a:p>
          <a:p>
            <a:r>
              <a:rPr lang="en-US" sz="2000" dirty="0"/>
              <a:t>Can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FF0000"/>
                </a:solidFill>
              </a:rPr>
              <a:t>detect </a:t>
            </a:r>
            <a:r>
              <a:rPr lang="en-US" sz="2000" dirty="0"/>
              <a:t>the miss-match?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Unless the stack is </a:t>
            </a:r>
            <a:r>
              <a:rPr lang="en-US" sz="2000" b="1" dirty="0"/>
              <a:t>marked with a boundary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/>
              <a:t>does not know </a:t>
            </a:r>
            <a:r>
              <a:rPr lang="en-US" sz="2000" dirty="0"/>
              <a:t>that it runs out of the arguments that are provided to </a:t>
            </a:r>
            <a:r>
              <a:rPr lang="it-IT" sz="2000" dirty="0" err="1"/>
              <a:t>it</a:t>
            </a:r>
            <a:r>
              <a:rPr lang="it-IT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 a miss-match case,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b="1" dirty="0"/>
              <a:t>will fetch some data that do not belong to this function call</a:t>
            </a:r>
            <a:r>
              <a:rPr lang="en-US" sz="2000" dirty="0"/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3139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00521-4E6A-4289-864A-001DD685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Attacks on Format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Vulnerability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AA4CB5-E871-4AA2-83BF-97A1CAAB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000" dirty="0" err="1"/>
              <a:t>Crashing</a:t>
            </a:r>
            <a:r>
              <a:rPr lang="it-IT" sz="2000" dirty="0"/>
              <a:t> the </a:t>
            </a:r>
            <a:r>
              <a:rPr lang="it-IT" sz="2000" dirty="0" err="1"/>
              <a:t>program</a:t>
            </a:r>
            <a:r>
              <a:rPr lang="it-IT" sz="2000" dirty="0"/>
              <a:t> -&gt;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s%s%s%s%s%s%s%s%s%s%s%s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lvl="1"/>
            <a:r>
              <a:rPr lang="en-US" sz="1600" dirty="0"/>
              <a:t>the number fetched by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might </a:t>
            </a:r>
            <a:r>
              <a:rPr lang="en-US" sz="1600" b="1" dirty="0"/>
              <a:t>not be an address</a:t>
            </a:r>
            <a:r>
              <a:rPr lang="en-US" sz="1600" dirty="0"/>
              <a:t>, the memory pointed by this number might not exist (i.e. no physical memory has been assigned to such an address), and the </a:t>
            </a:r>
            <a:r>
              <a:rPr lang="it-IT" sz="1600" dirty="0" err="1"/>
              <a:t>program</a:t>
            </a:r>
            <a:r>
              <a:rPr lang="it-IT" sz="1600" dirty="0"/>
              <a:t> </a:t>
            </a:r>
            <a:r>
              <a:rPr lang="it-IT" sz="1600" b="1" dirty="0" err="1">
                <a:solidFill>
                  <a:srgbClr val="FF0000"/>
                </a:solidFill>
              </a:rPr>
              <a:t>will</a:t>
            </a:r>
            <a:r>
              <a:rPr lang="it-IT" sz="1600" b="1" dirty="0">
                <a:solidFill>
                  <a:srgbClr val="FF0000"/>
                </a:solidFill>
              </a:rPr>
              <a:t> crash</a:t>
            </a:r>
            <a:r>
              <a:rPr lang="it-IT" sz="1600" dirty="0"/>
              <a:t>.</a:t>
            </a:r>
          </a:p>
          <a:p>
            <a:pPr lvl="1"/>
            <a:r>
              <a:rPr lang="en-US" sz="1600" dirty="0"/>
              <a:t>It is also possible that the number happens to be a </a:t>
            </a:r>
            <a:r>
              <a:rPr lang="en-US" sz="1600" b="1" dirty="0"/>
              <a:t>good address</a:t>
            </a:r>
            <a:r>
              <a:rPr lang="en-US" sz="1600" dirty="0"/>
              <a:t>, but the address space is </a:t>
            </a:r>
            <a:r>
              <a:rPr lang="en-US" sz="1600" b="1" dirty="0"/>
              <a:t>protected</a:t>
            </a:r>
            <a:r>
              <a:rPr lang="en-US" sz="1600" dirty="0"/>
              <a:t> (e.g. it is reserved for kernel memory). In this case, the program </a:t>
            </a:r>
            <a:r>
              <a:rPr lang="en-US" sz="1600" b="1" dirty="0">
                <a:solidFill>
                  <a:srgbClr val="FF0000"/>
                </a:solidFill>
              </a:rPr>
              <a:t>will also crash</a:t>
            </a:r>
            <a:r>
              <a:rPr lang="en-US" sz="1600" dirty="0"/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Viewing the Stack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printf ("%08x %08x %08x %08x %08x\n");</a:t>
            </a:r>
          </a:p>
          <a:p>
            <a:pPr lvl="1"/>
            <a:r>
              <a:rPr lang="en-US" dirty="0"/>
              <a:t>A possible output may look like: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40012980 080628c4 bffff7a4 00000005 08059c04</a:t>
            </a:r>
          </a:p>
          <a:p>
            <a:r>
              <a:rPr lang="en-US" sz="2000" dirty="0"/>
              <a:t>Viewing memory at any location</a:t>
            </a:r>
          </a:p>
          <a:p>
            <a:pPr lvl="1"/>
            <a:r>
              <a:rPr lang="en-US" sz="1600" dirty="0"/>
              <a:t>We have to supply an address of the memory. However, we cannot change the code; we can only supply the format string</a:t>
            </a:r>
          </a:p>
          <a:p>
            <a:pPr lvl="1"/>
            <a:r>
              <a:rPr lang="en-US" sz="1600" dirty="0"/>
              <a:t>If we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(%s) </a:t>
            </a:r>
            <a:r>
              <a:rPr lang="en-US" sz="1600" dirty="0"/>
              <a:t>without specifying a memory address, the target address will be obtained from the stack anyway by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function. The function maintains an initial stack pointer, so it knows the location of the parameters in the stack.</a:t>
            </a:r>
          </a:p>
          <a:p>
            <a:pPr lvl="1"/>
            <a:r>
              <a:rPr lang="en-US" sz="1600" b="1" dirty="0"/>
              <a:t>Observation</a:t>
            </a:r>
            <a:r>
              <a:rPr lang="en-US" sz="1600" dirty="0"/>
              <a:t>: the format string is usually located on the stack. If we can encode the target address in the format string, the target address will be in the stack. </a:t>
            </a:r>
          </a:p>
          <a:p>
            <a:endParaRPr lang="it-I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0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E3E9D6-D740-49FF-B2CB-B610FC31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4854B11-1EE6-4045-9624-944E0E33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11" y="2384016"/>
            <a:ext cx="7120801" cy="250906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3487948-70AD-40A5-AC65-293E29317119}"/>
              </a:ext>
            </a:extLst>
          </p:cNvPr>
          <p:cNvSpPr txBox="1"/>
          <p:nvPr/>
        </p:nvSpPr>
        <p:spPr>
          <a:xfrm>
            <a:off x="838200" y="1943173"/>
            <a:ext cx="850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format </a:t>
            </a:r>
            <a:r>
              <a:rPr lang="en-US" dirty="0"/>
              <a:t>string is stored in a buffer, which is located on the stack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6A6C05-3131-4291-B610-5162175F9859}"/>
              </a:ext>
            </a:extLst>
          </p:cNvPr>
          <p:cNvSpPr txBox="1"/>
          <p:nvPr/>
        </p:nvSpPr>
        <p:spPr>
          <a:xfrm>
            <a:off x="990600" y="4893083"/>
            <a:ext cx="982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can force the </a:t>
            </a:r>
            <a:r>
              <a:rPr lang="en-US" dirty="0" err="1"/>
              <a:t>printf</a:t>
            </a:r>
            <a:r>
              <a:rPr lang="en-US" dirty="0"/>
              <a:t> to obtain the address from the format string (also on the stack), we can</a:t>
            </a:r>
          </a:p>
          <a:p>
            <a:r>
              <a:rPr lang="it-IT" dirty="0"/>
              <a:t>control the </a:t>
            </a:r>
            <a:r>
              <a:rPr lang="it-IT" dirty="0" err="1"/>
              <a:t>address</a:t>
            </a:r>
            <a:r>
              <a:rPr lang="it-IT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("\x10\x01\x48\x08 %x %x %x %x %s");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\x10\x01\x48\x08 </a:t>
            </a:r>
            <a:r>
              <a:rPr lang="en-US" dirty="0"/>
              <a:t>are the four bytes of the target address. In C language,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\x10 </a:t>
            </a:r>
            <a:r>
              <a:rPr lang="en-US" dirty="0"/>
              <a:t>in a string</a:t>
            </a:r>
          </a:p>
          <a:p>
            <a:r>
              <a:rPr lang="en-US" dirty="0"/>
              <a:t>tells the compiler to put a hexadecimal value 0x10 in the current position. The value will take</a:t>
            </a:r>
          </a:p>
          <a:p>
            <a:r>
              <a:rPr lang="en-US" dirty="0"/>
              <a:t>up just one byte. Without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\x</a:t>
            </a:r>
            <a:r>
              <a:rPr lang="en-US" dirty="0"/>
              <a:t>, if we directly put "10" in a string, the ASCII values of the</a:t>
            </a:r>
          </a:p>
          <a:p>
            <a:r>
              <a:rPr lang="en-US" dirty="0"/>
              <a:t>characters ’1’ and ’0’ will be stored. Their ASCII values are 49 and 48, respectively.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985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FCE20-399A-46B1-8147-6FAE50F7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9CE086-98EA-44E0-BFC8-1D9265522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US" sz="2000" dirty="0"/>
              <a:t> causes the stack pointer to move towards the format string.</a:t>
            </a:r>
          </a:p>
          <a:p>
            <a:pPr marL="0" indent="0">
              <a:buNone/>
            </a:pPr>
            <a:r>
              <a:rPr lang="en-US" sz="2000" dirty="0"/>
              <a:t>Here is how the attack works if user input[] contains the following format string:</a:t>
            </a:r>
          </a:p>
          <a:p>
            <a:pPr marL="0" indent="0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"\x10\x01\x48\x08 %x %x %x %x %s"</a:t>
            </a:r>
            <a:r>
              <a:rPr lang="it-IT" sz="2000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9C5D7A-317A-40F5-A7B0-F169E163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1428"/>
            <a:ext cx="5690400" cy="383657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92BF570-0E17-4F08-9A3C-52398362B14C}"/>
              </a:ext>
            </a:extLst>
          </p:cNvPr>
          <p:cNvSpPr txBox="1"/>
          <p:nvPr/>
        </p:nvSpPr>
        <p:spPr>
          <a:xfrm>
            <a:off x="7200900" y="3219450"/>
            <a:ext cx="3676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key challenge in this attack is to figure out the distance between the user input[] and</a:t>
            </a:r>
          </a:p>
          <a:p>
            <a:r>
              <a:rPr lang="en-US" dirty="0"/>
              <a:t>the address passed to the </a:t>
            </a:r>
            <a:r>
              <a:rPr lang="en-US" dirty="0" err="1"/>
              <a:t>printf</a:t>
            </a:r>
            <a:r>
              <a:rPr lang="en-US" dirty="0"/>
              <a:t>() function. This distance decides 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  <a:r>
              <a:rPr lang="en-US" dirty="0"/>
              <a:t>you need to</a:t>
            </a:r>
          </a:p>
          <a:p>
            <a:r>
              <a:rPr lang="en-US" dirty="0"/>
              <a:t>insert into the format string, before giving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%s.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6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015D6-6AF8-414F-8BA2-192F2A98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Writing</a:t>
            </a:r>
            <a:r>
              <a:rPr lang="it-IT" dirty="0"/>
              <a:t> </a:t>
            </a:r>
            <a:r>
              <a:rPr lang="it-IT" dirty="0" err="1"/>
              <a:t>Integer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C06BDD-6DEC-4F61-8B3B-6731ECDB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Writing an integer to nearly any location in the process memory</a:t>
            </a:r>
          </a:p>
          <a:p>
            <a:r>
              <a:rPr lang="en-US" dirty="0"/>
              <a:t>%n: The number of characters written so far is stored into the integer indicated by the corresponding </a:t>
            </a:r>
            <a:r>
              <a:rPr lang="it-IT" dirty="0" err="1"/>
              <a:t>argument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en-US" dirty="0"/>
              <a:t>Just replace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dirty="0"/>
              <a:t> in the above example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US" dirty="0"/>
              <a:t>, and the contents at the address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0x10014808</a:t>
            </a:r>
            <a:r>
              <a:rPr lang="en-US" dirty="0"/>
              <a:t> will be overwritten</a:t>
            </a:r>
          </a:p>
          <a:p>
            <a:r>
              <a:rPr lang="en-US" dirty="0"/>
              <a:t>Using this attack, attackers can do the following:</a:t>
            </a:r>
          </a:p>
          <a:p>
            <a:pPr lvl="1"/>
            <a:r>
              <a:rPr lang="en-US" dirty="0"/>
              <a:t> Overwrite important </a:t>
            </a:r>
            <a:r>
              <a:rPr lang="en-US" b="1" dirty="0"/>
              <a:t>program flags </a:t>
            </a:r>
            <a:r>
              <a:rPr lang="en-US" dirty="0"/>
              <a:t>that control </a:t>
            </a:r>
            <a:r>
              <a:rPr lang="en-US" b="1" dirty="0"/>
              <a:t>access privileges</a:t>
            </a:r>
          </a:p>
          <a:p>
            <a:pPr lvl="1"/>
            <a:r>
              <a:rPr lang="en-US" dirty="0"/>
              <a:t> Overwrite </a:t>
            </a:r>
            <a:r>
              <a:rPr lang="en-US" b="1" dirty="0"/>
              <a:t>return addresses </a:t>
            </a:r>
            <a:r>
              <a:rPr lang="en-US" dirty="0"/>
              <a:t>on the stack, </a:t>
            </a:r>
            <a:r>
              <a:rPr lang="en-US" b="1" dirty="0"/>
              <a:t>function pointers</a:t>
            </a:r>
            <a:r>
              <a:rPr lang="en-US" dirty="0"/>
              <a:t>, etc.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5AA638D-0C5D-49B4-9D3B-0D42C441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24" y="3368258"/>
            <a:ext cx="7146601" cy="7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8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BC1588-2DE2-499F-82A5-571C42D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Writing</a:t>
            </a:r>
            <a:r>
              <a:rPr lang="it-IT" dirty="0"/>
              <a:t> </a:t>
            </a:r>
            <a:r>
              <a:rPr lang="it-IT" dirty="0" err="1"/>
              <a:t>Integer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695905-71F1-4222-A073-5F7C3C8D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really possible to write </a:t>
            </a:r>
            <a:r>
              <a:rPr lang="en-US" b="1" dirty="0"/>
              <a:t>arbitrary integer </a:t>
            </a:r>
            <a:r>
              <a:rPr lang="en-US" dirty="0"/>
              <a:t>values?</a:t>
            </a:r>
          </a:p>
          <a:p>
            <a:r>
              <a:rPr lang="en-US" dirty="0"/>
              <a:t> Use dummy output characters. To write a value of 1000, a simple padding of 1000 dummy </a:t>
            </a:r>
            <a:r>
              <a:rPr lang="it-IT" dirty="0" err="1"/>
              <a:t>characters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do.</a:t>
            </a:r>
          </a:p>
          <a:p>
            <a:r>
              <a:rPr lang="en-US" dirty="0"/>
              <a:t> To avoid long format strings, we can use a width specification of the format indicators.</a:t>
            </a:r>
          </a:p>
          <a:p>
            <a:r>
              <a:rPr lang="it-IT" dirty="0"/>
              <a:t> </a:t>
            </a:r>
            <a:r>
              <a:rPr lang="it-IT" b="1" dirty="0" err="1"/>
              <a:t>Countermeasures</a:t>
            </a:r>
            <a:r>
              <a:rPr lang="it-IT" dirty="0"/>
              <a:t>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Address randomization</a:t>
            </a:r>
            <a:r>
              <a:rPr lang="en-US" dirty="0"/>
              <a:t>: just like the countermeasures used to protect against buffer-overflow attacks, address randomization makes it difficult for the attackers to find out what address they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read</a:t>
            </a:r>
            <a:r>
              <a:rPr lang="it-IT" dirty="0"/>
              <a:t>/</a:t>
            </a:r>
            <a:r>
              <a:rPr lang="it-IT" dirty="0" err="1"/>
              <a:t>write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115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855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di Office</vt:lpstr>
      <vt:lpstr>Format String</vt:lpstr>
      <vt:lpstr>Presentazione standard di PowerPoint</vt:lpstr>
      <vt:lpstr>Presentazione standard di PowerPoint</vt:lpstr>
      <vt:lpstr>Presentazione standard di PowerPoint</vt:lpstr>
      <vt:lpstr>Attacks on Format String Vulnerability</vt:lpstr>
      <vt:lpstr>Presentazione standard di PowerPoint</vt:lpstr>
      <vt:lpstr>Presentazione standard di PowerPoint</vt:lpstr>
      <vt:lpstr>Writing Integer</vt:lpstr>
      <vt:lpstr>Writing Integer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String</dc:title>
  <dc:creator>corrado aaron visaggio</dc:creator>
  <cp:lastModifiedBy>corrado aaron visaggio</cp:lastModifiedBy>
  <cp:revision>9</cp:revision>
  <dcterms:created xsi:type="dcterms:W3CDTF">2017-09-27T15:15:23Z</dcterms:created>
  <dcterms:modified xsi:type="dcterms:W3CDTF">2017-12-12T13:37:09Z</dcterms:modified>
</cp:coreProperties>
</file>