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287" r:id="rId2"/>
    <p:sldId id="256" r:id="rId3"/>
    <p:sldId id="275" r:id="rId4"/>
    <p:sldId id="276" r:id="rId5"/>
    <p:sldId id="286" r:id="rId6"/>
    <p:sldId id="279" r:id="rId7"/>
    <p:sldId id="282" r:id="rId8"/>
    <p:sldId id="283" r:id="rId9"/>
    <p:sldId id="284" r:id="rId10"/>
    <p:sldId id="285" r:id="rId11"/>
    <p:sldId id="280" r:id="rId12"/>
    <p:sldId id="281" r:id="rId13"/>
    <p:sldId id="257" r:id="rId14"/>
    <p:sldId id="288" r:id="rId15"/>
    <p:sldId id="258" r:id="rId16"/>
    <p:sldId id="289" r:id="rId17"/>
    <p:sldId id="259" r:id="rId18"/>
    <p:sldId id="278" r:id="rId19"/>
    <p:sldId id="260" r:id="rId20"/>
    <p:sldId id="261" r:id="rId21"/>
    <p:sldId id="262" r:id="rId22"/>
    <p:sldId id="263" r:id="rId23"/>
    <p:sldId id="264" r:id="rId24"/>
    <p:sldId id="265" r:id="rId25"/>
    <p:sldId id="266" r:id="rId26"/>
    <p:sldId id="273" r:id="rId27"/>
    <p:sldId id="267" r:id="rId28"/>
    <p:sldId id="268" r:id="rId29"/>
    <p:sldId id="269" r:id="rId30"/>
    <p:sldId id="270" r:id="rId31"/>
    <p:sldId id="274" r:id="rId32"/>
    <p:sldId id="271" r:id="rId33"/>
    <p:sldId id="272" r:id="rId34"/>
  </p:sldIdLst>
  <p:sldSz cx="9144000" cy="6858000" type="screen4x3"/>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4060" autoAdjust="0"/>
  </p:normalViewPr>
  <p:slideViewPr>
    <p:cSldViewPr>
      <p:cViewPr varScale="1">
        <p:scale>
          <a:sx n="73" d="100"/>
          <a:sy n="73" d="100"/>
        </p:scale>
        <p:origin x="1738" y="53"/>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Segnaposto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7C1C0B-BDF6-4582-AACD-DBF2B5426629}" type="datetimeFigureOut">
              <a:rPr lang="en-US" smtClean="0"/>
              <a:t>10/4/2018</a:t>
            </a:fld>
            <a:endParaRPr lang="en-US"/>
          </a:p>
        </p:txBody>
      </p:sp>
      <p:sp>
        <p:nvSpPr>
          <p:cNvPr id="4" name="Segnaposto immagine diapositiva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Segnaposto note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6" name="Segnaposto piè di pa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egnaposto numero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0A29EA5-6CB0-4AED-875E-31FC06DFD5BA}" type="slidenum">
              <a:rPr lang="en-US" smtClean="0"/>
              <a:t>‹N›</a:t>
            </a:fld>
            <a:endParaRPr lang="en-US"/>
          </a:p>
        </p:txBody>
      </p:sp>
    </p:spTree>
    <p:extLst>
      <p:ext uri="{BB962C8B-B14F-4D97-AF65-F5344CB8AC3E}">
        <p14:creationId xmlns:p14="http://schemas.microsoft.com/office/powerpoint/2010/main" val="28200795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sz="1200" b="0" i="0" kern="1200" dirty="0">
                <a:solidFill>
                  <a:schemeClr val="tx1"/>
                </a:solidFill>
                <a:effectLst/>
                <a:latin typeface="+mn-lt"/>
                <a:ea typeface="+mn-ea"/>
                <a:cs typeface="+mn-cs"/>
              </a:rPr>
              <a:t>The most common encryption methods are symmetric DES (Data Encryption Standard), 3DES (triple DES) and public key RSA (</a:t>
            </a:r>
            <a:r>
              <a:rPr lang="en-US" sz="1200" b="0" i="0" kern="1200" dirty="0" err="1">
                <a:solidFill>
                  <a:schemeClr val="tx1"/>
                </a:solidFill>
                <a:effectLst/>
                <a:latin typeface="+mn-lt"/>
                <a:ea typeface="+mn-ea"/>
                <a:cs typeface="+mn-cs"/>
              </a:rPr>
              <a:t>Rivest</a:t>
            </a:r>
            <a:r>
              <a:rPr lang="en-US" sz="1200" b="0" i="0" kern="1200" dirty="0">
                <a:solidFill>
                  <a:schemeClr val="tx1"/>
                </a:solidFill>
                <a:effectLst/>
                <a:latin typeface="+mn-lt"/>
                <a:ea typeface="+mn-ea"/>
                <a:cs typeface="+mn-cs"/>
              </a:rPr>
              <a:t>-Shamir-</a:t>
            </a:r>
            <a:r>
              <a:rPr lang="en-US" sz="1200" b="0" i="0" kern="1200" dirty="0" err="1">
                <a:solidFill>
                  <a:schemeClr val="tx1"/>
                </a:solidFill>
                <a:effectLst/>
                <a:latin typeface="+mn-lt"/>
                <a:ea typeface="+mn-ea"/>
                <a:cs typeface="+mn-cs"/>
              </a:rPr>
              <a:t>Adleman's</a:t>
            </a:r>
            <a:r>
              <a:rPr lang="en-US" sz="1200" b="0" i="0" kern="1200" dirty="0">
                <a:solidFill>
                  <a:schemeClr val="tx1"/>
                </a:solidFill>
                <a:effectLst/>
                <a:latin typeface="+mn-lt"/>
                <a:ea typeface="+mn-ea"/>
                <a:cs typeface="+mn-cs"/>
              </a:rPr>
              <a:t> algorithm), allowing up 56, 168, and 1024 bit long keys, respectively. Unfortunately, these keys are not unbreakable, as explained by Ross Anderson and Markus Kuhn in their book `Design Principles for Tamper-Resistant Smart Card Processors'. The pair managed to crack the Dallas DS5002FP Secure Microcontroller, described at the time by one European signals intelligence agency as the most secure processor available on general sale. They used brute force methods on a PC enhanced with a couple of hundred dollars of extra hardware!</a:t>
            </a:r>
            <a:endParaRPr lang="it-IT" dirty="0"/>
          </a:p>
        </p:txBody>
      </p:sp>
      <p:sp>
        <p:nvSpPr>
          <p:cNvPr id="4" name="Segnaposto numero diapositiva 3"/>
          <p:cNvSpPr>
            <a:spLocks noGrp="1"/>
          </p:cNvSpPr>
          <p:nvPr>
            <p:ph type="sldNum" sz="quarter" idx="10"/>
          </p:nvPr>
        </p:nvSpPr>
        <p:spPr/>
        <p:txBody>
          <a:bodyPr/>
          <a:lstStyle/>
          <a:p>
            <a:fld id="{50A29EA5-6CB0-4AED-875E-31FC06DFD5BA}" type="slidenum">
              <a:rPr lang="en-US" smtClean="0"/>
              <a:t>12</a:t>
            </a:fld>
            <a:endParaRPr lang="en-US"/>
          </a:p>
        </p:txBody>
      </p:sp>
    </p:spTree>
    <p:extLst>
      <p:ext uri="{BB962C8B-B14F-4D97-AF65-F5344CB8AC3E}">
        <p14:creationId xmlns:p14="http://schemas.microsoft.com/office/powerpoint/2010/main" val="6875349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sz="1200" b="0" i="0" kern="1200" dirty="0">
                <a:solidFill>
                  <a:schemeClr val="tx1"/>
                </a:solidFill>
                <a:effectLst/>
                <a:latin typeface="+mn-lt"/>
                <a:ea typeface="+mn-ea"/>
                <a:cs typeface="+mn-cs"/>
              </a:rPr>
              <a:t>Some of the most famous violations of the principle of least privilege exist in UNIX systems. For example, in UNIX systems, root privileges are necessary to bind a program to a port number less than 1024. For example, to run a mail server on </a:t>
            </a:r>
            <a:r>
              <a:rPr lang="en-US" sz="1200" b="1" i="0" kern="1200" dirty="0">
                <a:solidFill>
                  <a:schemeClr val="tx1"/>
                </a:solidFill>
                <a:effectLst/>
                <a:latin typeface="+mn-lt"/>
                <a:ea typeface="+mn-ea"/>
                <a:cs typeface="+mn-cs"/>
              </a:rPr>
              <a:t>port 25</a:t>
            </a:r>
            <a:r>
              <a:rPr lang="en-US" sz="1200" b="0" i="0" kern="1200" dirty="0">
                <a:solidFill>
                  <a:schemeClr val="tx1"/>
                </a:solidFill>
                <a:effectLst/>
                <a:latin typeface="+mn-lt"/>
                <a:ea typeface="+mn-ea"/>
                <a:cs typeface="+mn-cs"/>
              </a:rPr>
              <a:t>, the traditional </a:t>
            </a:r>
            <a:r>
              <a:rPr lang="en-US" sz="1200" b="1" i="0" kern="1200" dirty="0">
                <a:solidFill>
                  <a:schemeClr val="tx1"/>
                </a:solidFill>
                <a:effectLst/>
                <a:latin typeface="+mn-lt"/>
                <a:ea typeface="+mn-ea"/>
                <a:cs typeface="+mn-cs"/>
              </a:rPr>
              <a:t>SMTP port</a:t>
            </a:r>
            <a:r>
              <a:rPr lang="en-US" sz="1200" b="0" i="0" kern="1200" dirty="0">
                <a:solidFill>
                  <a:schemeClr val="tx1"/>
                </a:solidFill>
                <a:effectLst/>
                <a:latin typeface="+mn-lt"/>
                <a:ea typeface="+mn-ea"/>
                <a:cs typeface="+mn-cs"/>
              </a:rPr>
              <a:t>, a program needs the privileges of the root user. However, once a program has set up shop on port 25, there is no compelling need for it to ever use </a:t>
            </a:r>
            <a:r>
              <a:rPr lang="en-US" sz="1200" b="1" i="0" kern="1200" dirty="0">
                <a:solidFill>
                  <a:schemeClr val="tx1"/>
                </a:solidFill>
                <a:effectLst/>
                <a:latin typeface="+mn-lt"/>
                <a:ea typeface="+mn-ea"/>
                <a:cs typeface="+mn-cs"/>
              </a:rPr>
              <a:t>root privileges </a:t>
            </a:r>
            <a:r>
              <a:rPr lang="en-US" sz="1200" b="0" i="0" kern="1200" dirty="0">
                <a:solidFill>
                  <a:schemeClr val="tx1"/>
                </a:solidFill>
                <a:effectLst/>
                <a:latin typeface="+mn-lt"/>
                <a:ea typeface="+mn-ea"/>
                <a:cs typeface="+mn-cs"/>
              </a:rPr>
              <a:t>again</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UNIX operating system does not apply access controls to the user root. That user can terminate any process and read, write, or delete any file. Thus, users who create back-ups can also delete files. The administrator account on Windows has the same powers.</a:t>
            </a:r>
            <a:endParaRPr lang="it-IT" dirty="0"/>
          </a:p>
        </p:txBody>
      </p:sp>
      <p:sp>
        <p:nvSpPr>
          <p:cNvPr id="4" name="Segnaposto numero diapositiva 3"/>
          <p:cNvSpPr>
            <a:spLocks noGrp="1"/>
          </p:cNvSpPr>
          <p:nvPr>
            <p:ph type="sldNum" sz="quarter" idx="10"/>
          </p:nvPr>
        </p:nvSpPr>
        <p:spPr/>
        <p:txBody>
          <a:bodyPr/>
          <a:lstStyle/>
          <a:p>
            <a:fld id="{50A29EA5-6CB0-4AED-875E-31FC06DFD5BA}" type="slidenum">
              <a:rPr lang="en-US" smtClean="0"/>
              <a:t>14</a:t>
            </a:fld>
            <a:endParaRPr lang="en-US"/>
          </a:p>
        </p:txBody>
      </p:sp>
    </p:spTree>
    <p:extLst>
      <p:ext uri="{BB962C8B-B14F-4D97-AF65-F5344CB8AC3E}">
        <p14:creationId xmlns:p14="http://schemas.microsoft.com/office/powerpoint/2010/main" val="38776464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sz="1200" b="0" i="0" kern="1200" dirty="0">
                <a:solidFill>
                  <a:schemeClr val="tx1"/>
                </a:solidFill>
                <a:effectLst/>
                <a:latin typeface="+mn-lt"/>
                <a:ea typeface="+mn-ea"/>
                <a:cs typeface="+mn-cs"/>
              </a:rPr>
              <a:t>Some of the most famous violations of the principle of least privilege exist in UNIX systems. For example, in UNIX systems, root privileges are necessary to bind a program to a port number less than 1024. For example, to run a mail server on </a:t>
            </a:r>
            <a:r>
              <a:rPr lang="en-US" sz="1200" b="1" i="0" kern="1200" dirty="0">
                <a:solidFill>
                  <a:schemeClr val="tx1"/>
                </a:solidFill>
                <a:effectLst/>
                <a:latin typeface="+mn-lt"/>
                <a:ea typeface="+mn-ea"/>
                <a:cs typeface="+mn-cs"/>
              </a:rPr>
              <a:t>port 25</a:t>
            </a:r>
            <a:r>
              <a:rPr lang="en-US" sz="1200" b="0" i="0" kern="1200" dirty="0">
                <a:solidFill>
                  <a:schemeClr val="tx1"/>
                </a:solidFill>
                <a:effectLst/>
                <a:latin typeface="+mn-lt"/>
                <a:ea typeface="+mn-ea"/>
                <a:cs typeface="+mn-cs"/>
              </a:rPr>
              <a:t>, the traditional </a:t>
            </a:r>
            <a:r>
              <a:rPr lang="en-US" sz="1200" b="1" i="0" kern="1200" dirty="0">
                <a:solidFill>
                  <a:schemeClr val="tx1"/>
                </a:solidFill>
                <a:effectLst/>
                <a:latin typeface="+mn-lt"/>
                <a:ea typeface="+mn-ea"/>
                <a:cs typeface="+mn-cs"/>
              </a:rPr>
              <a:t>SMTP port</a:t>
            </a:r>
            <a:r>
              <a:rPr lang="en-US" sz="1200" b="0" i="0" kern="1200" dirty="0">
                <a:solidFill>
                  <a:schemeClr val="tx1"/>
                </a:solidFill>
                <a:effectLst/>
                <a:latin typeface="+mn-lt"/>
                <a:ea typeface="+mn-ea"/>
                <a:cs typeface="+mn-cs"/>
              </a:rPr>
              <a:t>, a program needs the privileges of the root user. However, once a program has set up shop on port 25, there is no compelling need for it to ever use </a:t>
            </a:r>
            <a:r>
              <a:rPr lang="en-US" sz="1200" b="1" i="0" kern="1200" dirty="0">
                <a:solidFill>
                  <a:schemeClr val="tx1"/>
                </a:solidFill>
                <a:effectLst/>
                <a:latin typeface="+mn-lt"/>
                <a:ea typeface="+mn-ea"/>
                <a:cs typeface="+mn-cs"/>
              </a:rPr>
              <a:t>root privileges </a:t>
            </a:r>
            <a:r>
              <a:rPr lang="en-US" sz="1200" b="0" i="0" kern="1200" dirty="0">
                <a:solidFill>
                  <a:schemeClr val="tx1"/>
                </a:solidFill>
                <a:effectLst/>
                <a:latin typeface="+mn-lt"/>
                <a:ea typeface="+mn-ea"/>
                <a:cs typeface="+mn-cs"/>
              </a:rPr>
              <a:t>again</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UNIX operating system does not apply access controls to the user root. That user can terminate any process and read, write, or delete any file. Thus, users who create back-ups can also delete files. The administrator account on Windows has the same powers.</a:t>
            </a:r>
            <a:endParaRPr lang="it-IT" dirty="0"/>
          </a:p>
        </p:txBody>
      </p:sp>
      <p:sp>
        <p:nvSpPr>
          <p:cNvPr id="4" name="Segnaposto numero diapositiva 3"/>
          <p:cNvSpPr>
            <a:spLocks noGrp="1"/>
          </p:cNvSpPr>
          <p:nvPr>
            <p:ph type="sldNum" sz="quarter" idx="10"/>
          </p:nvPr>
        </p:nvSpPr>
        <p:spPr/>
        <p:txBody>
          <a:bodyPr/>
          <a:lstStyle/>
          <a:p>
            <a:fld id="{50A29EA5-6CB0-4AED-875E-31FC06DFD5BA}" type="slidenum">
              <a:rPr lang="en-US" smtClean="0"/>
              <a:t>15</a:t>
            </a:fld>
            <a:endParaRPr lang="en-US"/>
          </a:p>
        </p:txBody>
      </p:sp>
    </p:spTree>
    <p:extLst>
      <p:ext uri="{BB962C8B-B14F-4D97-AF65-F5344CB8AC3E}">
        <p14:creationId xmlns:p14="http://schemas.microsoft.com/office/powerpoint/2010/main" val="36649099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ESEMPI: FIREWALL, ANTIVIRUS</a:t>
            </a:r>
          </a:p>
        </p:txBody>
      </p:sp>
      <p:sp>
        <p:nvSpPr>
          <p:cNvPr id="4" name="Segnaposto numero diapositiva 3"/>
          <p:cNvSpPr>
            <a:spLocks noGrp="1"/>
          </p:cNvSpPr>
          <p:nvPr>
            <p:ph type="sldNum" sz="quarter" idx="10"/>
          </p:nvPr>
        </p:nvSpPr>
        <p:spPr/>
        <p:txBody>
          <a:bodyPr/>
          <a:lstStyle/>
          <a:p>
            <a:fld id="{50A29EA5-6CB0-4AED-875E-31FC06DFD5BA}" type="slidenum">
              <a:rPr lang="en-US" smtClean="0"/>
              <a:t>19</a:t>
            </a:fld>
            <a:endParaRPr lang="en-US"/>
          </a:p>
        </p:txBody>
      </p:sp>
    </p:spTree>
    <p:extLst>
      <p:ext uri="{BB962C8B-B14F-4D97-AF65-F5344CB8AC3E}">
        <p14:creationId xmlns:p14="http://schemas.microsoft.com/office/powerpoint/2010/main" val="28352015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b="1" dirty="0"/>
              <a:t>UNIX </a:t>
            </a:r>
            <a:r>
              <a:rPr lang="it-IT" b="1" dirty="0" err="1"/>
              <a:t>process</a:t>
            </a:r>
            <a:r>
              <a:rPr lang="it-IT" b="1" dirty="0"/>
              <a:t> </a:t>
            </a:r>
            <a:r>
              <a:rPr lang="it-IT" b="1" dirty="0" err="1"/>
              <a:t>tries</a:t>
            </a:r>
            <a:r>
              <a:rPr lang="it-IT" b="1" dirty="0"/>
              <a:t> to </a:t>
            </a:r>
            <a:r>
              <a:rPr lang="it-IT" b="1" dirty="0" err="1"/>
              <a:t>read</a:t>
            </a:r>
            <a:r>
              <a:rPr lang="it-IT" b="1" dirty="0"/>
              <a:t> a</a:t>
            </a:r>
            <a:r>
              <a:rPr lang="it-IT" b="1" baseline="0" dirty="0"/>
              <a:t> file </a:t>
            </a:r>
            <a:r>
              <a:rPr lang="it-IT" baseline="0" dirty="0"/>
              <a:t>-&gt; OS </a:t>
            </a:r>
            <a:r>
              <a:rPr lang="it-IT" baseline="0" dirty="0" err="1"/>
              <a:t>determines</a:t>
            </a:r>
            <a:r>
              <a:rPr lang="it-IT" baseline="0" dirty="0"/>
              <a:t> </a:t>
            </a:r>
            <a:r>
              <a:rPr lang="it-IT" baseline="0" dirty="0" err="1"/>
              <a:t>if</a:t>
            </a:r>
            <a:r>
              <a:rPr lang="it-IT" baseline="0" dirty="0"/>
              <a:t> </a:t>
            </a:r>
            <a:r>
              <a:rPr lang="it-IT" baseline="0" dirty="0" err="1"/>
              <a:t>it</a:t>
            </a:r>
            <a:r>
              <a:rPr lang="it-IT" baseline="0" dirty="0"/>
              <a:t> </a:t>
            </a:r>
            <a:r>
              <a:rPr lang="it-IT" baseline="0" dirty="0" err="1"/>
              <a:t>is</a:t>
            </a:r>
            <a:r>
              <a:rPr lang="it-IT" baseline="0" dirty="0"/>
              <a:t> </a:t>
            </a:r>
            <a:r>
              <a:rPr lang="it-IT" baseline="0" dirty="0" err="1"/>
              <a:t>allowed</a:t>
            </a:r>
            <a:r>
              <a:rPr lang="it-IT" baseline="0" dirty="0"/>
              <a:t> -&gt; the </a:t>
            </a:r>
            <a:r>
              <a:rPr lang="it-IT" baseline="0" dirty="0" err="1"/>
              <a:t>process</a:t>
            </a:r>
            <a:r>
              <a:rPr lang="it-IT" baseline="0" dirty="0"/>
              <a:t> </a:t>
            </a:r>
            <a:r>
              <a:rPr lang="it-IT" baseline="0" dirty="0" err="1"/>
              <a:t>receives</a:t>
            </a:r>
            <a:r>
              <a:rPr lang="it-IT" baseline="0" dirty="0"/>
              <a:t> a file </a:t>
            </a:r>
            <a:r>
              <a:rPr lang="it-IT" baseline="0" dirty="0" err="1"/>
              <a:t>descriptor</a:t>
            </a:r>
            <a:r>
              <a:rPr lang="it-IT" baseline="0" dirty="0"/>
              <a:t> -&gt; the </a:t>
            </a:r>
            <a:r>
              <a:rPr lang="it-IT" baseline="0" dirty="0" err="1"/>
              <a:t>process</a:t>
            </a:r>
            <a:r>
              <a:rPr lang="it-IT" baseline="0" dirty="0"/>
              <a:t> </a:t>
            </a:r>
            <a:r>
              <a:rPr lang="it-IT" baseline="0" dirty="0" err="1"/>
              <a:t>presents</a:t>
            </a:r>
            <a:r>
              <a:rPr lang="it-IT" baseline="0" dirty="0"/>
              <a:t> the file </a:t>
            </a:r>
            <a:r>
              <a:rPr lang="it-IT" baseline="0" dirty="0" err="1"/>
              <a:t>descriptor</a:t>
            </a:r>
            <a:r>
              <a:rPr lang="it-IT" baseline="0" dirty="0"/>
              <a:t> to the OS -&gt; the </a:t>
            </a:r>
            <a:r>
              <a:rPr lang="it-IT" baseline="0" dirty="0" err="1"/>
              <a:t>Kernel</a:t>
            </a:r>
            <a:r>
              <a:rPr lang="it-IT" baseline="0" dirty="0"/>
              <a:t> </a:t>
            </a:r>
            <a:r>
              <a:rPr lang="it-IT" baseline="0" dirty="0" err="1"/>
              <a:t>allows</a:t>
            </a:r>
            <a:r>
              <a:rPr lang="it-IT" baseline="0" dirty="0"/>
              <a:t> the </a:t>
            </a:r>
            <a:r>
              <a:rPr lang="it-IT" baseline="0" dirty="0" err="1"/>
              <a:t>access</a:t>
            </a:r>
            <a:r>
              <a:rPr lang="it-IT" baseline="0" dirty="0"/>
              <a:t> </a:t>
            </a:r>
          </a:p>
          <a:p>
            <a:r>
              <a:rPr lang="it-IT" baseline="0" dirty="0"/>
              <a:t>The </a:t>
            </a:r>
            <a:r>
              <a:rPr lang="it-IT" baseline="0" dirty="0" err="1"/>
              <a:t>owner</a:t>
            </a:r>
            <a:r>
              <a:rPr lang="it-IT" baseline="0" dirty="0"/>
              <a:t> </a:t>
            </a:r>
            <a:r>
              <a:rPr lang="it-IT" baseline="0" dirty="0" err="1"/>
              <a:t>disallows</a:t>
            </a:r>
            <a:r>
              <a:rPr lang="it-IT" baseline="0" dirty="0"/>
              <a:t> the </a:t>
            </a:r>
            <a:r>
              <a:rPr lang="it-IT" baseline="0" dirty="0" err="1"/>
              <a:t>permission</a:t>
            </a:r>
            <a:r>
              <a:rPr lang="it-IT" baseline="0" dirty="0"/>
              <a:t> </a:t>
            </a:r>
            <a:r>
              <a:rPr lang="it-IT" baseline="0" dirty="0" err="1"/>
              <a:t>after</a:t>
            </a:r>
            <a:r>
              <a:rPr lang="it-IT" baseline="0" dirty="0"/>
              <a:t> the file </a:t>
            </a:r>
            <a:r>
              <a:rPr lang="it-IT" baseline="0" dirty="0" err="1"/>
              <a:t>descriptor</a:t>
            </a:r>
            <a:r>
              <a:rPr lang="it-IT" baseline="0" dirty="0"/>
              <a:t> </a:t>
            </a:r>
            <a:r>
              <a:rPr lang="it-IT" baseline="0" dirty="0" err="1"/>
              <a:t>is</a:t>
            </a:r>
            <a:r>
              <a:rPr lang="it-IT" baseline="0" dirty="0"/>
              <a:t> </a:t>
            </a:r>
            <a:r>
              <a:rPr lang="it-IT" baseline="0" dirty="0" err="1"/>
              <a:t>issued</a:t>
            </a:r>
            <a:r>
              <a:rPr lang="it-IT" baseline="0" dirty="0"/>
              <a:t>, the </a:t>
            </a:r>
            <a:r>
              <a:rPr lang="it-IT" baseline="0" dirty="0" err="1"/>
              <a:t>kernel</a:t>
            </a:r>
            <a:r>
              <a:rPr lang="it-IT" baseline="0" dirty="0"/>
              <a:t> </a:t>
            </a:r>
            <a:r>
              <a:rPr lang="it-IT" baseline="0" dirty="0" err="1"/>
              <a:t>still</a:t>
            </a:r>
            <a:r>
              <a:rPr lang="it-IT" baseline="0" dirty="0"/>
              <a:t> </a:t>
            </a:r>
            <a:r>
              <a:rPr lang="it-IT" baseline="0" dirty="0" err="1"/>
              <a:t>allows</a:t>
            </a:r>
            <a:r>
              <a:rPr lang="it-IT" baseline="0" dirty="0"/>
              <a:t> the </a:t>
            </a:r>
            <a:r>
              <a:rPr lang="it-IT" baseline="0" dirty="0" err="1"/>
              <a:t>process</a:t>
            </a:r>
            <a:r>
              <a:rPr lang="it-IT" baseline="0" dirty="0"/>
              <a:t> -&gt; </a:t>
            </a:r>
            <a:r>
              <a:rPr lang="it-IT" baseline="0" dirty="0" err="1"/>
              <a:t>violaiton</a:t>
            </a:r>
            <a:r>
              <a:rPr lang="it-IT" baseline="0" dirty="0"/>
              <a:t> of the </a:t>
            </a:r>
            <a:r>
              <a:rPr lang="it-IT" baseline="0" dirty="0" err="1"/>
              <a:t>principle</a:t>
            </a:r>
            <a:r>
              <a:rPr lang="it-IT" baseline="0" dirty="0"/>
              <a:t>.</a:t>
            </a:r>
          </a:p>
          <a:p>
            <a:endParaRPr lang="it-IT" baseline="0" dirty="0"/>
          </a:p>
          <a:p>
            <a:endParaRPr lang="it-IT" baseline="0" dirty="0"/>
          </a:p>
          <a:p>
            <a:r>
              <a:rPr lang="it-IT" b="1" baseline="0" dirty="0"/>
              <a:t>DNS </a:t>
            </a:r>
            <a:r>
              <a:rPr lang="it-IT" b="1" baseline="0" dirty="0" err="1"/>
              <a:t>poisoning</a:t>
            </a:r>
            <a:r>
              <a:rPr lang="it-IT" b="1" baseline="0" dirty="0"/>
              <a:t> </a:t>
            </a:r>
            <a:r>
              <a:rPr lang="it-IT" baseline="0" dirty="0"/>
              <a:t>the </a:t>
            </a:r>
            <a:r>
              <a:rPr lang="it-IT" baseline="0" dirty="0" err="1"/>
              <a:t>same</a:t>
            </a:r>
            <a:r>
              <a:rPr lang="it-IT" baseline="0" dirty="0"/>
              <a:t>.</a:t>
            </a:r>
            <a:endParaRPr lang="en-US" dirty="0"/>
          </a:p>
        </p:txBody>
      </p:sp>
      <p:sp>
        <p:nvSpPr>
          <p:cNvPr id="4" name="Segnaposto numero diapositiva 3"/>
          <p:cNvSpPr>
            <a:spLocks noGrp="1"/>
          </p:cNvSpPr>
          <p:nvPr>
            <p:ph type="sldNum" sz="quarter" idx="10"/>
          </p:nvPr>
        </p:nvSpPr>
        <p:spPr/>
        <p:txBody>
          <a:bodyPr/>
          <a:lstStyle/>
          <a:p>
            <a:fld id="{50A29EA5-6CB0-4AED-875E-31FC06DFD5BA}" type="slidenum">
              <a:rPr lang="en-US" smtClean="0"/>
              <a:t>20</a:t>
            </a:fld>
            <a:endParaRPr lang="en-US"/>
          </a:p>
        </p:txBody>
      </p:sp>
    </p:spTree>
    <p:extLst>
      <p:ext uri="{BB962C8B-B14F-4D97-AF65-F5344CB8AC3E}">
        <p14:creationId xmlns:p14="http://schemas.microsoft.com/office/powerpoint/2010/main" val="17650374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On Berkeley-based versions of the UNIX operating system, users are not</a:t>
            </a:r>
          </a:p>
          <a:p>
            <a:r>
              <a:rPr lang="en-US" sz="1200" b="0" i="0" u="none" strike="noStrike" kern="1200" baseline="0" dirty="0">
                <a:solidFill>
                  <a:schemeClr val="tx1"/>
                </a:solidFill>
                <a:latin typeface="+mn-lt"/>
                <a:ea typeface="+mn-ea"/>
                <a:cs typeface="+mn-cs"/>
              </a:rPr>
              <a:t>allowed to change from their accounts to the </a:t>
            </a:r>
            <a:r>
              <a:rPr lang="en-US" sz="1200" b="0" i="1" u="none" strike="noStrike" kern="1200" baseline="0" dirty="0">
                <a:solidFill>
                  <a:schemeClr val="tx1"/>
                </a:solidFill>
                <a:latin typeface="+mn-lt"/>
                <a:ea typeface="+mn-ea"/>
                <a:cs typeface="+mn-cs"/>
              </a:rPr>
              <a:t>root </a:t>
            </a:r>
            <a:r>
              <a:rPr lang="en-US" sz="1200" b="0" i="0" u="none" strike="noStrike" kern="1200" baseline="0" dirty="0">
                <a:solidFill>
                  <a:schemeClr val="tx1"/>
                </a:solidFill>
                <a:latin typeface="+mn-lt"/>
                <a:ea typeface="+mn-ea"/>
                <a:cs typeface="+mn-cs"/>
              </a:rPr>
              <a:t>account unless two conditions are</a:t>
            </a:r>
          </a:p>
          <a:p>
            <a:r>
              <a:rPr lang="en-US" sz="1200" b="0" i="0" u="none" strike="noStrike" kern="1200" baseline="0" dirty="0">
                <a:solidFill>
                  <a:schemeClr val="tx1"/>
                </a:solidFill>
                <a:latin typeface="+mn-lt"/>
                <a:ea typeface="+mn-ea"/>
                <a:cs typeface="+mn-cs"/>
              </a:rPr>
              <a:t>met. The first condition is that the user knows the </a:t>
            </a:r>
            <a:r>
              <a:rPr lang="en-US" sz="1200" b="1" i="1" u="none" strike="noStrike" kern="1200" baseline="0" dirty="0">
                <a:solidFill>
                  <a:schemeClr val="tx1"/>
                </a:solidFill>
                <a:latin typeface="+mn-lt"/>
                <a:ea typeface="+mn-ea"/>
                <a:cs typeface="+mn-cs"/>
              </a:rPr>
              <a:t>root </a:t>
            </a:r>
            <a:r>
              <a:rPr lang="en-US" sz="1200" b="1" i="0" u="none" strike="noStrike" kern="1200" baseline="0" dirty="0">
                <a:solidFill>
                  <a:schemeClr val="tx1"/>
                </a:solidFill>
                <a:latin typeface="+mn-lt"/>
                <a:ea typeface="+mn-ea"/>
                <a:cs typeface="+mn-cs"/>
              </a:rPr>
              <a:t>password</a:t>
            </a:r>
            <a:r>
              <a:rPr lang="en-US" sz="1200" b="0" i="0" u="none" strike="noStrike" kern="1200" baseline="0" dirty="0">
                <a:solidFill>
                  <a:schemeClr val="tx1"/>
                </a:solidFill>
                <a:latin typeface="+mn-lt"/>
                <a:ea typeface="+mn-ea"/>
                <a:cs typeface="+mn-cs"/>
              </a:rPr>
              <a:t>. The second condition</a:t>
            </a:r>
          </a:p>
          <a:p>
            <a:r>
              <a:rPr lang="en-US" sz="1200" b="0" i="0" u="none" strike="noStrike" kern="1200" baseline="0" dirty="0">
                <a:solidFill>
                  <a:schemeClr val="tx1"/>
                </a:solidFill>
                <a:latin typeface="+mn-lt"/>
                <a:ea typeface="+mn-ea"/>
                <a:cs typeface="+mn-cs"/>
              </a:rPr>
              <a:t>is that the user is in the </a:t>
            </a:r>
            <a:r>
              <a:rPr lang="en-US" sz="1200" b="1" i="1" u="none" strike="noStrike" kern="1200" baseline="0" dirty="0">
                <a:solidFill>
                  <a:schemeClr val="tx1"/>
                </a:solidFill>
                <a:latin typeface="+mn-lt"/>
                <a:ea typeface="+mn-ea"/>
                <a:cs typeface="+mn-cs"/>
              </a:rPr>
              <a:t>wheel </a:t>
            </a:r>
            <a:r>
              <a:rPr lang="en-US" sz="1200" b="1" i="0" u="none" strike="noStrike" kern="1200" baseline="0" dirty="0">
                <a:solidFill>
                  <a:schemeClr val="tx1"/>
                </a:solidFill>
                <a:latin typeface="+mn-lt"/>
                <a:ea typeface="+mn-ea"/>
                <a:cs typeface="+mn-cs"/>
              </a:rPr>
              <a:t>group </a:t>
            </a:r>
            <a:r>
              <a:rPr lang="en-US" sz="1200" b="0" i="0" u="none" strike="noStrike" kern="1200" baseline="0" dirty="0">
                <a:solidFill>
                  <a:schemeClr val="tx1"/>
                </a:solidFill>
                <a:latin typeface="+mn-lt"/>
                <a:ea typeface="+mn-ea"/>
                <a:cs typeface="+mn-cs"/>
              </a:rPr>
              <a:t>(the group with </a:t>
            </a:r>
            <a:r>
              <a:rPr lang="en-US" sz="1200" b="1" i="0" u="none" strike="noStrike" kern="1200" baseline="0" dirty="0">
                <a:solidFill>
                  <a:schemeClr val="tx1"/>
                </a:solidFill>
                <a:latin typeface="+mn-lt"/>
                <a:ea typeface="+mn-ea"/>
                <a:cs typeface="+mn-cs"/>
              </a:rPr>
              <a:t>GID 0</a:t>
            </a:r>
            <a:r>
              <a:rPr lang="en-US" sz="1200" b="0" i="0" u="none" strike="noStrike" kern="1200" baseline="0" dirty="0">
                <a:solidFill>
                  <a:schemeClr val="tx1"/>
                </a:solidFill>
                <a:latin typeface="+mn-lt"/>
                <a:ea typeface="+mn-ea"/>
                <a:cs typeface="+mn-cs"/>
              </a:rPr>
              <a:t>). Meeting either condition</a:t>
            </a:r>
          </a:p>
          <a:p>
            <a:r>
              <a:rPr lang="en-US" sz="1200" b="0" i="0" u="none" strike="noStrike" kern="1200" baseline="0" dirty="0">
                <a:solidFill>
                  <a:schemeClr val="tx1"/>
                </a:solidFill>
                <a:latin typeface="+mn-lt"/>
                <a:ea typeface="+mn-ea"/>
                <a:cs typeface="+mn-cs"/>
              </a:rPr>
              <a:t>is not sufficient to acquire </a:t>
            </a:r>
            <a:r>
              <a:rPr lang="en-US" sz="1200" b="0" i="1" u="none" strike="noStrike" kern="1200" baseline="0" dirty="0">
                <a:solidFill>
                  <a:schemeClr val="tx1"/>
                </a:solidFill>
                <a:latin typeface="+mn-lt"/>
                <a:ea typeface="+mn-ea"/>
                <a:cs typeface="+mn-cs"/>
              </a:rPr>
              <a:t>root </a:t>
            </a:r>
            <a:r>
              <a:rPr lang="en-US" sz="1200" b="0" i="0" u="none" strike="noStrike" kern="1200" baseline="0" dirty="0">
                <a:solidFill>
                  <a:schemeClr val="tx1"/>
                </a:solidFill>
                <a:latin typeface="+mn-lt"/>
                <a:ea typeface="+mn-ea"/>
                <a:cs typeface="+mn-cs"/>
              </a:rPr>
              <a:t>access; meeting both conditions is required.</a:t>
            </a:r>
            <a:endParaRPr lang="en-US" dirty="0"/>
          </a:p>
        </p:txBody>
      </p:sp>
      <p:sp>
        <p:nvSpPr>
          <p:cNvPr id="4" name="Segnaposto numero diapositiva 3"/>
          <p:cNvSpPr>
            <a:spLocks noGrp="1"/>
          </p:cNvSpPr>
          <p:nvPr>
            <p:ph type="sldNum" sz="quarter" idx="10"/>
          </p:nvPr>
        </p:nvSpPr>
        <p:spPr/>
        <p:txBody>
          <a:bodyPr/>
          <a:lstStyle/>
          <a:p>
            <a:fld id="{50A29EA5-6CB0-4AED-875E-31FC06DFD5BA}" type="slidenum">
              <a:rPr lang="en-US" smtClean="0"/>
              <a:t>22</a:t>
            </a:fld>
            <a:endParaRPr lang="en-US"/>
          </a:p>
        </p:txBody>
      </p:sp>
    </p:spTree>
    <p:extLst>
      <p:ext uri="{BB962C8B-B14F-4D97-AF65-F5344CB8AC3E}">
        <p14:creationId xmlns:p14="http://schemas.microsoft.com/office/powerpoint/2010/main" val="19420855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The first potential attack arises from the lack of mutual authentication on most </a:t>
            </a:r>
            <a:r>
              <a:rPr lang="it-IT" sz="1200" b="0" i="0" u="none" strike="noStrike" kern="1200" baseline="0" dirty="0" err="1">
                <a:solidFill>
                  <a:schemeClr val="tx1"/>
                </a:solidFill>
                <a:latin typeface="+mn-lt"/>
                <a:ea typeface="+mn-ea"/>
                <a:cs typeface="+mn-cs"/>
              </a:rPr>
              <a:t>systems</a:t>
            </a:r>
            <a:r>
              <a:rPr lang="it-IT" sz="1200" b="0" i="0" u="none" strike="noStrike" kern="1200" baseline="0" dirty="0">
                <a:solidFill>
                  <a:schemeClr val="tx1"/>
                </a:solidFill>
                <a:latin typeface="+mn-lt"/>
                <a:ea typeface="+mn-ea"/>
                <a:cs typeface="+mn-cs"/>
              </a:rPr>
              <a:t>. </a:t>
            </a:r>
          </a:p>
          <a:p>
            <a:endParaRPr lang="it-IT"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Secure </a:t>
            </a:r>
            <a:r>
              <a:rPr lang="en-US" sz="1200" b="0" i="0" u="none" strike="noStrike" kern="1200" baseline="0" dirty="0" err="1">
                <a:solidFill>
                  <a:schemeClr val="tx1"/>
                </a:solidFill>
                <a:latin typeface="+mn-lt"/>
                <a:ea typeface="+mn-ea"/>
                <a:cs typeface="+mn-cs"/>
              </a:rPr>
              <a:t>Xenix</a:t>
            </a:r>
            <a:r>
              <a:rPr lang="en-US" sz="1200" b="0" i="0" u="none" strike="noStrike" kern="1200" baseline="0" dirty="0">
                <a:solidFill>
                  <a:schemeClr val="tx1"/>
                </a:solidFill>
                <a:latin typeface="+mn-lt"/>
                <a:ea typeface="+mn-ea"/>
                <a:cs typeface="+mn-cs"/>
              </a:rPr>
              <a:t> [361] had an alternative approach that is common to systems that desire high assurance authentication of users. When a user wished to log in,</a:t>
            </a:r>
          </a:p>
          <a:p>
            <a:r>
              <a:rPr lang="en-US" sz="1200" b="0" i="0" u="none" strike="noStrike" kern="1200" baseline="0" dirty="0">
                <a:solidFill>
                  <a:schemeClr val="tx1"/>
                </a:solidFill>
                <a:latin typeface="+mn-lt"/>
                <a:ea typeface="+mn-ea"/>
                <a:cs typeface="+mn-cs"/>
              </a:rPr>
              <a:t>he struck a particular combination of keys that created a trusted path to the kernel. No application program could disable this feature; no application program could</a:t>
            </a:r>
          </a:p>
          <a:p>
            <a:r>
              <a:rPr lang="en-US" sz="1200" b="0" i="0" u="none" strike="noStrike" kern="1200" baseline="0" dirty="0">
                <a:solidFill>
                  <a:schemeClr val="tx1"/>
                </a:solidFill>
                <a:latin typeface="+mn-lt"/>
                <a:ea typeface="+mn-ea"/>
                <a:cs typeface="+mn-cs"/>
              </a:rPr>
              <a:t>read or alter the information given to the kernel over that path. The kernel then performed</a:t>
            </a:r>
          </a:p>
          <a:p>
            <a:r>
              <a:rPr lang="en-US" sz="1200" b="0" i="0" u="none" strike="noStrike" kern="1200" baseline="0" dirty="0">
                <a:solidFill>
                  <a:schemeClr val="tx1"/>
                </a:solidFill>
                <a:latin typeface="+mn-lt"/>
                <a:ea typeface="+mn-ea"/>
                <a:cs typeface="+mn-cs"/>
              </a:rPr>
              <a:t>the identification and authentication processing and granted or denied the</a:t>
            </a:r>
          </a:p>
          <a:p>
            <a:r>
              <a:rPr lang="it-IT" sz="1200" b="0" i="0" u="none" strike="noStrike" kern="1200" baseline="0" dirty="0" err="1">
                <a:solidFill>
                  <a:schemeClr val="tx1"/>
                </a:solidFill>
                <a:latin typeface="+mn-lt"/>
                <a:ea typeface="+mn-ea"/>
                <a:cs typeface="+mn-cs"/>
              </a:rPr>
              <a:t>user</a:t>
            </a:r>
            <a:r>
              <a:rPr lang="it-IT" sz="1200" b="0" i="0" u="none" strike="noStrike" kern="1200" baseline="0" dirty="0">
                <a:solidFill>
                  <a:schemeClr val="tx1"/>
                </a:solidFill>
                <a:latin typeface="+mn-lt"/>
                <a:ea typeface="+mn-ea"/>
                <a:cs typeface="+mn-cs"/>
              </a:rPr>
              <a:t> </a:t>
            </a:r>
            <a:r>
              <a:rPr lang="it-IT" sz="1200" b="0" i="0" u="none" strike="noStrike" kern="1200" baseline="0" dirty="0" err="1">
                <a:solidFill>
                  <a:schemeClr val="tx1"/>
                </a:solidFill>
                <a:latin typeface="+mn-lt"/>
                <a:ea typeface="+mn-ea"/>
                <a:cs typeface="+mn-cs"/>
              </a:rPr>
              <a:t>access</a:t>
            </a:r>
            <a:r>
              <a:rPr lang="it-IT" sz="1200" b="0" i="0" u="none" strike="noStrike" kern="1200" baseline="0" dirty="0">
                <a:solidFill>
                  <a:schemeClr val="tx1"/>
                </a:solidFill>
                <a:latin typeface="+mn-lt"/>
                <a:ea typeface="+mn-ea"/>
                <a:cs typeface="+mn-cs"/>
              </a:rPr>
              <a:t>.</a:t>
            </a:r>
          </a:p>
          <a:p>
            <a:endParaRPr lang="it-IT" sz="1200" b="0" i="0" u="none" strike="noStrike" kern="1200" baseline="0" dirty="0">
              <a:solidFill>
                <a:schemeClr val="tx1"/>
              </a:solidFill>
              <a:latin typeface="+mn-lt"/>
              <a:ea typeface="+mn-ea"/>
              <a:cs typeface="+mn-cs"/>
            </a:endParaRPr>
          </a:p>
          <a:p>
            <a:r>
              <a:rPr lang="it-IT" sz="1200" b="0" i="0" u="none" strike="noStrike" kern="1200" baseline="0" dirty="0" err="1">
                <a:solidFill>
                  <a:schemeClr val="tx1"/>
                </a:solidFill>
                <a:latin typeface="+mn-lt"/>
                <a:ea typeface="+mn-ea"/>
                <a:cs typeface="+mn-cs"/>
              </a:rPr>
              <a:t>Many</a:t>
            </a:r>
            <a:r>
              <a:rPr lang="it-IT" sz="1200" b="0" i="0" u="none" strike="noStrike" kern="1200" baseline="0" dirty="0">
                <a:solidFill>
                  <a:schemeClr val="tx1"/>
                </a:solidFill>
                <a:latin typeface="+mn-lt"/>
                <a:ea typeface="+mn-ea"/>
                <a:cs typeface="+mn-cs"/>
              </a:rPr>
              <a:t> </a:t>
            </a:r>
            <a:r>
              <a:rPr lang="it-IT" sz="1200" b="0" i="0" u="none" strike="noStrike" kern="1200" baseline="0" dirty="0" err="1">
                <a:solidFill>
                  <a:schemeClr val="tx1"/>
                </a:solidFill>
                <a:latin typeface="+mn-lt"/>
                <a:ea typeface="+mn-ea"/>
                <a:cs typeface="+mn-cs"/>
              </a:rPr>
              <a:t>protocols</a:t>
            </a:r>
            <a:r>
              <a:rPr lang="it-IT" sz="1200" b="0" i="0" u="none" strike="noStrike" kern="1200" baseline="0" dirty="0">
                <a:solidFill>
                  <a:schemeClr val="tx1"/>
                </a:solidFill>
                <a:latin typeface="+mn-lt"/>
                <a:ea typeface="+mn-ea"/>
                <a:cs typeface="+mn-cs"/>
              </a:rPr>
              <a:t>,</a:t>
            </a:r>
          </a:p>
          <a:p>
            <a:r>
              <a:rPr lang="en-US" sz="1200" b="0" i="0" u="none" strike="noStrike" kern="1200" baseline="0" dirty="0">
                <a:solidFill>
                  <a:schemeClr val="tx1"/>
                </a:solidFill>
                <a:latin typeface="+mn-lt"/>
                <a:ea typeface="+mn-ea"/>
                <a:cs typeface="+mn-cs"/>
              </a:rPr>
              <a:t>such as </a:t>
            </a:r>
            <a:r>
              <a:rPr lang="en-US" sz="1200" b="0" i="1" u="none" strike="noStrike" kern="1200" baseline="0" dirty="0">
                <a:solidFill>
                  <a:schemeClr val="tx1"/>
                </a:solidFill>
                <a:latin typeface="+mn-lt"/>
                <a:ea typeface="+mn-ea"/>
                <a:cs typeface="+mn-cs"/>
              </a:rPr>
              <a:t>ftp </a:t>
            </a:r>
            <a:r>
              <a:rPr lang="en-US" sz="1200" b="0" i="0" u="none" strike="noStrike" kern="1200" baseline="0" dirty="0">
                <a:solidFill>
                  <a:schemeClr val="tx1"/>
                </a:solidFill>
                <a:latin typeface="+mn-lt"/>
                <a:ea typeface="+mn-ea"/>
                <a:cs typeface="+mn-cs"/>
              </a:rPr>
              <a:t>and </a:t>
            </a:r>
            <a:r>
              <a:rPr lang="en-US" sz="1200" b="0" i="1" u="none" strike="noStrike" kern="1200" baseline="0" dirty="0">
                <a:solidFill>
                  <a:schemeClr val="tx1"/>
                </a:solidFill>
                <a:latin typeface="+mn-lt"/>
                <a:ea typeface="+mn-ea"/>
                <a:cs typeface="+mn-cs"/>
              </a:rPr>
              <a:t>telnet</a:t>
            </a:r>
            <a:r>
              <a:rPr lang="en-US" sz="1200" b="0" i="0" u="none" strike="noStrike" kern="1200" baseline="0" dirty="0">
                <a:solidFill>
                  <a:schemeClr val="tx1"/>
                </a:solidFill>
                <a:latin typeface="+mn-lt"/>
                <a:ea typeface="+mn-ea"/>
                <a:cs typeface="+mn-cs"/>
              </a:rPr>
              <a:t>, do not encipher messages. If a user name and password are</a:t>
            </a:r>
          </a:p>
          <a:p>
            <a:r>
              <a:rPr lang="en-US" sz="1200" b="0" i="0" u="none" strike="noStrike" kern="1200" baseline="0" dirty="0">
                <a:solidFill>
                  <a:schemeClr val="tx1"/>
                </a:solidFill>
                <a:latin typeface="+mn-lt"/>
                <a:ea typeface="+mn-ea"/>
                <a:cs typeface="+mn-cs"/>
              </a:rPr>
              <a:t>sent over such a connection, they are visible at every intermediate node and network.</a:t>
            </a:r>
          </a:p>
          <a:p>
            <a:r>
              <a:rPr lang="en-US" sz="1200" b="0" i="0" u="none" strike="noStrike" kern="1200" baseline="0" dirty="0">
                <a:solidFill>
                  <a:schemeClr val="tx1"/>
                </a:solidFill>
                <a:latin typeface="+mn-lt"/>
                <a:ea typeface="+mn-ea"/>
                <a:cs typeface="+mn-cs"/>
              </a:rPr>
              <a:t>Other protocols, such as SSH and SSL, provide enciphered “tunnels” through which</a:t>
            </a:r>
          </a:p>
          <a:p>
            <a:r>
              <a:rPr lang="en-US" sz="1200" b="0" i="0" u="none" strike="noStrike" kern="1200" baseline="0" dirty="0">
                <a:solidFill>
                  <a:schemeClr val="tx1"/>
                </a:solidFill>
                <a:latin typeface="+mn-lt"/>
                <a:ea typeface="+mn-ea"/>
                <a:cs typeface="+mn-cs"/>
              </a:rPr>
              <a:t>other protocols can be sent.8 This provides the user with confidentiality even when</a:t>
            </a:r>
          </a:p>
          <a:p>
            <a:r>
              <a:rPr lang="en-US" sz="1200" b="0" i="0" u="none" strike="noStrike" kern="1200" baseline="0" dirty="0">
                <a:solidFill>
                  <a:schemeClr val="tx1"/>
                </a:solidFill>
                <a:latin typeface="+mn-lt"/>
                <a:ea typeface="+mn-ea"/>
                <a:cs typeface="+mn-cs"/>
              </a:rPr>
              <a:t>the protocols themselves do not. In some environments, this is unnecessary. For</a:t>
            </a:r>
          </a:p>
          <a:p>
            <a:r>
              <a:rPr lang="en-US" sz="1200" b="0" i="0" u="none" strike="noStrike" kern="1200" baseline="0" dirty="0">
                <a:solidFill>
                  <a:schemeClr val="tx1"/>
                </a:solidFill>
                <a:latin typeface="+mn-lt"/>
                <a:ea typeface="+mn-ea"/>
                <a:cs typeface="+mn-cs"/>
              </a:rPr>
              <a:t>example, the Drib firewalls block any traffic to the Internet, and hosts and networks</a:t>
            </a:r>
          </a:p>
          <a:p>
            <a:r>
              <a:rPr lang="en-US" sz="1200" b="0" i="0" u="none" strike="noStrike" kern="1200" baseline="0" dirty="0">
                <a:solidFill>
                  <a:schemeClr val="tx1"/>
                </a:solidFill>
                <a:latin typeface="+mn-lt"/>
                <a:ea typeface="+mn-ea"/>
                <a:cs typeface="+mn-cs"/>
              </a:rPr>
              <a:t>within the Drib are trusted not to capture network traffic. In other environments,</a:t>
            </a:r>
          </a:p>
          <a:p>
            <a:r>
              <a:rPr lang="en-US" sz="1200" b="0" i="1" u="none" strike="noStrike" kern="1200" baseline="0" dirty="0">
                <a:solidFill>
                  <a:schemeClr val="tx1"/>
                </a:solidFill>
                <a:latin typeface="+mn-lt"/>
                <a:ea typeface="+mn-ea"/>
                <a:cs typeface="+mn-cs"/>
              </a:rPr>
              <a:t>especially when messages are sent over untrusted links</a:t>
            </a:r>
            <a:r>
              <a:rPr lang="en-US" sz="1200" b="0" i="0" u="none" strike="noStrike" kern="1200" baseline="0" dirty="0">
                <a:solidFill>
                  <a:schemeClr val="tx1"/>
                </a:solidFill>
                <a:latin typeface="+mn-lt"/>
                <a:ea typeface="+mn-ea"/>
                <a:cs typeface="+mn-cs"/>
              </a:rPr>
              <a:t>, enciphering of all messages</a:t>
            </a:r>
          </a:p>
          <a:p>
            <a:r>
              <a:rPr lang="it-IT" sz="1200" b="0" i="0" u="none" strike="noStrike" kern="1200" baseline="0" dirty="0" err="1">
                <a:solidFill>
                  <a:schemeClr val="tx1"/>
                </a:solidFill>
                <a:latin typeface="+mn-lt"/>
                <a:ea typeface="+mn-ea"/>
                <a:cs typeface="+mn-cs"/>
              </a:rPr>
              <a:t>is</a:t>
            </a:r>
            <a:r>
              <a:rPr lang="it-IT" sz="1200" b="0" i="0" u="none" strike="noStrike" kern="1200" baseline="0" dirty="0">
                <a:solidFill>
                  <a:schemeClr val="tx1"/>
                </a:solidFill>
                <a:latin typeface="+mn-lt"/>
                <a:ea typeface="+mn-ea"/>
                <a:cs typeface="+mn-cs"/>
              </a:rPr>
              <a:t> </a:t>
            </a:r>
            <a:r>
              <a:rPr lang="it-IT" sz="1200" b="0" i="0" u="none" strike="noStrike" kern="1200" baseline="0" dirty="0" err="1">
                <a:solidFill>
                  <a:schemeClr val="tx1"/>
                </a:solidFill>
                <a:latin typeface="+mn-lt"/>
                <a:ea typeface="+mn-ea"/>
                <a:cs typeface="+mn-cs"/>
              </a:rPr>
              <a:t>prudent</a:t>
            </a:r>
            <a:r>
              <a:rPr lang="it-IT" sz="1200" b="0" i="0" u="none" strike="noStrike" kern="1200" baseline="0" dirty="0">
                <a:solidFill>
                  <a:schemeClr val="tx1"/>
                </a:solidFill>
                <a:latin typeface="+mn-lt"/>
                <a:ea typeface="+mn-ea"/>
                <a:cs typeface="+mn-cs"/>
              </a:rPr>
              <a:t>.</a:t>
            </a:r>
            <a:endParaRPr lang="it-IT" dirty="0"/>
          </a:p>
        </p:txBody>
      </p:sp>
      <p:sp>
        <p:nvSpPr>
          <p:cNvPr id="4" name="Segnaposto numero diapositiva 3"/>
          <p:cNvSpPr>
            <a:spLocks noGrp="1"/>
          </p:cNvSpPr>
          <p:nvPr>
            <p:ph type="sldNum" sz="quarter" idx="10"/>
          </p:nvPr>
        </p:nvSpPr>
        <p:spPr/>
        <p:txBody>
          <a:bodyPr/>
          <a:lstStyle/>
          <a:p>
            <a:fld id="{50A29EA5-6CB0-4AED-875E-31FC06DFD5BA}" type="slidenum">
              <a:rPr lang="en-US" smtClean="0"/>
              <a:t>27</a:t>
            </a:fld>
            <a:endParaRPr lang="en-US"/>
          </a:p>
        </p:txBody>
      </p:sp>
    </p:spTree>
    <p:extLst>
      <p:ext uri="{BB962C8B-B14F-4D97-AF65-F5344CB8AC3E}">
        <p14:creationId xmlns:p14="http://schemas.microsoft.com/office/powerpoint/2010/main" val="15516574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Windows NT -&gt; ACL</a:t>
            </a:r>
            <a:r>
              <a:rPr lang="it-IT" baseline="0" dirty="0"/>
              <a:t> </a:t>
            </a:r>
            <a:r>
              <a:rPr lang="it-IT" baseline="0" dirty="0" err="1"/>
              <a:t>inherited</a:t>
            </a:r>
            <a:r>
              <a:rPr lang="it-IT" baseline="0" dirty="0"/>
              <a:t> by the </a:t>
            </a:r>
            <a:r>
              <a:rPr lang="it-IT" baseline="0" dirty="0" err="1"/>
              <a:t>parent</a:t>
            </a:r>
            <a:r>
              <a:rPr lang="it-IT" baseline="0" dirty="0"/>
              <a:t> directory</a:t>
            </a:r>
          </a:p>
          <a:p>
            <a:r>
              <a:rPr lang="it-IT" baseline="0" dirty="0"/>
              <a:t>UNIX-&gt; </a:t>
            </a:r>
            <a:r>
              <a:rPr lang="it-IT" baseline="0" dirty="0" err="1"/>
              <a:t>user</a:t>
            </a:r>
            <a:r>
              <a:rPr lang="it-IT" baseline="0" dirty="0"/>
              <a:t> </a:t>
            </a:r>
            <a:r>
              <a:rPr lang="it-IT" baseline="0" dirty="0" err="1"/>
              <a:t>identified</a:t>
            </a:r>
            <a:r>
              <a:rPr lang="it-IT" baseline="0" dirty="0"/>
              <a:t> </a:t>
            </a:r>
            <a:r>
              <a:rPr lang="it-IT" baseline="0" dirty="0" err="1"/>
              <a:t>permission</a:t>
            </a:r>
            <a:r>
              <a:rPr lang="it-IT" baseline="0" dirty="0"/>
              <a:t> to be </a:t>
            </a:r>
            <a:r>
              <a:rPr lang="it-IT" baseline="0" dirty="0" err="1"/>
              <a:t>denied</a:t>
            </a:r>
            <a:r>
              <a:rPr lang="it-IT" baseline="0" dirty="0"/>
              <a:t> -&gt; </a:t>
            </a:r>
            <a:r>
              <a:rPr lang="it-IT" baseline="0" dirty="0" err="1"/>
              <a:t>umask</a:t>
            </a:r>
            <a:r>
              <a:rPr lang="it-IT" baseline="0" dirty="0"/>
              <a:t>: </a:t>
            </a:r>
            <a:r>
              <a:rPr lang="it-IT" baseline="0" dirty="0" err="1"/>
              <a:t>permission</a:t>
            </a:r>
            <a:r>
              <a:rPr lang="it-IT" baseline="0" dirty="0"/>
              <a:t> to </a:t>
            </a:r>
            <a:r>
              <a:rPr lang="it-IT" baseline="0" dirty="0" err="1"/>
              <a:t>deny</a:t>
            </a:r>
            <a:endParaRPr lang="it-IT" baseline="0" dirty="0"/>
          </a:p>
          <a:p>
            <a:r>
              <a:rPr lang="it-IT" sz="1200" b="0" i="0" u="none" strike="noStrike" kern="1200" baseline="0" dirty="0">
                <a:solidFill>
                  <a:schemeClr val="tx1"/>
                </a:solidFill>
                <a:latin typeface="+mn-lt"/>
                <a:ea typeface="+mn-ea"/>
                <a:cs typeface="+mn-cs"/>
              </a:rPr>
              <a:t>The </a:t>
            </a:r>
            <a:r>
              <a:rPr lang="it-IT" sz="1200" b="0" i="1" u="none" strike="noStrike" kern="1200" baseline="0" dirty="0">
                <a:solidFill>
                  <a:schemeClr val="tx1"/>
                </a:solidFill>
                <a:latin typeface="+mn-lt"/>
                <a:ea typeface="+mn-ea"/>
                <a:cs typeface="+mn-cs"/>
              </a:rPr>
              <a:t>file </a:t>
            </a:r>
            <a:r>
              <a:rPr lang="it-IT" sz="1200" b="0" i="1" u="none" strike="noStrike" kern="1200" baseline="0" dirty="0" err="1">
                <a:solidFill>
                  <a:schemeClr val="tx1"/>
                </a:solidFill>
                <a:latin typeface="+mn-lt"/>
                <a:ea typeface="+mn-ea"/>
                <a:cs typeface="+mn-cs"/>
              </a:rPr>
              <a:t>attribute</a:t>
            </a:r>
            <a:r>
              <a:rPr lang="it-IT" sz="1200" b="0" i="1" u="none" strike="noStrike" kern="1200" baseline="0" dirty="0">
                <a:solidFill>
                  <a:schemeClr val="tx1"/>
                </a:solidFill>
                <a:latin typeface="+mn-lt"/>
                <a:ea typeface="+mn-ea"/>
                <a:cs typeface="+mn-cs"/>
              </a:rPr>
              <a:t> </a:t>
            </a:r>
            <a:r>
              <a:rPr lang="it-IT" sz="1200" b="0" i="1" u="none" strike="noStrike" kern="1200" baseline="0" dirty="0" err="1">
                <a:solidFill>
                  <a:schemeClr val="tx1"/>
                </a:solidFill>
                <a:latin typeface="+mn-lt"/>
                <a:ea typeface="+mn-ea"/>
                <a:cs typeface="+mn-cs"/>
              </a:rPr>
              <a:t>table</a:t>
            </a:r>
            <a:r>
              <a:rPr lang="it-IT" sz="1200" b="0" i="1" u="none" strike="noStrike" kern="1200" baseline="0" dirty="0">
                <a:solidFill>
                  <a:schemeClr val="tx1"/>
                </a:solidFill>
                <a:latin typeface="+mn-lt"/>
                <a:ea typeface="+mn-ea"/>
                <a:cs typeface="+mn-cs"/>
              </a:rPr>
              <a:t> </a:t>
            </a:r>
            <a:r>
              <a:rPr lang="it-IT" sz="1200" b="0" i="0" u="none" strike="noStrike" kern="1200" baseline="0" dirty="0" err="1">
                <a:solidFill>
                  <a:schemeClr val="tx1"/>
                </a:solidFill>
                <a:latin typeface="+mn-lt"/>
                <a:ea typeface="+mn-ea"/>
                <a:cs typeface="+mn-cs"/>
              </a:rPr>
              <a:t>contains</a:t>
            </a:r>
            <a:r>
              <a:rPr lang="it-IT" sz="1200" b="0" i="0" u="none" strike="noStrike" kern="1200" baseline="0" dirty="0">
                <a:solidFill>
                  <a:schemeClr val="tx1"/>
                </a:solidFill>
                <a:latin typeface="+mn-lt"/>
                <a:ea typeface="+mn-ea"/>
                <a:cs typeface="+mn-cs"/>
              </a:rPr>
              <a:t> information</a:t>
            </a:r>
          </a:p>
          <a:p>
            <a:r>
              <a:rPr lang="en-US" sz="1200" b="0" i="0" u="none" strike="noStrike" kern="1200" baseline="0" dirty="0">
                <a:solidFill>
                  <a:schemeClr val="tx1"/>
                </a:solidFill>
                <a:latin typeface="+mn-lt"/>
                <a:ea typeface="+mn-ea"/>
                <a:cs typeface="+mn-cs"/>
              </a:rPr>
              <a:t>The representation of containment in a directory affects security. If each direct</a:t>
            </a:r>
          </a:p>
          <a:p>
            <a:r>
              <a:rPr lang="en-US" sz="1200" b="0" i="0" u="none" strike="noStrike" kern="1200" baseline="0" dirty="0">
                <a:solidFill>
                  <a:schemeClr val="tx1"/>
                </a:solidFill>
                <a:latin typeface="+mn-lt"/>
                <a:ea typeface="+mn-ea"/>
                <a:cs typeface="+mn-cs"/>
              </a:rPr>
              <a:t>alias can have different permissions, the owner of a file must change the access</a:t>
            </a:r>
          </a:p>
          <a:p>
            <a:r>
              <a:rPr lang="en-US" sz="1200" b="0" i="0" u="none" strike="noStrike" kern="1200" baseline="0" dirty="0">
                <a:solidFill>
                  <a:schemeClr val="tx1"/>
                </a:solidFill>
                <a:latin typeface="+mn-lt"/>
                <a:ea typeface="+mn-ea"/>
                <a:cs typeface="+mn-cs"/>
              </a:rPr>
              <a:t>modes of each alias in order to control access. To avoid this, most systems associate</a:t>
            </a:r>
          </a:p>
          <a:p>
            <a:r>
              <a:rPr lang="en-US" sz="1200" b="0" i="0" u="none" strike="noStrike" kern="1200" baseline="0" dirty="0">
                <a:solidFill>
                  <a:schemeClr val="tx1"/>
                </a:solidFill>
                <a:latin typeface="+mn-lt"/>
                <a:ea typeface="+mn-ea"/>
                <a:cs typeface="+mn-cs"/>
              </a:rPr>
              <a:t>the file attribute information with the actual data, and directory entries consist of a</a:t>
            </a:r>
          </a:p>
          <a:p>
            <a:r>
              <a:rPr lang="en-US" sz="1200" b="0" i="0" u="none" strike="noStrike" kern="1200" baseline="0" dirty="0">
                <a:solidFill>
                  <a:schemeClr val="tx1"/>
                </a:solidFill>
                <a:latin typeface="+mn-lt"/>
                <a:ea typeface="+mn-ea"/>
                <a:cs typeface="+mn-cs"/>
              </a:rPr>
              <a:t>pointer to the file attribute table.</a:t>
            </a:r>
          </a:p>
          <a:p>
            <a:r>
              <a:rPr lang="en-US" sz="1200" b="0" i="0" u="none" strike="noStrike" kern="1200" baseline="0" dirty="0">
                <a:solidFill>
                  <a:schemeClr val="tx1"/>
                </a:solidFill>
                <a:latin typeface="+mn-lt"/>
                <a:ea typeface="+mn-ea"/>
                <a:cs typeface="+mn-cs"/>
              </a:rPr>
              <a:t>When a user deletes a file, the directory entry is removed. The system tracks</a:t>
            </a:r>
          </a:p>
          <a:p>
            <a:r>
              <a:rPr lang="en-US" sz="1200" b="0" i="0" u="none" strike="noStrike" kern="1200" baseline="0" dirty="0">
                <a:solidFill>
                  <a:schemeClr val="tx1"/>
                </a:solidFill>
                <a:latin typeface="+mn-lt"/>
                <a:ea typeface="+mn-ea"/>
                <a:cs typeface="+mn-cs"/>
              </a:rPr>
              <a:t>the number of directory entries for each file, and when that number becomes 0, the</a:t>
            </a:r>
          </a:p>
          <a:p>
            <a:r>
              <a:rPr lang="en-US" sz="1200" b="0" i="0" u="none" strike="noStrike" kern="1200" baseline="0" dirty="0">
                <a:solidFill>
                  <a:schemeClr val="tx1"/>
                </a:solidFill>
                <a:latin typeface="+mn-lt"/>
                <a:ea typeface="+mn-ea"/>
                <a:cs typeface="+mn-cs"/>
              </a:rPr>
              <a:t>data blocks and table entries for that file are released. This means that deleting a file</a:t>
            </a:r>
          </a:p>
          <a:p>
            <a:r>
              <a:rPr lang="en-US" sz="1200" b="0" i="0" u="none" strike="noStrike" kern="1200" baseline="0" dirty="0">
                <a:solidFill>
                  <a:schemeClr val="tx1"/>
                </a:solidFill>
                <a:latin typeface="+mn-lt"/>
                <a:ea typeface="+mn-ea"/>
                <a:cs typeface="+mn-cs"/>
              </a:rPr>
              <a:t>does </a:t>
            </a:r>
            <a:r>
              <a:rPr lang="en-US" sz="1200" b="0" i="1" u="none" strike="noStrike" kern="1200" baseline="0" dirty="0">
                <a:solidFill>
                  <a:schemeClr val="tx1"/>
                </a:solidFill>
                <a:latin typeface="+mn-lt"/>
                <a:ea typeface="+mn-ea"/>
                <a:cs typeface="+mn-cs"/>
              </a:rPr>
              <a:t>not </a:t>
            </a:r>
            <a:r>
              <a:rPr lang="en-US" sz="1200" b="0" i="0" u="none" strike="noStrike" kern="1200" baseline="0" dirty="0">
                <a:solidFill>
                  <a:schemeClr val="tx1"/>
                </a:solidFill>
                <a:latin typeface="+mn-lt"/>
                <a:ea typeface="+mn-ea"/>
                <a:cs typeface="+mn-cs"/>
              </a:rPr>
              <a:t>ensure that the file is unavailable; it merely deletes the directory entry.</a:t>
            </a:r>
            <a:r>
              <a:rPr lang="it-IT" sz="1200" b="0" i="0" u="none" strike="noStrike" kern="1200" baseline="0" dirty="0">
                <a:solidFill>
                  <a:schemeClr val="tx1"/>
                </a:solidFill>
                <a:latin typeface="+mn-lt"/>
                <a:ea typeface="+mn-ea"/>
                <a:cs typeface="+mn-cs"/>
              </a:rPr>
              <a:t> </a:t>
            </a:r>
            <a:r>
              <a:rPr lang="en-US" sz="1200" b="0" i="0" u="none" strike="noStrike" kern="1200" baseline="0" dirty="0">
                <a:solidFill>
                  <a:schemeClr val="tx1"/>
                </a:solidFill>
                <a:latin typeface="+mn-lt"/>
                <a:ea typeface="+mn-ea"/>
                <a:cs typeface="+mn-cs"/>
              </a:rPr>
              <a:t>about the file. The </a:t>
            </a:r>
            <a:r>
              <a:rPr lang="en-US" sz="1200" b="0" i="1" u="none" strike="noStrike" kern="1200" baseline="0" dirty="0">
                <a:solidFill>
                  <a:schemeClr val="tx1"/>
                </a:solidFill>
                <a:latin typeface="+mn-lt"/>
                <a:ea typeface="+mn-ea"/>
                <a:cs typeface="+mn-cs"/>
              </a:rPr>
              <a:t>file mapping table </a:t>
            </a:r>
            <a:r>
              <a:rPr lang="en-US" sz="1200" b="0" i="0" u="none" strike="noStrike" kern="1200" baseline="0" dirty="0">
                <a:solidFill>
                  <a:schemeClr val="tx1"/>
                </a:solidFill>
                <a:latin typeface="+mn-lt"/>
                <a:ea typeface="+mn-ea"/>
                <a:cs typeface="+mn-cs"/>
              </a:rPr>
              <a:t>contains information that allows the operating system to locate the disk blocks that compose the file.</a:t>
            </a:r>
            <a:endParaRPr lang="en-US" dirty="0"/>
          </a:p>
        </p:txBody>
      </p:sp>
      <p:sp>
        <p:nvSpPr>
          <p:cNvPr id="4" name="Segnaposto numero diapositiva 3"/>
          <p:cNvSpPr>
            <a:spLocks noGrp="1"/>
          </p:cNvSpPr>
          <p:nvPr>
            <p:ph type="sldNum" sz="quarter" idx="10"/>
          </p:nvPr>
        </p:nvSpPr>
        <p:spPr/>
        <p:txBody>
          <a:bodyPr/>
          <a:lstStyle/>
          <a:p>
            <a:fld id="{50A29EA5-6CB0-4AED-875E-31FC06DFD5BA}" type="slidenum">
              <a:rPr lang="en-US" smtClean="0"/>
              <a:t>28</a:t>
            </a:fld>
            <a:endParaRPr lang="en-US"/>
          </a:p>
        </p:txBody>
      </p:sp>
    </p:spTree>
    <p:extLst>
      <p:ext uri="{BB962C8B-B14F-4D97-AF65-F5344CB8AC3E}">
        <p14:creationId xmlns:p14="http://schemas.microsoft.com/office/powerpoint/2010/main" val="28528748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50A29EA5-6CB0-4AED-875E-31FC06DFD5BA}" type="slidenum">
              <a:rPr lang="en-US" smtClean="0"/>
              <a:t>33</a:t>
            </a:fld>
            <a:endParaRPr lang="en-US"/>
          </a:p>
        </p:txBody>
      </p:sp>
    </p:spTree>
    <p:extLst>
      <p:ext uri="{BB962C8B-B14F-4D97-AF65-F5344CB8AC3E}">
        <p14:creationId xmlns:p14="http://schemas.microsoft.com/office/powerpoint/2010/main" val="42159323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p:cNvSpPr>
            <a:spLocks noGrp="1"/>
          </p:cNvSpPr>
          <p:nvPr>
            <p:ph type="ctrTitle"/>
          </p:nvPr>
        </p:nvSpPr>
        <p:spPr>
          <a:xfrm>
            <a:off x="685800" y="2130425"/>
            <a:ext cx="7772400" cy="1470025"/>
          </a:xfrm>
        </p:spPr>
        <p:txBody>
          <a:bodyPr/>
          <a:lstStyle/>
          <a:p>
            <a:r>
              <a:rPr lang="it-IT"/>
              <a:t>Fare clic per modificare lo stile del titolo</a:t>
            </a:r>
          </a:p>
        </p:txBody>
      </p:sp>
      <p:sp>
        <p:nvSpPr>
          <p:cNvPr id="3" name="Sottotito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a:t>Fare clic per modificare lo stile del sottotitolo dello schema</a:t>
            </a:r>
          </a:p>
        </p:txBody>
      </p:sp>
      <p:sp>
        <p:nvSpPr>
          <p:cNvPr id="4" name="Segnaposto data 3"/>
          <p:cNvSpPr>
            <a:spLocks noGrp="1"/>
          </p:cNvSpPr>
          <p:nvPr>
            <p:ph type="dt" sz="half" idx="10"/>
          </p:nvPr>
        </p:nvSpPr>
        <p:spPr/>
        <p:txBody>
          <a:bodyPr/>
          <a:lstStyle/>
          <a:p>
            <a:fld id="{88C61688-5BB0-46B7-8AAB-15560792F6D5}" type="datetimeFigureOut">
              <a:rPr lang="it-IT" smtClean="0"/>
              <a:t>04/10/2018</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A8C66A22-62E7-4AF3-8218-04C614B39298}" type="slidenum">
              <a:rPr lang="it-IT" smtClean="0"/>
              <a:t>‹N›</a:t>
            </a:fld>
            <a:endParaRPr lang="it-IT"/>
          </a:p>
        </p:txBody>
      </p:sp>
    </p:spTree>
    <p:extLst>
      <p:ext uri="{BB962C8B-B14F-4D97-AF65-F5344CB8AC3E}">
        <p14:creationId xmlns:p14="http://schemas.microsoft.com/office/powerpoint/2010/main" val="23102785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testo verticale 2"/>
          <p:cNvSpPr>
            <a:spLocks noGrp="1"/>
          </p:cNvSpPr>
          <p:nvPr>
            <p:ph type="body" orient="vert" idx="1"/>
          </p:nvPr>
        </p:nvSpPr>
        <p:spPr/>
        <p:txBody>
          <a:bodyPr vert="eaVert"/>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10"/>
          </p:nvPr>
        </p:nvSpPr>
        <p:spPr/>
        <p:txBody>
          <a:bodyPr/>
          <a:lstStyle/>
          <a:p>
            <a:fld id="{88C61688-5BB0-46B7-8AAB-15560792F6D5}" type="datetimeFigureOut">
              <a:rPr lang="it-IT" smtClean="0"/>
              <a:t>04/10/2018</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A8C66A22-62E7-4AF3-8218-04C614B39298}" type="slidenum">
              <a:rPr lang="it-IT" smtClean="0"/>
              <a:t>‹N›</a:t>
            </a:fld>
            <a:endParaRPr lang="it-IT"/>
          </a:p>
        </p:txBody>
      </p:sp>
    </p:spTree>
    <p:extLst>
      <p:ext uri="{BB962C8B-B14F-4D97-AF65-F5344CB8AC3E}">
        <p14:creationId xmlns:p14="http://schemas.microsoft.com/office/powerpoint/2010/main" val="21763372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6629400" y="274638"/>
            <a:ext cx="2057400" cy="5851525"/>
          </a:xfrm>
        </p:spPr>
        <p:txBody>
          <a:bodyPr vert="eaVert"/>
          <a:lstStyle/>
          <a:p>
            <a:r>
              <a:rPr lang="it-IT"/>
              <a:t>Fare clic per modificare lo stile del titolo</a:t>
            </a:r>
          </a:p>
        </p:txBody>
      </p:sp>
      <p:sp>
        <p:nvSpPr>
          <p:cNvPr id="3" name="Segnaposto testo verticale 2"/>
          <p:cNvSpPr>
            <a:spLocks noGrp="1"/>
          </p:cNvSpPr>
          <p:nvPr>
            <p:ph type="body" orient="vert" idx="1"/>
          </p:nvPr>
        </p:nvSpPr>
        <p:spPr>
          <a:xfrm>
            <a:off x="457200" y="274638"/>
            <a:ext cx="6019800" cy="5851525"/>
          </a:xfrm>
        </p:spPr>
        <p:txBody>
          <a:bodyPr vert="eaVert"/>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10"/>
          </p:nvPr>
        </p:nvSpPr>
        <p:spPr/>
        <p:txBody>
          <a:bodyPr/>
          <a:lstStyle/>
          <a:p>
            <a:fld id="{88C61688-5BB0-46B7-8AAB-15560792F6D5}" type="datetimeFigureOut">
              <a:rPr lang="it-IT" smtClean="0"/>
              <a:t>04/10/2018</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A8C66A22-62E7-4AF3-8218-04C614B39298}" type="slidenum">
              <a:rPr lang="it-IT" smtClean="0"/>
              <a:t>‹N›</a:t>
            </a:fld>
            <a:endParaRPr lang="it-IT"/>
          </a:p>
        </p:txBody>
      </p:sp>
    </p:spTree>
    <p:extLst>
      <p:ext uri="{BB962C8B-B14F-4D97-AF65-F5344CB8AC3E}">
        <p14:creationId xmlns:p14="http://schemas.microsoft.com/office/powerpoint/2010/main" val="35869956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contenuto 2"/>
          <p:cNvSpPr>
            <a:spLocks noGrp="1"/>
          </p:cNvSpPr>
          <p:nvPr>
            <p:ph idx="1"/>
          </p:nvPr>
        </p:nvSpPr>
        <p:spPr/>
        <p:txBody>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10"/>
          </p:nvPr>
        </p:nvSpPr>
        <p:spPr/>
        <p:txBody>
          <a:bodyPr/>
          <a:lstStyle/>
          <a:p>
            <a:fld id="{88C61688-5BB0-46B7-8AAB-15560792F6D5}" type="datetimeFigureOut">
              <a:rPr lang="it-IT" smtClean="0"/>
              <a:t>04/10/2018</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A8C66A22-62E7-4AF3-8218-04C614B39298}" type="slidenum">
              <a:rPr lang="it-IT" smtClean="0"/>
              <a:t>‹N›</a:t>
            </a:fld>
            <a:endParaRPr lang="it-IT"/>
          </a:p>
        </p:txBody>
      </p:sp>
    </p:spTree>
    <p:extLst>
      <p:ext uri="{BB962C8B-B14F-4D97-AF65-F5344CB8AC3E}">
        <p14:creationId xmlns:p14="http://schemas.microsoft.com/office/powerpoint/2010/main" val="33579956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722313" y="4406900"/>
            <a:ext cx="7772400" cy="1362075"/>
          </a:xfrm>
        </p:spPr>
        <p:txBody>
          <a:bodyPr anchor="t"/>
          <a:lstStyle>
            <a:lvl1pPr algn="l">
              <a:defRPr sz="4000" b="1" cap="all"/>
            </a:lvl1pPr>
          </a:lstStyle>
          <a:p>
            <a:r>
              <a:rPr lang="it-IT"/>
              <a:t>Fare clic per modificare lo stile del titolo</a:t>
            </a:r>
          </a:p>
        </p:txBody>
      </p:sp>
      <p:sp>
        <p:nvSpPr>
          <p:cNvPr id="3" name="Segnaposto testo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stili del testo dello schema</a:t>
            </a:r>
          </a:p>
        </p:txBody>
      </p:sp>
      <p:sp>
        <p:nvSpPr>
          <p:cNvPr id="4" name="Segnaposto data 3"/>
          <p:cNvSpPr>
            <a:spLocks noGrp="1"/>
          </p:cNvSpPr>
          <p:nvPr>
            <p:ph type="dt" sz="half" idx="10"/>
          </p:nvPr>
        </p:nvSpPr>
        <p:spPr/>
        <p:txBody>
          <a:bodyPr/>
          <a:lstStyle/>
          <a:p>
            <a:fld id="{88C61688-5BB0-46B7-8AAB-15560792F6D5}" type="datetimeFigureOut">
              <a:rPr lang="it-IT" smtClean="0"/>
              <a:t>04/10/2018</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A8C66A22-62E7-4AF3-8218-04C614B39298}" type="slidenum">
              <a:rPr lang="it-IT" smtClean="0"/>
              <a:t>‹N›</a:t>
            </a:fld>
            <a:endParaRPr lang="it-IT"/>
          </a:p>
        </p:txBody>
      </p:sp>
    </p:spTree>
    <p:extLst>
      <p:ext uri="{BB962C8B-B14F-4D97-AF65-F5344CB8AC3E}">
        <p14:creationId xmlns:p14="http://schemas.microsoft.com/office/powerpoint/2010/main" val="13903435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contenut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p:cNvSpPr>
            <a:spLocks noGrp="1"/>
          </p:cNvSpPr>
          <p:nvPr>
            <p:ph type="dt" sz="half" idx="10"/>
          </p:nvPr>
        </p:nvSpPr>
        <p:spPr/>
        <p:txBody>
          <a:bodyPr/>
          <a:lstStyle/>
          <a:p>
            <a:fld id="{88C61688-5BB0-46B7-8AAB-15560792F6D5}" type="datetimeFigureOut">
              <a:rPr lang="it-IT" smtClean="0"/>
              <a:t>04/10/2018</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A8C66A22-62E7-4AF3-8218-04C614B39298}" type="slidenum">
              <a:rPr lang="it-IT" smtClean="0"/>
              <a:t>‹N›</a:t>
            </a:fld>
            <a:endParaRPr lang="it-IT"/>
          </a:p>
        </p:txBody>
      </p:sp>
    </p:spTree>
    <p:extLst>
      <p:ext uri="{BB962C8B-B14F-4D97-AF65-F5344CB8AC3E}">
        <p14:creationId xmlns:p14="http://schemas.microsoft.com/office/powerpoint/2010/main" val="19241386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lvl1pPr>
              <a:defRPr/>
            </a:lvl1pPr>
          </a:lstStyle>
          <a:p>
            <a:r>
              <a:rPr lang="it-IT"/>
              <a:t>Fare clic per modificare lo stile del titolo</a:t>
            </a:r>
          </a:p>
        </p:txBody>
      </p:sp>
      <p:sp>
        <p:nvSpPr>
          <p:cNvPr id="3" name="Segnaposto tes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stili del testo dello schema</a:t>
            </a:r>
          </a:p>
        </p:txBody>
      </p:sp>
      <p:sp>
        <p:nvSpPr>
          <p:cNvPr id="4" name="Segnaposto contenut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stili del testo dello schema</a:t>
            </a:r>
          </a:p>
        </p:txBody>
      </p:sp>
      <p:sp>
        <p:nvSpPr>
          <p:cNvPr id="6" name="Segnaposto contenut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p:cNvSpPr>
            <a:spLocks noGrp="1"/>
          </p:cNvSpPr>
          <p:nvPr>
            <p:ph type="dt" sz="half" idx="10"/>
          </p:nvPr>
        </p:nvSpPr>
        <p:spPr/>
        <p:txBody>
          <a:bodyPr/>
          <a:lstStyle/>
          <a:p>
            <a:fld id="{88C61688-5BB0-46B7-8AAB-15560792F6D5}" type="datetimeFigureOut">
              <a:rPr lang="it-IT" smtClean="0"/>
              <a:t>04/10/2018</a:t>
            </a:fld>
            <a:endParaRPr lang="it-IT"/>
          </a:p>
        </p:txBody>
      </p:sp>
      <p:sp>
        <p:nvSpPr>
          <p:cNvPr id="8" name="Segnaposto piè di pagina 7"/>
          <p:cNvSpPr>
            <a:spLocks noGrp="1"/>
          </p:cNvSpPr>
          <p:nvPr>
            <p:ph type="ftr" sz="quarter" idx="11"/>
          </p:nvPr>
        </p:nvSpPr>
        <p:spPr/>
        <p:txBody>
          <a:bodyPr/>
          <a:lstStyle/>
          <a:p>
            <a:endParaRPr lang="it-IT"/>
          </a:p>
        </p:txBody>
      </p:sp>
      <p:sp>
        <p:nvSpPr>
          <p:cNvPr id="9" name="Segnaposto numero diapositiva 8"/>
          <p:cNvSpPr>
            <a:spLocks noGrp="1"/>
          </p:cNvSpPr>
          <p:nvPr>
            <p:ph type="sldNum" sz="quarter" idx="12"/>
          </p:nvPr>
        </p:nvSpPr>
        <p:spPr/>
        <p:txBody>
          <a:bodyPr/>
          <a:lstStyle/>
          <a:p>
            <a:fld id="{A8C66A22-62E7-4AF3-8218-04C614B39298}" type="slidenum">
              <a:rPr lang="it-IT" smtClean="0"/>
              <a:t>‹N›</a:t>
            </a:fld>
            <a:endParaRPr lang="it-IT"/>
          </a:p>
        </p:txBody>
      </p:sp>
    </p:spTree>
    <p:extLst>
      <p:ext uri="{BB962C8B-B14F-4D97-AF65-F5344CB8AC3E}">
        <p14:creationId xmlns:p14="http://schemas.microsoft.com/office/powerpoint/2010/main" val="34812425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data 2"/>
          <p:cNvSpPr>
            <a:spLocks noGrp="1"/>
          </p:cNvSpPr>
          <p:nvPr>
            <p:ph type="dt" sz="half" idx="10"/>
          </p:nvPr>
        </p:nvSpPr>
        <p:spPr/>
        <p:txBody>
          <a:bodyPr/>
          <a:lstStyle/>
          <a:p>
            <a:fld id="{88C61688-5BB0-46B7-8AAB-15560792F6D5}" type="datetimeFigureOut">
              <a:rPr lang="it-IT" smtClean="0"/>
              <a:t>04/10/2018</a:t>
            </a:fld>
            <a:endParaRPr lang="it-IT"/>
          </a:p>
        </p:txBody>
      </p:sp>
      <p:sp>
        <p:nvSpPr>
          <p:cNvPr id="4" name="Segnaposto piè di pagina 3"/>
          <p:cNvSpPr>
            <a:spLocks noGrp="1"/>
          </p:cNvSpPr>
          <p:nvPr>
            <p:ph type="ftr" sz="quarter" idx="11"/>
          </p:nvPr>
        </p:nvSpPr>
        <p:spPr/>
        <p:txBody>
          <a:bodyPr/>
          <a:lstStyle/>
          <a:p>
            <a:endParaRPr lang="it-IT"/>
          </a:p>
        </p:txBody>
      </p:sp>
      <p:sp>
        <p:nvSpPr>
          <p:cNvPr id="5" name="Segnaposto numero diapositiva 4"/>
          <p:cNvSpPr>
            <a:spLocks noGrp="1"/>
          </p:cNvSpPr>
          <p:nvPr>
            <p:ph type="sldNum" sz="quarter" idx="12"/>
          </p:nvPr>
        </p:nvSpPr>
        <p:spPr/>
        <p:txBody>
          <a:bodyPr/>
          <a:lstStyle/>
          <a:p>
            <a:fld id="{A8C66A22-62E7-4AF3-8218-04C614B39298}" type="slidenum">
              <a:rPr lang="it-IT" smtClean="0"/>
              <a:t>‹N›</a:t>
            </a:fld>
            <a:endParaRPr lang="it-IT"/>
          </a:p>
        </p:txBody>
      </p:sp>
    </p:spTree>
    <p:extLst>
      <p:ext uri="{BB962C8B-B14F-4D97-AF65-F5344CB8AC3E}">
        <p14:creationId xmlns:p14="http://schemas.microsoft.com/office/powerpoint/2010/main" val="40625665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p:cNvSpPr>
            <a:spLocks noGrp="1"/>
          </p:cNvSpPr>
          <p:nvPr>
            <p:ph type="dt" sz="half" idx="10"/>
          </p:nvPr>
        </p:nvSpPr>
        <p:spPr/>
        <p:txBody>
          <a:bodyPr/>
          <a:lstStyle/>
          <a:p>
            <a:fld id="{88C61688-5BB0-46B7-8AAB-15560792F6D5}" type="datetimeFigureOut">
              <a:rPr lang="it-IT" smtClean="0"/>
              <a:t>04/10/2018</a:t>
            </a:fld>
            <a:endParaRPr lang="it-IT"/>
          </a:p>
        </p:txBody>
      </p:sp>
      <p:sp>
        <p:nvSpPr>
          <p:cNvPr id="3" name="Segnaposto piè di pagina 2"/>
          <p:cNvSpPr>
            <a:spLocks noGrp="1"/>
          </p:cNvSpPr>
          <p:nvPr>
            <p:ph type="ftr" sz="quarter" idx="11"/>
          </p:nvPr>
        </p:nvSpPr>
        <p:spPr/>
        <p:txBody>
          <a:bodyPr/>
          <a:lstStyle/>
          <a:p>
            <a:endParaRPr lang="it-IT"/>
          </a:p>
        </p:txBody>
      </p:sp>
      <p:sp>
        <p:nvSpPr>
          <p:cNvPr id="4" name="Segnaposto numero diapositiva 3"/>
          <p:cNvSpPr>
            <a:spLocks noGrp="1"/>
          </p:cNvSpPr>
          <p:nvPr>
            <p:ph type="sldNum" sz="quarter" idx="12"/>
          </p:nvPr>
        </p:nvSpPr>
        <p:spPr/>
        <p:txBody>
          <a:bodyPr/>
          <a:lstStyle/>
          <a:p>
            <a:fld id="{A8C66A22-62E7-4AF3-8218-04C614B39298}" type="slidenum">
              <a:rPr lang="it-IT" smtClean="0"/>
              <a:t>‹N›</a:t>
            </a:fld>
            <a:endParaRPr lang="it-IT"/>
          </a:p>
        </p:txBody>
      </p:sp>
    </p:spTree>
    <p:extLst>
      <p:ext uri="{BB962C8B-B14F-4D97-AF65-F5344CB8AC3E}">
        <p14:creationId xmlns:p14="http://schemas.microsoft.com/office/powerpoint/2010/main" val="12504274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457200" y="273050"/>
            <a:ext cx="3008313" cy="1162050"/>
          </a:xfrm>
        </p:spPr>
        <p:txBody>
          <a:bodyPr anchor="b"/>
          <a:lstStyle>
            <a:lvl1pPr algn="l">
              <a:defRPr sz="2000" b="1"/>
            </a:lvl1pPr>
          </a:lstStyle>
          <a:p>
            <a:r>
              <a:rPr lang="it-IT"/>
              <a:t>Fare clic per modificare lo stile del titolo</a:t>
            </a:r>
          </a:p>
        </p:txBody>
      </p:sp>
      <p:sp>
        <p:nvSpPr>
          <p:cNvPr id="3" name="Segnaposto contenut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stili del testo dello schema</a:t>
            </a:r>
          </a:p>
        </p:txBody>
      </p:sp>
      <p:sp>
        <p:nvSpPr>
          <p:cNvPr id="5" name="Segnaposto data 4"/>
          <p:cNvSpPr>
            <a:spLocks noGrp="1"/>
          </p:cNvSpPr>
          <p:nvPr>
            <p:ph type="dt" sz="half" idx="10"/>
          </p:nvPr>
        </p:nvSpPr>
        <p:spPr/>
        <p:txBody>
          <a:bodyPr/>
          <a:lstStyle/>
          <a:p>
            <a:fld id="{88C61688-5BB0-46B7-8AAB-15560792F6D5}" type="datetimeFigureOut">
              <a:rPr lang="it-IT" smtClean="0"/>
              <a:t>04/10/2018</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A8C66A22-62E7-4AF3-8218-04C614B39298}" type="slidenum">
              <a:rPr lang="it-IT" smtClean="0"/>
              <a:t>‹N›</a:t>
            </a:fld>
            <a:endParaRPr lang="it-IT"/>
          </a:p>
        </p:txBody>
      </p:sp>
    </p:spTree>
    <p:extLst>
      <p:ext uri="{BB962C8B-B14F-4D97-AF65-F5344CB8AC3E}">
        <p14:creationId xmlns:p14="http://schemas.microsoft.com/office/powerpoint/2010/main" val="32787257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1792288" y="4800600"/>
            <a:ext cx="5486400" cy="566738"/>
          </a:xfrm>
        </p:spPr>
        <p:txBody>
          <a:bodyPr anchor="b"/>
          <a:lstStyle>
            <a:lvl1pPr algn="l">
              <a:defRPr sz="2000" b="1"/>
            </a:lvl1pPr>
          </a:lstStyle>
          <a:p>
            <a:r>
              <a:rPr lang="it-IT"/>
              <a:t>Fare clic per modificare lo stile del titolo</a:t>
            </a:r>
          </a:p>
        </p:txBody>
      </p:sp>
      <p:sp>
        <p:nvSpPr>
          <p:cNvPr id="3" name="Segnaposto immagin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stili del testo dello schema</a:t>
            </a:r>
          </a:p>
        </p:txBody>
      </p:sp>
      <p:sp>
        <p:nvSpPr>
          <p:cNvPr id="5" name="Segnaposto data 4"/>
          <p:cNvSpPr>
            <a:spLocks noGrp="1"/>
          </p:cNvSpPr>
          <p:nvPr>
            <p:ph type="dt" sz="half" idx="10"/>
          </p:nvPr>
        </p:nvSpPr>
        <p:spPr/>
        <p:txBody>
          <a:bodyPr/>
          <a:lstStyle/>
          <a:p>
            <a:fld id="{88C61688-5BB0-46B7-8AAB-15560792F6D5}" type="datetimeFigureOut">
              <a:rPr lang="it-IT" smtClean="0"/>
              <a:t>04/10/2018</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A8C66A22-62E7-4AF3-8218-04C614B39298}" type="slidenum">
              <a:rPr lang="it-IT" smtClean="0"/>
              <a:t>‹N›</a:t>
            </a:fld>
            <a:endParaRPr lang="it-IT"/>
          </a:p>
        </p:txBody>
      </p:sp>
    </p:spTree>
    <p:extLst>
      <p:ext uri="{BB962C8B-B14F-4D97-AF65-F5344CB8AC3E}">
        <p14:creationId xmlns:p14="http://schemas.microsoft.com/office/powerpoint/2010/main" val="22784904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it-IT"/>
              <a:t>Fare clic per modificare lo stile del titolo</a:t>
            </a:r>
          </a:p>
        </p:txBody>
      </p:sp>
      <p:sp>
        <p:nvSpPr>
          <p:cNvPr id="3" name="Segnaposto testo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8C61688-5BB0-46B7-8AAB-15560792F6D5}" type="datetimeFigureOut">
              <a:rPr lang="it-IT" smtClean="0"/>
              <a:t>04/10/2018</a:t>
            </a:fld>
            <a:endParaRPr lang="it-IT"/>
          </a:p>
        </p:txBody>
      </p:sp>
      <p:sp>
        <p:nvSpPr>
          <p:cNvPr id="5" name="Segnaposto piè di pagina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C66A22-62E7-4AF3-8218-04C614B39298}" type="slidenum">
              <a:rPr lang="it-IT" smtClean="0"/>
              <a:t>‹N›</a:t>
            </a:fld>
            <a:endParaRPr lang="it-IT"/>
          </a:p>
        </p:txBody>
      </p:sp>
    </p:spTree>
    <p:extLst>
      <p:ext uri="{BB962C8B-B14F-4D97-AF65-F5344CB8AC3E}">
        <p14:creationId xmlns:p14="http://schemas.microsoft.com/office/powerpoint/2010/main" val="36398210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gi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8.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magine 3">
            <a:extLst>
              <a:ext uri="{FF2B5EF4-FFF2-40B4-BE49-F238E27FC236}">
                <a16:creationId xmlns:a16="http://schemas.microsoft.com/office/drawing/2014/main" id="{4CEDC41C-C845-4E2C-AED3-D4848CF581E9}"/>
              </a:ext>
            </a:extLst>
          </p:cNvPr>
          <p:cNvPicPr>
            <a:picLocks noChangeAspect="1"/>
          </p:cNvPicPr>
          <p:nvPr/>
        </p:nvPicPr>
        <p:blipFill>
          <a:blip r:embed="rId2"/>
          <a:stretch>
            <a:fillRect/>
          </a:stretch>
        </p:blipFill>
        <p:spPr>
          <a:xfrm>
            <a:off x="0" y="857250"/>
            <a:ext cx="9144000" cy="5143500"/>
          </a:xfrm>
          <a:prstGeom prst="rect">
            <a:avLst/>
          </a:prstGeom>
        </p:spPr>
      </p:pic>
    </p:spTree>
    <p:extLst>
      <p:ext uri="{BB962C8B-B14F-4D97-AF65-F5344CB8AC3E}">
        <p14:creationId xmlns:p14="http://schemas.microsoft.com/office/powerpoint/2010/main" val="18831400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19F2821-8352-4696-8F6B-8EC0AAF068DD}"/>
              </a:ext>
            </a:extLst>
          </p:cNvPr>
          <p:cNvSpPr>
            <a:spLocks noGrp="1"/>
          </p:cNvSpPr>
          <p:nvPr>
            <p:ph type="title"/>
          </p:nvPr>
        </p:nvSpPr>
        <p:spPr/>
        <p:txBody>
          <a:bodyPr/>
          <a:lstStyle/>
          <a:p>
            <a:r>
              <a:rPr lang="it-IT" dirty="0"/>
              <a:t>Iris </a:t>
            </a:r>
            <a:r>
              <a:rPr lang="it-IT" dirty="0" err="1"/>
              <a:t>Recognition</a:t>
            </a:r>
            <a:r>
              <a:rPr lang="it-IT" dirty="0"/>
              <a:t> device</a:t>
            </a:r>
          </a:p>
        </p:txBody>
      </p:sp>
      <p:sp>
        <p:nvSpPr>
          <p:cNvPr id="3" name="Segnaposto contenuto 2">
            <a:extLst>
              <a:ext uri="{FF2B5EF4-FFF2-40B4-BE49-F238E27FC236}">
                <a16:creationId xmlns:a16="http://schemas.microsoft.com/office/drawing/2014/main" id="{A5BBD8A4-7417-49EA-A1D7-0BB701062DC5}"/>
              </a:ext>
            </a:extLst>
          </p:cNvPr>
          <p:cNvSpPr>
            <a:spLocks noGrp="1"/>
          </p:cNvSpPr>
          <p:nvPr>
            <p:ph idx="1"/>
          </p:nvPr>
        </p:nvSpPr>
        <p:spPr/>
        <p:txBody>
          <a:bodyPr/>
          <a:lstStyle/>
          <a:p>
            <a:endParaRPr lang="it-IT"/>
          </a:p>
        </p:txBody>
      </p:sp>
      <p:pic>
        <p:nvPicPr>
          <p:cNvPr id="7170" name="Picture 2" descr="Risultati immagini per iris recognition devices">
            <a:extLst>
              <a:ext uri="{FF2B5EF4-FFF2-40B4-BE49-F238E27FC236}">
                <a16:creationId xmlns:a16="http://schemas.microsoft.com/office/drawing/2014/main" id="{3C946355-0193-4A01-B435-18386767A0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1775" y="2078038"/>
            <a:ext cx="3600450" cy="4048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77273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402CE41-0FC8-4EE8-9210-A5F8B19856A2}"/>
              </a:ext>
            </a:extLst>
          </p:cNvPr>
          <p:cNvSpPr>
            <a:spLocks noGrp="1"/>
          </p:cNvSpPr>
          <p:nvPr>
            <p:ph type="title"/>
          </p:nvPr>
        </p:nvSpPr>
        <p:spPr/>
        <p:txBody>
          <a:bodyPr/>
          <a:lstStyle/>
          <a:p>
            <a:r>
              <a:rPr lang="it-IT" dirty="0" err="1"/>
              <a:t>Is</a:t>
            </a:r>
            <a:r>
              <a:rPr lang="it-IT" dirty="0"/>
              <a:t> </a:t>
            </a:r>
            <a:r>
              <a:rPr lang="it-IT" dirty="0" err="1"/>
              <a:t>that</a:t>
            </a:r>
            <a:r>
              <a:rPr lang="it-IT" dirty="0"/>
              <a:t> </a:t>
            </a:r>
            <a:r>
              <a:rPr lang="it-IT" dirty="0" err="1"/>
              <a:t>secure</a:t>
            </a:r>
            <a:r>
              <a:rPr lang="it-IT" dirty="0"/>
              <a:t>?</a:t>
            </a:r>
          </a:p>
        </p:txBody>
      </p:sp>
      <p:pic>
        <p:nvPicPr>
          <p:cNvPr id="2050" name="Picture 2" descr="Risultati immagini per smart card">
            <a:extLst>
              <a:ext uri="{FF2B5EF4-FFF2-40B4-BE49-F238E27FC236}">
                <a16:creationId xmlns:a16="http://schemas.microsoft.com/office/drawing/2014/main" id="{3E99FB60-0BF2-43B7-AC8A-57280D4C86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8875" y="1905000"/>
            <a:ext cx="4286250" cy="304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66867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88ADA8A-B948-4057-B3B1-FCF5714C5107}"/>
              </a:ext>
            </a:extLst>
          </p:cNvPr>
          <p:cNvSpPr>
            <a:spLocks noGrp="1"/>
          </p:cNvSpPr>
          <p:nvPr>
            <p:ph type="title"/>
          </p:nvPr>
        </p:nvSpPr>
        <p:spPr/>
        <p:txBody>
          <a:bodyPr/>
          <a:lstStyle/>
          <a:p>
            <a:r>
              <a:rPr lang="it-IT" dirty="0"/>
              <a:t>How </a:t>
            </a:r>
            <a:r>
              <a:rPr lang="it-IT" dirty="0" err="1"/>
              <a:t>smart</a:t>
            </a:r>
            <a:r>
              <a:rPr lang="it-IT" dirty="0"/>
              <a:t> card </a:t>
            </a:r>
            <a:r>
              <a:rPr lang="it-IT" dirty="0" err="1"/>
              <a:t>works</a:t>
            </a:r>
            <a:endParaRPr lang="it-IT" dirty="0"/>
          </a:p>
        </p:txBody>
      </p:sp>
      <p:pic>
        <p:nvPicPr>
          <p:cNvPr id="3074" name="Picture 2" descr="Communication Protocol">
            <a:extLst>
              <a:ext uri="{FF2B5EF4-FFF2-40B4-BE49-F238E27FC236}">
                <a16:creationId xmlns:a16="http://schemas.microsoft.com/office/drawing/2014/main" id="{65F094BA-E5B2-4A98-81D2-0D96442421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584" y="1700808"/>
            <a:ext cx="7192954" cy="2432472"/>
          </a:xfrm>
          <a:prstGeom prst="rect">
            <a:avLst/>
          </a:prstGeom>
          <a:noFill/>
          <a:extLst>
            <a:ext uri="{909E8E84-426E-40DD-AFC4-6F175D3DCCD1}">
              <a14:hiddenFill xmlns:a14="http://schemas.microsoft.com/office/drawing/2010/main">
                <a:solidFill>
                  <a:srgbClr val="FFFFFF"/>
                </a:solidFill>
              </a14:hiddenFill>
            </a:ext>
          </a:extLst>
        </p:spPr>
      </p:pic>
      <p:sp>
        <p:nvSpPr>
          <p:cNvPr id="4" name="CasellaDiTesto 3">
            <a:extLst>
              <a:ext uri="{FF2B5EF4-FFF2-40B4-BE49-F238E27FC236}">
                <a16:creationId xmlns:a16="http://schemas.microsoft.com/office/drawing/2014/main" id="{C6B07081-9C05-407D-BBCB-A94BA46984F5}"/>
              </a:ext>
            </a:extLst>
          </p:cNvPr>
          <p:cNvSpPr txBox="1"/>
          <p:nvPr/>
        </p:nvSpPr>
        <p:spPr>
          <a:xfrm>
            <a:off x="831393" y="5013176"/>
            <a:ext cx="7488832" cy="1631216"/>
          </a:xfrm>
          <a:prstGeom prst="rect">
            <a:avLst/>
          </a:prstGeom>
          <a:noFill/>
        </p:spPr>
        <p:txBody>
          <a:bodyPr wrap="square" rtlCol="0">
            <a:spAutoFit/>
          </a:bodyPr>
          <a:lstStyle/>
          <a:p>
            <a:pPr marL="342900" indent="-342900">
              <a:buFont typeface="Arial" panose="020B0604020202020204" pitchFamily="34" charset="0"/>
              <a:buChar char="•"/>
            </a:pPr>
            <a:r>
              <a:rPr lang="it-IT" sz="2000" dirty="0"/>
              <a:t>DES, 3 DES, RSA -&gt; 56, 168, 1024 bit</a:t>
            </a:r>
          </a:p>
          <a:p>
            <a:pPr marL="342900" indent="-342900">
              <a:buFont typeface="Arial" panose="020B0604020202020204" pitchFamily="34" charset="0"/>
              <a:buChar char="•"/>
            </a:pPr>
            <a:r>
              <a:rPr lang="it-IT" sz="2000" dirty="0"/>
              <a:t>UV </a:t>
            </a:r>
            <a:r>
              <a:rPr lang="it-IT" sz="2000" dirty="0" err="1"/>
              <a:t>lights</a:t>
            </a:r>
            <a:r>
              <a:rPr lang="it-IT" sz="2000" dirty="0"/>
              <a:t>, high temperature, high </a:t>
            </a:r>
            <a:r>
              <a:rPr lang="it-IT" sz="2000" dirty="0" err="1"/>
              <a:t>voltage</a:t>
            </a:r>
            <a:r>
              <a:rPr lang="it-IT" sz="2000" dirty="0"/>
              <a:t>: EEPROM </a:t>
            </a:r>
            <a:r>
              <a:rPr lang="it-IT" sz="2000" dirty="0" err="1"/>
              <a:t>modification</a:t>
            </a:r>
            <a:r>
              <a:rPr lang="it-IT" sz="2000" dirty="0"/>
              <a:t> on the chip</a:t>
            </a:r>
          </a:p>
          <a:p>
            <a:endParaRPr lang="it-IT" sz="2000" dirty="0"/>
          </a:p>
          <a:p>
            <a:endParaRPr lang="it-IT" sz="2000" dirty="0"/>
          </a:p>
        </p:txBody>
      </p:sp>
    </p:spTree>
    <p:extLst>
      <p:ext uri="{BB962C8B-B14F-4D97-AF65-F5344CB8AC3E}">
        <p14:creationId xmlns:p14="http://schemas.microsoft.com/office/powerpoint/2010/main" val="20410553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Simplicity</a:t>
            </a:r>
            <a:r>
              <a:rPr lang="it-IT" dirty="0"/>
              <a:t> </a:t>
            </a:r>
            <a:r>
              <a:rPr lang="it-IT" dirty="0" err="1"/>
              <a:t>is</a:t>
            </a:r>
            <a:r>
              <a:rPr lang="it-IT" dirty="0"/>
              <a:t> </a:t>
            </a:r>
            <a:r>
              <a:rPr lang="it-IT" dirty="0" err="1"/>
              <a:t>important</a:t>
            </a:r>
            <a:endParaRPr lang="it-IT" dirty="0"/>
          </a:p>
        </p:txBody>
      </p:sp>
      <p:sp>
        <p:nvSpPr>
          <p:cNvPr id="3" name="Segnaposto contenuto 2"/>
          <p:cNvSpPr>
            <a:spLocks noGrp="1"/>
          </p:cNvSpPr>
          <p:nvPr>
            <p:ph idx="1"/>
          </p:nvPr>
        </p:nvSpPr>
        <p:spPr/>
        <p:txBody>
          <a:bodyPr/>
          <a:lstStyle/>
          <a:p>
            <a:pPr lvl="1"/>
            <a:r>
              <a:rPr lang="en-US" dirty="0"/>
              <a:t>Minimizing the </a:t>
            </a:r>
            <a:r>
              <a:rPr lang="en-US" b="1" dirty="0"/>
              <a:t>interaction of system components </a:t>
            </a:r>
            <a:r>
              <a:rPr lang="en-US" dirty="0"/>
              <a:t>minimizes the number of sanity checks</a:t>
            </a:r>
          </a:p>
          <a:p>
            <a:pPr lvl="1"/>
            <a:r>
              <a:rPr lang="en-US" dirty="0"/>
              <a:t>Reduces the </a:t>
            </a:r>
            <a:r>
              <a:rPr lang="en-US" b="1" dirty="0"/>
              <a:t>potential for inconsistencies</a:t>
            </a:r>
          </a:p>
          <a:p>
            <a:pPr lvl="1"/>
            <a:r>
              <a:rPr lang="en-US" dirty="0"/>
              <a:t>Restrictions minimize the </a:t>
            </a:r>
            <a:r>
              <a:rPr lang="en-US" b="1" dirty="0"/>
              <a:t>power of an entity</a:t>
            </a:r>
          </a:p>
          <a:p>
            <a:pPr lvl="1"/>
            <a:r>
              <a:rPr lang="en-US" dirty="0"/>
              <a:t>Entities can </a:t>
            </a:r>
            <a:r>
              <a:rPr lang="en-US" b="1" dirty="0"/>
              <a:t>communicate</a:t>
            </a:r>
            <a:r>
              <a:rPr lang="en-US" dirty="0"/>
              <a:t> with other entities only </a:t>
            </a:r>
            <a:r>
              <a:rPr lang="en-US" b="1" dirty="0"/>
              <a:t>when necessary</a:t>
            </a:r>
          </a:p>
          <a:p>
            <a:pPr lvl="2"/>
            <a:r>
              <a:rPr lang="en-US" dirty="0"/>
              <a:t>“Communication” is used in its </a:t>
            </a:r>
            <a:r>
              <a:rPr lang="en-US" b="1" dirty="0"/>
              <a:t>widest</a:t>
            </a:r>
            <a:r>
              <a:rPr lang="en-US" dirty="0"/>
              <a:t> possible sense</a:t>
            </a:r>
          </a:p>
          <a:p>
            <a:pPr lvl="1"/>
            <a:endParaRPr lang="en-US" dirty="0"/>
          </a:p>
          <a:p>
            <a:endParaRPr lang="it-IT" dirty="0"/>
          </a:p>
        </p:txBody>
      </p:sp>
    </p:spTree>
    <p:extLst>
      <p:ext uri="{BB962C8B-B14F-4D97-AF65-F5344CB8AC3E}">
        <p14:creationId xmlns:p14="http://schemas.microsoft.com/office/powerpoint/2010/main" val="33904300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Least</a:t>
            </a:r>
            <a:r>
              <a:rPr lang="it-IT" dirty="0"/>
              <a:t> </a:t>
            </a:r>
            <a:r>
              <a:rPr lang="it-IT" dirty="0" err="1"/>
              <a:t>Privilege</a:t>
            </a:r>
            <a:endParaRPr lang="it-IT" dirty="0"/>
          </a:p>
        </p:txBody>
      </p:sp>
      <p:pic>
        <p:nvPicPr>
          <p:cNvPr id="1026" name="Picture 2" descr="Image result for mussolini">
            <a:extLst>
              <a:ext uri="{FF2B5EF4-FFF2-40B4-BE49-F238E27FC236}">
                <a16:creationId xmlns:a16="http://schemas.microsoft.com/office/drawing/2014/main" id="{1944C650-2A80-4A31-B539-F5103E93A64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52625" y="1404938"/>
            <a:ext cx="5238750" cy="4048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81052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Least</a:t>
            </a:r>
            <a:r>
              <a:rPr lang="it-IT" dirty="0"/>
              <a:t> </a:t>
            </a:r>
            <a:r>
              <a:rPr lang="it-IT" dirty="0" err="1"/>
              <a:t>Privilege</a:t>
            </a:r>
            <a:endParaRPr lang="it-IT" dirty="0"/>
          </a:p>
        </p:txBody>
      </p:sp>
      <p:sp>
        <p:nvSpPr>
          <p:cNvPr id="3" name="Segnaposto contenuto 2"/>
          <p:cNvSpPr>
            <a:spLocks noGrp="1"/>
          </p:cNvSpPr>
          <p:nvPr>
            <p:ph idx="1"/>
          </p:nvPr>
        </p:nvSpPr>
        <p:spPr/>
        <p:txBody>
          <a:bodyPr>
            <a:normAutofit fontScale="85000" lnSpcReduction="20000"/>
          </a:bodyPr>
          <a:lstStyle/>
          <a:p>
            <a:r>
              <a:rPr lang="en-US" b="1" dirty="0"/>
              <a:t>Definition 12–1. </a:t>
            </a:r>
            <a:r>
              <a:rPr lang="en-US" dirty="0"/>
              <a:t>The </a:t>
            </a:r>
            <a:r>
              <a:rPr lang="en-US" i="1" dirty="0"/>
              <a:t>principle of least privilege </a:t>
            </a:r>
            <a:r>
              <a:rPr lang="en-US" dirty="0"/>
              <a:t>states that a subject should be given only those privileges that it needs in order to complete its task.</a:t>
            </a:r>
            <a:endParaRPr lang="it-IT" dirty="0"/>
          </a:p>
          <a:p>
            <a:r>
              <a:rPr lang="en-US" dirty="0"/>
              <a:t>the </a:t>
            </a:r>
            <a:r>
              <a:rPr lang="en-US" i="1" dirty="0">
                <a:solidFill>
                  <a:srgbClr val="FF0000"/>
                </a:solidFill>
              </a:rPr>
              <a:t>function</a:t>
            </a:r>
            <a:r>
              <a:rPr lang="en-US" i="1" dirty="0"/>
              <a:t> </a:t>
            </a:r>
            <a:r>
              <a:rPr lang="en-US" dirty="0"/>
              <a:t>of the subject (as opposed to its identity) should control the </a:t>
            </a:r>
            <a:r>
              <a:rPr lang="it-IT" dirty="0" err="1"/>
              <a:t>assignment</a:t>
            </a:r>
            <a:r>
              <a:rPr lang="it-IT" dirty="0"/>
              <a:t> of </a:t>
            </a:r>
            <a:r>
              <a:rPr lang="it-IT" dirty="0" err="1"/>
              <a:t>rights</a:t>
            </a:r>
            <a:endParaRPr lang="it-IT" dirty="0"/>
          </a:p>
          <a:p>
            <a:r>
              <a:rPr lang="it-IT" dirty="0">
                <a:solidFill>
                  <a:srgbClr val="FF0000"/>
                </a:solidFill>
              </a:rPr>
              <a:t>Extra </a:t>
            </a:r>
            <a:r>
              <a:rPr lang="it-IT" dirty="0" err="1">
                <a:solidFill>
                  <a:srgbClr val="FF0000"/>
                </a:solidFill>
              </a:rPr>
              <a:t>rights</a:t>
            </a:r>
            <a:r>
              <a:rPr lang="it-IT" dirty="0">
                <a:solidFill>
                  <a:srgbClr val="FF0000"/>
                </a:solidFill>
              </a:rPr>
              <a:t> </a:t>
            </a:r>
            <a:r>
              <a:rPr lang="it-IT" dirty="0" err="1"/>
              <a:t>should</a:t>
            </a:r>
            <a:r>
              <a:rPr lang="it-IT" dirty="0"/>
              <a:t> be </a:t>
            </a:r>
            <a:r>
              <a:rPr lang="it-IT" dirty="0" err="1"/>
              <a:t>relinquished</a:t>
            </a:r>
            <a:r>
              <a:rPr lang="it-IT" dirty="0"/>
              <a:t> </a:t>
            </a:r>
            <a:r>
              <a:rPr lang="it-IT" dirty="0" err="1"/>
              <a:t>immediately</a:t>
            </a:r>
            <a:r>
              <a:rPr lang="it-IT" dirty="0"/>
              <a:t> on the </a:t>
            </a:r>
            <a:r>
              <a:rPr lang="it-IT" dirty="0" err="1"/>
              <a:t>completion</a:t>
            </a:r>
            <a:r>
              <a:rPr lang="it-IT" dirty="0"/>
              <a:t> of the </a:t>
            </a:r>
            <a:r>
              <a:rPr lang="it-IT" dirty="0" err="1"/>
              <a:t>action</a:t>
            </a:r>
            <a:endParaRPr lang="it-IT" dirty="0"/>
          </a:p>
          <a:p>
            <a:r>
              <a:rPr lang="en-US" dirty="0"/>
              <a:t>In practice, most systems do not have the </a:t>
            </a:r>
            <a:r>
              <a:rPr lang="en-US" b="1" dirty="0">
                <a:solidFill>
                  <a:srgbClr val="FF0000"/>
                </a:solidFill>
              </a:rPr>
              <a:t>granularity</a:t>
            </a:r>
            <a:r>
              <a:rPr lang="en-US" dirty="0">
                <a:solidFill>
                  <a:srgbClr val="FF0000"/>
                </a:solidFill>
              </a:rPr>
              <a:t> </a:t>
            </a:r>
            <a:r>
              <a:rPr lang="en-US" dirty="0"/>
              <a:t>of privileges and permissions required to apply this</a:t>
            </a:r>
            <a:r>
              <a:rPr lang="en-US" dirty="0">
                <a:solidFill>
                  <a:srgbClr val="FF0000"/>
                </a:solidFill>
              </a:rPr>
              <a:t> </a:t>
            </a:r>
            <a:r>
              <a:rPr lang="en-US" dirty="0"/>
              <a:t>principle precisely</a:t>
            </a:r>
          </a:p>
          <a:p>
            <a:r>
              <a:rPr lang="en-US" dirty="0"/>
              <a:t>This principle requires that processes should be confined to as </a:t>
            </a:r>
            <a:r>
              <a:rPr lang="en-US" b="1" dirty="0">
                <a:solidFill>
                  <a:srgbClr val="FF0000"/>
                </a:solidFill>
              </a:rPr>
              <a:t>small a protection </a:t>
            </a:r>
            <a:r>
              <a:rPr lang="it-IT" b="1" dirty="0">
                <a:solidFill>
                  <a:srgbClr val="FF0000"/>
                </a:solidFill>
              </a:rPr>
              <a:t>domain </a:t>
            </a:r>
            <a:r>
              <a:rPr lang="it-IT" b="1" dirty="0" err="1">
                <a:solidFill>
                  <a:srgbClr val="FF0000"/>
                </a:solidFill>
              </a:rPr>
              <a:t>as</a:t>
            </a:r>
            <a:r>
              <a:rPr lang="it-IT" b="1" dirty="0">
                <a:solidFill>
                  <a:srgbClr val="FF0000"/>
                </a:solidFill>
              </a:rPr>
              <a:t> </a:t>
            </a:r>
            <a:r>
              <a:rPr lang="it-IT" b="1" dirty="0" err="1">
                <a:solidFill>
                  <a:srgbClr val="FF0000"/>
                </a:solidFill>
              </a:rPr>
              <a:t>possible</a:t>
            </a:r>
            <a:r>
              <a:rPr lang="it-IT" dirty="0"/>
              <a:t>.</a:t>
            </a:r>
          </a:p>
        </p:txBody>
      </p:sp>
    </p:spTree>
    <p:extLst>
      <p:ext uri="{BB962C8B-B14F-4D97-AF65-F5344CB8AC3E}">
        <p14:creationId xmlns:p14="http://schemas.microsoft.com/office/powerpoint/2010/main" val="5588706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643955F-AF0D-4729-96A3-A64F13C167D4}"/>
              </a:ext>
            </a:extLst>
          </p:cNvPr>
          <p:cNvSpPr>
            <a:spLocks noGrp="1"/>
          </p:cNvSpPr>
          <p:nvPr>
            <p:ph type="title"/>
          </p:nvPr>
        </p:nvSpPr>
        <p:spPr/>
        <p:txBody>
          <a:bodyPr/>
          <a:lstStyle/>
          <a:p>
            <a:r>
              <a:rPr lang="it-IT" dirty="0" err="1"/>
              <a:t>Example</a:t>
            </a:r>
            <a:endParaRPr lang="it-IT" dirty="0"/>
          </a:p>
        </p:txBody>
      </p:sp>
      <p:sp>
        <p:nvSpPr>
          <p:cNvPr id="3" name="Segnaposto contenuto 2">
            <a:extLst>
              <a:ext uri="{FF2B5EF4-FFF2-40B4-BE49-F238E27FC236}">
                <a16:creationId xmlns:a16="http://schemas.microsoft.com/office/drawing/2014/main" id="{CA2765BD-E599-41EA-A708-920003EBF7FF}"/>
              </a:ext>
            </a:extLst>
          </p:cNvPr>
          <p:cNvSpPr>
            <a:spLocks noGrp="1"/>
          </p:cNvSpPr>
          <p:nvPr>
            <p:ph idx="1"/>
          </p:nvPr>
        </p:nvSpPr>
        <p:spPr/>
        <p:txBody>
          <a:bodyPr>
            <a:normAutofit fontScale="70000" lnSpcReduction="20000"/>
          </a:bodyPr>
          <a:lstStyle/>
          <a:p>
            <a:r>
              <a:rPr lang="en-US" dirty="0"/>
              <a:t>in </a:t>
            </a:r>
            <a:r>
              <a:rPr lang="en-US" dirty="0">
                <a:solidFill>
                  <a:srgbClr val="FF0000"/>
                </a:solidFill>
              </a:rPr>
              <a:t>UNIX</a:t>
            </a:r>
            <a:r>
              <a:rPr lang="en-US" dirty="0"/>
              <a:t> systems, </a:t>
            </a:r>
            <a:r>
              <a:rPr lang="en-US" b="1" dirty="0">
                <a:solidFill>
                  <a:srgbClr val="FF0000"/>
                </a:solidFill>
              </a:rPr>
              <a:t>root privileges </a:t>
            </a:r>
            <a:r>
              <a:rPr lang="en-US" dirty="0"/>
              <a:t>are necessary to bind a program to a port number less than 1024.</a:t>
            </a:r>
          </a:p>
          <a:p>
            <a:r>
              <a:rPr lang="en-US" dirty="0"/>
              <a:t> For example, to run a mail server on </a:t>
            </a:r>
            <a:r>
              <a:rPr lang="en-US" b="1" dirty="0"/>
              <a:t>port 25</a:t>
            </a:r>
            <a:r>
              <a:rPr lang="en-US" dirty="0"/>
              <a:t>, the traditional </a:t>
            </a:r>
            <a:r>
              <a:rPr lang="en-US" b="1" dirty="0"/>
              <a:t>SMTP port</a:t>
            </a:r>
            <a:r>
              <a:rPr lang="en-US" dirty="0"/>
              <a:t>, a program needs the </a:t>
            </a:r>
            <a:r>
              <a:rPr lang="en-US" b="1" dirty="0">
                <a:solidFill>
                  <a:srgbClr val="FF0000"/>
                </a:solidFill>
              </a:rPr>
              <a:t>privileges of the root user</a:t>
            </a:r>
            <a:r>
              <a:rPr lang="en-US" dirty="0"/>
              <a:t>. </a:t>
            </a:r>
          </a:p>
          <a:p>
            <a:r>
              <a:rPr lang="en-US" dirty="0"/>
              <a:t>However, once a program has set up shop on port 25, there is no compelling need for it to ever use </a:t>
            </a:r>
            <a:r>
              <a:rPr lang="en-US" b="1" dirty="0"/>
              <a:t>root privileges </a:t>
            </a:r>
            <a:r>
              <a:rPr lang="en-US" dirty="0"/>
              <a:t>again</a:t>
            </a:r>
          </a:p>
          <a:p>
            <a:endParaRPr lang="en-US" dirty="0"/>
          </a:p>
          <a:p>
            <a:r>
              <a:rPr lang="en-US" dirty="0"/>
              <a:t>The UNIX operating system </a:t>
            </a:r>
            <a:r>
              <a:rPr lang="en-US" b="1" dirty="0">
                <a:solidFill>
                  <a:srgbClr val="FF0000"/>
                </a:solidFill>
              </a:rPr>
              <a:t>does not apply access controls </a:t>
            </a:r>
            <a:r>
              <a:rPr lang="en-US" dirty="0"/>
              <a:t>to the user root. </a:t>
            </a:r>
          </a:p>
          <a:p>
            <a:r>
              <a:rPr lang="en-US" dirty="0"/>
              <a:t>That user can terminate any process and read, write, or delete any file. Thus, users who create back-ups can also delete files. </a:t>
            </a:r>
          </a:p>
          <a:p>
            <a:r>
              <a:rPr lang="en-US" dirty="0"/>
              <a:t>The </a:t>
            </a:r>
            <a:r>
              <a:rPr lang="en-US" b="1" dirty="0">
                <a:solidFill>
                  <a:srgbClr val="FF0000"/>
                </a:solidFill>
              </a:rPr>
              <a:t>administrator account </a:t>
            </a:r>
            <a:r>
              <a:rPr lang="en-US" dirty="0"/>
              <a:t>on Windows has the same powers.</a:t>
            </a:r>
            <a:endParaRPr lang="it-IT" dirty="0"/>
          </a:p>
          <a:p>
            <a:endParaRPr lang="it-IT" dirty="0"/>
          </a:p>
        </p:txBody>
      </p:sp>
    </p:spTree>
    <p:extLst>
      <p:ext uri="{BB962C8B-B14F-4D97-AF65-F5344CB8AC3E}">
        <p14:creationId xmlns:p14="http://schemas.microsoft.com/office/powerpoint/2010/main" val="1332193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b="1" dirty="0" err="1"/>
              <a:t>Principle</a:t>
            </a:r>
            <a:r>
              <a:rPr lang="it-IT" b="1" dirty="0"/>
              <a:t> of </a:t>
            </a:r>
            <a:r>
              <a:rPr lang="it-IT" b="1" dirty="0" err="1"/>
              <a:t>Fail-Safe</a:t>
            </a:r>
            <a:r>
              <a:rPr lang="it-IT" b="1" dirty="0"/>
              <a:t> </a:t>
            </a:r>
            <a:r>
              <a:rPr lang="it-IT" b="1" dirty="0" err="1"/>
              <a:t>Defaults</a:t>
            </a:r>
            <a:endParaRPr lang="it-IT" dirty="0"/>
          </a:p>
        </p:txBody>
      </p:sp>
      <p:sp>
        <p:nvSpPr>
          <p:cNvPr id="3" name="Segnaposto contenuto 2"/>
          <p:cNvSpPr>
            <a:spLocks noGrp="1"/>
          </p:cNvSpPr>
          <p:nvPr>
            <p:ph idx="1"/>
          </p:nvPr>
        </p:nvSpPr>
        <p:spPr/>
        <p:txBody>
          <a:bodyPr>
            <a:normAutofit/>
          </a:bodyPr>
          <a:lstStyle/>
          <a:p>
            <a:r>
              <a:rPr lang="en-US" sz="2000" b="1" dirty="0"/>
              <a:t>Definition 12–2. </a:t>
            </a:r>
            <a:r>
              <a:rPr lang="en-US" sz="2000" dirty="0"/>
              <a:t>The </a:t>
            </a:r>
            <a:r>
              <a:rPr lang="en-US" sz="2000" i="1" dirty="0"/>
              <a:t>principle of fail-safe defaults </a:t>
            </a:r>
            <a:r>
              <a:rPr lang="en-US" sz="2000" dirty="0"/>
              <a:t>states that, unless a subject is given explicit access to an object, it should be denied access to that </a:t>
            </a:r>
            <a:r>
              <a:rPr lang="it-IT" sz="2000" dirty="0" err="1"/>
              <a:t>object</a:t>
            </a:r>
            <a:r>
              <a:rPr lang="it-IT" sz="2000" dirty="0"/>
              <a:t>.</a:t>
            </a:r>
          </a:p>
          <a:p>
            <a:r>
              <a:rPr lang="it-IT" sz="2000" dirty="0" err="1"/>
              <a:t>Whenever</a:t>
            </a:r>
            <a:r>
              <a:rPr lang="it-IT" sz="2000" dirty="0"/>
              <a:t> </a:t>
            </a:r>
            <a:r>
              <a:rPr lang="en-US" sz="2000" dirty="0"/>
              <a:t>access, privileges, or some security-related attribute is not </a:t>
            </a:r>
            <a:r>
              <a:rPr lang="en-US" sz="2000" i="1" dirty="0"/>
              <a:t>explicitly </a:t>
            </a:r>
            <a:r>
              <a:rPr lang="en-US" sz="2000" dirty="0"/>
              <a:t>granted, it </a:t>
            </a:r>
            <a:r>
              <a:rPr lang="it-IT" sz="2000" dirty="0" err="1"/>
              <a:t>should</a:t>
            </a:r>
            <a:r>
              <a:rPr lang="it-IT" sz="2000" dirty="0"/>
              <a:t> be </a:t>
            </a:r>
            <a:r>
              <a:rPr lang="it-IT" sz="2000" dirty="0" err="1"/>
              <a:t>denied</a:t>
            </a:r>
            <a:endParaRPr lang="it-IT" sz="2000" dirty="0"/>
          </a:p>
        </p:txBody>
      </p:sp>
      <p:pic>
        <p:nvPicPr>
          <p:cNvPr id="5" name="Immagine 4">
            <a:extLst>
              <a:ext uri="{FF2B5EF4-FFF2-40B4-BE49-F238E27FC236}">
                <a16:creationId xmlns:a16="http://schemas.microsoft.com/office/drawing/2014/main" id="{848D17EC-480E-4F87-B18D-A64A4574DBBE}"/>
              </a:ext>
            </a:extLst>
          </p:cNvPr>
          <p:cNvPicPr>
            <a:picLocks noChangeAspect="1"/>
          </p:cNvPicPr>
          <p:nvPr/>
        </p:nvPicPr>
        <p:blipFill>
          <a:blip r:embed="rId2"/>
          <a:stretch>
            <a:fillRect/>
          </a:stretch>
        </p:blipFill>
        <p:spPr>
          <a:xfrm>
            <a:off x="755577" y="3573016"/>
            <a:ext cx="2880320" cy="1438275"/>
          </a:xfrm>
          <a:prstGeom prst="rect">
            <a:avLst/>
          </a:prstGeom>
        </p:spPr>
      </p:pic>
    </p:spTree>
    <p:extLst>
      <p:ext uri="{BB962C8B-B14F-4D97-AF65-F5344CB8AC3E}">
        <p14:creationId xmlns:p14="http://schemas.microsoft.com/office/powerpoint/2010/main" val="19229647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A3FF4D8-A522-4B73-8EAB-F91F07D4C46D}"/>
              </a:ext>
            </a:extLst>
          </p:cNvPr>
          <p:cNvSpPr>
            <a:spLocks noGrp="1"/>
          </p:cNvSpPr>
          <p:nvPr>
            <p:ph type="title"/>
          </p:nvPr>
        </p:nvSpPr>
        <p:spPr/>
        <p:txBody>
          <a:bodyPr/>
          <a:lstStyle/>
          <a:p>
            <a:endParaRPr lang="it-IT"/>
          </a:p>
        </p:txBody>
      </p:sp>
      <p:sp>
        <p:nvSpPr>
          <p:cNvPr id="4" name="Rectangle 1">
            <a:extLst>
              <a:ext uri="{FF2B5EF4-FFF2-40B4-BE49-F238E27FC236}">
                <a16:creationId xmlns:a16="http://schemas.microsoft.com/office/drawing/2014/main" id="{E7CFD99A-CA98-467F-AC8A-3DAFBAA76414}"/>
              </a:ext>
            </a:extLst>
          </p:cNvPr>
          <p:cNvSpPr>
            <a:spLocks noGrp="1" noChangeArrowheads="1"/>
          </p:cNvSpPr>
          <p:nvPr>
            <p:ph idx="1"/>
          </p:nvPr>
        </p:nvSpPr>
        <p:spPr bwMode="auto">
          <a:xfrm>
            <a:off x="251520" y="2983596"/>
            <a:ext cx="3997120" cy="215443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2000" b="0" i="0" u="none" strike="noStrike" cap="none" normalizeH="0" baseline="0" dirty="0">
                <a:ln>
                  <a:noFill/>
                </a:ln>
                <a:solidFill>
                  <a:srgbClr val="333333"/>
                </a:solidFill>
                <a:effectLst/>
                <a:latin typeface="inherit"/>
              </a:rPr>
              <a:t>DWORD </a:t>
            </a:r>
            <a:r>
              <a:rPr kumimoji="0" lang="it-IT" altLang="it-IT" sz="2000" b="0" i="0" u="none" strike="noStrike" cap="none" normalizeH="0" baseline="0" dirty="0" err="1">
                <a:ln>
                  <a:noFill/>
                </a:ln>
                <a:solidFill>
                  <a:srgbClr val="333333"/>
                </a:solidFill>
                <a:effectLst/>
                <a:latin typeface="inherit"/>
              </a:rPr>
              <a:t>dwRet</a:t>
            </a:r>
            <a:r>
              <a:rPr kumimoji="0" lang="it-IT" altLang="it-IT" sz="2000" b="0" i="0" u="none" strike="noStrike" cap="none" normalizeH="0" baseline="0" dirty="0">
                <a:ln>
                  <a:noFill/>
                </a:ln>
                <a:solidFill>
                  <a:srgbClr val="333333"/>
                </a:solidFill>
                <a:effectLst/>
                <a:latin typeface="inherit"/>
              </a:rPr>
              <a:t> = </a:t>
            </a:r>
            <a:r>
              <a:rPr kumimoji="0" lang="it-IT" altLang="it-IT" sz="2000" b="0" i="0" u="none" strike="noStrike" cap="none" normalizeH="0" baseline="0" dirty="0" err="1">
                <a:ln>
                  <a:noFill/>
                </a:ln>
                <a:solidFill>
                  <a:srgbClr val="333333"/>
                </a:solidFill>
                <a:effectLst/>
                <a:latin typeface="inherit"/>
              </a:rPr>
              <a:t>IsAccessAllowed</a:t>
            </a:r>
            <a:r>
              <a:rPr kumimoji="0" lang="it-IT" altLang="it-IT" sz="2000" b="0" i="0" u="none" strike="noStrike" cap="none" normalizeH="0" baseline="0" dirty="0">
                <a:ln>
                  <a:noFill/>
                </a:ln>
                <a:solidFill>
                  <a:srgbClr val="333333"/>
                </a:solidFill>
                <a:effectLst/>
                <a:latin typeface="inheri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2000" b="0" i="0" u="none" strike="noStrike" cap="none" normalizeH="0" baseline="0" dirty="0" err="1">
                <a:ln>
                  <a:noFill/>
                </a:ln>
                <a:solidFill>
                  <a:srgbClr val="333333"/>
                </a:solidFill>
                <a:effectLst/>
                <a:latin typeface="inherit"/>
              </a:rPr>
              <a:t>if</a:t>
            </a:r>
            <a:r>
              <a:rPr kumimoji="0" lang="it-IT" altLang="it-IT" sz="2000" b="0" i="0" u="none" strike="noStrike" cap="none" normalizeH="0" baseline="0" dirty="0">
                <a:ln>
                  <a:noFill/>
                </a:ln>
                <a:solidFill>
                  <a:srgbClr val="333333"/>
                </a:solidFill>
                <a:effectLst/>
                <a:latin typeface="inherit"/>
              </a:rPr>
              <a:t> (</a:t>
            </a:r>
            <a:r>
              <a:rPr kumimoji="0" lang="it-IT" altLang="it-IT" sz="2000" b="0" i="0" u="none" strike="noStrike" cap="none" normalizeH="0" baseline="0" dirty="0" err="1">
                <a:ln>
                  <a:noFill/>
                </a:ln>
                <a:solidFill>
                  <a:srgbClr val="333333"/>
                </a:solidFill>
                <a:effectLst/>
                <a:latin typeface="inherit"/>
              </a:rPr>
              <a:t>dwRet</a:t>
            </a:r>
            <a:r>
              <a:rPr kumimoji="0" lang="it-IT" altLang="it-IT" sz="2000" b="0" i="0" u="none" strike="noStrike" cap="none" normalizeH="0" baseline="0" dirty="0">
                <a:ln>
                  <a:noFill/>
                </a:ln>
                <a:solidFill>
                  <a:srgbClr val="333333"/>
                </a:solidFill>
                <a:effectLst/>
                <a:latin typeface="inherit"/>
              </a:rPr>
              <a:t> == ERROR_ACCESS_DENIED) </a:t>
            </a:r>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2000" b="0" i="0" u="none" strike="noStrike" cap="none" normalizeH="0" baseline="0" dirty="0">
                <a:ln>
                  <a:noFill/>
                </a:ln>
                <a:solidFill>
                  <a:srgbClr val="333333"/>
                </a:solidFill>
                <a:effectLst/>
                <a:latin typeface="inherit"/>
              </a:rPr>
              <a:t>{ // Security check </a:t>
            </a:r>
            <a:r>
              <a:rPr kumimoji="0" lang="it-IT" altLang="it-IT" sz="2000" b="0" i="0" u="none" strike="noStrike" cap="none" normalizeH="0" baseline="0" dirty="0" err="1">
                <a:ln>
                  <a:noFill/>
                </a:ln>
                <a:solidFill>
                  <a:srgbClr val="333333"/>
                </a:solidFill>
                <a:effectLst/>
                <a:latin typeface="inherit"/>
              </a:rPr>
              <a:t>failed</a:t>
            </a:r>
            <a:r>
              <a:rPr kumimoji="0" lang="it-IT" altLang="it-IT" sz="2000" b="0" i="0" u="none" strike="noStrike" cap="none" normalizeH="0" baseline="0" dirty="0">
                <a:ln>
                  <a:noFill/>
                </a:ln>
                <a:solidFill>
                  <a:srgbClr val="333333"/>
                </a:solidFill>
                <a:effectLst/>
                <a:latin typeface="inheri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2000" b="0" i="0" u="none" strike="noStrike" cap="none" normalizeH="0" baseline="0" dirty="0">
                <a:ln>
                  <a:noFill/>
                </a:ln>
                <a:solidFill>
                  <a:srgbClr val="333333"/>
                </a:solidFill>
                <a:effectLst/>
                <a:latin typeface="inherit"/>
              </a:rPr>
              <a:t>// </a:t>
            </a:r>
            <a:r>
              <a:rPr kumimoji="0" lang="it-IT" altLang="it-IT" sz="2000" b="0" i="0" u="none" strike="noStrike" cap="none" normalizeH="0" baseline="0" dirty="0" err="1">
                <a:ln>
                  <a:noFill/>
                </a:ln>
                <a:solidFill>
                  <a:srgbClr val="333333"/>
                </a:solidFill>
                <a:effectLst/>
                <a:latin typeface="inherit"/>
              </a:rPr>
              <a:t>Inform</a:t>
            </a:r>
            <a:r>
              <a:rPr kumimoji="0" lang="it-IT" altLang="it-IT" sz="2000" b="0" i="0" u="none" strike="noStrike" cap="none" normalizeH="0" baseline="0" dirty="0">
                <a:ln>
                  <a:noFill/>
                </a:ln>
                <a:solidFill>
                  <a:srgbClr val="333333"/>
                </a:solidFill>
                <a:effectLst/>
                <a:latin typeface="inherit"/>
              </a:rPr>
              <a:t> user </a:t>
            </a:r>
            <a:r>
              <a:rPr kumimoji="0" lang="it-IT" altLang="it-IT" sz="2000" b="0" i="0" u="none" strike="noStrike" cap="none" normalizeH="0" baseline="0" dirty="0" err="1">
                <a:ln>
                  <a:noFill/>
                </a:ln>
                <a:solidFill>
                  <a:srgbClr val="333333"/>
                </a:solidFill>
                <a:effectLst/>
                <a:latin typeface="inherit"/>
              </a:rPr>
              <a:t>that</a:t>
            </a:r>
            <a:r>
              <a:rPr kumimoji="0" lang="it-IT" altLang="it-IT" sz="2000" b="0" i="0" u="none" strike="noStrike" cap="none" normalizeH="0" baseline="0" dirty="0">
                <a:ln>
                  <a:noFill/>
                </a:ln>
                <a:solidFill>
                  <a:srgbClr val="333333"/>
                </a:solidFill>
                <a:effectLst/>
                <a:latin typeface="inherit"/>
              </a:rPr>
              <a:t> access </a:t>
            </a:r>
            <a:r>
              <a:rPr kumimoji="0" lang="it-IT" altLang="it-IT" sz="2000" b="0" i="0" u="none" strike="noStrike" cap="none" normalizeH="0" baseline="0" dirty="0" err="1">
                <a:ln>
                  <a:noFill/>
                </a:ln>
                <a:solidFill>
                  <a:srgbClr val="333333"/>
                </a:solidFill>
                <a:effectLst/>
                <a:latin typeface="inherit"/>
              </a:rPr>
              <a:t>is</a:t>
            </a:r>
            <a:r>
              <a:rPr kumimoji="0" lang="it-IT" altLang="it-IT" sz="2000" b="0" i="0" u="none" strike="noStrike" cap="none" normalizeH="0" baseline="0" dirty="0">
                <a:ln>
                  <a:noFill/>
                </a:ln>
                <a:solidFill>
                  <a:srgbClr val="333333"/>
                </a:solidFill>
                <a:effectLst/>
                <a:latin typeface="inherit"/>
              </a:rPr>
              <a:t> </a:t>
            </a:r>
            <a:r>
              <a:rPr kumimoji="0" lang="it-IT" altLang="it-IT" sz="2000" b="0" i="0" u="none" strike="noStrike" cap="none" normalizeH="0" baseline="0" dirty="0" err="1">
                <a:ln>
                  <a:noFill/>
                </a:ln>
                <a:solidFill>
                  <a:srgbClr val="333333"/>
                </a:solidFill>
                <a:effectLst/>
                <a:latin typeface="inherit"/>
              </a:rPr>
              <a:t>denied</a:t>
            </a:r>
            <a:r>
              <a:rPr kumimoji="0" lang="it-IT" altLang="it-IT" sz="2000" b="0" i="0" u="none" strike="noStrike" cap="none" normalizeH="0" baseline="0" dirty="0">
                <a:ln>
                  <a:noFill/>
                </a:ln>
                <a:solidFill>
                  <a:srgbClr val="333333"/>
                </a:solidFill>
                <a:effectLst/>
                <a:latin typeface="inheri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2000" b="0" i="0" u="none" strike="noStrike" cap="none" normalizeH="0" baseline="0" dirty="0">
                <a:ln>
                  <a:noFill/>
                </a:ln>
                <a:solidFill>
                  <a:srgbClr val="333333"/>
                </a:solidFill>
                <a:effectLst/>
                <a:latin typeface="inheri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2000" b="0" i="0" u="none" strike="noStrike" cap="none" normalizeH="0" baseline="0" dirty="0">
                <a:ln>
                  <a:noFill/>
                </a:ln>
                <a:solidFill>
                  <a:srgbClr val="333333"/>
                </a:solidFill>
                <a:effectLst/>
                <a:latin typeface="inherit"/>
              </a:rPr>
              <a:t>else</a:t>
            </a:r>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2000" b="0" i="0" u="none" strike="noStrike" cap="none" normalizeH="0" baseline="0" dirty="0">
                <a:ln>
                  <a:noFill/>
                </a:ln>
                <a:solidFill>
                  <a:srgbClr val="333333"/>
                </a:solidFill>
                <a:effectLst/>
                <a:latin typeface="inherit"/>
              </a:rPr>
              <a:t> { // Security check OK. }</a:t>
            </a:r>
            <a:r>
              <a:rPr kumimoji="0" lang="it-IT" altLang="it-IT" sz="1400" b="0" i="0" u="none" strike="noStrike" cap="none" normalizeH="0" baseline="0" dirty="0">
                <a:ln>
                  <a:noFill/>
                </a:ln>
                <a:solidFill>
                  <a:schemeClr val="tx1"/>
                </a:solidFill>
                <a:effectLst/>
              </a:rPr>
              <a:t> </a:t>
            </a:r>
            <a:endParaRPr kumimoji="0" lang="it-IT" altLang="it-IT" sz="4800" b="0" i="0" u="none" strike="noStrike" cap="none" normalizeH="0" baseline="0" dirty="0">
              <a:ln>
                <a:noFill/>
              </a:ln>
              <a:solidFill>
                <a:schemeClr val="tx1"/>
              </a:solidFill>
              <a:effectLst/>
              <a:latin typeface="Arial" panose="020B0604020202020204" pitchFamily="34" charset="0"/>
            </a:endParaRPr>
          </a:p>
        </p:txBody>
      </p:sp>
      <p:sp>
        <p:nvSpPr>
          <p:cNvPr id="5" name="CasellaDiTesto 4">
            <a:extLst>
              <a:ext uri="{FF2B5EF4-FFF2-40B4-BE49-F238E27FC236}">
                <a16:creationId xmlns:a16="http://schemas.microsoft.com/office/drawing/2014/main" id="{B4F0F4ED-73C4-4715-968B-FF375F1DB367}"/>
              </a:ext>
            </a:extLst>
          </p:cNvPr>
          <p:cNvSpPr txBox="1"/>
          <p:nvPr/>
        </p:nvSpPr>
        <p:spPr>
          <a:xfrm>
            <a:off x="881810" y="8514184"/>
            <a:ext cx="7684715" cy="1872208"/>
          </a:xfrm>
          <a:prstGeom prst="rect">
            <a:avLst/>
          </a:prstGeom>
          <a:noFill/>
        </p:spPr>
        <p:txBody>
          <a:bodyPr wrap="square" rtlCol="0">
            <a:spAutoFit/>
          </a:bodyPr>
          <a:lstStyle/>
          <a:p>
            <a:endParaRPr lang="it-IT" dirty="0"/>
          </a:p>
        </p:txBody>
      </p:sp>
      <p:sp>
        <p:nvSpPr>
          <p:cNvPr id="6" name="Rectangle 2">
            <a:extLst>
              <a:ext uri="{FF2B5EF4-FFF2-40B4-BE49-F238E27FC236}">
                <a16:creationId xmlns:a16="http://schemas.microsoft.com/office/drawing/2014/main" id="{CE43B44E-4B58-49C3-B637-89887EBB516F}"/>
              </a:ext>
            </a:extLst>
          </p:cNvPr>
          <p:cNvSpPr>
            <a:spLocks noChangeArrowheads="1"/>
          </p:cNvSpPr>
          <p:nvPr/>
        </p:nvSpPr>
        <p:spPr bwMode="auto">
          <a:xfrm>
            <a:off x="4749680" y="2983597"/>
            <a:ext cx="3997120" cy="215443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2000" b="0" i="0" u="none" strike="noStrike" cap="none" normalizeH="0" baseline="0" dirty="0">
                <a:ln>
                  <a:noFill/>
                </a:ln>
                <a:solidFill>
                  <a:srgbClr val="333333"/>
                </a:solidFill>
                <a:effectLst/>
                <a:latin typeface="inherit"/>
              </a:rPr>
              <a:t>DWORD </a:t>
            </a:r>
            <a:r>
              <a:rPr kumimoji="0" lang="it-IT" altLang="it-IT" sz="2000" b="0" i="0" u="none" strike="noStrike" cap="none" normalizeH="0" baseline="0" dirty="0" err="1">
                <a:ln>
                  <a:noFill/>
                </a:ln>
                <a:solidFill>
                  <a:srgbClr val="333333"/>
                </a:solidFill>
                <a:effectLst/>
                <a:latin typeface="inherit"/>
              </a:rPr>
              <a:t>dwRet</a:t>
            </a:r>
            <a:r>
              <a:rPr kumimoji="0" lang="it-IT" altLang="it-IT" sz="2000" b="0" i="0" u="none" strike="noStrike" cap="none" normalizeH="0" baseline="0" dirty="0">
                <a:ln>
                  <a:noFill/>
                </a:ln>
                <a:solidFill>
                  <a:srgbClr val="333333"/>
                </a:solidFill>
                <a:effectLst/>
                <a:latin typeface="inherit"/>
              </a:rPr>
              <a:t> = </a:t>
            </a:r>
            <a:r>
              <a:rPr kumimoji="0" lang="it-IT" altLang="it-IT" sz="2000" b="0" i="0" u="none" strike="noStrike" cap="none" normalizeH="0" baseline="0" dirty="0" err="1">
                <a:ln>
                  <a:noFill/>
                </a:ln>
                <a:solidFill>
                  <a:srgbClr val="333333"/>
                </a:solidFill>
                <a:effectLst/>
                <a:latin typeface="inherit"/>
              </a:rPr>
              <a:t>IsAccessAllowed</a:t>
            </a:r>
            <a:r>
              <a:rPr kumimoji="0" lang="it-IT" altLang="it-IT" sz="2000" b="0" i="0" u="none" strike="noStrike" cap="none" normalizeH="0" baseline="0" dirty="0">
                <a:ln>
                  <a:noFill/>
                </a:ln>
                <a:solidFill>
                  <a:srgbClr val="333333"/>
                </a:solidFill>
                <a:effectLst/>
                <a:latin typeface="inheri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2000" b="0" i="0" u="none" strike="noStrike" cap="none" normalizeH="0" baseline="0" dirty="0" err="1">
                <a:ln>
                  <a:noFill/>
                </a:ln>
                <a:solidFill>
                  <a:srgbClr val="333333"/>
                </a:solidFill>
                <a:effectLst/>
                <a:latin typeface="inherit"/>
              </a:rPr>
              <a:t>if</a:t>
            </a:r>
            <a:r>
              <a:rPr kumimoji="0" lang="it-IT" altLang="it-IT" sz="2000" b="0" i="0" u="none" strike="noStrike" cap="none" normalizeH="0" baseline="0" dirty="0">
                <a:ln>
                  <a:noFill/>
                </a:ln>
                <a:solidFill>
                  <a:srgbClr val="333333"/>
                </a:solidFill>
                <a:effectLst/>
                <a:latin typeface="inherit"/>
              </a:rPr>
              <a:t> (</a:t>
            </a:r>
            <a:r>
              <a:rPr kumimoji="0" lang="it-IT" altLang="it-IT" sz="2000" b="0" i="0" u="none" strike="noStrike" cap="none" normalizeH="0" baseline="0" dirty="0" err="1">
                <a:ln>
                  <a:noFill/>
                </a:ln>
                <a:solidFill>
                  <a:srgbClr val="333333"/>
                </a:solidFill>
                <a:effectLst/>
                <a:latin typeface="inherit"/>
              </a:rPr>
              <a:t>dwRet</a:t>
            </a:r>
            <a:r>
              <a:rPr kumimoji="0" lang="it-IT" altLang="it-IT" sz="2000" b="0" i="0" u="none" strike="noStrike" cap="none" normalizeH="0" baseline="0" dirty="0">
                <a:ln>
                  <a:noFill/>
                </a:ln>
                <a:solidFill>
                  <a:srgbClr val="333333"/>
                </a:solidFill>
                <a:effectLst/>
                <a:latin typeface="inherit"/>
              </a:rPr>
              <a:t> == NO_ERROR) {</a:t>
            </a:r>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2000" b="0" i="0" u="none" strike="noStrike" cap="none" normalizeH="0" baseline="0" dirty="0">
                <a:ln>
                  <a:noFill/>
                </a:ln>
                <a:solidFill>
                  <a:srgbClr val="333333"/>
                </a:solidFill>
                <a:effectLst/>
                <a:latin typeface="inherit"/>
              </a:rPr>
              <a:t> // </a:t>
            </a:r>
            <a:r>
              <a:rPr kumimoji="0" lang="it-IT" altLang="it-IT" sz="2000" b="0" i="0" u="none" strike="noStrike" cap="none" normalizeH="0" baseline="0" dirty="0" err="1">
                <a:ln>
                  <a:noFill/>
                </a:ln>
                <a:solidFill>
                  <a:srgbClr val="333333"/>
                </a:solidFill>
                <a:effectLst/>
                <a:latin typeface="inherit"/>
              </a:rPr>
              <a:t>Secure</a:t>
            </a:r>
            <a:r>
              <a:rPr kumimoji="0" lang="it-IT" altLang="it-IT" sz="2000" b="0" i="0" u="none" strike="noStrike" cap="none" normalizeH="0" baseline="0" dirty="0">
                <a:ln>
                  <a:noFill/>
                </a:ln>
                <a:solidFill>
                  <a:srgbClr val="333333"/>
                </a:solidFill>
                <a:effectLst/>
                <a:latin typeface="inherit"/>
              </a:rPr>
              <a:t> check OK. </a:t>
            </a:r>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2000" b="0" i="0" u="none" strike="noStrike" cap="none" normalizeH="0" baseline="0" dirty="0">
                <a:ln>
                  <a:noFill/>
                </a:ln>
                <a:solidFill>
                  <a:srgbClr val="333333"/>
                </a:solidFill>
                <a:effectLst/>
                <a:latin typeface="inherit"/>
              </a:rPr>
              <a:t>// </a:t>
            </a:r>
            <a:r>
              <a:rPr kumimoji="0" lang="it-IT" altLang="it-IT" sz="2000" b="0" i="0" u="none" strike="noStrike" cap="none" normalizeH="0" baseline="0" dirty="0" err="1">
                <a:ln>
                  <a:noFill/>
                </a:ln>
                <a:solidFill>
                  <a:srgbClr val="333333"/>
                </a:solidFill>
                <a:effectLst/>
                <a:latin typeface="inherit"/>
              </a:rPr>
              <a:t>Perform</a:t>
            </a:r>
            <a:r>
              <a:rPr kumimoji="0" lang="it-IT" altLang="it-IT" sz="2000" b="0" i="0" u="none" strike="noStrike" cap="none" normalizeH="0" baseline="0" dirty="0">
                <a:ln>
                  <a:noFill/>
                </a:ln>
                <a:solidFill>
                  <a:srgbClr val="333333"/>
                </a:solidFill>
                <a:effectLst/>
                <a:latin typeface="inherit"/>
              </a:rPr>
              <a:t> task. } </a:t>
            </a:r>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2000" b="0" i="0" u="none" strike="noStrike" cap="none" normalizeH="0" baseline="0" dirty="0">
                <a:ln>
                  <a:noFill/>
                </a:ln>
                <a:solidFill>
                  <a:srgbClr val="333333"/>
                </a:solidFill>
                <a:effectLst/>
                <a:latin typeface="inherit"/>
              </a:rPr>
              <a:t>else { </a:t>
            </a:r>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2000" b="0" i="0" u="none" strike="noStrike" cap="none" normalizeH="0" baseline="0" dirty="0">
                <a:ln>
                  <a:noFill/>
                </a:ln>
                <a:solidFill>
                  <a:srgbClr val="333333"/>
                </a:solidFill>
                <a:effectLst/>
                <a:latin typeface="inherit"/>
              </a:rPr>
              <a:t>// Security check </a:t>
            </a:r>
            <a:r>
              <a:rPr kumimoji="0" lang="it-IT" altLang="it-IT" sz="2000" b="0" i="0" u="none" strike="noStrike" cap="none" normalizeH="0" baseline="0" dirty="0" err="1">
                <a:ln>
                  <a:noFill/>
                </a:ln>
                <a:solidFill>
                  <a:srgbClr val="333333"/>
                </a:solidFill>
                <a:effectLst/>
                <a:latin typeface="inherit"/>
              </a:rPr>
              <a:t>failed</a:t>
            </a:r>
            <a:r>
              <a:rPr kumimoji="0" lang="it-IT" altLang="it-IT" sz="2000" b="0" i="0" u="none" strike="noStrike" cap="none" normalizeH="0" baseline="0" dirty="0">
                <a:ln>
                  <a:noFill/>
                </a:ln>
                <a:solidFill>
                  <a:srgbClr val="333333"/>
                </a:solidFill>
                <a:effectLst/>
                <a:latin typeface="inheri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2000" b="0" i="0" u="none" strike="noStrike" cap="none" normalizeH="0" baseline="0" dirty="0">
                <a:ln>
                  <a:noFill/>
                </a:ln>
                <a:solidFill>
                  <a:srgbClr val="333333"/>
                </a:solidFill>
                <a:effectLst/>
                <a:latin typeface="inherit"/>
              </a:rPr>
              <a:t>// </a:t>
            </a:r>
            <a:r>
              <a:rPr kumimoji="0" lang="it-IT" altLang="it-IT" sz="2000" b="0" i="0" u="none" strike="noStrike" cap="none" normalizeH="0" baseline="0" dirty="0" err="1">
                <a:ln>
                  <a:noFill/>
                </a:ln>
                <a:solidFill>
                  <a:srgbClr val="333333"/>
                </a:solidFill>
                <a:effectLst/>
                <a:latin typeface="inherit"/>
              </a:rPr>
              <a:t>Inform</a:t>
            </a:r>
            <a:r>
              <a:rPr kumimoji="0" lang="it-IT" altLang="it-IT" sz="2000" b="0" i="0" u="none" strike="noStrike" cap="none" normalizeH="0" baseline="0" dirty="0">
                <a:ln>
                  <a:noFill/>
                </a:ln>
                <a:solidFill>
                  <a:srgbClr val="333333"/>
                </a:solidFill>
                <a:effectLst/>
                <a:latin typeface="inherit"/>
              </a:rPr>
              <a:t> user </a:t>
            </a:r>
            <a:r>
              <a:rPr kumimoji="0" lang="it-IT" altLang="it-IT" sz="2000" b="0" i="0" u="none" strike="noStrike" cap="none" normalizeH="0" baseline="0" dirty="0" err="1">
                <a:ln>
                  <a:noFill/>
                </a:ln>
                <a:solidFill>
                  <a:srgbClr val="333333"/>
                </a:solidFill>
                <a:effectLst/>
                <a:latin typeface="inherit"/>
              </a:rPr>
              <a:t>that</a:t>
            </a:r>
            <a:r>
              <a:rPr kumimoji="0" lang="it-IT" altLang="it-IT" sz="2000" b="0" i="0" u="none" strike="noStrike" cap="none" normalizeH="0" baseline="0" dirty="0">
                <a:ln>
                  <a:noFill/>
                </a:ln>
                <a:solidFill>
                  <a:srgbClr val="333333"/>
                </a:solidFill>
                <a:effectLst/>
                <a:latin typeface="inherit"/>
              </a:rPr>
              <a:t> access </a:t>
            </a:r>
            <a:r>
              <a:rPr kumimoji="0" lang="it-IT" altLang="it-IT" sz="2000" b="0" i="0" u="none" strike="noStrike" cap="none" normalizeH="0" baseline="0" dirty="0" err="1">
                <a:ln>
                  <a:noFill/>
                </a:ln>
                <a:solidFill>
                  <a:srgbClr val="333333"/>
                </a:solidFill>
                <a:effectLst/>
                <a:latin typeface="inherit"/>
              </a:rPr>
              <a:t>is</a:t>
            </a:r>
            <a:r>
              <a:rPr kumimoji="0" lang="it-IT" altLang="it-IT" sz="2000" b="0" i="0" u="none" strike="noStrike" cap="none" normalizeH="0" baseline="0" dirty="0">
                <a:ln>
                  <a:noFill/>
                </a:ln>
                <a:solidFill>
                  <a:srgbClr val="333333"/>
                </a:solidFill>
                <a:effectLst/>
                <a:latin typeface="inherit"/>
              </a:rPr>
              <a:t> </a:t>
            </a:r>
            <a:r>
              <a:rPr kumimoji="0" lang="it-IT" altLang="it-IT" sz="2000" b="0" i="0" u="none" strike="noStrike" cap="none" normalizeH="0" baseline="0" dirty="0" err="1">
                <a:ln>
                  <a:noFill/>
                </a:ln>
                <a:solidFill>
                  <a:srgbClr val="333333"/>
                </a:solidFill>
                <a:effectLst/>
                <a:latin typeface="inherit"/>
              </a:rPr>
              <a:t>denied</a:t>
            </a:r>
            <a:r>
              <a:rPr kumimoji="0" lang="it-IT" altLang="it-IT" sz="2000" b="0" i="0" u="none" strike="noStrike" cap="none" normalizeH="0" baseline="0" dirty="0">
                <a:ln>
                  <a:noFill/>
                </a:ln>
                <a:solidFill>
                  <a:srgbClr val="333333"/>
                </a:solidFill>
                <a:effectLst/>
                <a:latin typeface="inherit"/>
              </a:rPr>
              <a:t>. }</a:t>
            </a:r>
            <a:r>
              <a:rPr kumimoji="0" lang="it-IT" altLang="it-IT" sz="1400" b="0" i="0" u="none" strike="noStrike" cap="none" normalizeH="0" baseline="0" dirty="0">
                <a:ln>
                  <a:noFill/>
                </a:ln>
                <a:solidFill>
                  <a:schemeClr val="tx1"/>
                </a:solidFill>
                <a:effectLst/>
              </a:rPr>
              <a:t> </a:t>
            </a:r>
            <a:endParaRPr kumimoji="0" lang="it-IT" altLang="it-IT" sz="4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3053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fontScale="90000"/>
          </a:bodyPr>
          <a:lstStyle/>
          <a:p>
            <a:r>
              <a:rPr lang="en-US" b="1" dirty="0"/>
              <a:t>Principle of Economy of Mechanism</a:t>
            </a:r>
            <a:endParaRPr lang="it-IT" dirty="0"/>
          </a:p>
        </p:txBody>
      </p:sp>
      <p:sp>
        <p:nvSpPr>
          <p:cNvPr id="3" name="Segnaposto contenuto 2"/>
          <p:cNvSpPr>
            <a:spLocks noGrp="1"/>
          </p:cNvSpPr>
          <p:nvPr>
            <p:ph idx="1"/>
          </p:nvPr>
        </p:nvSpPr>
        <p:spPr/>
        <p:txBody>
          <a:bodyPr>
            <a:normAutofit/>
          </a:bodyPr>
          <a:lstStyle/>
          <a:p>
            <a:r>
              <a:rPr lang="en-US" sz="2000" b="1" dirty="0"/>
              <a:t>Definition 12–3. </a:t>
            </a:r>
            <a:r>
              <a:rPr lang="en-US" sz="2000" dirty="0"/>
              <a:t>The </a:t>
            </a:r>
            <a:r>
              <a:rPr lang="en-US" sz="2000" i="1" dirty="0"/>
              <a:t>principle of economy of mechanism </a:t>
            </a:r>
            <a:r>
              <a:rPr lang="en-US" sz="2000" dirty="0"/>
              <a:t>states that security mechanisms should be as simple as possible.</a:t>
            </a:r>
          </a:p>
          <a:p>
            <a:r>
              <a:rPr lang="en-US" sz="2000" dirty="0"/>
              <a:t>Less testing</a:t>
            </a:r>
          </a:p>
          <a:p>
            <a:r>
              <a:rPr lang="en-US" sz="2000" dirty="0"/>
              <a:t>Less errors</a:t>
            </a:r>
          </a:p>
          <a:p>
            <a:r>
              <a:rPr lang="en-US" sz="2000" dirty="0"/>
              <a:t>Less assumptions</a:t>
            </a:r>
          </a:p>
          <a:p>
            <a:r>
              <a:rPr lang="en-US" sz="2000" dirty="0"/>
              <a:t>Less interactions</a:t>
            </a:r>
          </a:p>
          <a:p>
            <a:r>
              <a:rPr lang="en-US" sz="2000" dirty="0"/>
              <a:t>User experience!</a:t>
            </a:r>
            <a:endParaRPr lang="it-IT" sz="2000" dirty="0"/>
          </a:p>
        </p:txBody>
      </p:sp>
    </p:spTree>
    <p:extLst>
      <p:ext uri="{BB962C8B-B14F-4D97-AF65-F5344CB8AC3E}">
        <p14:creationId xmlns:p14="http://schemas.microsoft.com/office/powerpoint/2010/main" val="29884117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lstStyle/>
          <a:p>
            <a:r>
              <a:rPr lang="it-IT" dirty="0"/>
              <a:t>Design </a:t>
            </a:r>
            <a:r>
              <a:rPr lang="it-IT" dirty="0" err="1"/>
              <a:t>Principles</a:t>
            </a:r>
            <a:endParaRPr lang="it-IT" dirty="0"/>
          </a:p>
        </p:txBody>
      </p:sp>
      <p:sp>
        <p:nvSpPr>
          <p:cNvPr id="3" name="Sottotitolo 2"/>
          <p:cNvSpPr>
            <a:spLocks noGrp="1"/>
          </p:cNvSpPr>
          <p:nvPr>
            <p:ph type="subTitle" idx="1"/>
          </p:nvPr>
        </p:nvSpPr>
        <p:spPr/>
        <p:txBody>
          <a:bodyPr/>
          <a:lstStyle/>
          <a:p>
            <a:endParaRPr lang="it-IT"/>
          </a:p>
        </p:txBody>
      </p:sp>
    </p:spTree>
    <p:extLst>
      <p:ext uri="{BB962C8B-B14F-4D97-AF65-F5344CB8AC3E}">
        <p14:creationId xmlns:p14="http://schemas.microsoft.com/office/powerpoint/2010/main" val="27353777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b="1" dirty="0" err="1"/>
              <a:t>Principle</a:t>
            </a:r>
            <a:r>
              <a:rPr lang="it-IT" b="1" dirty="0"/>
              <a:t> of Complete </a:t>
            </a:r>
            <a:r>
              <a:rPr lang="it-IT" b="1" dirty="0" err="1"/>
              <a:t>Mediation</a:t>
            </a:r>
            <a:endParaRPr lang="it-IT" dirty="0"/>
          </a:p>
        </p:txBody>
      </p:sp>
      <p:sp>
        <p:nvSpPr>
          <p:cNvPr id="3" name="Segnaposto contenuto 2"/>
          <p:cNvSpPr>
            <a:spLocks noGrp="1"/>
          </p:cNvSpPr>
          <p:nvPr>
            <p:ph idx="1"/>
          </p:nvPr>
        </p:nvSpPr>
        <p:spPr/>
        <p:txBody>
          <a:bodyPr>
            <a:normAutofit fontScale="85000" lnSpcReduction="10000"/>
          </a:bodyPr>
          <a:lstStyle/>
          <a:p>
            <a:r>
              <a:rPr lang="en-US" b="1" dirty="0"/>
              <a:t>Definition 12–4. </a:t>
            </a:r>
            <a:r>
              <a:rPr lang="en-US" dirty="0"/>
              <a:t>The </a:t>
            </a:r>
            <a:r>
              <a:rPr lang="en-US" i="1" dirty="0"/>
              <a:t>principle of complete mediation </a:t>
            </a:r>
            <a:r>
              <a:rPr lang="en-US" dirty="0"/>
              <a:t>requires that all accesses to objects be checked to ensure that they are allowed.</a:t>
            </a:r>
          </a:p>
          <a:p>
            <a:r>
              <a:rPr lang="en-US" dirty="0"/>
              <a:t>Most systems would not make the second check</a:t>
            </a:r>
          </a:p>
          <a:p>
            <a:r>
              <a:rPr lang="it-IT" b="1" dirty="0"/>
              <a:t>UNIX </a:t>
            </a:r>
            <a:r>
              <a:rPr lang="it-IT" b="1" dirty="0" err="1"/>
              <a:t>process</a:t>
            </a:r>
            <a:r>
              <a:rPr lang="it-IT" b="1" dirty="0"/>
              <a:t> </a:t>
            </a:r>
            <a:r>
              <a:rPr lang="it-IT" b="1" dirty="0" err="1"/>
              <a:t>tries</a:t>
            </a:r>
            <a:r>
              <a:rPr lang="it-IT" b="1" dirty="0"/>
              <a:t> to </a:t>
            </a:r>
            <a:r>
              <a:rPr lang="it-IT" b="1" dirty="0" err="1"/>
              <a:t>read</a:t>
            </a:r>
            <a:r>
              <a:rPr lang="it-IT" b="1" dirty="0"/>
              <a:t> a file </a:t>
            </a:r>
            <a:r>
              <a:rPr lang="it-IT" dirty="0"/>
              <a:t>-&gt; OS </a:t>
            </a:r>
            <a:r>
              <a:rPr lang="it-IT" dirty="0" err="1"/>
              <a:t>determines</a:t>
            </a:r>
            <a:r>
              <a:rPr lang="it-IT" dirty="0"/>
              <a:t> </a:t>
            </a:r>
            <a:r>
              <a:rPr lang="it-IT" dirty="0" err="1"/>
              <a:t>if</a:t>
            </a:r>
            <a:r>
              <a:rPr lang="it-IT" dirty="0"/>
              <a:t> </a:t>
            </a:r>
            <a:r>
              <a:rPr lang="it-IT" dirty="0" err="1"/>
              <a:t>it</a:t>
            </a:r>
            <a:r>
              <a:rPr lang="it-IT" dirty="0"/>
              <a:t> </a:t>
            </a:r>
            <a:r>
              <a:rPr lang="it-IT" dirty="0" err="1"/>
              <a:t>is</a:t>
            </a:r>
            <a:r>
              <a:rPr lang="it-IT" dirty="0"/>
              <a:t> </a:t>
            </a:r>
            <a:r>
              <a:rPr lang="it-IT" dirty="0" err="1"/>
              <a:t>allowed</a:t>
            </a:r>
            <a:r>
              <a:rPr lang="it-IT" dirty="0"/>
              <a:t> -&gt; the </a:t>
            </a:r>
            <a:r>
              <a:rPr lang="it-IT" dirty="0" err="1"/>
              <a:t>process</a:t>
            </a:r>
            <a:r>
              <a:rPr lang="it-IT" dirty="0"/>
              <a:t> </a:t>
            </a:r>
            <a:r>
              <a:rPr lang="it-IT" dirty="0" err="1"/>
              <a:t>receives</a:t>
            </a:r>
            <a:r>
              <a:rPr lang="it-IT" dirty="0"/>
              <a:t> a file </a:t>
            </a:r>
            <a:r>
              <a:rPr lang="it-IT" dirty="0" err="1"/>
              <a:t>descriptor</a:t>
            </a:r>
            <a:r>
              <a:rPr lang="it-IT" dirty="0"/>
              <a:t> -&gt; the </a:t>
            </a:r>
            <a:r>
              <a:rPr lang="it-IT" dirty="0" err="1"/>
              <a:t>process</a:t>
            </a:r>
            <a:r>
              <a:rPr lang="it-IT" dirty="0"/>
              <a:t> </a:t>
            </a:r>
            <a:r>
              <a:rPr lang="it-IT" dirty="0" err="1"/>
              <a:t>presents</a:t>
            </a:r>
            <a:r>
              <a:rPr lang="it-IT" dirty="0"/>
              <a:t> the file </a:t>
            </a:r>
            <a:r>
              <a:rPr lang="it-IT" dirty="0" err="1"/>
              <a:t>descriptor</a:t>
            </a:r>
            <a:r>
              <a:rPr lang="it-IT" dirty="0"/>
              <a:t> to the OS -&gt; the Kernel </a:t>
            </a:r>
            <a:r>
              <a:rPr lang="it-IT" dirty="0" err="1"/>
              <a:t>allows</a:t>
            </a:r>
            <a:r>
              <a:rPr lang="it-IT" dirty="0"/>
              <a:t> the access </a:t>
            </a:r>
          </a:p>
          <a:p>
            <a:r>
              <a:rPr lang="it-IT" dirty="0"/>
              <a:t>The </a:t>
            </a:r>
            <a:r>
              <a:rPr lang="it-IT" dirty="0" err="1"/>
              <a:t>owner</a:t>
            </a:r>
            <a:r>
              <a:rPr lang="it-IT" dirty="0"/>
              <a:t> </a:t>
            </a:r>
            <a:r>
              <a:rPr lang="it-IT" dirty="0" err="1"/>
              <a:t>disallows</a:t>
            </a:r>
            <a:r>
              <a:rPr lang="it-IT" dirty="0"/>
              <a:t> the </a:t>
            </a:r>
            <a:r>
              <a:rPr lang="it-IT" dirty="0" err="1"/>
              <a:t>permission</a:t>
            </a:r>
            <a:r>
              <a:rPr lang="it-IT" dirty="0"/>
              <a:t> </a:t>
            </a:r>
            <a:r>
              <a:rPr lang="it-IT" dirty="0" err="1"/>
              <a:t>after</a:t>
            </a:r>
            <a:r>
              <a:rPr lang="it-IT" dirty="0"/>
              <a:t> the file </a:t>
            </a:r>
            <a:r>
              <a:rPr lang="it-IT" dirty="0" err="1"/>
              <a:t>descriptor</a:t>
            </a:r>
            <a:r>
              <a:rPr lang="it-IT" dirty="0"/>
              <a:t> </a:t>
            </a:r>
            <a:r>
              <a:rPr lang="it-IT" dirty="0" err="1"/>
              <a:t>is</a:t>
            </a:r>
            <a:r>
              <a:rPr lang="it-IT" dirty="0"/>
              <a:t> </a:t>
            </a:r>
            <a:r>
              <a:rPr lang="it-IT" dirty="0" err="1"/>
              <a:t>issued</a:t>
            </a:r>
            <a:r>
              <a:rPr lang="it-IT" dirty="0"/>
              <a:t>, the kernel </a:t>
            </a:r>
            <a:r>
              <a:rPr lang="it-IT" dirty="0" err="1"/>
              <a:t>still</a:t>
            </a:r>
            <a:r>
              <a:rPr lang="it-IT" dirty="0"/>
              <a:t> </a:t>
            </a:r>
            <a:r>
              <a:rPr lang="it-IT" dirty="0" err="1"/>
              <a:t>allows</a:t>
            </a:r>
            <a:r>
              <a:rPr lang="it-IT" dirty="0"/>
              <a:t> the </a:t>
            </a:r>
            <a:r>
              <a:rPr lang="it-IT" dirty="0" err="1"/>
              <a:t>process</a:t>
            </a:r>
            <a:r>
              <a:rPr lang="it-IT" dirty="0"/>
              <a:t> -&gt; </a:t>
            </a:r>
            <a:r>
              <a:rPr lang="it-IT" dirty="0" err="1"/>
              <a:t>violaiton</a:t>
            </a:r>
            <a:r>
              <a:rPr lang="it-IT" dirty="0"/>
              <a:t> of the </a:t>
            </a:r>
            <a:r>
              <a:rPr lang="it-IT" dirty="0" err="1"/>
              <a:t>principle</a:t>
            </a:r>
            <a:r>
              <a:rPr lang="it-IT" dirty="0"/>
              <a:t>.</a:t>
            </a:r>
          </a:p>
          <a:p>
            <a:endParaRPr lang="en-US" dirty="0"/>
          </a:p>
          <a:p>
            <a:endParaRPr lang="it-IT" dirty="0"/>
          </a:p>
        </p:txBody>
      </p:sp>
    </p:spTree>
    <p:extLst>
      <p:ext uri="{BB962C8B-B14F-4D97-AF65-F5344CB8AC3E}">
        <p14:creationId xmlns:p14="http://schemas.microsoft.com/office/powerpoint/2010/main" val="28253844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b="1" dirty="0" err="1"/>
              <a:t>Principle</a:t>
            </a:r>
            <a:r>
              <a:rPr lang="it-IT" b="1" dirty="0"/>
              <a:t> of Open Design</a:t>
            </a:r>
            <a:endParaRPr lang="it-IT" dirty="0"/>
          </a:p>
        </p:txBody>
      </p:sp>
      <p:sp>
        <p:nvSpPr>
          <p:cNvPr id="3" name="Segnaposto contenuto 2"/>
          <p:cNvSpPr>
            <a:spLocks noGrp="1"/>
          </p:cNvSpPr>
          <p:nvPr>
            <p:ph idx="1"/>
          </p:nvPr>
        </p:nvSpPr>
        <p:spPr/>
        <p:txBody>
          <a:bodyPr>
            <a:normAutofit fontScale="77500" lnSpcReduction="20000"/>
          </a:bodyPr>
          <a:lstStyle/>
          <a:p>
            <a:r>
              <a:rPr lang="en-US" b="1" dirty="0"/>
              <a:t>Definition 12–5. </a:t>
            </a:r>
            <a:r>
              <a:rPr lang="en-US" dirty="0"/>
              <a:t>The </a:t>
            </a:r>
            <a:r>
              <a:rPr lang="en-US" i="1" dirty="0"/>
              <a:t>principle of open design </a:t>
            </a:r>
            <a:r>
              <a:rPr lang="en-US" dirty="0"/>
              <a:t>states that the security of a mechanism should not depend on the secrecy of its design or implementation</a:t>
            </a:r>
          </a:p>
          <a:p>
            <a:endParaRPr lang="en-US" dirty="0"/>
          </a:p>
          <a:p>
            <a:r>
              <a:rPr lang="en-US" dirty="0"/>
              <a:t>Security by obscurity</a:t>
            </a:r>
          </a:p>
          <a:p>
            <a:r>
              <a:rPr lang="en-US" dirty="0" err="1"/>
              <a:t>Criptography</a:t>
            </a:r>
            <a:endParaRPr lang="en-US" dirty="0"/>
          </a:p>
          <a:p>
            <a:r>
              <a:rPr lang="en-US" dirty="0"/>
              <a:t>OpenSSL</a:t>
            </a:r>
          </a:p>
          <a:p>
            <a:r>
              <a:rPr lang="en-US" dirty="0"/>
              <a:t>Firefox</a:t>
            </a:r>
          </a:p>
          <a:p>
            <a:r>
              <a:rPr lang="en-US" dirty="0" err="1"/>
              <a:t>PfSense</a:t>
            </a:r>
            <a:endParaRPr lang="en-US" dirty="0"/>
          </a:p>
          <a:p>
            <a:r>
              <a:rPr lang="en-US" dirty="0" err="1"/>
              <a:t>ClearOS</a:t>
            </a:r>
            <a:endParaRPr lang="en-US" dirty="0"/>
          </a:p>
          <a:p>
            <a:r>
              <a:rPr lang="en-US" dirty="0"/>
              <a:t>Untangle</a:t>
            </a:r>
          </a:p>
          <a:p>
            <a:r>
              <a:rPr lang="en-US" dirty="0" err="1"/>
              <a:t>ZeroShell</a:t>
            </a:r>
            <a:endParaRPr lang="en-US" dirty="0"/>
          </a:p>
          <a:p>
            <a:endParaRPr lang="en-US" dirty="0"/>
          </a:p>
        </p:txBody>
      </p:sp>
    </p:spTree>
    <p:extLst>
      <p:ext uri="{BB962C8B-B14F-4D97-AF65-F5344CB8AC3E}">
        <p14:creationId xmlns:p14="http://schemas.microsoft.com/office/powerpoint/2010/main" val="36616894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fontScale="90000"/>
          </a:bodyPr>
          <a:lstStyle/>
          <a:p>
            <a:r>
              <a:rPr lang="en-US" b="1" dirty="0"/>
              <a:t>Principle of Separation of Privilege &amp; Least Common Mechanism</a:t>
            </a:r>
            <a:endParaRPr lang="it-IT" dirty="0"/>
          </a:p>
        </p:txBody>
      </p:sp>
      <p:sp>
        <p:nvSpPr>
          <p:cNvPr id="3" name="Segnaposto contenuto 2"/>
          <p:cNvSpPr>
            <a:spLocks noGrp="1"/>
          </p:cNvSpPr>
          <p:nvPr>
            <p:ph idx="1"/>
          </p:nvPr>
        </p:nvSpPr>
        <p:spPr/>
        <p:txBody>
          <a:bodyPr>
            <a:normAutofit fontScale="70000" lnSpcReduction="20000"/>
          </a:bodyPr>
          <a:lstStyle/>
          <a:p>
            <a:r>
              <a:rPr lang="en-US" b="1" dirty="0"/>
              <a:t>Definition 12–6. </a:t>
            </a:r>
            <a:r>
              <a:rPr lang="en-US" dirty="0"/>
              <a:t>The </a:t>
            </a:r>
            <a:r>
              <a:rPr lang="en-US" i="1" dirty="0"/>
              <a:t>principle of separation of privilege </a:t>
            </a:r>
            <a:r>
              <a:rPr lang="en-US" dirty="0"/>
              <a:t>states that a system should not grant permission based on a single condition.</a:t>
            </a:r>
          </a:p>
          <a:p>
            <a:pPr lvl="1"/>
            <a:r>
              <a:rPr lang="en-US" dirty="0"/>
              <a:t>On Berkeley-based versions of the UNIX operating system, users are not allowed to change from their accounts to the </a:t>
            </a:r>
            <a:r>
              <a:rPr lang="en-US" i="1" dirty="0"/>
              <a:t>root </a:t>
            </a:r>
            <a:r>
              <a:rPr lang="en-US" dirty="0"/>
              <a:t>account unless two conditions are met. </a:t>
            </a:r>
          </a:p>
          <a:p>
            <a:pPr lvl="1"/>
            <a:r>
              <a:rPr lang="en-US" dirty="0"/>
              <a:t>The first condition is that the user knows the </a:t>
            </a:r>
            <a:r>
              <a:rPr lang="en-US" b="1" i="1" dirty="0"/>
              <a:t>root </a:t>
            </a:r>
            <a:r>
              <a:rPr lang="en-US" b="1" dirty="0"/>
              <a:t>password</a:t>
            </a:r>
            <a:r>
              <a:rPr lang="en-US" dirty="0"/>
              <a:t>. The second condition is that the user is in the </a:t>
            </a:r>
            <a:r>
              <a:rPr lang="en-US" b="1" i="1" dirty="0"/>
              <a:t>wheel </a:t>
            </a:r>
            <a:r>
              <a:rPr lang="en-US" b="1" dirty="0"/>
              <a:t>group </a:t>
            </a:r>
            <a:r>
              <a:rPr lang="en-US" dirty="0"/>
              <a:t>(the group with </a:t>
            </a:r>
            <a:r>
              <a:rPr lang="en-US" b="1" dirty="0"/>
              <a:t>GID 0</a:t>
            </a:r>
            <a:r>
              <a:rPr lang="en-US" dirty="0"/>
              <a:t>). Meeting either condition is not sufficient to acquire </a:t>
            </a:r>
            <a:r>
              <a:rPr lang="en-US" i="1" dirty="0"/>
              <a:t>root </a:t>
            </a:r>
            <a:r>
              <a:rPr lang="en-US" dirty="0"/>
              <a:t>access; meeting both conditions is required.</a:t>
            </a:r>
          </a:p>
          <a:p>
            <a:endParaRPr lang="en-US" dirty="0"/>
          </a:p>
          <a:p>
            <a:r>
              <a:rPr lang="en-US" b="1" dirty="0"/>
              <a:t>Definition 12–7. </a:t>
            </a:r>
            <a:r>
              <a:rPr lang="en-US" dirty="0"/>
              <a:t>The </a:t>
            </a:r>
            <a:r>
              <a:rPr lang="en-US" i="1" dirty="0"/>
              <a:t>principle of least common mechanism </a:t>
            </a:r>
            <a:r>
              <a:rPr lang="en-US" dirty="0"/>
              <a:t>states that mechanisms used to access resources should not be shared.</a:t>
            </a:r>
          </a:p>
          <a:p>
            <a:pPr lvl="1"/>
            <a:r>
              <a:rPr lang="en-US" dirty="0"/>
              <a:t>Amazon </a:t>
            </a:r>
            <a:r>
              <a:rPr lang="en-US" dirty="0" err="1"/>
              <a:t>suddivide</a:t>
            </a:r>
            <a:r>
              <a:rPr lang="en-US" dirty="0"/>
              <a:t> le password di accesso in due </a:t>
            </a:r>
            <a:r>
              <a:rPr lang="en-US" dirty="0" err="1"/>
              <a:t>parti</a:t>
            </a:r>
            <a:r>
              <a:rPr lang="en-US" dirty="0"/>
              <a:t> </a:t>
            </a:r>
            <a:r>
              <a:rPr lang="en-US" dirty="0" err="1"/>
              <a:t>depositate</a:t>
            </a:r>
            <a:r>
              <a:rPr lang="en-US" dirty="0"/>
              <a:t> </a:t>
            </a:r>
            <a:r>
              <a:rPr lang="en-US" dirty="0" err="1"/>
              <a:t>su</a:t>
            </a:r>
            <a:r>
              <a:rPr lang="en-US" dirty="0"/>
              <a:t> due server </a:t>
            </a:r>
            <a:r>
              <a:rPr lang="en-US" dirty="0" err="1"/>
              <a:t>differenti</a:t>
            </a:r>
            <a:r>
              <a:rPr lang="en-US" dirty="0"/>
              <a:t>.</a:t>
            </a:r>
            <a:endParaRPr lang="it-IT" dirty="0"/>
          </a:p>
        </p:txBody>
      </p:sp>
    </p:spTree>
    <p:extLst>
      <p:ext uri="{BB962C8B-B14F-4D97-AF65-F5344CB8AC3E}">
        <p14:creationId xmlns:p14="http://schemas.microsoft.com/office/powerpoint/2010/main" val="41164948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fontScale="90000"/>
          </a:bodyPr>
          <a:lstStyle/>
          <a:p>
            <a:r>
              <a:rPr lang="it-IT" b="1" dirty="0" err="1"/>
              <a:t>Principle</a:t>
            </a:r>
            <a:r>
              <a:rPr lang="it-IT" b="1" dirty="0"/>
              <a:t> of </a:t>
            </a:r>
            <a:r>
              <a:rPr lang="it-IT" b="1" dirty="0" err="1"/>
              <a:t>Psychological</a:t>
            </a:r>
            <a:r>
              <a:rPr lang="it-IT" b="1" dirty="0"/>
              <a:t> </a:t>
            </a:r>
            <a:r>
              <a:rPr lang="it-IT" b="1" dirty="0" err="1"/>
              <a:t>Acceptability</a:t>
            </a:r>
            <a:endParaRPr lang="it-IT" dirty="0"/>
          </a:p>
        </p:txBody>
      </p:sp>
      <p:sp>
        <p:nvSpPr>
          <p:cNvPr id="3" name="Segnaposto contenuto 2"/>
          <p:cNvSpPr>
            <a:spLocks noGrp="1"/>
          </p:cNvSpPr>
          <p:nvPr>
            <p:ph idx="1"/>
          </p:nvPr>
        </p:nvSpPr>
        <p:spPr>
          <a:xfrm>
            <a:off x="457200" y="1600201"/>
            <a:ext cx="8229600" cy="1324744"/>
          </a:xfrm>
        </p:spPr>
        <p:txBody>
          <a:bodyPr>
            <a:normAutofit fontScale="77500" lnSpcReduction="20000"/>
          </a:bodyPr>
          <a:lstStyle/>
          <a:p>
            <a:r>
              <a:rPr lang="en-US" b="1" dirty="0"/>
              <a:t>Definition 12–8. </a:t>
            </a:r>
            <a:r>
              <a:rPr lang="en-US" dirty="0"/>
              <a:t>The </a:t>
            </a:r>
            <a:r>
              <a:rPr lang="en-US" i="1" dirty="0"/>
              <a:t>principle of psychological acceptability </a:t>
            </a:r>
            <a:r>
              <a:rPr lang="en-US" dirty="0"/>
              <a:t>states that security mechanisms should not make the resource more difficult to access than if the security mechanisms were not present.</a:t>
            </a:r>
            <a:endParaRPr lang="it-IT" dirty="0"/>
          </a:p>
        </p:txBody>
      </p:sp>
      <p:pic>
        <p:nvPicPr>
          <p:cNvPr id="1026" name="Picture 2" descr="Risultati immagini per error keyboard not fou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31550" y="3068960"/>
            <a:ext cx="2703630" cy="36048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53272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p:cNvSpPr>
            <a:spLocks noGrp="1"/>
          </p:cNvSpPr>
          <p:nvPr>
            <p:ph type="title"/>
          </p:nvPr>
        </p:nvSpPr>
        <p:spPr/>
        <p:txBody>
          <a:bodyPr/>
          <a:lstStyle/>
          <a:p>
            <a:r>
              <a:rPr lang="it-IT" dirty="0"/>
              <a:t>User Security</a:t>
            </a:r>
          </a:p>
        </p:txBody>
      </p:sp>
      <p:sp>
        <p:nvSpPr>
          <p:cNvPr id="5" name="Segnaposto testo 4"/>
          <p:cNvSpPr>
            <a:spLocks noGrp="1"/>
          </p:cNvSpPr>
          <p:nvPr>
            <p:ph type="body" idx="1"/>
          </p:nvPr>
        </p:nvSpPr>
        <p:spPr/>
        <p:txBody>
          <a:bodyPr/>
          <a:lstStyle/>
          <a:p>
            <a:endParaRPr lang="it-IT"/>
          </a:p>
        </p:txBody>
      </p:sp>
      <p:pic>
        <p:nvPicPr>
          <p:cNvPr id="2050" name="Picture 2" descr="Risultati immagini per sicurezza sul lavoro immagini divertenti"/>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7704" y="260648"/>
            <a:ext cx="4762500" cy="4029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87826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p:cNvSpPr>
            <a:spLocks noGrp="1"/>
          </p:cNvSpPr>
          <p:nvPr>
            <p:ph type="title"/>
          </p:nvPr>
        </p:nvSpPr>
        <p:spPr/>
        <p:txBody>
          <a:bodyPr/>
          <a:lstStyle/>
          <a:p>
            <a:r>
              <a:rPr lang="it-IT" dirty="0"/>
              <a:t>Policy</a:t>
            </a:r>
          </a:p>
        </p:txBody>
      </p:sp>
      <p:sp>
        <p:nvSpPr>
          <p:cNvPr id="5" name="Segnaposto contenuto 4"/>
          <p:cNvSpPr>
            <a:spLocks noGrp="1"/>
          </p:cNvSpPr>
          <p:nvPr>
            <p:ph idx="1"/>
          </p:nvPr>
        </p:nvSpPr>
        <p:spPr/>
        <p:txBody>
          <a:bodyPr>
            <a:normAutofit/>
          </a:bodyPr>
          <a:lstStyle/>
          <a:p>
            <a:r>
              <a:rPr lang="en-US" dirty="0"/>
              <a:t>U1. Only users have access to their accounts.</a:t>
            </a:r>
          </a:p>
          <a:p>
            <a:r>
              <a:rPr lang="en-US" dirty="0"/>
              <a:t>U2. No other user can read or change a file without the owner’s permission.</a:t>
            </a:r>
          </a:p>
          <a:p>
            <a:r>
              <a:rPr lang="en-US" dirty="0"/>
              <a:t>U3. Users shall protect the integrity, confidentiality, and availability of their </a:t>
            </a:r>
            <a:r>
              <a:rPr lang="it-IT" dirty="0" err="1"/>
              <a:t>files</a:t>
            </a:r>
            <a:r>
              <a:rPr lang="it-IT" dirty="0"/>
              <a:t>.</a:t>
            </a:r>
          </a:p>
          <a:p>
            <a:r>
              <a:rPr lang="en-US" dirty="0"/>
              <a:t>U4. Users shall be aware of all commands that they enter, or that are entered on </a:t>
            </a:r>
            <a:r>
              <a:rPr lang="it-IT" dirty="0" err="1"/>
              <a:t>their</a:t>
            </a:r>
            <a:r>
              <a:rPr lang="it-IT" dirty="0"/>
              <a:t> </a:t>
            </a:r>
            <a:r>
              <a:rPr lang="it-IT" dirty="0" err="1"/>
              <a:t>behalf</a:t>
            </a:r>
            <a:r>
              <a:rPr lang="it-IT" dirty="0"/>
              <a:t>.</a:t>
            </a:r>
          </a:p>
        </p:txBody>
      </p:sp>
    </p:spTree>
    <p:extLst>
      <p:ext uri="{BB962C8B-B14F-4D97-AF65-F5344CB8AC3E}">
        <p14:creationId xmlns:p14="http://schemas.microsoft.com/office/powerpoint/2010/main" val="33243263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endParaRPr lang="en-US"/>
          </a:p>
        </p:txBody>
      </p:sp>
      <p:sp>
        <p:nvSpPr>
          <p:cNvPr id="3" name="Segnaposto contenuto 2"/>
          <p:cNvSpPr>
            <a:spLocks noGrp="1"/>
          </p:cNvSpPr>
          <p:nvPr>
            <p:ph idx="1"/>
          </p:nvPr>
        </p:nvSpPr>
        <p:spPr/>
        <p:txBody>
          <a:bodyPr/>
          <a:lstStyle/>
          <a:p>
            <a:endParaRPr lang="en-US" dirty="0"/>
          </a:p>
        </p:txBody>
      </p:sp>
      <p:pic>
        <p:nvPicPr>
          <p:cNvPr id="3074" name="Picture 2" descr="Risultati immagini per top passwords 201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2075334"/>
            <a:ext cx="8096250" cy="4048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15857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Access</a:t>
            </a:r>
          </a:p>
        </p:txBody>
      </p:sp>
      <p:sp>
        <p:nvSpPr>
          <p:cNvPr id="3" name="Segnaposto contenuto 2"/>
          <p:cNvSpPr>
            <a:spLocks noGrp="1"/>
          </p:cNvSpPr>
          <p:nvPr>
            <p:ph idx="1"/>
          </p:nvPr>
        </p:nvSpPr>
        <p:spPr/>
        <p:txBody>
          <a:bodyPr>
            <a:normAutofit fontScale="70000" lnSpcReduction="20000"/>
          </a:bodyPr>
          <a:lstStyle/>
          <a:p>
            <a:r>
              <a:rPr lang="it-IT" dirty="0" err="1"/>
              <a:t>Passwords</a:t>
            </a:r>
            <a:endParaRPr lang="it-IT" dirty="0"/>
          </a:p>
          <a:p>
            <a:pPr lvl="1"/>
            <a:r>
              <a:rPr lang="it-IT" dirty="0" err="1"/>
              <a:t>Centrally</a:t>
            </a:r>
            <a:r>
              <a:rPr lang="it-IT" dirty="0"/>
              <a:t> </a:t>
            </a:r>
            <a:r>
              <a:rPr lang="it-IT" dirty="0" err="1"/>
              <a:t>manage</a:t>
            </a:r>
            <a:r>
              <a:rPr lang="it-IT" dirty="0"/>
              <a:t> the </a:t>
            </a:r>
            <a:r>
              <a:rPr lang="it-IT" dirty="0" err="1"/>
              <a:t>system</a:t>
            </a:r>
            <a:r>
              <a:rPr lang="it-IT" dirty="0"/>
              <a:t> of password generation</a:t>
            </a:r>
          </a:p>
          <a:p>
            <a:r>
              <a:rPr lang="it-IT" dirty="0"/>
              <a:t>Login Procedure</a:t>
            </a:r>
          </a:p>
          <a:p>
            <a:pPr lvl="1"/>
            <a:r>
              <a:rPr lang="it-IT" dirty="0"/>
              <a:t>Captive login screen</a:t>
            </a:r>
          </a:p>
          <a:p>
            <a:pPr lvl="1"/>
            <a:r>
              <a:rPr lang="it-IT" dirty="0" err="1"/>
              <a:t>Shoulder</a:t>
            </a:r>
            <a:r>
              <a:rPr lang="it-IT" dirty="0"/>
              <a:t> surfing</a:t>
            </a:r>
          </a:p>
          <a:p>
            <a:r>
              <a:rPr lang="it-IT" dirty="0" err="1"/>
              <a:t>Trusted</a:t>
            </a:r>
            <a:r>
              <a:rPr lang="it-IT" dirty="0"/>
              <a:t> </a:t>
            </a:r>
            <a:r>
              <a:rPr lang="it-IT" dirty="0" err="1"/>
              <a:t>hosts</a:t>
            </a:r>
            <a:endParaRPr lang="it-IT" dirty="0"/>
          </a:p>
          <a:p>
            <a:r>
              <a:rPr lang="en-US" dirty="0"/>
              <a:t>The notion of “trusted hosts” comes from the belief that if two hosts are under the same administrative control, each can rely on the other to authenticate a user.</a:t>
            </a:r>
          </a:p>
          <a:p>
            <a:r>
              <a:rPr lang="en-US" dirty="0"/>
              <a:t>Leaving the system</a:t>
            </a:r>
          </a:p>
          <a:p>
            <a:pPr lvl="1"/>
            <a:r>
              <a:rPr lang="en-US" dirty="0"/>
              <a:t>A common problem is that users will leave their sessions unattended</a:t>
            </a:r>
          </a:p>
          <a:p>
            <a:pPr lvl="1"/>
            <a:r>
              <a:rPr lang="en-US" dirty="0"/>
              <a:t>Screen locking programs may have security holes (master password)</a:t>
            </a:r>
            <a:endParaRPr lang="it-IT" dirty="0"/>
          </a:p>
        </p:txBody>
      </p:sp>
    </p:spTree>
    <p:extLst>
      <p:ext uri="{BB962C8B-B14F-4D97-AF65-F5344CB8AC3E}">
        <p14:creationId xmlns:p14="http://schemas.microsoft.com/office/powerpoint/2010/main" val="23299761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Files</a:t>
            </a:r>
            <a:r>
              <a:rPr lang="it-IT" dirty="0"/>
              <a:t> and </a:t>
            </a:r>
            <a:r>
              <a:rPr lang="it-IT" dirty="0" err="1"/>
              <a:t>Devices</a:t>
            </a:r>
            <a:endParaRPr lang="it-IT" dirty="0"/>
          </a:p>
        </p:txBody>
      </p:sp>
      <p:sp>
        <p:nvSpPr>
          <p:cNvPr id="3" name="Segnaposto contenuto 2"/>
          <p:cNvSpPr>
            <a:spLocks noGrp="1"/>
          </p:cNvSpPr>
          <p:nvPr>
            <p:ph idx="1"/>
          </p:nvPr>
        </p:nvSpPr>
        <p:spPr/>
        <p:txBody>
          <a:bodyPr>
            <a:normAutofit fontScale="62500" lnSpcReduction="20000"/>
          </a:bodyPr>
          <a:lstStyle/>
          <a:p>
            <a:r>
              <a:rPr lang="en-US" dirty="0"/>
              <a:t>Users must protect confidentiality and integrity of the files to satisfy policy component </a:t>
            </a:r>
            <a:r>
              <a:rPr lang="it-IT" dirty="0"/>
              <a:t>U2</a:t>
            </a:r>
          </a:p>
          <a:p>
            <a:pPr lvl="1"/>
            <a:r>
              <a:rPr lang="it-IT" dirty="0" err="1"/>
              <a:t>Groups</a:t>
            </a:r>
            <a:r>
              <a:rPr lang="it-IT" dirty="0"/>
              <a:t> must be </a:t>
            </a:r>
            <a:r>
              <a:rPr lang="it-IT" dirty="0" err="1"/>
              <a:t>formed</a:t>
            </a:r>
            <a:r>
              <a:rPr lang="it-IT" dirty="0"/>
              <a:t> </a:t>
            </a:r>
            <a:r>
              <a:rPr lang="it-IT" dirty="0" err="1"/>
              <a:t>only</a:t>
            </a:r>
            <a:r>
              <a:rPr lang="it-IT" dirty="0"/>
              <a:t> on a </a:t>
            </a:r>
            <a:r>
              <a:rPr lang="it-IT" dirty="0" err="1"/>
              <a:t>role</a:t>
            </a:r>
            <a:r>
              <a:rPr lang="it-IT" dirty="0"/>
              <a:t> </a:t>
            </a:r>
            <a:r>
              <a:rPr lang="it-IT" dirty="0" err="1"/>
              <a:t>based</a:t>
            </a:r>
            <a:r>
              <a:rPr lang="it-IT" dirty="0"/>
              <a:t> </a:t>
            </a:r>
            <a:r>
              <a:rPr lang="it-IT" dirty="0" err="1"/>
              <a:t>approach</a:t>
            </a:r>
            <a:r>
              <a:rPr lang="it-IT" dirty="0"/>
              <a:t>.</a:t>
            </a:r>
          </a:p>
          <a:p>
            <a:pPr lvl="1"/>
            <a:r>
              <a:rPr lang="en-US" dirty="0"/>
              <a:t>users should limit access as much as possible when creating new </a:t>
            </a:r>
            <a:r>
              <a:rPr lang="it-IT" dirty="0" err="1"/>
              <a:t>files</a:t>
            </a:r>
            <a:r>
              <a:rPr lang="it-IT" dirty="0"/>
              <a:t>.</a:t>
            </a:r>
          </a:p>
          <a:p>
            <a:r>
              <a:rPr lang="en-US" b="1" dirty="0"/>
              <a:t>Definition 25–1. </a:t>
            </a:r>
            <a:r>
              <a:rPr lang="en-US" dirty="0"/>
              <a:t>A </a:t>
            </a:r>
            <a:r>
              <a:rPr lang="en-US" i="1" dirty="0"/>
              <a:t>direct alias </a:t>
            </a:r>
            <a:r>
              <a:rPr lang="en-US" dirty="0"/>
              <a:t>is a directory entry that points to (names) the file. An </a:t>
            </a:r>
            <a:r>
              <a:rPr lang="en-US" i="1" dirty="0"/>
              <a:t>indirect alias </a:t>
            </a:r>
            <a:r>
              <a:rPr lang="en-US" dirty="0"/>
              <a:t>is a directory entry that points to a special file containing the name of the target file. The operating system interprets the indirect alias by substituting the contents of the special file for the name of the indirect alias </a:t>
            </a:r>
            <a:r>
              <a:rPr lang="it-IT" dirty="0"/>
              <a:t>file.</a:t>
            </a:r>
          </a:p>
          <a:p>
            <a:r>
              <a:rPr lang="en-US" dirty="0"/>
              <a:t>The representation of containment in a directory affects security. If each direct alias can have different permissions, the owner of a file must change the access modes of each alias in order to control access.</a:t>
            </a:r>
          </a:p>
          <a:p>
            <a:r>
              <a:rPr lang="en-US" dirty="0"/>
              <a:t>When a user deletes a file, the directory entry is removed</a:t>
            </a:r>
          </a:p>
          <a:p>
            <a:r>
              <a:rPr lang="en-US" dirty="0"/>
              <a:t>The second issue affecting file deletion is persistence</a:t>
            </a:r>
          </a:p>
          <a:p>
            <a:r>
              <a:rPr lang="en-US" dirty="0"/>
              <a:t>The third issue lies in the difference between direct and indirect aliases</a:t>
            </a:r>
            <a:endParaRPr lang="it-IT" dirty="0"/>
          </a:p>
        </p:txBody>
      </p:sp>
    </p:spTree>
    <p:extLst>
      <p:ext uri="{BB962C8B-B14F-4D97-AF65-F5344CB8AC3E}">
        <p14:creationId xmlns:p14="http://schemas.microsoft.com/office/powerpoint/2010/main" val="2709180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Devices</a:t>
            </a:r>
            <a:endParaRPr lang="it-IT" dirty="0"/>
          </a:p>
        </p:txBody>
      </p:sp>
      <p:sp>
        <p:nvSpPr>
          <p:cNvPr id="3" name="Segnaposto contenuto 2"/>
          <p:cNvSpPr>
            <a:spLocks noGrp="1"/>
          </p:cNvSpPr>
          <p:nvPr>
            <p:ph idx="1"/>
          </p:nvPr>
        </p:nvSpPr>
        <p:spPr>
          <a:xfrm>
            <a:off x="457200" y="1600201"/>
            <a:ext cx="8229600" cy="1108720"/>
          </a:xfrm>
        </p:spPr>
        <p:txBody>
          <a:bodyPr>
            <a:normAutofit fontScale="47500" lnSpcReduction="20000"/>
          </a:bodyPr>
          <a:lstStyle/>
          <a:p>
            <a:r>
              <a:rPr lang="it-IT" dirty="0" err="1"/>
              <a:t>Writable</a:t>
            </a:r>
            <a:r>
              <a:rPr lang="it-IT" dirty="0"/>
              <a:t> </a:t>
            </a:r>
            <a:r>
              <a:rPr lang="it-IT" dirty="0" err="1"/>
              <a:t>devices</a:t>
            </a:r>
            <a:r>
              <a:rPr lang="it-IT" dirty="0"/>
              <a:t>: </a:t>
            </a:r>
            <a:r>
              <a:rPr lang="it-IT" dirty="0" err="1"/>
              <a:t>allow</a:t>
            </a:r>
            <a:r>
              <a:rPr lang="it-IT" dirty="0"/>
              <a:t> </a:t>
            </a:r>
            <a:r>
              <a:rPr lang="it-IT" dirty="0" err="1"/>
              <a:t>any</a:t>
            </a:r>
            <a:r>
              <a:rPr lang="it-IT" dirty="0"/>
              <a:t> </a:t>
            </a:r>
            <a:r>
              <a:rPr lang="it-IT" dirty="0" err="1"/>
              <a:t>user</a:t>
            </a:r>
            <a:r>
              <a:rPr lang="it-IT" dirty="0"/>
              <a:t> to </a:t>
            </a:r>
            <a:r>
              <a:rPr lang="it-IT" dirty="0" err="1"/>
              <a:t>write</a:t>
            </a:r>
            <a:r>
              <a:rPr lang="it-IT" dirty="0"/>
              <a:t> to </a:t>
            </a:r>
            <a:r>
              <a:rPr lang="it-IT" dirty="0" err="1"/>
              <a:t>them</a:t>
            </a:r>
            <a:endParaRPr lang="it-IT" dirty="0"/>
          </a:p>
          <a:p>
            <a:r>
              <a:rPr lang="it-IT" dirty="0"/>
              <a:t>Smart </a:t>
            </a:r>
            <a:r>
              <a:rPr lang="it-IT" dirty="0" err="1"/>
              <a:t>terminals</a:t>
            </a:r>
            <a:r>
              <a:rPr lang="it-IT" dirty="0"/>
              <a:t>: </a:t>
            </a:r>
            <a:r>
              <a:rPr lang="it-IT" dirty="0" err="1"/>
              <a:t>built</a:t>
            </a:r>
            <a:r>
              <a:rPr lang="it-IT" dirty="0"/>
              <a:t>-in </a:t>
            </a:r>
            <a:r>
              <a:rPr lang="it-IT" dirty="0" err="1"/>
              <a:t>functions</a:t>
            </a:r>
            <a:r>
              <a:rPr lang="it-IT" dirty="0"/>
              <a:t>.</a:t>
            </a:r>
          </a:p>
          <a:p>
            <a:endParaRPr lang="it-IT" dirty="0"/>
          </a:p>
          <a:p>
            <a:r>
              <a:rPr lang="it-IT" dirty="0"/>
              <a:t>In </a:t>
            </a:r>
            <a:r>
              <a:rPr lang="it-IT" dirty="0" err="1"/>
              <a:t>smart</a:t>
            </a:r>
            <a:r>
              <a:rPr lang="it-IT" dirty="0"/>
              <a:t> </a:t>
            </a:r>
            <a:r>
              <a:rPr lang="it-IT" dirty="0" err="1"/>
              <a:t>terminals</a:t>
            </a:r>
            <a:r>
              <a:rPr lang="it-IT" dirty="0"/>
              <a:t> </a:t>
            </a:r>
            <a:r>
              <a:rPr lang="it-IT" dirty="0" err="1"/>
              <a:t>block</a:t>
            </a:r>
            <a:r>
              <a:rPr lang="it-IT" dirty="0"/>
              <a:t> </a:t>
            </a:r>
            <a:r>
              <a:rPr lang="it-IT" dirty="0" err="1"/>
              <a:t>send</a:t>
            </a:r>
            <a:r>
              <a:rPr lang="it-IT" dirty="0"/>
              <a:t> can be </a:t>
            </a:r>
            <a:r>
              <a:rPr lang="it-IT" dirty="0" err="1"/>
              <a:t>used</a:t>
            </a:r>
            <a:r>
              <a:rPr lang="it-IT" dirty="0"/>
              <a:t> to </a:t>
            </a:r>
            <a:r>
              <a:rPr lang="it-IT" dirty="0" err="1"/>
              <a:t>implant</a:t>
            </a:r>
            <a:r>
              <a:rPr lang="it-IT" dirty="0"/>
              <a:t> a </a:t>
            </a:r>
            <a:r>
              <a:rPr lang="it-IT" dirty="0" err="1"/>
              <a:t>Trojan</a:t>
            </a:r>
            <a:r>
              <a:rPr lang="it-IT" dirty="0"/>
              <a:t> </a:t>
            </a:r>
            <a:r>
              <a:rPr lang="it-IT" dirty="0" err="1"/>
              <a:t>horse</a:t>
            </a:r>
            <a:r>
              <a:rPr lang="it-IT" dirty="0"/>
              <a:t>.</a:t>
            </a:r>
          </a:p>
          <a:p>
            <a:endParaRPr lang="it-IT"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2996952"/>
            <a:ext cx="7740352" cy="2819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528" y="5907424"/>
            <a:ext cx="3574807" cy="6932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Freccia in giù 3"/>
          <p:cNvSpPr/>
          <p:nvPr/>
        </p:nvSpPr>
        <p:spPr>
          <a:xfrm>
            <a:off x="2843808" y="5661248"/>
            <a:ext cx="720080" cy="36004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705174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2A7FD68-852B-4C76-888A-9FF045D65DC0}"/>
              </a:ext>
            </a:extLst>
          </p:cNvPr>
          <p:cNvSpPr>
            <a:spLocks noGrp="1"/>
          </p:cNvSpPr>
          <p:nvPr>
            <p:ph type="title"/>
          </p:nvPr>
        </p:nvSpPr>
        <p:spPr/>
        <p:txBody>
          <a:bodyPr>
            <a:normAutofit/>
          </a:bodyPr>
          <a:lstStyle/>
          <a:p>
            <a:r>
              <a:rPr lang="it-IT" b="1" dirty="0" err="1">
                <a:solidFill>
                  <a:srgbClr val="FF0000"/>
                </a:solidFill>
              </a:rPr>
              <a:t>Simplicity</a:t>
            </a:r>
            <a:r>
              <a:rPr lang="it-IT" dirty="0"/>
              <a:t> </a:t>
            </a:r>
            <a:r>
              <a:rPr lang="it-IT" dirty="0" err="1"/>
              <a:t>is</a:t>
            </a:r>
            <a:r>
              <a:rPr lang="it-IT" dirty="0"/>
              <a:t> </a:t>
            </a:r>
            <a:r>
              <a:rPr lang="it-IT" dirty="0" err="1"/>
              <a:t>important</a:t>
            </a:r>
            <a:endParaRPr lang="it-IT" dirty="0"/>
          </a:p>
        </p:txBody>
      </p:sp>
      <p:sp>
        <p:nvSpPr>
          <p:cNvPr id="3" name="Segnaposto contenuto 2">
            <a:extLst>
              <a:ext uri="{FF2B5EF4-FFF2-40B4-BE49-F238E27FC236}">
                <a16:creationId xmlns:a16="http://schemas.microsoft.com/office/drawing/2014/main" id="{D4FA8258-83BD-4FA8-AEF6-2BF42EFB6436}"/>
              </a:ext>
            </a:extLst>
          </p:cNvPr>
          <p:cNvSpPr>
            <a:spLocks noGrp="1"/>
          </p:cNvSpPr>
          <p:nvPr>
            <p:ph idx="1"/>
          </p:nvPr>
        </p:nvSpPr>
        <p:spPr/>
        <p:txBody>
          <a:bodyPr/>
          <a:lstStyle/>
          <a:p>
            <a:endParaRPr lang="it-IT" dirty="0"/>
          </a:p>
        </p:txBody>
      </p:sp>
      <p:pic>
        <p:nvPicPr>
          <p:cNvPr id="1026" name="Picture 2" descr="Risultati immagini per simplicity dilbert">
            <a:extLst>
              <a:ext uri="{FF2B5EF4-FFF2-40B4-BE49-F238E27FC236}">
                <a16:creationId xmlns:a16="http://schemas.microsoft.com/office/drawing/2014/main" id="{D7689A86-0402-448E-86F7-42A91E3FF9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2924944"/>
            <a:ext cx="8572500" cy="2533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332614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Processes</a:t>
            </a:r>
            <a:endParaRPr lang="it-IT" dirty="0"/>
          </a:p>
        </p:txBody>
      </p:sp>
      <p:sp>
        <p:nvSpPr>
          <p:cNvPr id="3" name="Segnaposto contenuto 2"/>
          <p:cNvSpPr>
            <a:spLocks noGrp="1"/>
          </p:cNvSpPr>
          <p:nvPr>
            <p:ph idx="1"/>
          </p:nvPr>
        </p:nvSpPr>
        <p:spPr/>
        <p:txBody>
          <a:bodyPr>
            <a:normAutofit fontScale="85000" lnSpcReduction="10000"/>
          </a:bodyPr>
          <a:lstStyle/>
          <a:p>
            <a:r>
              <a:rPr lang="en-US" dirty="0"/>
              <a:t>Copying a file duplicates its contents. If the attributes are not copied, the user may need to take steps to preserve the integrity and confidentiality of the file.</a:t>
            </a:r>
          </a:p>
          <a:p>
            <a:r>
              <a:rPr lang="en-US" dirty="0"/>
              <a:t>the file attributes of the move command follow those of the copy command. Otherwise, the move command may preserve the attributes of the original command.</a:t>
            </a:r>
          </a:p>
          <a:p>
            <a:r>
              <a:rPr lang="en-US" dirty="0"/>
              <a:t>Part of policy component U3 is to protect users from themselves. Sometimes people make mistakes when they enter commands. These mistakes can have unpleasant </a:t>
            </a:r>
            <a:r>
              <a:rPr lang="it-IT" dirty="0" err="1"/>
              <a:t>consequences</a:t>
            </a:r>
            <a:endParaRPr lang="it-IT" dirty="0"/>
          </a:p>
        </p:txBody>
      </p:sp>
    </p:spTree>
    <p:extLst>
      <p:ext uri="{BB962C8B-B14F-4D97-AF65-F5344CB8AC3E}">
        <p14:creationId xmlns:p14="http://schemas.microsoft.com/office/powerpoint/2010/main" val="35282214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endParaRPr lang="en-US"/>
          </a:p>
        </p:txBody>
      </p:sp>
      <p:sp>
        <p:nvSpPr>
          <p:cNvPr id="3" name="Segnaposto contenuto 2"/>
          <p:cNvSpPr>
            <a:spLocks noGrp="1"/>
          </p:cNvSpPr>
          <p:nvPr>
            <p:ph idx="1"/>
          </p:nvPr>
        </p:nvSpPr>
        <p:spPr/>
        <p:txBody>
          <a:bodyPr/>
          <a:lstStyle/>
          <a:p>
            <a:endParaRPr lang="en-US"/>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1700808"/>
            <a:ext cx="2838450" cy="581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6451" y="2348880"/>
            <a:ext cx="5419725" cy="733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2525968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Encryption</a:t>
            </a:r>
            <a:endParaRPr lang="it-IT" dirty="0"/>
          </a:p>
        </p:txBody>
      </p:sp>
      <p:sp>
        <p:nvSpPr>
          <p:cNvPr id="3" name="Segnaposto contenuto 2"/>
          <p:cNvSpPr>
            <a:spLocks noGrp="1"/>
          </p:cNvSpPr>
          <p:nvPr>
            <p:ph idx="1"/>
          </p:nvPr>
        </p:nvSpPr>
        <p:spPr/>
        <p:txBody>
          <a:bodyPr>
            <a:normAutofit fontScale="85000" lnSpcReduction="10000"/>
          </a:bodyPr>
          <a:lstStyle/>
          <a:p>
            <a:r>
              <a:rPr lang="en-US" dirty="0"/>
              <a:t>The basis for encryption is trust</a:t>
            </a:r>
          </a:p>
          <a:p>
            <a:r>
              <a:rPr lang="en-US" dirty="0"/>
              <a:t>The circumstances under which a password should reside in a system are few. Unless unavoidable, no password should reside </a:t>
            </a:r>
            <a:r>
              <a:rPr lang="en-US" dirty="0" err="1"/>
              <a:t>unenciphered</a:t>
            </a:r>
            <a:r>
              <a:rPr lang="en-US" dirty="0"/>
              <a:t> in a system, either on disk or in memory.</a:t>
            </a:r>
          </a:p>
          <a:p>
            <a:r>
              <a:rPr lang="en-US" dirty="0"/>
              <a:t>The set of start-up files, and the order in which they are accessed, affect the execution of the program.</a:t>
            </a:r>
          </a:p>
          <a:p>
            <a:r>
              <a:rPr lang="en-US" dirty="0"/>
              <a:t>Users should know which of their programs grant additional privileges to others. They should also understand the implications of granting such privileges.</a:t>
            </a:r>
            <a:endParaRPr lang="it-IT" dirty="0"/>
          </a:p>
        </p:txBody>
      </p:sp>
    </p:spTree>
    <p:extLst>
      <p:ext uri="{BB962C8B-B14F-4D97-AF65-F5344CB8AC3E}">
        <p14:creationId xmlns:p14="http://schemas.microsoft.com/office/powerpoint/2010/main" val="29632419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Malicious</a:t>
            </a:r>
            <a:r>
              <a:rPr lang="it-IT" dirty="0"/>
              <a:t> </a:t>
            </a:r>
            <a:r>
              <a:rPr lang="it-IT" dirty="0" err="1"/>
              <a:t>Logic</a:t>
            </a:r>
            <a:endParaRPr lang="it-IT" dirty="0"/>
          </a:p>
        </p:txBody>
      </p:sp>
      <p:sp>
        <p:nvSpPr>
          <p:cNvPr id="3" name="Segnaposto contenuto 2"/>
          <p:cNvSpPr>
            <a:spLocks noGrp="1"/>
          </p:cNvSpPr>
          <p:nvPr>
            <p:ph idx="1"/>
          </p:nvPr>
        </p:nvSpPr>
        <p:spPr/>
        <p:txBody>
          <a:bodyPr>
            <a:normAutofit fontScale="77500" lnSpcReduction="20000"/>
          </a:bodyPr>
          <a:lstStyle/>
          <a:p>
            <a:r>
              <a:rPr lang="en-US" dirty="0"/>
              <a:t>Because programs rely on </a:t>
            </a:r>
            <a:r>
              <a:rPr lang="en-US" b="1" i="1" dirty="0">
                <a:solidFill>
                  <a:srgbClr val="FF0000"/>
                </a:solidFill>
              </a:rPr>
              <a:t>search paths</a:t>
            </a:r>
            <a:r>
              <a:rPr lang="en-US" dirty="0"/>
              <a:t>, users must take care to set theirs </a:t>
            </a:r>
            <a:r>
              <a:rPr lang="it-IT" dirty="0" err="1"/>
              <a:t>appropriately</a:t>
            </a:r>
            <a:r>
              <a:rPr lang="it-IT" dirty="0"/>
              <a:t>.</a:t>
            </a:r>
          </a:p>
          <a:p>
            <a:r>
              <a:rPr lang="en-US" dirty="0"/>
              <a:t>U4 requires that the users have only trusted directories </a:t>
            </a:r>
            <a:r>
              <a:rPr lang="it-IT" dirty="0"/>
              <a:t>in </a:t>
            </a:r>
            <a:r>
              <a:rPr lang="it-IT" dirty="0" err="1"/>
              <a:t>their</a:t>
            </a:r>
            <a:r>
              <a:rPr lang="it-IT" dirty="0"/>
              <a:t> </a:t>
            </a:r>
            <a:r>
              <a:rPr lang="it-IT" dirty="0" err="1"/>
              <a:t>search</a:t>
            </a:r>
            <a:r>
              <a:rPr lang="it-IT" dirty="0"/>
              <a:t> </a:t>
            </a:r>
            <a:r>
              <a:rPr lang="it-IT" dirty="0" err="1"/>
              <a:t>paths</a:t>
            </a:r>
            <a:endParaRPr lang="it-IT" dirty="0"/>
          </a:p>
          <a:p>
            <a:r>
              <a:rPr lang="en-US" dirty="0"/>
              <a:t>Electronic mail comes from untrusted sources. Hence, in general, the contents of e-mail messages are not trustworthy</a:t>
            </a:r>
          </a:p>
          <a:p>
            <a:r>
              <a:rPr lang="it-IT" dirty="0"/>
              <a:t>a certificate </a:t>
            </a:r>
            <a:r>
              <a:rPr lang="it-IT" dirty="0" err="1"/>
              <a:t>may</a:t>
            </a:r>
            <a:r>
              <a:rPr lang="it-IT" dirty="0"/>
              <a:t> validate a </a:t>
            </a:r>
            <a:r>
              <a:rPr lang="en-US" dirty="0"/>
              <a:t>signature, but the certificate itself may be compromised, invalid, or expired</a:t>
            </a:r>
          </a:p>
          <a:p>
            <a:r>
              <a:rPr lang="en-US" dirty="0"/>
              <a:t>Attachments to electronic mail may contain data of which the sender is not aware.</a:t>
            </a:r>
          </a:p>
          <a:p>
            <a:r>
              <a:rPr lang="en-US" dirty="0"/>
              <a:t>When these files are sent, the recipient may see more than the sender intended.</a:t>
            </a:r>
            <a:endParaRPr lang="it-IT" dirty="0"/>
          </a:p>
        </p:txBody>
      </p:sp>
    </p:spTree>
    <p:extLst>
      <p:ext uri="{BB962C8B-B14F-4D97-AF65-F5344CB8AC3E}">
        <p14:creationId xmlns:p14="http://schemas.microsoft.com/office/powerpoint/2010/main" val="18238544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28787C0-08D4-48AB-88C8-EDCC02BDAF65}"/>
              </a:ext>
            </a:extLst>
          </p:cNvPr>
          <p:cNvSpPr>
            <a:spLocks noGrp="1"/>
          </p:cNvSpPr>
          <p:nvPr>
            <p:ph type="title"/>
          </p:nvPr>
        </p:nvSpPr>
        <p:spPr>
          <a:xfrm>
            <a:off x="755576" y="404664"/>
            <a:ext cx="8229600" cy="1143000"/>
          </a:xfrm>
        </p:spPr>
        <p:txBody>
          <a:bodyPr>
            <a:normAutofit fontScale="90000"/>
          </a:bodyPr>
          <a:lstStyle/>
          <a:p>
            <a:r>
              <a:rPr lang="it-IT" b="1" dirty="0" err="1">
                <a:solidFill>
                  <a:srgbClr val="FF0000"/>
                </a:solidFill>
              </a:rPr>
              <a:t>Simplicity</a:t>
            </a:r>
            <a:r>
              <a:rPr lang="it-IT" dirty="0"/>
              <a:t> </a:t>
            </a:r>
            <a:r>
              <a:rPr lang="it-IT" dirty="0" err="1"/>
              <a:t>is</a:t>
            </a:r>
            <a:r>
              <a:rPr lang="it-IT" dirty="0"/>
              <a:t> </a:t>
            </a:r>
            <a:r>
              <a:rPr lang="it-IT" dirty="0" err="1"/>
              <a:t>important</a:t>
            </a:r>
            <a:br>
              <a:rPr lang="it-IT" dirty="0"/>
            </a:br>
            <a:endParaRPr lang="it-IT" dirty="0"/>
          </a:p>
        </p:txBody>
      </p:sp>
      <p:pic>
        <p:nvPicPr>
          <p:cNvPr id="4" name="Immagine 3">
            <a:extLst>
              <a:ext uri="{FF2B5EF4-FFF2-40B4-BE49-F238E27FC236}">
                <a16:creationId xmlns:a16="http://schemas.microsoft.com/office/drawing/2014/main" id="{BCDF655A-7CAA-41BD-AB58-A35B0BA3DC0C}"/>
              </a:ext>
            </a:extLst>
          </p:cNvPr>
          <p:cNvPicPr>
            <a:picLocks noChangeAspect="1"/>
          </p:cNvPicPr>
          <p:nvPr/>
        </p:nvPicPr>
        <p:blipFill>
          <a:blip r:embed="rId2"/>
          <a:stretch>
            <a:fillRect/>
          </a:stretch>
        </p:blipFill>
        <p:spPr>
          <a:xfrm>
            <a:off x="457200" y="2780928"/>
            <a:ext cx="2584902" cy="2016224"/>
          </a:xfrm>
          <a:prstGeom prst="rect">
            <a:avLst/>
          </a:prstGeom>
        </p:spPr>
      </p:pic>
      <p:pic>
        <p:nvPicPr>
          <p:cNvPr id="5" name="Immagine 4">
            <a:extLst>
              <a:ext uri="{FF2B5EF4-FFF2-40B4-BE49-F238E27FC236}">
                <a16:creationId xmlns:a16="http://schemas.microsoft.com/office/drawing/2014/main" id="{8D16FC82-41E2-4162-BB87-93BE56E8CEA4}"/>
              </a:ext>
            </a:extLst>
          </p:cNvPr>
          <p:cNvPicPr>
            <a:picLocks noChangeAspect="1"/>
          </p:cNvPicPr>
          <p:nvPr/>
        </p:nvPicPr>
        <p:blipFill>
          <a:blip r:embed="rId3"/>
          <a:stretch>
            <a:fillRect/>
          </a:stretch>
        </p:blipFill>
        <p:spPr>
          <a:xfrm>
            <a:off x="4139952" y="2962604"/>
            <a:ext cx="1810890" cy="1572887"/>
          </a:xfrm>
          <a:prstGeom prst="rect">
            <a:avLst/>
          </a:prstGeom>
        </p:spPr>
      </p:pic>
      <p:pic>
        <p:nvPicPr>
          <p:cNvPr id="2050" name="Picture 2" descr="Risultati immagini per smartphone">
            <a:extLst>
              <a:ext uri="{FF2B5EF4-FFF2-40B4-BE49-F238E27FC236}">
                <a16:creationId xmlns:a16="http://schemas.microsoft.com/office/drawing/2014/main" id="{83482D20-63CD-44C4-9378-8C9FF7C64612}"/>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158558" y="2996951"/>
            <a:ext cx="1394459" cy="15189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1130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692BFAB-7D14-4C1F-8BC1-506EACB36F8D}"/>
              </a:ext>
            </a:extLst>
          </p:cNvPr>
          <p:cNvSpPr>
            <a:spLocks noGrp="1"/>
          </p:cNvSpPr>
          <p:nvPr>
            <p:ph type="title"/>
          </p:nvPr>
        </p:nvSpPr>
        <p:spPr/>
        <p:txBody>
          <a:bodyPr>
            <a:normAutofit fontScale="90000"/>
          </a:bodyPr>
          <a:lstStyle/>
          <a:p>
            <a:r>
              <a:rPr lang="it-IT" b="1" dirty="0" err="1">
                <a:solidFill>
                  <a:srgbClr val="FF0000"/>
                </a:solidFill>
              </a:rPr>
              <a:t>Simplicity</a:t>
            </a:r>
            <a:r>
              <a:rPr lang="it-IT" dirty="0"/>
              <a:t> </a:t>
            </a:r>
            <a:r>
              <a:rPr lang="it-IT" dirty="0" err="1"/>
              <a:t>is</a:t>
            </a:r>
            <a:r>
              <a:rPr lang="it-IT" dirty="0"/>
              <a:t> </a:t>
            </a:r>
            <a:r>
              <a:rPr lang="it-IT" dirty="0" err="1"/>
              <a:t>important</a:t>
            </a:r>
            <a:r>
              <a:rPr lang="it-IT" dirty="0"/>
              <a:t> (or </a:t>
            </a:r>
            <a:r>
              <a:rPr lang="it-IT" b="1" dirty="0">
                <a:solidFill>
                  <a:srgbClr val="FF0000"/>
                </a:solidFill>
              </a:rPr>
              <a:t>User Experience?</a:t>
            </a:r>
            <a:r>
              <a:rPr lang="it-IT" dirty="0"/>
              <a:t>) 1 of 2</a:t>
            </a:r>
          </a:p>
        </p:txBody>
      </p:sp>
      <p:pic>
        <p:nvPicPr>
          <p:cNvPr id="8194" name="Picture 2" descr="Risultati immagini per un notte da leoni">
            <a:extLst>
              <a:ext uri="{FF2B5EF4-FFF2-40B4-BE49-F238E27FC236}">
                <a16:creationId xmlns:a16="http://schemas.microsoft.com/office/drawing/2014/main" id="{704360D8-950B-4813-BA19-3AF69F532A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8250" y="2132856"/>
            <a:ext cx="6667500" cy="3743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0537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1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3CD9745-B489-410D-9FE3-AE2C211DB38E}"/>
              </a:ext>
            </a:extLst>
          </p:cNvPr>
          <p:cNvSpPr>
            <a:spLocks noGrp="1"/>
          </p:cNvSpPr>
          <p:nvPr>
            <p:ph type="title"/>
          </p:nvPr>
        </p:nvSpPr>
        <p:spPr>
          <a:xfrm>
            <a:off x="590872" y="188640"/>
            <a:ext cx="8229600" cy="1143000"/>
          </a:xfrm>
        </p:spPr>
        <p:txBody>
          <a:bodyPr>
            <a:normAutofit fontScale="90000"/>
          </a:bodyPr>
          <a:lstStyle/>
          <a:p>
            <a:r>
              <a:rPr lang="it-IT" b="1" dirty="0" err="1">
                <a:solidFill>
                  <a:srgbClr val="FF0000"/>
                </a:solidFill>
              </a:rPr>
              <a:t>Simplicity</a:t>
            </a:r>
            <a:r>
              <a:rPr lang="it-IT" dirty="0"/>
              <a:t> </a:t>
            </a:r>
            <a:r>
              <a:rPr lang="it-IT" dirty="0" err="1"/>
              <a:t>is</a:t>
            </a:r>
            <a:r>
              <a:rPr lang="it-IT" dirty="0"/>
              <a:t> </a:t>
            </a:r>
            <a:r>
              <a:rPr lang="it-IT" dirty="0" err="1"/>
              <a:t>important</a:t>
            </a:r>
            <a:r>
              <a:rPr lang="it-IT" dirty="0"/>
              <a:t> (or </a:t>
            </a:r>
            <a:r>
              <a:rPr lang="it-IT" b="1" dirty="0">
                <a:solidFill>
                  <a:srgbClr val="FF0000"/>
                </a:solidFill>
              </a:rPr>
              <a:t>User Experience</a:t>
            </a:r>
            <a:r>
              <a:rPr lang="it-IT" dirty="0"/>
              <a:t>?) 2 of 2</a:t>
            </a:r>
          </a:p>
        </p:txBody>
      </p:sp>
      <p:pic>
        <p:nvPicPr>
          <p:cNvPr id="1026" name="Picture 2" descr="Risultati immagini per password login">
            <a:extLst>
              <a:ext uri="{FF2B5EF4-FFF2-40B4-BE49-F238E27FC236}">
                <a16:creationId xmlns:a16="http://schemas.microsoft.com/office/drawing/2014/main" id="{2A8563B3-85EA-41E3-97CC-15A7C0869E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2348880"/>
            <a:ext cx="2333895" cy="156934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isultati immagini per face id">
            <a:extLst>
              <a:ext uri="{FF2B5EF4-FFF2-40B4-BE49-F238E27FC236}">
                <a16:creationId xmlns:a16="http://schemas.microsoft.com/office/drawing/2014/main" id="{D5B260D2-828E-4770-A0DA-9B8F2038C482}"/>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7584" y="4437112"/>
            <a:ext cx="2677015" cy="1946920"/>
          </a:xfrm>
          <a:prstGeom prst="rect">
            <a:avLst/>
          </a:prstGeom>
          <a:noFill/>
          <a:extLst>
            <a:ext uri="{909E8E84-426E-40DD-AFC4-6F175D3DCCD1}">
              <a14:hiddenFill xmlns:a14="http://schemas.microsoft.com/office/drawing/2010/main">
                <a:solidFill>
                  <a:srgbClr val="FFFFFF"/>
                </a:solidFill>
              </a14:hiddenFill>
            </a:ext>
          </a:extLst>
        </p:spPr>
      </p:pic>
      <p:sp>
        <p:nvSpPr>
          <p:cNvPr id="4" name="CasellaDiTesto 3">
            <a:extLst>
              <a:ext uri="{FF2B5EF4-FFF2-40B4-BE49-F238E27FC236}">
                <a16:creationId xmlns:a16="http://schemas.microsoft.com/office/drawing/2014/main" id="{58284B1A-09DF-451F-B3E0-13785A597AAB}"/>
              </a:ext>
            </a:extLst>
          </p:cNvPr>
          <p:cNvSpPr txBox="1"/>
          <p:nvPr/>
        </p:nvSpPr>
        <p:spPr>
          <a:xfrm>
            <a:off x="3779912" y="5805264"/>
            <a:ext cx="5040560" cy="646331"/>
          </a:xfrm>
          <a:prstGeom prst="rect">
            <a:avLst/>
          </a:prstGeom>
          <a:noFill/>
        </p:spPr>
        <p:txBody>
          <a:bodyPr wrap="square" rtlCol="0">
            <a:spAutoFit/>
          </a:bodyPr>
          <a:lstStyle/>
          <a:p>
            <a:r>
              <a:rPr lang="it-IT" dirty="0"/>
              <a:t>https://www.theverge.com/2017/9/12/16298156/apple-iphone-x-face-id-security-privacy-police-unlock</a:t>
            </a:r>
          </a:p>
        </p:txBody>
      </p:sp>
      <p:pic>
        <p:nvPicPr>
          <p:cNvPr id="5" name="Immagine 4">
            <a:extLst>
              <a:ext uri="{FF2B5EF4-FFF2-40B4-BE49-F238E27FC236}">
                <a16:creationId xmlns:a16="http://schemas.microsoft.com/office/drawing/2014/main" id="{30DFED5A-E3CF-48EF-9018-381FE6587370}"/>
              </a:ext>
            </a:extLst>
          </p:cNvPr>
          <p:cNvPicPr>
            <a:picLocks noChangeAspect="1"/>
          </p:cNvPicPr>
          <p:nvPr/>
        </p:nvPicPr>
        <p:blipFill>
          <a:blip r:embed="rId4"/>
          <a:stretch>
            <a:fillRect/>
          </a:stretch>
        </p:blipFill>
        <p:spPr>
          <a:xfrm>
            <a:off x="5436096" y="2344192"/>
            <a:ext cx="2050073" cy="1535576"/>
          </a:xfrm>
          <a:prstGeom prst="rect">
            <a:avLst/>
          </a:prstGeom>
        </p:spPr>
      </p:pic>
    </p:spTree>
    <p:extLst>
      <p:ext uri="{BB962C8B-B14F-4D97-AF65-F5344CB8AC3E}">
        <p14:creationId xmlns:p14="http://schemas.microsoft.com/office/powerpoint/2010/main" val="36763649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2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B4E0BAF-BF02-4F55-8B7C-84120AF0BB50}"/>
              </a:ext>
            </a:extLst>
          </p:cNvPr>
          <p:cNvSpPr>
            <a:spLocks noGrp="1"/>
          </p:cNvSpPr>
          <p:nvPr>
            <p:ph type="title"/>
          </p:nvPr>
        </p:nvSpPr>
        <p:spPr/>
        <p:txBody>
          <a:bodyPr/>
          <a:lstStyle/>
          <a:p>
            <a:r>
              <a:rPr lang="it-IT" dirty="0"/>
              <a:t>Speaker Recognition</a:t>
            </a:r>
          </a:p>
        </p:txBody>
      </p:sp>
      <p:pic>
        <p:nvPicPr>
          <p:cNvPr id="5" name="Immagine 4">
            <a:extLst>
              <a:ext uri="{FF2B5EF4-FFF2-40B4-BE49-F238E27FC236}">
                <a16:creationId xmlns:a16="http://schemas.microsoft.com/office/drawing/2014/main" id="{0C6C8F63-AF2B-4F58-981B-F8F2E4A282B3}"/>
              </a:ext>
            </a:extLst>
          </p:cNvPr>
          <p:cNvPicPr>
            <a:picLocks noChangeAspect="1"/>
          </p:cNvPicPr>
          <p:nvPr/>
        </p:nvPicPr>
        <p:blipFill>
          <a:blip r:embed="rId2"/>
          <a:stretch>
            <a:fillRect/>
          </a:stretch>
        </p:blipFill>
        <p:spPr>
          <a:xfrm>
            <a:off x="3172408" y="1988840"/>
            <a:ext cx="2799184" cy="2449286"/>
          </a:xfrm>
          <a:prstGeom prst="rect">
            <a:avLst/>
          </a:prstGeom>
        </p:spPr>
      </p:pic>
      <p:pic>
        <p:nvPicPr>
          <p:cNvPr id="9" name="Immagine 8">
            <a:extLst>
              <a:ext uri="{FF2B5EF4-FFF2-40B4-BE49-F238E27FC236}">
                <a16:creationId xmlns:a16="http://schemas.microsoft.com/office/drawing/2014/main" id="{B8EA2B80-20C4-4CEB-99BC-F35BDB83FD07}"/>
              </a:ext>
            </a:extLst>
          </p:cNvPr>
          <p:cNvPicPr>
            <a:picLocks noChangeAspect="1"/>
          </p:cNvPicPr>
          <p:nvPr/>
        </p:nvPicPr>
        <p:blipFill>
          <a:blip r:embed="rId3"/>
          <a:stretch>
            <a:fillRect/>
          </a:stretch>
        </p:blipFill>
        <p:spPr>
          <a:xfrm>
            <a:off x="6660232" y="2348880"/>
            <a:ext cx="1718320" cy="1718320"/>
          </a:xfrm>
          <a:prstGeom prst="rect">
            <a:avLst/>
          </a:prstGeom>
        </p:spPr>
      </p:pic>
      <p:pic>
        <p:nvPicPr>
          <p:cNvPr id="4100" name="Picture 4" descr="Risultati immagini per man speaking icon">
            <a:extLst>
              <a:ext uri="{FF2B5EF4-FFF2-40B4-BE49-F238E27FC236}">
                <a16:creationId xmlns:a16="http://schemas.microsoft.com/office/drawing/2014/main" id="{CD3755B6-F3FA-4E1E-BC52-BBC7473CA1F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5656" y="2570457"/>
            <a:ext cx="1465709" cy="14657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8176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0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9BBF453-C491-49AC-8DAE-7CD780A2D63D}"/>
              </a:ext>
            </a:extLst>
          </p:cNvPr>
          <p:cNvSpPr>
            <a:spLocks noGrp="1"/>
          </p:cNvSpPr>
          <p:nvPr>
            <p:ph type="title"/>
          </p:nvPr>
        </p:nvSpPr>
        <p:spPr/>
        <p:txBody>
          <a:bodyPr/>
          <a:lstStyle/>
          <a:p>
            <a:r>
              <a:rPr lang="it-IT" dirty="0"/>
              <a:t>Iris </a:t>
            </a:r>
            <a:r>
              <a:rPr lang="it-IT" dirty="0" err="1"/>
              <a:t>recognition</a:t>
            </a:r>
            <a:endParaRPr lang="it-IT" dirty="0"/>
          </a:p>
        </p:txBody>
      </p:sp>
      <p:pic>
        <p:nvPicPr>
          <p:cNvPr id="5" name="Immagine 4">
            <a:extLst>
              <a:ext uri="{FF2B5EF4-FFF2-40B4-BE49-F238E27FC236}">
                <a16:creationId xmlns:a16="http://schemas.microsoft.com/office/drawing/2014/main" id="{8952D51F-44A5-4F2A-BA81-9A7A0C8667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8380" y="2060848"/>
            <a:ext cx="4587240" cy="4335780"/>
          </a:xfrm>
          <a:prstGeom prst="rect">
            <a:avLst/>
          </a:prstGeom>
        </p:spPr>
      </p:pic>
    </p:spTree>
    <p:extLst>
      <p:ext uri="{BB962C8B-B14F-4D97-AF65-F5344CB8AC3E}">
        <p14:creationId xmlns:p14="http://schemas.microsoft.com/office/powerpoint/2010/main" val="34332004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C5F225E-32DB-47A8-AB11-22E6FEE05299}"/>
              </a:ext>
            </a:extLst>
          </p:cNvPr>
          <p:cNvSpPr>
            <a:spLocks noGrp="1"/>
          </p:cNvSpPr>
          <p:nvPr>
            <p:ph type="title"/>
          </p:nvPr>
        </p:nvSpPr>
        <p:spPr/>
        <p:txBody>
          <a:bodyPr/>
          <a:lstStyle/>
          <a:p>
            <a:r>
              <a:rPr lang="it-IT" dirty="0"/>
              <a:t>Iris </a:t>
            </a:r>
            <a:r>
              <a:rPr lang="it-IT" dirty="0" err="1"/>
              <a:t>recognition</a:t>
            </a:r>
            <a:r>
              <a:rPr lang="it-IT" dirty="0"/>
              <a:t> (</a:t>
            </a:r>
            <a:r>
              <a:rPr lang="it-IT" dirty="0" err="1"/>
              <a:t>threats</a:t>
            </a:r>
            <a:r>
              <a:rPr lang="it-IT" dirty="0"/>
              <a:t>?)</a:t>
            </a:r>
          </a:p>
        </p:txBody>
      </p:sp>
      <p:pic>
        <p:nvPicPr>
          <p:cNvPr id="5122" name="Picture 2" descr="Risultati immagini per frankenstein junior">
            <a:extLst>
              <a:ext uri="{FF2B5EF4-FFF2-40B4-BE49-F238E27FC236}">
                <a16:creationId xmlns:a16="http://schemas.microsoft.com/office/drawing/2014/main" id="{8D75EA26-AE5A-4E0A-821C-C0053614CA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3728" y="2348880"/>
            <a:ext cx="4304878" cy="32286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07496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390</TotalTime>
  <Words>2446</Words>
  <Application>Microsoft Office PowerPoint</Application>
  <PresentationFormat>Presentazione su schermo (4:3)</PresentationFormat>
  <Paragraphs>188</Paragraphs>
  <Slides>33</Slides>
  <Notes>9</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33</vt:i4>
      </vt:variant>
    </vt:vector>
  </HeadingPairs>
  <TitlesOfParts>
    <vt:vector size="37" baseType="lpstr">
      <vt:lpstr>Arial</vt:lpstr>
      <vt:lpstr>Calibri</vt:lpstr>
      <vt:lpstr>inherit</vt:lpstr>
      <vt:lpstr>Tema di Office</vt:lpstr>
      <vt:lpstr>Presentazione standard di PowerPoint</vt:lpstr>
      <vt:lpstr>Design Principles</vt:lpstr>
      <vt:lpstr>Simplicity is important</vt:lpstr>
      <vt:lpstr>Simplicity is important </vt:lpstr>
      <vt:lpstr>Simplicity is important (or User Experience?) 1 of 2</vt:lpstr>
      <vt:lpstr>Simplicity is important (or User Experience?) 2 of 2</vt:lpstr>
      <vt:lpstr>Speaker Recognition</vt:lpstr>
      <vt:lpstr>Iris recognition</vt:lpstr>
      <vt:lpstr>Iris recognition (threats?)</vt:lpstr>
      <vt:lpstr>Iris Recognition device</vt:lpstr>
      <vt:lpstr>Is that secure?</vt:lpstr>
      <vt:lpstr>How smart card works</vt:lpstr>
      <vt:lpstr>Simplicity is important</vt:lpstr>
      <vt:lpstr>Least Privilege</vt:lpstr>
      <vt:lpstr>Least Privilege</vt:lpstr>
      <vt:lpstr>Example</vt:lpstr>
      <vt:lpstr>Principle of Fail-Safe Defaults</vt:lpstr>
      <vt:lpstr>Presentazione standard di PowerPoint</vt:lpstr>
      <vt:lpstr>Principle of Economy of Mechanism</vt:lpstr>
      <vt:lpstr>Principle of Complete Mediation</vt:lpstr>
      <vt:lpstr>Principle of Open Design</vt:lpstr>
      <vt:lpstr>Principle of Separation of Privilege &amp; Least Common Mechanism</vt:lpstr>
      <vt:lpstr>Principle of Psychological Acceptability</vt:lpstr>
      <vt:lpstr>User Security</vt:lpstr>
      <vt:lpstr>Policy</vt:lpstr>
      <vt:lpstr>Presentazione standard di PowerPoint</vt:lpstr>
      <vt:lpstr>Access</vt:lpstr>
      <vt:lpstr>Files and Devices</vt:lpstr>
      <vt:lpstr>Devices</vt:lpstr>
      <vt:lpstr>Processes</vt:lpstr>
      <vt:lpstr>Presentazione standard di PowerPoint</vt:lpstr>
      <vt:lpstr>Encryption</vt:lpstr>
      <vt:lpstr>Malicious Logic</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Thebrain</dc:creator>
  <cp:lastModifiedBy>corrado aaron visaggio</cp:lastModifiedBy>
  <cp:revision>29</cp:revision>
  <dcterms:created xsi:type="dcterms:W3CDTF">2016-09-12T16:08:41Z</dcterms:created>
  <dcterms:modified xsi:type="dcterms:W3CDTF">2018-10-04T10:34:17Z</dcterms:modified>
</cp:coreProperties>
</file>