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49.xml.rels" ContentType="application/vnd.openxmlformats-package.relationships+xml"/>
  <Override PartName="/ppt/notesSlides/_rels/notesSlide8.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2.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notesSlides/_rels/notesSlide11.xml.rels" ContentType="application/vnd.openxmlformats-package.relationships+xml"/>
  <Override PartName="/ppt/notesSlides/_rels/notesSlide18.xml.rels" ContentType="application/vnd.openxmlformats-package.relationship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8.xml" ContentType="application/vnd.openxmlformats-officedocument.presentationml.notesSlide+xml"/>
  <Override PartName="/ppt/notesSlides/notesSlide49.xml" ContentType="application/vnd.openxmlformats-officedocument.presentationml.notesSlide+xml"/>
  <Override PartName="/ppt/notesSlides/notesSlide15.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_rels/presentation.xml.rels" ContentType="application/vnd.openxmlformats-package.relationships+xml"/>
  <Override PartName="/ppt/media/image6.wmf" ContentType="image/x-wmf"/>
  <Override PartName="/ppt/media/image2.wmf" ContentType="image/x-wmf"/>
  <Override PartName="/ppt/media/image1.wmf" ContentType="image/x-wmf"/>
  <Override PartName="/ppt/media/image3.png" ContentType="image/png"/>
  <Override PartName="/ppt/media/image4.wmf" ContentType="image/x-wmf"/>
  <Override PartName="/ppt/media/image5.wmf" ContentType="image/x-wmf"/>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_rels/slide65.xml.rels" ContentType="application/vnd.openxmlformats-package.relationships+xml"/>
  <Override PartName="/ppt/slides/_rels/slide64.xml.rels" ContentType="application/vnd.openxmlformats-package.relationships+xml"/>
  <Override PartName="/ppt/slides/_rels/slide63.xml.rels" ContentType="application/vnd.openxmlformats-package.relationships+xml"/>
  <Override PartName="/ppt/slides/_rels/slide62.xml.rels" ContentType="application/vnd.openxmlformats-package.relationships+xml"/>
  <Override PartName="/ppt/slides/_rels/slide61.xml.rels" ContentType="application/vnd.openxmlformats-package.relationships+xml"/>
  <Override PartName="/ppt/slides/_rels/slide60.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56.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49.xml.rels" ContentType="application/vnd.openxmlformats-package.relationships+xml"/>
  <Override PartName="/ppt/slides/_rels/slide48.xml.rels" ContentType="application/vnd.openxmlformats-package.relationships+xml"/>
  <Override PartName="/ppt/slides/_rels/slide21.xml.rels" ContentType="application/vnd.openxmlformats-package.relationships+xml"/>
  <Override PartName="/ppt/slides/_rels/slide32.xml.rels" ContentType="application/vnd.openxmlformats-package.relationships+xml"/>
  <Override PartName="/ppt/slides/_rels/slide20.xml.rels" ContentType="application/vnd.openxmlformats-package.relationships+xml"/>
  <Override PartName="/ppt/slides/_rels/slide31.xml.rels" ContentType="application/vnd.openxmlformats-package.relationships+xml"/>
  <Override PartName="/ppt/slides/_rels/slide16.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5.xml.rels" ContentType="application/vnd.openxmlformats-package.relationships+xml"/>
  <Override PartName="/ppt/slides/_rels/slide27.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4.xml.rels" ContentType="application/vnd.openxmlformats-package.relationships+xml"/>
  <Override PartName="/ppt/slides/_rels/slide51.xml.rels" ContentType="application/vnd.openxmlformats-package.relationships+xml"/>
  <Override PartName="/ppt/slides/_rels/slide6.xml.rels" ContentType="application/vnd.openxmlformats-package.relationships+xml"/>
  <Override PartName="/ppt/slides/_rels/slide28.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24.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0.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58.xml.rels" ContentType="application/vnd.openxmlformats-package.relationships+xml"/>
  <Override PartName="/ppt/slides/_rels/slide26.xml.rels" ContentType="application/vnd.openxmlformats-package.relationships+xml"/>
  <Override PartName="/ppt/slides/_rels/slide30.xml.rels" ContentType="application/vnd.openxmlformats-package.relationships+xml"/>
  <Override PartName="/ppt/slides/_rels/slide33.xml.rels" ContentType="application/vnd.openxmlformats-package.relationships+xml"/>
  <Override PartName="/ppt/slides/_rels/slide44.xml.rels" ContentType="application/vnd.openxmlformats-package.relationships+xml"/>
  <Override PartName="/ppt/slides/_rels/slide34.xml.rels" ContentType="application/vnd.openxmlformats-package.relationships+xml"/>
  <Override PartName="/ppt/slides/_rels/slide45.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slide53.xml" ContentType="application/vnd.openxmlformats-officedocument.presentationml.slide+xml"/>
  <Override PartName="/ppt/slides/slide5.xml" ContentType="application/vnd.openxmlformats-officedocument.presentationml.slide+xml"/>
  <Override PartName="/ppt/slides/slide27.xml" ContentType="application/vnd.openxmlformats-officedocument.presentationml.slide+xml"/>
  <Override PartName="/ppt/slides/slide52.xml" ContentType="application/vnd.openxmlformats-officedocument.presentationml.slide+xml"/>
  <Override PartName="/ppt/slides/slide4.xml" ContentType="application/vnd.openxmlformats-officedocument.presentationml.slide+xml"/>
  <Override PartName="/ppt/slides/slide26.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23.xml" ContentType="application/vnd.openxmlformats-officedocument.presentationml.slide+xml"/>
  <Override PartName="/ppt/slides/slide10.xml" ContentType="application/vnd.openxmlformats-officedocument.presentationml.slide+xml"/>
  <Override PartName="/ppt/slides/slide56.xml" ContentType="application/vnd.openxmlformats-officedocument.presentationml.slide+xml"/>
  <Override PartName="/ppt/slides/slide8.xml" ContentType="application/vnd.openxmlformats-officedocument.presentationml.slide+xml"/>
  <Override PartName="/ppt/slides/slide50.xml" ContentType="application/vnd.openxmlformats-officedocument.presentationml.slide+xml"/>
  <Override PartName="/ppt/slides/slide2.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57.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5.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Fai clic per spostare la diapositiva</a:t>
            </a:r>
            <a:endParaRPr b="0" lang="en-US" sz="1800" spc="-1" strike="noStrike">
              <a:solidFill>
                <a:srgbClr val="000000"/>
              </a:solidFill>
              <a:latin typeface="Calibri"/>
            </a:endParaRPr>
          </a:p>
        </p:txBody>
      </p:sp>
      <p:sp>
        <p:nvSpPr>
          <p:cNvPr id="124" name="PlaceHolder 2"/>
          <p:cNvSpPr>
            <a:spLocks noGrp="1"/>
          </p:cNvSpPr>
          <p:nvPr>
            <p:ph type="body"/>
          </p:nvPr>
        </p:nvSpPr>
        <p:spPr>
          <a:xfrm>
            <a:off x="777240" y="4777560"/>
            <a:ext cx="6217560" cy="4525920"/>
          </a:xfrm>
          <a:prstGeom prst="rect">
            <a:avLst/>
          </a:prstGeom>
        </p:spPr>
        <p:txBody>
          <a:bodyPr lIns="0" rIns="0" tIns="0" bIns="0">
            <a:noAutofit/>
          </a:bodyPr>
          <a:p>
            <a:r>
              <a:rPr b="0" lang="it-IT" sz="2000" spc="-1" strike="noStrike">
                <a:latin typeface="Arial"/>
              </a:rPr>
              <a:t>Fai clic per modificare il formato delle note</a:t>
            </a:r>
            <a:endParaRPr b="0" lang="it-IT" sz="2000" spc="-1" strike="noStrike">
              <a:latin typeface="Arial"/>
            </a:endParaRPr>
          </a:p>
        </p:txBody>
      </p:sp>
      <p:sp>
        <p:nvSpPr>
          <p:cNvPr id="125" name="PlaceHolder 3"/>
          <p:cNvSpPr>
            <a:spLocks noGrp="1"/>
          </p:cNvSpPr>
          <p:nvPr>
            <p:ph type="hdr"/>
          </p:nvPr>
        </p:nvSpPr>
        <p:spPr>
          <a:xfrm>
            <a:off x="0" y="0"/>
            <a:ext cx="3372840" cy="502560"/>
          </a:xfrm>
          <a:prstGeom prst="rect">
            <a:avLst/>
          </a:prstGeom>
        </p:spPr>
        <p:txBody>
          <a:bodyPr lIns="0" rIns="0" tIns="0" bIns="0">
            <a:noAutofit/>
          </a:bodyPr>
          <a:p>
            <a:r>
              <a:rPr b="0" lang="it-IT" sz="1400" spc="-1" strike="noStrike">
                <a:latin typeface="Times New Roman"/>
              </a:rPr>
              <a:t> </a:t>
            </a:r>
            <a:endParaRPr b="0" lang="it-IT" sz="1400" spc="-1" strike="noStrike">
              <a:latin typeface="Times New Roman"/>
            </a:endParaRPr>
          </a:p>
        </p:txBody>
      </p:sp>
      <p:sp>
        <p:nvSpPr>
          <p:cNvPr id="126" name="PlaceHolder 4"/>
          <p:cNvSpPr>
            <a:spLocks noGrp="1"/>
          </p:cNvSpPr>
          <p:nvPr>
            <p:ph type="dt"/>
          </p:nvPr>
        </p:nvSpPr>
        <p:spPr>
          <a:xfrm>
            <a:off x="4399200" y="0"/>
            <a:ext cx="3372840" cy="502560"/>
          </a:xfrm>
          <a:prstGeom prst="rect">
            <a:avLst/>
          </a:prstGeom>
        </p:spPr>
        <p:txBody>
          <a:bodyPr lIns="0" rIns="0" tIns="0" bIns="0">
            <a:noAutofit/>
          </a:bodyPr>
          <a:p>
            <a:pPr algn="r"/>
            <a:r>
              <a:rPr b="0" lang="it-IT" sz="1400" spc="-1" strike="noStrike">
                <a:latin typeface="Times New Roman"/>
              </a:rPr>
              <a:t> </a:t>
            </a:r>
            <a:endParaRPr b="0" lang="it-IT" sz="1400" spc="-1" strike="noStrike">
              <a:latin typeface="Times New Roman"/>
            </a:endParaRPr>
          </a:p>
        </p:txBody>
      </p:sp>
      <p:sp>
        <p:nvSpPr>
          <p:cNvPr id="127" name="PlaceHolder 5"/>
          <p:cNvSpPr>
            <a:spLocks noGrp="1"/>
          </p:cNvSpPr>
          <p:nvPr>
            <p:ph type="ftr"/>
          </p:nvPr>
        </p:nvSpPr>
        <p:spPr>
          <a:xfrm>
            <a:off x="0" y="9555480"/>
            <a:ext cx="3372840" cy="502560"/>
          </a:xfrm>
          <a:prstGeom prst="rect">
            <a:avLst/>
          </a:prstGeom>
        </p:spPr>
        <p:txBody>
          <a:bodyPr lIns="0" rIns="0" tIns="0" bIns="0" anchor="b">
            <a:noAutofit/>
          </a:bodyPr>
          <a:p>
            <a:r>
              <a:rPr b="0" lang="it-IT" sz="1400" spc="-1" strike="noStrike">
                <a:latin typeface="Times New Roman"/>
              </a:rPr>
              <a:t> </a:t>
            </a:r>
            <a:endParaRPr b="0" lang="it-IT" sz="1400" spc="-1" strike="noStrike">
              <a:latin typeface="Times New Roman"/>
            </a:endParaRPr>
          </a:p>
        </p:txBody>
      </p:sp>
      <p:sp>
        <p:nvSpPr>
          <p:cNvPr id="128"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EEE87BEA-F1CC-4530-9BAE-DE225CF73BDD}" type="slidenum">
              <a:rPr b="0" lang="it-IT" sz="1400" spc="-1" strike="noStrike">
                <a:latin typeface="Times New Roman"/>
              </a:rPr>
              <a:t>1</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sldImg"/>
          </p:nvPr>
        </p:nvSpPr>
        <p:spPr>
          <a:xfrm>
            <a:off x="1143000" y="685800"/>
            <a:ext cx="4571640" cy="3428640"/>
          </a:xfrm>
          <a:prstGeom prst="rect">
            <a:avLst/>
          </a:prstGeom>
        </p:spPr>
      </p:sp>
      <p:sp>
        <p:nvSpPr>
          <p:cNvPr id="277"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it-IT" sz="2000" spc="-1" strike="noStrike">
                <a:latin typeface="Arial"/>
              </a:rPr>
              <a:t>VLAN can be hit by an attack</a:t>
            </a:r>
            <a:endParaRPr b="0" lang="it-IT" sz="2000" spc="-1" strike="noStrike">
              <a:latin typeface="Arial"/>
            </a:endParaRPr>
          </a:p>
          <a:p>
            <a:pPr marL="216000" indent="-216000">
              <a:lnSpc>
                <a:spcPct val="100000"/>
              </a:lnSpc>
            </a:pPr>
            <a:r>
              <a:rPr b="0" lang="it-IT" sz="2000" spc="-1" strike="noStrike">
                <a:latin typeface="Arial"/>
              </a:rPr>
              <a:t>Misconfiguration of VLAN can lead to expose data or secrets</a:t>
            </a:r>
            <a:endParaRPr b="0" lang="it-IT" sz="2000" spc="-1" strike="noStrike">
              <a:latin typeface="Arial"/>
            </a:endParaRPr>
          </a:p>
        </p:txBody>
      </p:sp>
      <p:sp>
        <p:nvSpPr>
          <p:cNvPr id="278"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61EEFE0-70A4-4A59-B087-4BD27349FC26}" type="slidenum">
              <a:rPr b="0" lang="it-IT" sz="1200" spc="-1" strike="noStrike">
                <a:solidFill>
                  <a:srgbClr val="000000"/>
                </a:solidFill>
                <a:latin typeface="+mn-lt"/>
                <a:ea typeface="+mn-ea"/>
              </a:rPr>
              <a:t>63</a:t>
            </a:fld>
            <a:endParaRPr b="0" lang="it-IT"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Img"/>
          </p:nvPr>
        </p:nvSpPr>
        <p:spPr>
          <a:xfrm>
            <a:off x="1143000" y="685800"/>
            <a:ext cx="4571640" cy="3428640"/>
          </a:xfrm>
          <a:prstGeom prst="rect">
            <a:avLst/>
          </a:prstGeom>
        </p:spPr>
      </p:sp>
      <p:sp>
        <p:nvSpPr>
          <p:cNvPr id="280"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it-IT" sz="2000" spc="-1" strike="noStrike">
                <a:latin typeface="Arial"/>
              </a:rPr>
              <a:t>IDPS clocks are synchronized using the network time protocol for accurate timestamp</a:t>
            </a:r>
            <a:endParaRPr b="0" lang="it-IT" sz="2000" spc="-1" strike="noStrike">
              <a:latin typeface="Arial"/>
            </a:endParaRPr>
          </a:p>
          <a:p>
            <a:pPr marL="216000" indent="-216000">
              <a:lnSpc>
                <a:spcPct val="100000"/>
              </a:lnSpc>
            </a:pPr>
            <a:r>
              <a:rPr b="0" lang="it-IT" sz="2000" spc="-1" strike="noStrike">
                <a:latin typeface="Arial"/>
              </a:rPr>
              <a:t>Administrators should review tuning and customizations periodically</a:t>
            </a:r>
            <a:endParaRPr b="0" lang="it-IT" sz="2000" spc="-1" strike="noStrike">
              <a:latin typeface="Arial"/>
            </a:endParaRPr>
          </a:p>
        </p:txBody>
      </p:sp>
      <p:sp>
        <p:nvSpPr>
          <p:cNvPr id="281"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D13B38C-2DB0-4602-8E92-CFB7265A1479}" type="slidenum">
              <a:rPr b="0" lang="it-IT" sz="1200" spc="-1" strike="noStrike">
                <a:solidFill>
                  <a:srgbClr val="000000"/>
                </a:solidFill>
                <a:latin typeface="+mn-lt"/>
                <a:ea typeface="+mn-ea"/>
              </a:rPr>
              <a:t>63</a:t>
            </a:fld>
            <a:endParaRPr b="0" lang="it-IT"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Img"/>
          </p:nvPr>
        </p:nvSpPr>
        <p:spPr>
          <a:xfrm>
            <a:off x="1143000" y="685800"/>
            <a:ext cx="4571640" cy="3428640"/>
          </a:xfrm>
          <a:prstGeom prst="rect">
            <a:avLst/>
          </a:prstGeom>
        </p:spPr>
      </p:sp>
      <p:sp>
        <p:nvSpPr>
          <p:cNvPr id="283"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it-IT" sz="2000" spc="-1" strike="noStrike">
                <a:latin typeface="Arial"/>
              </a:rPr>
              <a:t>Appliance based IDPS simple to deploy</a:t>
            </a:r>
            <a:endParaRPr b="0" lang="it-IT" sz="2000" spc="-1" strike="noStrike">
              <a:latin typeface="Arial"/>
            </a:endParaRPr>
          </a:p>
          <a:p>
            <a:pPr marL="216000" indent="-216000">
              <a:lnSpc>
                <a:spcPct val="100000"/>
              </a:lnSpc>
            </a:pPr>
            <a:r>
              <a:rPr b="0" lang="it-IT" sz="2000" spc="-1" strike="noStrike">
                <a:latin typeface="Arial"/>
              </a:rPr>
              <a:t>Software based idps less easy to deploy, upgrade hardware.</a:t>
            </a:r>
            <a:endParaRPr b="0" lang="it-IT" sz="2000" spc="-1" strike="noStrike">
              <a:latin typeface="Arial"/>
            </a:endParaRPr>
          </a:p>
          <a:p>
            <a:pPr marL="216000" indent="-216000">
              <a:lnSpc>
                <a:spcPct val="100000"/>
              </a:lnSpc>
            </a:pPr>
            <a:endParaRPr b="0" lang="it-IT" sz="2000" spc="-1" strike="noStrike">
              <a:latin typeface="Arial"/>
            </a:endParaRPr>
          </a:p>
        </p:txBody>
      </p:sp>
      <p:sp>
        <p:nvSpPr>
          <p:cNvPr id="284" name="TextShape 3"/>
          <p:cNvSpPr txBox="1"/>
          <p:nvPr/>
        </p:nvSpPr>
        <p:spPr>
          <a:xfrm>
            <a:off x="3884760" y="8685360"/>
            <a:ext cx="2971440" cy="456840"/>
          </a:xfrm>
          <a:prstGeom prst="rect">
            <a:avLst/>
          </a:prstGeom>
          <a:noFill/>
          <a:ln>
            <a:noFill/>
          </a:ln>
        </p:spPr>
        <p:txBody>
          <a:bodyPr anchor="b">
            <a:noAutofit/>
          </a:bodyPr>
          <a:p>
            <a:pPr algn="r">
              <a:lnSpc>
                <a:spcPct val="100000"/>
              </a:lnSpc>
            </a:pPr>
            <a:fld id="{C0CCA089-F633-44B9-8EA7-8F246CBEEFA9}" type="slidenum">
              <a:rPr b="0" lang="it-IT" sz="1200" spc="-1" strike="noStrike">
                <a:solidFill>
                  <a:srgbClr val="000000"/>
                </a:solidFill>
                <a:latin typeface="+mn-lt"/>
                <a:ea typeface="+mn-ea"/>
              </a:rPr>
              <a:t>63</a:t>
            </a:fld>
            <a:endParaRPr b="0" lang="it-IT"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Img"/>
          </p:nvPr>
        </p:nvSpPr>
        <p:spPr>
          <a:xfrm>
            <a:off x="1143000" y="685800"/>
            <a:ext cx="4571640" cy="3428640"/>
          </a:xfrm>
          <a:prstGeom prst="rect">
            <a:avLst/>
          </a:prstGeom>
        </p:spPr>
      </p:sp>
      <p:sp>
        <p:nvSpPr>
          <p:cNvPr id="286"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endParaRPr b="0" lang="it-IT" sz="2000" spc="-1" strike="noStrike">
              <a:latin typeface="Arial"/>
            </a:endParaRPr>
          </a:p>
          <a:p>
            <a:pPr marL="216000" indent="-216000">
              <a:lnSpc>
                <a:spcPct val="100000"/>
              </a:lnSpc>
            </a:pPr>
            <a:r>
              <a:rPr b="0" lang="it-IT" sz="1200" spc="-1" strike="noStrike">
                <a:solidFill>
                  <a:srgbClr val="000000"/>
                </a:solidFill>
                <a:latin typeface="+mn-lt"/>
                <a:ea typeface="+mn-ea"/>
              </a:rPr>
              <a:t>Sensors can also be placed on the less secure side of a network division to provide protection for and reduce the load on the dividing device, such as a firewall. </a:t>
            </a:r>
            <a:endParaRPr b="0" lang="it-IT" sz="1200" spc="-1" strike="noStrike">
              <a:latin typeface="Arial"/>
            </a:endParaRPr>
          </a:p>
          <a:p>
            <a:pPr marL="216000" indent="-216000">
              <a:lnSpc>
                <a:spcPct val="100000"/>
              </a:lnSpc>
            </a:pPr>
            <a:endParaRPr b="0" lang="it-IT" sz="1200" spc="-1" strike="noStrike">
              <a:latin typeface="Arial"/>
            </a:endParaRPr>
          </a:p>
        </p:txBody>
      </p:sp>
      <p:sp>
        <p:nvSpPr>
          <p:cNvPr id="287" name="TextShape 3"/>
          <p:cNvSpPr txBox="1"/>
          <p:nvPr/>
        </p:nvSpPr>
        <p:spPr>
          <a:xfrm>
            <a:off x="3884760" y="8685360"/>
            <a:ext cx="2971440" cy="456840"/>
          </a:xfrm>
          <a:prstGeom prst="rect">
            <a:avLst/>
          </a:prstGeom>
          <a:noFill/>
          <a:ln>
            <a:noFill/>
          </a:ln>
        </p:spPr>
        <p:txBody>
          <a:bodyPr anchor="b">
            <a:noAutofit/>
          </a:bodyPr>
          <a:p>
            <a:pPr algn="r">
              <a:lnSpc>
                <a:spcPct val="100000"/>
              </a:lnSpc>
            </a:pPr>
            <a:fld id="{3317DEF7-A0D9-48E5-9D2C-2B0D4A4975A4}" type="slidenum">
              <a:rPr b="0" lang="it-IT" sz="1200" spc="-1" strike="noStrike">
                <a:solidFill>
                  <a:srgbClr val="000000"/>
                </a:solidFill>
                <a:latin typeface="+mn-lt"/>
                <a:ea typeface="+mn-ea"/>
              </a:rPr>
              <a:t>63</a:t>
            </a:fld>
            <a:endParaRPr b="0" lang="it-IT"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Img"/>
          </p:nvPr>
        </p:nvSpPr>
        <p:spPr>
          <a:xfrm>
            <a:off x="1143000" y="685800"/>
            <a:ext cx="4571640" cy="3428640"/>
          </a:xfrm>
          <a:prstGeom prst="rect">
            <a:avLst/>
          </a:prstGeom>
        </p:spPr>
      </p:sp>
      <p:sp>
        <p:nvSpPr>
          <p:cNvPr id="289"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it-IT" sz="2000" spc="-1" strike="noStrike">
                <a:latin typeface="Arial"/>
              </a:rPr>
              <a:t>Spanning port:</a:t>
            </a:r>
            <a:endParaRPr b="0" lang="it-IT" sz="2000" spc="-1" strike="noStrike">
              <a:latin typeface="Arial"/>
            </a:endParaRPr>
          </a:p>
          <a:p>
            <a:pPr marL="216000" indent="-216000">
              <a:lnSpc>
                <a:spcPct val="100000"/>
              </a:lnSpc>
            </a:pPr>
            <a:r>
              <a:rPr b="0" lang="it-IT" sz="2000" spc="-1" strike="noStrike">
                <a:latin typeface="Arial"/>
              </a:rPr>
              <a:t>	</a:t>
            </a:r>
            <a:r>
              <a:rPr b="0" lang="it-IT" sz="2000" spc="-1" strike="noStrike">
                <a:latin typeface="Arial"/>
              </a:rPr>
              <a:t>1) misconifgured</a:t>
            </a:r>
            <a:endParaRPr b="0" lang="it-IT" sz="2000" spc="-1" strike="noStrike">
              <a:latin typeface="Arial"/>
            </a:endParaRPr>
          </a:p>
          <a:p>
            <a:pPr marL="216000" indent="-216000">
              <a:lnSpc>
                <a:spcPct val="100000"/>
              </a:lnSpc>
            </a:pPr>
            <a:r>
              <a:rPr b="0" lang="it-IT" sz="2000" spc="-1" strike="noStrike">
                <a:latin typeface="Arial"/>
              </a:rPr>
              <a:t>	</a:t>
            </a:r>
            <a:r>
              <a:rPr b="0" lang="it-IT" sz="2000" spc="-1" strike="noStrike">
                <a:latin typeface="Arial"/>
              </a:rPr>
              <a:t>2) resource intensive</a:t>
            </a:r>
            <a:endParaRPr b="0" lang="it-IT" sz="2000" spc="-1" strike="noStrike">
              <a:latin typeface="Arial"/>
            </a:endParaRPr>
          </a:p>
          <a:p>
            <a:pPr marL="216000" indent="-216000">
              <a:lnSpc>
                <a:spcPct val="100000"/>
              </a:lnSpc>
            </a:pPr>
            <a:r>
              <a:rPr b="0" lang="it-IT" sz="2000" spc="-1" strike="noStrike">
                <a:latin typeface="Arial"/>
              </a:rPr>
              <a:t>	</a:t>
            </a:r>
            <a:r>
              <a:rPr b="0" lang="it-IT" sz="2000" spc="-1" strike="noStrike">
                <a:latin typeface="Arial"/>
              </a:rPr>
              <a:t>3) to have multiple technologies</a:t>
            </a:r>
            <a:endParaRPr b="0" lang="it-IT" sz="2000" spc="-1" strike="noStrike">
              <a:latin typeface="Arial"/>
            </a:endParaRPr>
          </a:p>
          <a:p>
            <a:pPr marL="216000" indent="-216000">
              <a:lnSpc>
                <a:spcPct val="100000"/>
              </a:lnSpc>
            </a:pPr>
            <a:r>
              <a:rPr b="0" lang="it-IT" sz="2000" spc="-1" strike="noStrike">
                <a:latin typeface="Arial"/>
              </a:rPr>
              <a:t>Network tap:</a:t>
            </a:r>
            <a:endParaRPr b="0" lang="it-IT" sz="2000" spc="-1" strike="noStrike">
              <a:latin typeface="Arial"/>
            </a:endParaRPr>
          </a:p>
          <a:p>
            <a:pPr marL="216000" indent="-216000">
              <a:lnSpc>
                <a:spcPct val="100000"/>
              </a:lnSpc>
            </a:pPr>
            <a:r>
              <a:rPr b="0" lang="it-IT" sz="2000" spc="-1" strike="noStrike">
                <a:latin typeface="Arial"/>
              </a:rPr>
              <a:t>	</a:t>
            </a:r>
            <a:r>
              <a:rPr b="0" lang="it-IT" sz="2000" spc="-1" strike="noStrike">
                <a:latin typeface="Arial"/>
              </a:rPr>
              <a:t>1)network downtime</a:t>
            </a:r>
            <a:endParaRPr b="0" lang="it-IT" sz="2000" spc="-1" strike="noStrike">
              <a:latin typeface="Arial"/>
            </a:endParaRPr>
          </a:p>
          <a:p>
            <a:pPr marL="216000" indent="-216000">
              <a:lnSpc>
                <a:spcPct val="100000"/>
              </a:lnSpc>
            </a:pPr>
            <a:r>
              <a:rPr b="0" lang="it-IT" sz="2000" spc="-1" strike="noStrike">
                <a:latin typeface="Arial"/>
              </a:rPr>
              <a:t>IDS load Balancer:</a:t>
            </a:r>
            <a:endParaRPr b="0" lang="it-IT" sz="2000" spc="-1" strike="noStrike">
              <a:latin typeface="Arial"/>
            </a:endParaRPr>
          </a:p>
          <a:p>
            <a:pPr marL="216000" indent="-216000">
              <a:lnSpc>
                <a:spcPct val="100000"/>
              </a:lnSpc>
            </a:pPr>
            <a:r>
              <a:rPr b="0" lang="it-IT" sz="2000" spc="-1" strike="noStrike">
                <a:latin typeface="Arial"/>
              </a:rPr>
              <a:t>	</a:t>
            </a:r>
            <a:r>
              <a:rPr b="0" lang="it-IT" sz="2000" spc="-1" strike="noStrike">
                <a:latin typeface="Arial"/>
              </a:rPr>
              <a:t>1) split the traffic to multiple idps (reduce detection accuracy)</a:t>
            </a:r>
            <a:endParaRPr b="0" lang="it-IT" sz="2000" spc="-1" strike="noStrike">
              <a:latin typeface="Arial"/>
            </a:endParaRPr>
          </a:p>
        </p:txBody>
      </p:sp>
      <p:sp>
        <p:nvSpPr>
          <p:cNvPr id="290" name="TextShape 3"/>
          <p:cNvSpPr txBox="1"/>
          <p:nvPr/>
        </p:nvSpPr>
        <p:spPr>
          <a:xfrm>
            <a:off x="3884760" y="8685360"/>
            <a:ext cx="2971440" cy="456840"/>
          </a:xfrm>
          <a:prstGeom prst="rect">
            <a:avLst/>
          </a:prstGeom>
          <a:noFill/>
          <a:ln>
            <a:noFill/>
          </a:ln>
        </p:spPr>
        <p:txBody>
          <a:bodyPr anchor="b">
            <a:noAutofit/>
          </a:bodyPr>
          <a:p>
            <a:pPr algn="r">
              <a:lnSpc>
                <a:spcPct val="100000"/>
              </a:lnSpc>
            </a:pPr>
            <a:fld id="{A5C06A3C-6C54-4C7A-85C1-1D2F7B250625}" type="slidenum">
              <a:rPr b="0" lang="it-IT" sz="1200" spc="-1" strike="noStrike">
                <a:solidFill>
                  <a:srgbClr val="000000"/>
                </a:solidFill>
                <a:latin typeface="+mn-lt"/>
                <a:ea typeface="+mn-ea"/>
              </a:rPr>
              <a:t>&lt;numero&gt;</a:t>
            </a:fld>
            <a:endParaRPr b="0" lang="it-IT"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sldImg"/>
          </p:nvPr>
        </p:nvSpPr>
        <p:spPr>
          <a:xfrm>
            <a:off x="1143000" y="685800"/>
            <a:ext cx="4571640" cy="3428640"/>
          </a:xfrm>
          <a:prstGeom prst="rect">
            <a:avLst/>
          </a:prstGeom>
        </p:spPr>
      </p:sp>
      <p:sp>
        <p:nvSpPr>
          <p:cNvPr id="292"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it-IT" sz="2000" spc="-1" strike="noStrike">
                <a:latin typeface="Arial"/>
              </a:rPr>
              <a:t>Send all traffic to multiple IDPS sensors. This could be done for high availability or to have multiple types of IDPS sensors perform concurrent analysis of the same activity.</a:t>
            </a:r>
            <a:endParaRPr b="0" lang="it-IT" sz="2000" spc="-1" strike="noStrike">
              <a:latin typeface="Arial"/>
            </a:endParaRPr>
          </a:p>
          <a:p>
            <a:pPr marL="216000" indent="-216000">
              <a:lnSpc>
                <a:spcPct val="100000"/>
              </a:lnSpc>
            </a:pPr>
            <a:r>
              <a:rPr b="0" lang="it-IT" sz="2000" spc="-1" strike="noStrike">
                <a:latin typeface="Arial"/>
              </a:rPr>
              <a:t>Dynamically split the traffic among multiple IDPS sensors based on volume. This is typically done to perform load balancing so that no sensor is overwhelmed with the amount of traffic and corresponding analysis.</a:t>
            </a:r>
            <a:endParaRPr b="0" lang="it-IT" sz="2000" spc="-1" strike="noStrike">
              <a:latin typeface="Arial"/>
            </a:endParaRPr>
          </a:p>
          <a:p>
            <a:pPr marL="216000" indent="-216000">
              <a:lnSpc>
                <a:spcPct val="100000"/>
              </a:lnSpc>
            </a:pPr>
            <a:r>
              <a:rPr b="0" lang="it-IT" sz="2000" spc="-1" strike="noStrike">
                <a:latin typeface="Arial"/>
              </a:rPr>
              <a:t>Split the traffic among multiple IDPS sensors based on IP addresses, protocols, or other characteristics. This could be done for load balancing purposes, such as having one IDPS sensor dedicated to Web activity and another IDPS sensor monitoring all other activity. Splitting traffic could also be done to perform more detailed analysis of certain types of traffic (e.g., activity involving the most important hosts).</a:t>
            </a:r>
            <a:endParaRPr b="0" lang="it-IT" sz="2000" spc="-1" strike="noStrike">
              <a:latin typeface="Arial"/>
            </a:endParaRPr>
          </a:p>
          <a:p>
            <a:pPr marL="216000" indent="-216000">
              <a:lnSpc>
                <a:spcPct val="100000"/>
              </a:lnSpc>
            </a:pPr>
            <a:endParaRPr b="0" lang="it-IT" sz="2000" spc="-1" strike="noStrike">
              <a:latin typeface="Arial"/>
            </a:endParaRPr>
          </a:p>
        </p:txBody>
      </p:sp>
      <p:sp>
        <p:nvSpPr>
          <p:cNvPr id="29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0F3A3A0-E196-4309-846F-61A7EB3F2127}" type="slidenum">
              <a:rPr b="0" lang="it-IT" sz="1200" spc="-1" strike="noStrike">
                <a:solidFill>
                  <a:srgbClr val="000000"/>
                </a:solidFill>
                <a:latin typeface="+mn-lt"/>
                <a:ea typeface="+mn-ea"/>
              </a:rPr>
              <a:t>&lt;numero&gt;</a:t>
            </a:fld>
            <a:endParaRPr b="0" lang="it-IT"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1143000" y="685800"/>
            <a:ext cx="4571640" cy="3428640"/>
          </a:xfrm>
          <a:prstGeom prst="rect">
            <a:avLst/>
          </a:prstGeom>
        </p:spPr>
      </p:sp>
      <p:sp>
        <p:nvSpPr>
          <p:cNvPr id="262"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it-IT" sz="2000" spc="-1" strike="noStrike">
                <a:latin typeface="Arial"/>
              </a:rPr>
              <a:t>IDPS as firewall</a:t>
            </a:r>
            <a:endParaRPr b="0" lang="it-IT" sz="2000" spc="-1" strike="noStrike">
              <a:latin typeface="Arial"/>
            </a:endParaRPr>
          </a:p>
        </p:txBody>
      </p:sp>
      <p:sp>
        <p:nvSpPr>
          <p:cNvPr id="263" name="TextShape 3"/>
          <p:cNvSpPr txBox="1"/>
          <p:nvPr/>
        </p:nvSpPr>
        <p:spPr>
          <a:xfrm>
            <a:off x="3884760" y="8685360"/>
            <a:ext cx="2971440" cy="456840"/>
          </a:xfrm>
          <a:prstGeom prst="rect">
            <a:avLst/>
          </a:prstGeom>
          <a:noFill/>
          <a:ln>
            <a:noFill/>
          </a:ln>
        </p:spPr>
        <p:txBody>
          <a:bodyPr anchor="b">
            <a:noAutofit/>
          </a:bodyPr>
          <a:p>
            <a:pPr algn="r">
              <a:lnSpc>
                <a:spcPct val="100000"/>
              </a:lnSpc>
            </a:pPr>
            <a:fld id="{B67FA045-BF66-4833-AB49-6C1DFB4BD4B4}" type="slidenum">
              <a:rPr b="0" lang="it-IT" sz="1200" spc="-1" strike="noStrike">
                <a:solidFill>
                  <a:srgbClr val="000000"/>
                </a:solidFill>
                <a:latin typeface="+mn-lt"/>
                <a:ea typeface="+mn-ea"/>
              </a:rPr>
              <a:t>63</a:t>
            </a:fld>
            <a:endParaRPr b="0" lang="it-IT"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1143000" y="685800"/>
            <a:ext cx="4571640" cy="3428640"/>
          </a:xfrm>
          <a:prstGeom prst="rect">
            <a:avLst/>
          </a:prstGeom>
        </p:spPr>
      </p:sp>
      <p:sp>
        <p:nvSpPr>
          <p:cNvPr id="265"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it-IT" sz="2000" spc="-1" strike="noStrike">
                <a:latin typeface="Arial"/>
              </a:rPr>
              <a:t>Alert:  </a:t>
            </a:r>
            <a:endParaRPr b="0" lang="it-IT" sz="2000" spc="-1" strike="noStrike">
              <a:latin typeface="Arial"/>
            </a:endParaRPr>
          </a:p>
          <a:p>
            <a:pPr marL="216000" indent="-216000">
              <a:lnSpc>
                <a:spcPct val="100000"/>
              </a:lnSpc>
            </a:pPr>
            <a:r>
              <a:rPr b="0" lang="it-IT" sz="1200" spc="-1" strike="noStrike">
                <a:solidFill>
                  <a:srgbClr val="000000"/>
                </a:solidFill>
                <a:latin typeface="+mn-lt"/>
                <a:ea typeface="+mn-ea"/>
              </a:rPr>
              <a:t>e-mails, pages, messages on the IDPS user interface, Simple Network Management Protocol (SNMP) traps, syslog messages, and user-defined programs and scripts </a:t>
            </a:r>
            <a:endParaRPr b="0" lang="it-IT" sz="1200" spc="-1" strike="noStrike">
              <a:latin typeface="Arial"/>
            </a:endParaRPr>
          </a:p>
          <a:p>
            <a:pPr marL="216000" indent="-216000">
              <a:lnSpc>
                <a:spcPct val="100000"/>
              </a:lnSpc>
            </a:pPr>
            <a:r>
              <a:rPr b="0" lang="it-IT" sz="1200" spc="-1" strike="noStrike">
                <a:solidFill>
                  <a:srgbClr val="000000"/>
                </a:solidFill>
                <a:latin typeface="+mn-lt"/>
                <a:ea typeface="+mn-ea"/>
              </a:rPr>
              <a:t>Stop attacks:</a:t>
            </a:r>
            <a:endParaRPr b="0" lang="it-IT" sz="1200" spc="-1" strike="noStrike">
              <a:latin typeface="Arial"/>
            </a:endParaRPr>
          </a:p>
          <a:p>
            <a:pPr marL="216000" indent="-216000">
              <a:lnSpc>
                <a:spcPct val="100000"/>
              </a:lnSpc>
            </a:pPr>
            <a:endParaRPr b="0" lang="it-IT" sz="1200" spc="-1" strike="noStrike">
              <a:latin typeface="Arial"/>
            </a:endParaRPr>
          </a:p>
          <a:p>
            <a:pPr marL="216000" indent="-216000">
              <a:lnSpc>
                <a:spcPct val="100000"/>
              </a:lnSpc>
            </a:pPr>
            <a:r>
              <a:rPr b="0" lang="it-IT" sz="1200" spc="-1" strike="noStrike">
                <a:solidFill>
                  <a:srgbClr val="000000"/>
                </a:solidFill>
                <a:latin typeface="+mn-lt"/>
                <a:ea typeface="+mn-ea"/>
              </a:rPr>
              <a:t>Terminate the network connection or user session that is being used for the attack </a:t>
            </a:r>
            <a:endParaRPr b="0" lang="it-IT" sz="1200" spc="-1" strike="noStrike">
              <a:latin typeface="Arial"/>
            </a:endParaRPr>
          </a:p>
          <a:p>
            <a:pPr marL="216000" indent="-216000">
              <a:lnSpc>
                <a:spcPct val="100000"/>
              </a:lnSpc>
            </a:pPr>
            <a:r>
              <a:rPr b="0" lang="it-IT" sz="1200" spc="-1" strike="noStrike">
                <a:solidFill>
                  <a:srgbClr val="000000"/>
                </a:solidFill>
                <a:latin typeface="+mn-lt"/>
                <a:ea typeface="+mn-ea"/>
              </a:rPr>
              <a:t>– </a:t>
            </a:r>
            <a:r>
              <a:rPr b="0" lang="it-IT" sz="1200" spc="-1" strike="noStrike">
                <a:solidFill>
                  <a:srgbClr val="000000"/>
                </a:solidFill>
                <a:latin typeface="+mn-lt"/>
                <a:ea typeface="+mn-ea"/>
              </a:rPr>
              <a:t>Block access to the target (or possibly other likely targets) from the offending user account, IP address, or other attacker attribute </a:t>
            </a:r>
            <a:endParaRPr b="0" lang="it-IT" sz="1200" spc="-1" strike="noStrike">
              <a:latin typeface="Arial"/>
            </a:endParaRPr>
          </a:p>
          <a:p>
            <a:pPr marL="216000" indent="-216000">
              <a:lnSpc>
                <a:spcPct val="100000"/>
              </a:lnSpc>
            </a:pPr>
            <a:r>
              <a:rPr b="0" lang="it-IT" sz="1200" spc="-1" strike="noStrike">
                <a:solidFill>
                  <a:srgbClr val="000000"/>
                </a:solidFill>
                <a:latin typeface="+mn-lt"/>
                <a:ea typeface="+mn-ea"/>
              </a:rPr>
              <a:t>– </a:t>
            </a:r>
            <a:r>
              <a:rPr b="0" lang="it-IT" sz="1200" spc="-1" strike="noStrike">
                <a:solidFill>
                  <a:srgbClr val="000000"/>
                </a:solidFill>
                <a:latin typeface="+mn-lt"/>
                <a:ea typeface="+mn-ea"/>
              </a:rPr>
              <a:t>Block all access to the targeted host, service, application, or other resource. </a:t>
            </a:r>
            <a:endParaRPr b="0" lang="it-IT" sz="1200" spc="-1" strike="noStrike">
              <a:latin typeface="Arial"/>
            </a:endParaRPr>
          </a:p>
          <a:p>
            <a:pPr marL="216000" indent="-216000">
              <a:lnSpc>
                <a:spcPct val="100000"/>
              </a:lnSpc>
            </a:pPr>
            <a:endParaRPr b="0" lang="it-IT" sz="1200" spc="-1" strike="noStrike">
              <a:latin typeface="Arial"/>
            </a:endParaRPr>
          </a:p>
          <a:p>
            <a:pPr marL="216000" indent="-216000">
              <a:lnSpc>
                <a:spcPct val="100000"/>
              </a:lnSpc>
            </a:pPr>
            <a:endParaRPr b="0" lang="it-IT" sz="1200" spc="-1" strike="noStrike">
              <a:latin typeface="Arial"/>
            </a:endParaRPr>
          </a:p>
          <a:p>
            <a:pPr marL="216000" indent="-216000">
              <a:lnSpc>
                <a:spcPct val="100000"/>
              </a:lnSpc>
            </a:pPr>
            <a:endParaRPr b="0" lang="it-IT" sz="1200" spc="-1" strike="noStrike">
              <a:latin typeface="Arial"/>
            </a:endParaRPr>
          </a:p>
        </p:txBody>
      </p:sp>
      <p:sp>
        <p:nvSpPr>
          <p:cNvPr id="26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EB7D6630-7612-46FE-8EAA-3F1EDFE665F1}" type="slidenum">
              <a:rPr b="0" lang="it-IT" sz="1200" spc="-1" strike="noStrike">
                <a:solidFill>
                  <a:srgbClr val="000000"/>
                </a:solidFill>
                <a:latin typeface="+mn-lt"/>
                <a:ea typeface="+mn-ea"/>
              </a:rPr>
              <a:t>63</a:t>
            </a:fld>
            <a:endParaRPr b="0" lang="it-IT" sz="1200" spc="-1" strike="noStrike">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sldImg"/>
          </p:nvPr>
        </p:nvSpPr>
        <p:spPr>
          <a:xfrm>
            <a:off x="1143000" y="685800"/>
            <a:ext cx="4571640" cy="3428640"/>
          </a:xfrm>
          <a:prstGeom prst="rect">
            <a:avLst/>
          </a:prstGeom>
        </p:spPr>
      </p:sp>
      <p:sp>
        <p:nvSpPr>
          <p:cNvPr id="295"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it-IT" sz="2000" spc="-1" strike="noStrike">
                <a:latin typeface="Arial"/>
              </a:rPr>
              <a:t>e</a:t>
            </a:r>
            <a:endParaRPr b="0" lang="it-IT" sz="2000" spc="-1" strike="noStrike">
              <a:latin typeface="Arial"/>
            </a:endParaRPr>
          </a:p>
        </p:txBody>
      </p:sp>
      <p:sp>
        <p:nvSpPr>
          <p:cNvPr id="296"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26F4AC9-8472-414A-A644-83905D844B63}" type="slidenum">
              <a:rPr b="0" lang="it-IT" sz="1200" spc="-1" strike="noStrike">
                <a:solidFill>
                  <a:srgbClr val="000000"/>
                </a:solidFill>
                <a:latin typeface="+mn-lt"/>
                <a:ea typeface="+mn-ea"/>
              </a:rPr>
              <a:t>&lt;numero&gt;</a:t>
            </a:fld>
            <a:endParaRPr b="0" lang="it-IT"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sldImg"/>
          </p:nvPr>
        </p:nvSpPr>
        <p:spPr>
          <a:xfrm>
            <a:off x="1143000" y="685800"/>
            <a:ext cx="4571640" cy="3428640"/>
          </a:xfrm>
          <a:prstGeom prst="rect">
            <a:avLst/>
          </a:prstGeom>
        </p:spPr>
      </p:sp>
      <p:sp>
        <p:nvSpPr>
          <p:cNvPr id="268"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it-IT" sz="2000" spc="-1" strike="noStrike">
                <a:latin typeface="Arial"/>
              </a:rPr>
              <a:t>It’s the simplest</a:t>
            </a:r>
            <a:endParaRPr b="0" lang="it-IT" sz="2000" spc="-1" strike="noStrike">
              <a:latin typeface="Arial"/>
            </a:endParaRPr>
          </a:p>
          <a:p>
            <a:pPr marL="216000" indent="-216000">
              <a:lnSpc>
                <a:spcPct val="100000"/>
              </a:lnSpc>
            </a:pPr>
            <a:r>
              <a:rPr b="0" lang="it-IT" sz="2000" spc="-1" strike="noStrike">
                <a:latin typeface="Arial"/>
              </a:rPr>
              <a:t>Cannot track and understand the state of complex communications</a:t>
            </a:r>
            <a:endParaRPr b="0" lang="it-IT" sz="2000" spc="-1" strike="noStrike">
              <a:latin typeface="Arial"/>
            </a:endParaRPr>
          </a:p>
          <a:p>
            <a:pPr marL="216000" indent="-216000">
              <a:lnSpc>
                <a:spcPct val="100000"/>
              </a:lnSpc>
            </a:pPr>
            <a:r>
              <a:rPr b="0" lang="it-IT" sz="2000" spc="-1" strike="noStrike">
                <a:latin typeface="Arial"/>
              </a:rPr>
              <a:t>Lack the ability to remember previous requests</a:t>
            </a:r>
            <a:endParaRPr b="0" lang="it-IT" sz="2000" spc="-1" strike="noStrike">
              <a:latin typeface="Arial"/>
            </a:endParaRPr>
          </a:p>
        </p:txBody>
      </p:sp>
      <p:sp>
        <p:nvSpPr>
          <p:cNvPr id="269" name="TextShape 3"/>
          <p:cNvSpPr txBox="1"/>
          <p:nvPr/>
        </p:nvSpPr>
        <p:spPr>
          <a:xfrm>
            <a:off x="3884760" y="8685360"/>
            <a:ext cx="2971440" cy="456840"/>
          </a:xfrm>
          <a:prstGeom prst="rect">
            <a:avLst/>
          </a:prstGeom>
          <a:noFill/>
          <a:ln>
            <a:noFill/>
          </a:ln>
        </p:spPr>
        <p:txBody>
          <a:bodyPr anchor="b">
            <a:noAutofit/>
          </a:bodyPr>
          <a:p>
            <a:pPr algn="r">
              <a:lnSpc>
                <a:spcPct val="100000"/>
              </a:lnSpc>
            </a:pPr>
            <a:fld id="{0F2A83F8-6426-4B42-8AAC-86254DD24F2A}" type="slidenum">
              <a:rPr b="0" lang="it-IT" sz="1200" spc="-1" strike="noStrike">
                <a:solidFill>
                  <a:srgbClr val="000000"/>
                </a:solidFill>
                <a:latin typeface="+mn-lt"/>
                <a:ea typeface="+mn-ea"/>
              </a:rPr>
              <a:t>63</a:t>
            </a:fld>
            <a:endParaRPr b="0" lang="it-IT"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sldImg"/>
          </p:nvPr>
        </p:nvSpPr>
        <p:spPr>
          <a:xfrm>
            <a:off x="1143000" y="685800"/>
            <a:ext cx="4571640" cy="3428640"/>
          </a:xfrm>
          <a:prstGeom prst="rect">
            <a:avLst/>
          </a:prstGeom>
        </p:spPr>
      </p:sp>
      <p:sp>
        <p:nvSpPr>
          <p:cNvPr id="271"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it-IT" sz="2000" spc="-1" strike="noStrike">
                <a:latin typeface="Arial"/>
              </a:rPr>
              <a:t>Uses statistical methods</a:t>
            </a:r>
            <a:endParaRPr b="0" lang="it-IT" sz="2000" spc="-1" strike="noStrike">
              <a:latin typeface="Arial"/>
            </a:endParaRPr>
          </a:p>
          <a:p>
            <a:pPr marL="216000" indent="-216000">
              <a:lnSpc>
                <a:spcPct val="100000"/>
              </a:lnSpc>
            </a:pPr>
            <a:r>
              <a:rPr b="0" lang="it-IT" sz="2000" spc="-1" strike="noStrike">
                <a:latin typeface="Arial"/>
              </a:rPr>
              <a:t>Ex of attributes for profiles: e.,ails, failed login attempts, level of processor usage 4 a host</a:t>
            </a:r>
            <a:endParaRPr b="0" lang="it-IT" sz="2000" spc="-1" strike="noStrike">
              <a:latin typeface="Arial"/>
            </a:endParaRPr>
          </a:p>
          <a:p>
            <a:pPr marL="216000" indent="-216000">
              <a:lnSpc>
                <a:spcPct val="100000"/>
              </a:lnSpc>
            </a:pPr>
            <a:r>
              <a:rPr b="0" lang="it-IT" sz="2000" spc="-1" strike="noStrike">
                <a:latin typeface="Arial"/>
              </a:rPr>
              <a:t>Evasion dynamic prof-&gt;perform small amount of malicious activity occasionally</a:t>
            </a:r>
            <a:endParaRPr b="0" lang="it-IT" sz="2000" spc="-1" strike="noStrike">
              <a:latin typeface="Arial"/>
            </a:endParaRPr>
          </a:p>
          <a:p>
            <a:pPr marL="216000" indent="-216000">
              <a:lnSpc>
                <a:spcPct val="100000"/>
              </a:lnSpc>
            </a:pPr>
            <a:r>
              <a:rPr b="0" lang="it-IT" sz="2000" spc="-1" strike="noStrike">
                <a:latin typeface="Arial"/>
              </a:rPr>
              <a:t>Computing may be very complex -&gt; activity not obsserved in the training period</a:t>
            </a:r>
            <a:endParaRPr b="0" lang="it-IT" sz="2000" spc="-1" strike="noStrike">
              <a:latin typeface="Arial"/>
            </a:endParaRPr>
          </a:p>
        </p:txBody>
      </p:sp>
      <p:sp>
        <p:nvSpPr>
          <p:cNvPr id="272" name="TextShape 3"/>
          <p:cNvSpPr txBox="1"/>
          <p:nvPr/>
        </p:nvSpPr>
        <p:spPr>
          <a:xfrm>
            <a:off x="3884760" y="8685360"/>
            <a:ext cx="2971440" cy="456840"/>
          </a:xfrm>
          <a:prstGeom prst="rect">
            <a:avLst/>
          </a:prstGeom>
          <a:noFill/>
          <a:ln>
            <a:noFill/>
          </a:ln>
        </p:spPr>
        <p:txBody>
          <a:bodyPr anchor="b">
            <a:noAutofit/>
          </a:bodyPr>
          <a:p>
            <a:pPr algn="r">
              <a:lnSpc>
                <a:spcPct val="100000"/>
              </a:lnSpc>
            </a:pPr>
            <a:fld id="{720D82CD-A82B-4C11-8AF0-6B10A0868907}" type="slidenum">
              <a:rPr b="0" lang="it-IT" sz="1200" spc="-1" strike="noStrike">
                <a:solidFill>
                  <a:srgbClr val="000000"/>
                </a:solidFill>
                <a:latin typeface="+mn-lt"/>
                <a:ea typeface="+mn-ea"/>
              </a:rPr>
              <a:t>63</a:t>
            </a:fld>
            <a:endParaRPr b="0" lang="it-IT"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sldImg"/>
          </p:nvPr>
        </p:nvSpPr>
        <p:spPr>
          <a:xfrm>
            <a:off x="1143000" y="685800"/>
            <a:ext cx="4571640" cy="3428640"/>
          </a:xfrm>
          <a:prstGeom prst="rect">
            <a:avLst/>
          </a:prstGeom>
        </p:spPr>
      </p:sp>
      <p:sp>
        <p:nvSpPr>
          <p:cNvPr id="274" name="PlaceHolder 2"/>
          <p:cNvSpPr>
            <a:spLocks noGrp="1"/>
          </p:cNvSpPr>
          <p:nvPr>
            <p:ph type="body"/>
          </p:nvPr>
        </p:nvSpPr>
        <p:spPr>
          <a:xfrm>
            <a:off x="685800" y="4343400"/>
            <a:ext cx="5486040" cy="4114440"/>
          </a:xfrm>
          <a:prstGeom prst="rect">
            <a:avLst/>
          </a:prstGeom>
        </p:spPr>
        <p:txBody>
          <a:bodyPr>
            <a:noAutofit/>
          </a:bodyPr>
          <a:p>
            <a:pPr marL="216000" indent="-216000">
              <a:lnSpc>
                <a:spcPct val="100000"/>
              </a:lnSpc>
            </a:pPr>
            <a:r>
              <a:rPr b="0" lang="it-IT" sz="2000" spc="-1" strike="noStrike">
                <a:latin typeface="Arial"/>
              </a:rPr>
              <a:t>Stateful means it is able to understand the state of a network, transport, application</a:t>
            </a:r>
            <a:endParaRPr b="0" lang="it-IT" sz="2000" spc="-1" strike="noStrike">
              <a:latin typeface="Arial"/>
            </a:endParaRPr>
          </a:p>
          <a:p>
            <a:pPr marL="216000" indent="-216000">
              <a:lnSpc>
                <a:spcPct val="100000"/>
              </a:lnSpc>
            </a:pPr>
            <a:r>
              <a:rPr b="0" lang="it-IT" sz="2000" spc="-1" strike="noStrike">
                <a:latin typeface="Arial"/>
              </a:rPr>
              <a:t>Check individual commands</a:t>
            </a:r>
            <a:endParaRPr b="0" lang="it-IT" sz="2000" spc="-1" strike="noStrike">
              <a:latin typeface="Arial"/>
            </a:endParaRPr>
          </a:p>
          <a:p>
            <a:pPr marL="216000" indent="-216000">
              <a:lnSpc>
                <a:spcPct val="100000"/>
              </a:lnSpc>
            </a:pPr>
            <a:endParaRPr b="0" lang="it-IT" sz="2000" spc="-1" strike="noStrike">
              <a:latin typeface="Arial"/>
            </a:endParaRPr>
          </a:p>
        </p:txBody>
      </p:sp>
      <p:sp>
        <p:nvSpPr>
          <p:cNvPr id="275" name="TextShape 3"/>
          <p:cNvSpPr txBox="1"/>
          <p:nvPr/>
        </p:nvSpPr>
        <p:spPr>
          <a:xfrm>
            <a:off x="3884760" y="8685360"/>
            <a:ext cx="2971440" cy="456840"/>
          </a:xfrm>
          <a:prstGeom prst="rect">
            <a:avLst/>
          </a:prstGeom>
          <a:noFill/>
          <a:ln>
            <a:noFill/>
          </a:ln>
        </p:spPr>
        <p:txBody>
          <a:bodyPr anchor="b">
            <a:noAutofit/>
          </a:bodyPr>
          <a:p>
            <a:pPr algn="r">
              <a:lnSpc>
                <a:spcPct val="100000"/>
              </a:lnSpc>
            </a:pPr>
            <a:fld id="{440EE370-869B-4951-A05E-B7996FD41400}" type="slidenum">
              <a:rPr b="0" lang="it-IT" sz="1200" spc="-1" strike="noStrike">
                <a:solidFill>
                  <a:srgbClr val="000000"/>
                </a:solidFill>
                <a:latin typeface="+mn-lt"/>
                <a:ea typeface="+mn-ea"/>
              </a:rPr>
              <a:t>63</a:t>
            </a:fld>
            <a:endParaRPr b="0" lang="it-IT"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722160" y="2906640"/>
            <a:ext cx="7772040" cy="715320"/>
          </a:xfrm>
          <a:prstGeom prst="rect">
            <a:avLst/>
          </a:prstGeom>
        </p:spPr>
        <p:txBody>
          <a:bodyPr lIns="0" rIns="0" tIns="0" bIns="0">
            <a:normAutofit/>
          </a:bodyPr>
          <a:p>
            <a:endParaRPr b="0" lang="en-US" sz="3200" spc="-1" strike="noStrike">
              <a:solidFill>
                <a:srgbClr val="000000"/>
              </a:solidFill>
              <a:latin typeface="Calibri"/>
            </a:endParaRPr>
          </a:p>
        </p:txBody>
      </p:sp>
      <p:sp>
        <p:nvSpPr>
          <p:cNvPr id="28" name="PlaceHolder 3"/>
          <p:cNvSpPr>
            <a:spLocks noGrp="1"/>
          </p:cNvSpPr>
          <p:nvPr>
            <p:ph type="body"/>
          </p:nvPr>
        </p:nvSpPr>
        <p:spPr>
          <a:xfrm>
            <a:off x="722160" y="3690360"/>
            <a:ext cx="7772040" cy="7153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722160" y="290664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31" name="PlaceHolder 3"/>
          <p:cNvSpPr>
            <a:spLocks noGrp="1"/>
          </p:cNvSpPr>
          <p:nvPr>
            <p:ph type="body"/>
          </p:nvPr>
        </p:nvSpPr>
        <p:spPr>
          <a:xfrm>
            <a:off x="4704840" y="290664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32" name="PlaceHolder 4"/>
          <p:cNvSpPr>
            <a:spLocks noGrp="1"/>
          </p:cNvSpPr>
          <p:nvPr>
            <p:ph type="body"/>
          </p:nvPr>
        </p:nvSpPr>
        <p:spPr>
          <a:xfrm>
            <a:off x="722160" y="369036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33" name="PlaceHolder 5"/>
          <p:cNvSpPr>
            <a:spLocks noGrp="1"/>
          </p:cNvSpPr>
          <p:nvPr>
            <p:ph type="body"/>
          </p:nvPr>
        </p:nvSpPr>
        <p:spPr>
          <a:xfrm>
            <a:off x="4704840" y="369036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722160" y="2906640"/>
            <a:ext cx="2502360" cy="715320"/>
          </a:xfrm>
          <a:prstGeom prst="rect">
            <a:avLst/>
          </a:prstGeom>
        </p:spPr>
        <p:txBody>
          <a:bodyPr lIns="0" rIns="0" tIns="0" bIns="0">
            <a:normAutofit fontScale="15000"/>
          </a:bodyPr>
          <a:p>
            <a:endParaRPr b="0" lang="en-US" sz="3200" spc="-1" strike="noStrike">
              <a:solidFill>
                <a:srgbClr val="000000"/>
              </a:solidFill>
              <a:latin typeface="Calibri"/>
            </a:endParaRPr>
          </a:p>
        </p:txBody>
      </p:sp>
      <p:sp>
        <p:nvSpPr>
          <p:cNvPr id="36" name="PlaceHolder 3"/>
          <p:cNvSpPr>
            <a:spLocks noGrp="1"/>
          </p:cNvSpPr>
          <p:nvPr>
            <p:ph type="body"/>
          </p:nvPr>
        </p:nvSpPr>
        <p:spPr>
          <a:xfrm>
            <a:off x="3350160" y="2906640"/>
            <a:ext cx="2502360" cy="715320"/>
          </a:xfrm>
          <a:prstGeom prst="rect">
            <a:avLst/>
          </a:prstGeom>
        </p:spPr>
        <p:txBody>
          <a:bodyPr lIns="0" rIns="0" tIns="0" bIns="0">
            <a:normAutofit fontScale="15000"/>
          </a:bodyPr>
          <a:p>
            <a:endParaRPr b="0" lang="en-US" sz="3200" spc="-1" strike="noStrike">
              <a:solidFill>
                <a:srgbClr val="000000"/>
              </a:solidFill>
              <a:latin typeface="Calibri"/>
            </a:endParaRPr>
          </a:p>
        </p:txBody>
      </p:sp>
      <p:sp>
        <p:nvSpPr>
          <p:cNvPr id="37" name="PlaceHolder 4"/>
          <p:cNvSpPr>
            <a:spLocks noGrp="1"/>
          </p:cNvSpPr>
          <p:nvPr>
            <p:ph type="body"/>
          </p:nvPr>
        </p:nvSpPr>
        <p:spPr>
          <a:xfrm>
            <a:off x="5977800" y="2906640"/>
            <a:ext cx="2502360" cy="715320"/>
          </a:xfrm>
          <a:prstGeom prst="rect">
            <a:avLst/>
          </a:prstGeom>
        </p:spPr>
        <p:txBody>
          <a:bodyPr lIns="0" rIns="0" tIns="0" bIns="0">
            <a:normAutofit fontScale="15000"/>
          </a:bodyPr>
          <a:p>
            <a:endParaRPr b="0" lang="en-US" sz="3200" spc="-1" strike="noStrike">
              <a:solidFill>
                <a:srgbClr val="000000"/>
              </a:solidFill>
              <a:latin typeface="Calibri"/>
            </a:endParaRPr>
          </a:p>
        </p:txBody>
      </p:sp>
      <p:sp>
        <p:nvSpPr>
          <p:cNvPr id="38" name="PlaceHolder 5"/>
          <p:cNvSpPr>
            <a:spLocks noGrp="1"/>
          </p:cNvSpPr>
          <p:nvPr>
            <p:ph type="body"/>
          </p:nvPr>
        </p:nvSpPr>
        <p:spPr>
          <a:xfrm>
            <a:off x="722160" y="3690360"/>
            <a:ext cx="2502360" cy="715320"/>
          </a:xfrm>
          <a:prstGeom prst="rect">
            <a:avLst/>
          </a:prstGeom>
        </p:spPr>
        <p:txBody>
          <a:bodyPr lIns="0" rIns="0" tIns="0" bIns="0">
            <a:normAutofit fontScale="15000"/>
          </a:bodyPr>
          <a:p>
            <a:endParaRPr b="0" lang="en-US" sz="3200" spc="-1" strike="noStrike">
              <a:solidFill>
                <a:srgbClr val="000000"/>
              </a:solidFill>
              <a:latin typeface="Calibri"/>
            </a:endParaRPr>
          </a:p>
        </p:txBody>
      </p:sp>
      <p:sp>
        <p:nvSpPr>
          <p:cNvPr id="39" name="PlaceHolder 6"/>
          <p:cNvSpPr>
            <a:spLocks noGrp="1"/>
          </p:cNvSpPr>
          <p:nvPr>
            <p:ph type="body"/>
          </p:nvPr>
        </p:nvSpPr>
        <p:spPr>
          <a:xfrm>
            <a:off x="3350160" y="3690360"/>
            <a:ext cx="2502360" cy="715320"/>
          </a:xfrm>
          <a:prstGeom prst="rect">
            <a:avLst/>
          </a:prstGeom>
        </p:spPr>
        <p:txBody>
          <a:bodyPr lIns="0" rIns="0" tIns="0" bIns="0">
            <a:normAutofit fontScale="15000"/>
          </a:bodyPr>
          <a:p>
            <a:endParaRPr b="0" lang="en-US" sz="3200" spc="-1" strike="noStrike">
              <a:solidFill>
                <a:srgbClr val="000000"/>
              </a:solidFill>
              <a:latin typeface="Calibri"/>
            </a:endParaRPr>
          </a:p>
        </p:txBody>
      </p:sp>
      <p:sp>
        <p:nvSpPr>
          <p:cNvPr id="40" name="PlaceHolder 7"/>
          <p:cNvSpPr>
            <a:spLocks noGrp="1"/>
          </p:cNvSpPr>
          <p:nvPr>
            <p:ph type="body"/>
          </p:nvPr>
        </p:nvSpPr>
        <p:spPr>
          <a:xfrm>
            <a:off x="5977800" y="3690360"/>
            <a:ext cx="2502360" cy="715320"/>
          </a:xfrm>
          <a:prstGeom prst="rect">
            <a:avLst/>
          </a:prstGeom>
        </p:spPr>
        <p:txBody>
          <a:bodyPr lIns="0" rIns="0" tIns="0" bIns="0">
            <a:normAutofit fontScale="15000"/>
          </a:bodyPr>
          <a:p>
            <a:endParaRPr b="0" lang="en-US" sz="32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722160" y="2906640"/>
            <a:ext cx="7772040" cy="149976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722160" y="2906640"/>
            <a:ext cx="7772040" cy="14997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722160" y="2906640"/>
            <a:ext cx="3792600" cy="1499760"/>
          </a:xfrm>
          <a:prstGeom prst="rect">
            <a:avLst/>
          </a:prstGeom>
        </p:spPr>
        <p:txBody>
          <a:bodyPr lIns="0" rIns="0" tIns="0" bIns="0">
            <a:normAutofit/>
          </a:bodyPr>
          <a:p>
            <a:endParaRPr b="0" lang="en-US" sz="3200" spc="-1" strike="noStrike">
              <a:solidFill>
                <a:srgbClr val="000000"/>
              </a:solidFill>
              <a:latin typeface="Calibri"/>
            </a:endParaRPr>
          </a:p>
        </p:txBody>
      </p:sp>
      <p:sp>
        <p:nvSpPr>
          <p:cNvPr id="52" name="PlaceHolder 3"/>
          <p:cNvSpPr>
            <a:spLocks noGrp="1"/>
          </p:cNvSpPr>
          <p:nvPr>
            <p:ph type="body"/>
          </p:nvPr>
        </p:nvSpPr>
        <p:spPr>
          <a:xfrm>
            <a:off x="4704840" y="2906640"/>
            <a:ext cx="3792600" cy="14997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722160" y="4406760"/>
            <a:ext cx="7772040" cy="63140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722160" y="290664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57" name="PlaceHolder 3"/>
          <p:cNvSpPr>
            <a:spLocks noGrp="1"/>
          </p:cNvSpPr>
          <p:nvPr>
            <p:ph type="body"/>
          </p:nvPr>
        </p:nvSpPr>
        <p:spPr>
          <a:xfrm>
            <a:off x="4704840" y="2906640"/>
            <a:ext cx="3792600" cy="1499760"/>
          </a:xfrm>
          <a:prstGeom prst="rect">
            <a:avLst/>
          </a:prstGeom>
        </p:spPr>
        <p:txBody>
          <a:bodyPr lIns="0" rIns="0" tIns="0" bIns="0">
            <a:normAutofit/>
          </a:bodyPr>
          <a:p>
            <a:endParaRPr b="0" lang="en-US" sz="3200" spc="-1" strike="noStrike">
              <a:solidFill>
                <a:srgbClr val="000000"/>
              </a:solidFill>
              <a:latin typeface="Calibri"/>
            </a:endParaRPr>
          </a:p>
        </p:txBody>
      </p:sp>
      <p:sp>
        <p:nvSpPr>
          <p:cNvPr id="58" name="PlaceHolder 4"/>
          <p:cNvSpPr>
            <a:spLocks noGrp="1"/>
          </p:cNvSpPr>
          <p:nvPr>
            <p:ph type="body"/>
          </p:nvPr>
        </p:nvSpPr>
        <p:spPr>
          <a:xfrm>
            <a:off x="722160" y="369036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722160" y="2906640"/>
            <a:ext cx="7772040" cy="149976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722160" y="2906640"/>
            <a:ext cx="3792600" cy="1499760"/>
          </a:xfrm>
          <a:prstGeom prst="rect">
            <a:avLst/>
          </a:prstGeom>
        </p:spPr>
        <p:txBody>
          <a:bodyPr lIns="0" rIns="0" tIns="0" bIns="0">
            <a:normAutofit/>
          </a:bodyPr>
          <a:p>
            <a:endParaRPr b="0" lang="en-US" sz="3200" spc="-1" strike="noStrike">
              <a:solidFill>
                <a:srgbClr val="000000"/>
              </a:solidFill>
              <a:latin typeface="Calibri"/>
            </a:endParaRPr>
          </a:p>
        </p:txBody>
      </p:sp>
      <p:sp>
        <p:nvSpPr>
          <p:cNvPr id="61" name="PlaceHolder 3"/>
          <p:cNvSpPr>
            <a:spLocks noGrp="1"/>
          </p:cNvSpPr>
          <p:nvPr>
            <p:ph type="body"/>
          </p:nvPr>
        </p:nvSpPr>
        <p:spPr>
          <a:xfrm>
            <a:off x="4704840" y="290664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62" name="PlaceHolder 4"/>
          <p:cNvSpPr>
            <a:spLocks noGrp="1"/>
          </p:cNvSpPr>
          <p:nvPr>
            <p:ph type="body"/>
          </p:nvPr>
        </p:nvSpPr>
        <p:spPr>
          <a:xfrm>
            <a:off x="4704840" y="369036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722160" y="290664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65" name="PlaceHolder 3"/>
          <p:cNvSpPr>
            <a:spLocks noGrp="1"/>
          </p:cNvSpPr>
          <p:nvPr>
            <p:ph type="body"/>
          </p:nvPr>
        </p:nvSpPr>
        <p:spPr>
          <a:xfrm>
            <a:off x="4704840" y="290664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66" name="PlaceHolder 4"/>
          <p:cNvSpPr>
            <a:spLocks noGrp="1"/>
          </p:cNvSpPr>
          <p:nvPr>
            <p:ph type="body"/>
          </p:nvPr>
        </p:nvSpPr>
        <p:spPr>
          <a:xfrm>
            <a:off x="722160" y="3690360"/>
            <a:ext cx="7772040" cy="7153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722160" y="2906640"/>
            <a:ext cx="7772040" cy="715320"/>
          </a:xfrm>
          <a:prstGeom prst="rect">
            <a:avLst/>
          </a:prstGeom>
        </p:spPr>
        <p:txBody>
          <a:bodyPr lIns="0" rIns="0" tIns="0" bIns="0">
            <a:normAutofit/>
          </a:bodyPr>
          <a:p>
            <a:endParaRPr b="0" lang="en-US" sz="3200" spc="-1" strike="noStrike">
              <a:solidFill>
                <a:srgbClr val="000000"/>
              </a:solidFill>
              <a:latin typeface="Calibri"/>
            </a:endParaRPr>
          </a:p>
        </p:txBody>
      </p:sp>
      <p:sp>
        <p:nvSpPr>
          <p:cNvPr id="69" name="PlaceHolder 3"/>
          <p:cNvSpPr>
            <a:spLocks noGrp="1"/>
          </p:cNvSpPr>
          <p:nvPr>
            <p:ph type="body"/>
          </p:nvPr>
        </p:nvSpPr>
        <p:spPr>
          <a:xfrm>
            <a:off x="722160" y="3690360"/>
            <a:ext cx="7772040" cy="7153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722160" y="290664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72" name="PlaceHolder 3"/>
          <p:cNvSpPr>
            <a:spLocks noGrp="1"/>
          </p:cNvSpPr>
          <p:nvPr>
            <p:ph type="body"/>
          </p:nvPr>
        </p:nvSpPr>
        <p:spPr>
          <a:xfrm>
            <a:off x="4704840" y="290664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73" name="PlaceHolder 4"/>
          <p:cNvSpPr>
            <a:spLocks noGrp="1"/>
          </p:cNvSpPr>
          <p:nvPr>
            <p:ph type="body"/>
          </p:nvPr>
        </p:nvSpPr>
        <p:spPr>
          <a:xfrm>
            <a:off x="722160" y="369036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74" name="PlaceHolder 5"/>
          <p:cNvSpPr>
            <a:spLocks noGrp="1"/>
          </p:cNvSpPr>
          <p:nvPr>
            <p:ph type="body"/>
          </p:nvPr>
        </p:nvSpPr>
        <p:spPr>
          <a:xfrm>
            <a:off x="4704840" y="369036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722160" y="2906640"/>
            <a:ext cx="2502360" cy="715320"/>
          </a:xfrm>
          <a:prstGeom prst="rect">
            <a:avLst/>
          </a:prstGeom>
        </p:spPr>
        <p:txBody>
          <a:bodyPr lIns="0" rIns="0" tIns="0" bIns="0">
            <a:normAutofit fontScale="15000"/>
          </a:bodyPr>
          <a:p>
            <a:endParaRPr b="0" lang="en-US" sz="3200" spc="-1" strike="noStrike">
              <a:solidFill>
                <a:srgbClr val="000000"/>
              </a:solidFill>
              <a:latin typeface="Calibri"/>
            </a:endParaRPr>
          </a:p>
        </p:txBody>
      </p:sp>
      <p:sp>
        <p:nvSpPr>
          <p:cNvPr id="77" name="PlaceHolder 3"/>
          <p:cNvSpPr>
            <a:spLocks noGrp="1"/>
          </p:cNvSpPr>
          <p:nvPr>
            <p:ph type="body"/>
          </p:nvPr>
        </p:nvSpPr>
        <p:spPr>
          <a:xfrm>
            <a:off x="3350160" y="2906640"/>
            <a:ext cx="2502360" cy="715320"/>
          </a:xfrm>
          <a:prstGeom prst="rect">
            <a:avLst/>
          </a:prstGeom>
        </p:spPr>
        <p:txBody>
          <a:bodyPr lIns="0" rIns="0" tIns="0" bIns="0">
            <a:normAutofit fontScale="15000"/>
          </a:bodyPr>
          <a:p>
            <a:endParaRPr b="0" lang="en-US" sz="3200" spc="-1" strike="noStrike">
              <a:solidFill>
                <a:srgbClr val="000000"/>
              </a:solidFill>
              <a:latin typeface="Calibri"/>
            </a:endParaRPr>
          </a:p>
        </p:txBody>
      </p:sp>
      <p:sp>
        <p:nvSpPr>
          <p:cNvPr id="78" name="PlaceHolder 4"/>
          <p:cNvSpPr>
            <a:spLocks noGrp="1"/>
          </p:cNvSpPr>
          <p:nvPr>
            <p:ph type="body"/>
          </p:nvPr>
        </p:nvSpPr>
        <p:spPr>
          <a:xfrm>
            <a:off x="5977800" y="2906640"/>
            <a:ext cx="2502360" cy="715320"/>
          </a:xfrm>
          <a:prstGeom prst="rect">
            <a:avLst/>
          </a:prstGeom>
        </p:spPr>
        <p:txBody>
          <a:bodyPr lIns="0" rIns="0" tIns="0" bIns="0">
            <a:normAutofit fontScale="15000"/>
          </a:bodyPr>
          <a:p>
            <a:endParaRPr b="0" lang="en-US" sz="3200" spc="-1" strike="noStrike">
              <a:solidFill>
                <a:srgbClr val="000000"/>
              </a:solidFill>
              <a:latin typeface="Calibri"/>
            </a:endParaRPr>
          </a:p>
        </p:txBody>
      </p:sp>
      <p:sp>
        <p:nvSpPr>
          <p:cNvPr id="79" name="PlaceHolder 5"/>
          <p:cNvSpPr>
            <a:spLocks noGrp="1"/>
          </p:cNvSpPr>
          <p:nvPr>
            <p:ph type="body"/>
          </p:nvPr>
        </p:nvSpPr>
        <p:spPr>
          <a:xfrm>
            <a:off x="722160" y="3690360"/>
            <a:ext cx="2502360" cy="715320"/>
          </a:xfrm>
          <a:prstGeom prst="rect">
            <a:avLst/>
          </a:prstGeom>
        </p:spPr>
        <p:txBody>
          <a:bodyPr lIns="0" rIns="0" tIns="0" bIns="0">
            <a:normAutofit fontScale="15000"/>
          </a:bodyPr>
          <a:p>
            <a:endParaRPr b="0" lang="en-US" sz="3200" spc="-1" strike="noStrike">
              <a:solidFill>
                <a:srgbClr val="000000"/>
              </a:solidFill>
              <a:latin typeface="Calibri"/>
            </a:endParaRPr>
          </a:p>
        </p:txBody>
      </p:sp>
      <p:sp>
        <p:nvSpPr>
          <p:cNvPr id="80" name="PlaceHolder 6"/>
          <p:cNvSpPr>
            <a:spLocks noGrp="1"/>
          </p:cNvSpPr>
          <p:nvPr>
            <p:ph type="body"/>
          </p:nvPr>
        </p:nvSpPr>
        <p:spPr>
          <a:xfrm>
            <a:off x="3350160" y="3690360"/>
            <a:ext cx="2502360" cy="715320"/>
          </a:xfrm>
          <a:prstGeom prst="rect">
            <a:avLst/>
          </a:prstGeom>
        </p:spPr>
        <p:txBody>
          <a:bodyPr lIns="0" rIns="0" tIns="0" bIns="0">
            <a:normAutofit fontScale="15000"/>
          </a:bodyPr>
          <a:p>
            <a:endParaRPr b="0" lang="en-US" sz="3200" spc="-1" strike="noStrike">
              <a:solidFill>
                <a:srgbClr val="000000"/>
              </a:solidFill>
              <a:latin typeface="Calibri"/>
            </a:endParaRPr>
          </a:p>
        </p:txBody>
      </p:sp>
      <p:sp>
        <p:nvSpPr>
          <p:cNvPr id="81" name="PlaceHolder 7"/>
          <p:cNvSpPr>
            <a:spLocks noGrp="1"/>
          </p:cNvSpPr>
          <p:nvPr>
            <p:ph type="body"/>
          </p:nvPr>
        </p:nvSpPr>
        <p:spPr>
          <a:xfrm>
            <a:off x="5977800" y="3690360"/>
            <a:ext cx="2502360" cy="715320"/>
          </a:xfrm>
          <a:prstGeom prst="rect">
            <a:avLst/>
          </a:prstGeom>
        </p:spPr>
        <p:txBody>
          <a:bodyPr lIns="0" rIns="0" tIns="0" bIns="0">
            <a:normAutofit fontScale="15000"/>
          </a:bodyPr>
          <a:p>
            <a:endParaRPr b="0" lang="en-US" sz="3200" spc="-1" strike="noStrike">
              <a:solidFill>
                <a:srgbClr val="00000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8" name="PlaceHolder 2"/>
          <p:cNvSpPr>
            <a:spLocks noGrp="1"/>
          </p:cNvSpPr>
          <p:nvPr>
            <p:ph type="subTitle"/>
          </p:nvPr>
        </p:nvSpPr>
        <p:spPr>
          <a:xfrm>
            <a:off x="722160" y="2906640"/>
            <a:ext cx="7772040" cy="149976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0" name="PlaceHolder 2"/>
          <p:cNvSpPr>
            <a:spLocks noGrp="1"/>
          </p:cNvSpPr>
          <p:nvPr>
            <p:ph type="body"/>
          </p:nvPr>
        </p:nvSpPr>
        <p:spPr>
          <a:xfrm>
            <a:off x="722160" y="2906640"/>
            <a:ext cx="7772040" cy="14997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2" name="PlaceHolder 2"/>
          <p:cNvSpPr>
            <a:spLocks noGrp="1"/>
          </p:cNvSpPr>
          <p:nvPr>
            <p:ph type="body"/>
          </p:nvPr>
        </p:nvSpPr>
        <p:spPr>
          <a:xfrm>
            <a:off x="722160" y="2906640"/>
            <a:ext cx="3792600" cy="1499760"/>
          </a:xfrm>
          <a:prstGeom prst="rect">
            <a:avLst/>
          </a:prstGeom>
        </p:spPr>
        <p:txBody>
          <a:bodyPr lIns="0" rIns="0" tIns="0" bIns="0">
            <a:normAutofit/>
          </a:bodyPr>
          <a:p>
            <a:endParaRPr b="0" lang="en-US" sz="3200" spc="-1" strike="noStrike">
              <a:solidFill>
                <a:srgbClr val="000000"/>
              </a:solidFill>
              <a:latin typeface="Calibri"/>
            </a:endParaRPr>
          </a:p>
        </p:txBody>
      </p:sp>
      <p:sp>
        <p:nvSpPr>
          <p:cNvPr id="93" name="PlaceHolder 3"/>
          <p:cNvSpPr>
            <a:spLocks noGrp="1"/>
          </p:cNvSpPr>
          <p:nvPr>
            <p:ph type="body"/>
          </p:nvPr>
        </p:nvSpPr>
        <p:spPr>
          <a:xfrm>
            <a:off x="4704840" y="2906640"/>
            <a:ext cx="3792600" cy="14997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722160" y="2906640"/>
            <a:ext cx="7772040" cy="14997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722160" y="4406760"/>
            <a:ext cx="7772040" cy="63140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97" name="PlaceHolder 2"/>
          <p:cNvSpPr>
            <a:spLocks noGrp="1"/>
          </p:cNvSpPr>
          <p:nvPr>
            <p:ph type="body"/>
          </p:nvPr>
        </p:nvSpPr>
        <p:spPr>
          <a:xfrm>
            <a:off x="722160" y="290664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98" name="PlaceHolder 3"/>
          <p:cNvSpPr>
            <a:spLocks noGrp="1"/>
          </p:cNvSpPr>
          <p:nvPr>
            <p:ph type="body"/>
          </p:nvPr>
        </p:nvSpPr>
        <p:spPr>
          <a:xfrm>
            <a:off x="4704840" y="2906640"/>
            <a:ext cx="3792600" cy="1499760"/>
          </a:xfrm>
          <a:prstGeom prst="rect">
            <a:avLst/>
          </a:prstGeom>
        </p:spPr>
        <p:txBody>
          <a:bodyPr lIns="0" rIns="0" tIns="0" bIns="0">
            <a:normAutofit/>
          </a:bodyPr>
          <a:p>
            <a:endParaRPr b="0" lang="en-US" sz="3200" spc="-1" strike="noStrike">
              <a:solidFill>
                <a:srgbClr val="000000"/>
              </a:solidFill>
              <a:latin typeface="Calibri"/>
            </a:endParaRPr>
          </a:p>
        </p:txBody>
      </p:sp>
      <p:sp>
        <p:nvSpPr>
          <p:cNvPr id="99" name="PlaceHolder 4"/>
          <p:cNvSpPr>
            <a:spLocks noGrp="1"/>
          </p:cNvSpPr>
          <p:nvPr>
            <p:ph type="body"/>
          </p:nvPr>
        </p:nvSpPr>
        <p:spPr>
          <a:xfrm>
            <a:off x="722160" y="369036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1" name="PlaceHolder 2"/>
          <p:cNvSpPr>
            <a:spLocks noGrp="1"/>
          </p:cNvSpPr>
          <p:nvPr>
            <p:ph type="body"/>
          </p:nvPr>
        </p:nvSpPr>
        <p:spPr>
          <a:xfrm>
            <a:off x="722160" y="2906640"/>
            <a:ext cx="3792600" cy="1499760"/>
          </a:xfrm>
          <a:prstGeom prst="rect">
            <a:avLst/>
          </a:prstGeom>
        </p:spPr>
        <p:txBody>
          <a:bodyPr lIns="0" rIns="0" tIns="0" bIns="0">
            <a:normAutofit/>
          </a:bodyPr>
          <a:p>
            <a:endParaRPr b="0" lang="en-US" sz="3200" spc="-1" strike="noStrike">
              <a:solidFill>
                <a:srgbClr val="000000"/>
              </a:solidFill>
              <a:latin typeface="Calibri"/>
            </a:endParaRPr>
          </a:p>
        </p:txBody>
      </p:sp>
      <p:sp>
        <p:nvSpPr>
          <p:cNvPr id="102" name="PlaceHolder 3"/>
          <p:cNvSpPr>
            <a:spLocks noGrp="1"/>
          </p:cNvSpPr>
          <p:nvPr>
            <p:ph type="body"/>
          </p:nvPr>
        </p:nvSpPr>
        <p:spPr>
          <a:xfrm>
            <a:off x="4704840" y="290664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103" name="PlaceHolder 4"/>
          <p:cNvSpPr>
            <a:spLocks noGrp="1"/>
          </p:cNvSpPr>
          <p:nvPr>
            <p:ph type="body"/>
          </p:nvPr>
        </p:nvSpPr>
        <p:spPr>
          <a:xfrm>
            <a:off x="4704840" y="369036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5" name="PlaceHolder 2"/>
          <p:cNvSpPr>
            <a:spLocks noGrp="1"/>
          </p:cNvSpPr>
          <p:nvPr>
            <p:ph type="body"/>
          </p:nvPr>
        </p:nvSpPr>
        <p:spPr>
          <a:xfrm>
            <a:off x="722160" y="290664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106" name="PlaceHolder 3"/>
          <p:cNvSpPr>
            <a:spLocks noGrp="1"/>
          </p:cNvSpPr>
          <p:nvPr>
            <p:ph type="body"/>
          </p:nvPr>
        </p:nvSpPr>
        <p:spPr>
          <a:xfrm>
            <a:off x="4704840" y="290664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107" name="PlaceHolder 4"/>
          <p:cNvSpPr>
            <a:spLocks noGrp="1"/>
          </p:cNvSpPr>
          <p:nvPr>
            <p:ph type="body"/>
          </p:nvPr>
        </p:nvSpPr>
        <p:spPr>
          <a:xfrm>
            <a:off x="722160" y="3690360"/>
            <a:ext cx="7772040" cy="7153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9" name="PlaceHolder 2"/>
          <p:cNvSpPr>
            <a:spLocks noGrp="1"/>
          </p:cNvSpPr>
          <p:nvPr>
            <p:ph type="body"/>
          </p:nvPr>
        </p:nvSpPr>
        <p:spPr>
          <a:xfrm>
            <a:off x="722160" y="2906640"/>
            <a:ext cx="7772040" cy="715320"/>
          </a:xfrm>
          <a:prstGeom prst="rect">
            <a:avLst/>
          </a:prstGeom>
        </p:spPr>
        <p:txBody>
          <a:bodyPr lIns="0" rIns="0" tIns="0" bIns="0">
            <a:normAutofit/>
          </a:bodyPr>
          <a:p>
            <a:endParaRPr b="0" lang="en-US" sz="3200" spc="-1" strike="noStrike">
              <a:solidFill>
                <a:srgbClr val="000000"/>
              </a:solidFill>
              <a:latin typeface="Calibri"/>
            </a:endParaRPr>
          </a:p>
        </p:txBody>
      </p:sp>
      <p:sp>
        <p:nvSpPr>
          <p:cNvPr id="110" name="PlaceHolder 3"/>
          <p:cNvSpPr>
            <a:spLocks noGrp="1"/>
          </p:cNvSpPr>
          <p:nvPr>
            <p:ph type="body"/>
          </p:nvPr>
        </p:nvSpPr>
        <p:spPr>
          <a:xfrm>
            <a:off x="722160" y="3690360"/>
            <a:ext cx="7772040" cy="7153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2" name="PlaceHolder 2"/>
          <p:cNvSpPr>
            <a:spLocks noGrp="1"/>
          </p:cNvSpPr>
          <p:nvPr>
            <p:ph type="body"/>
          </p:nvPr>
        </p:nvSpPr>
        <p:spPr>
          <a:xfrm>
            <a:off x="722160" y="290664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113" name="PlaceHolder 3"/>
          <p:cNvSpPr>
            <a:spLocks noGrp="1"/>
          </p:cNvSpPr>
          <p:nvPr>
            <p:ph type="body"/>
          </p:nvPr>
        </p:nvSpPr>
        <p:spPr>
          <a:xfrm>
            <a:off x="4704840" y="290664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114" name="PlaceHolder 4"/>
          <p:cNvSpPr>
            <a:spLocks noGrp="1"/>
          </p:cNvSpPr>
          <p:nvPr>
            <p:ph type="body"/>
          </p:nvPr>
        </p:nvSpPr>
        <p:spPr>
          <a:xfrm>
            <a:off x="722160" y="369036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115" name="PlaceHolder 5"/>
          <p:cNvSpPr>
            <a:spLocks noGrp="1"/>
          </p:cNvSpPr>
          <p:nvPr>
            <p:ph type="body"/>
          </p:nvPr>
        </p:nvSpPr>
        <p:spPr>
          <a:xfrm>
            <a:off x="4704840" y="369036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17" name="PlaceHolder 2"/>
          <p:cNvSpPr>
            <a:spLocks noGrp="1"/>
          </p:cNvSpPr>
          <p:nvPr>
            <p:ph type="body"/>
          </p:nvPr>
        </p:nvSpPr>
        <p:spPr>
          <a:xfrm>
            <a:off x="722160" y="2906640"/>
            <a:ext cx="2502360" cy="715320"/>
          </a:xfrm>
          <a:prstGeom prst="rect">
            <a:avLst/>
          </a:prstGeom>
        </p:spPr>
        <p:txBody>
          <a:bodyPr lIns="0" rIns="0" tIns="0" bIns="0">
            <a:normAutofit fontScale="15000"/>
          </a:bodyPr>
          <a:p>
            <a:endParaRPr b="0" lang="en-US" sz="3200" spc="-1" strike="noStrike">
              <a:solidFill>
                <a:srgbClr val="000000"/>
              </a:solidFill>
              <a:latin typeface="Calibri"/>
            </a:endParaRPr>
          </a:p>
        </p:txBody>
      </p:sp>
      <p:sp>
        <p:nvSpPr>
          <p:cNvPr id="118" name="PlaceHolder 3"/>
          <p:cNvSpPr>
            <a:spLocks noGrp="1"/>
          </p:cNvSpPr>
          <p:nvPr>
            <p:ph type="body"/>
          </p:nvPr>
        </p:nvSpPr>
        <p:spPr>
          <a:xfrm>
            <a:off x="3350160" y="2906640"/>
            <a:ext cx="2502360" cy="715320"/>
          </a:xfrm>
          <a:prstGeom prst="rect">
            <a:avLst/>
          </a:prstGeom>
        </p:spPr>
        <p:txBody>
          <a:bodyPr lIns="0" rIns="0" tIns="0" bIns="0">
            <a:normAutofit fontScale="15000"/>
          </a:bodyPr>
          <a:p>
            <a:endParaRPr b="0" lang="en-US" sz="3200" spc="-1" strike="noStrike">
              <a:solidFill>
                <a:srgbClr val="000000"/>
              </a:solidFill>
              <a:latin typeface="Calibri"/>
            </a:endParaRPr>
          </a:p>
        </p:txBody>
      </p:sp>
      <p:sp>
        <p:nvSpPr>
          <p:cNvPr id="119" name="PlaceHolder 4"/>
          <p:cNvSpPr>
            <a:spLocks noGrp="1"/>
          </p:cNvSpPr>
          <p:nvPr>
            <p:ph type="body"/>
          </p:nvPr>
        </p:nvSpPr>
        <p:spPr>
          <a:xfrm>
            <a:off x="5977800" y="2906640"/>
            <a:ext cx="2502360" cy="715320"/>
          </a:xfrm>
          <a:prstGeom prst="rect">
            <a:avLst/>
          </a:prstGeom>
        </p:spPr>
        <p:txBody>
          <a:bodyPr lIns="0" rIns="0" tIns="0" bIns="0">
            <a:normAutofit fontScale="15000"/>
          </a:bodyPr>
          <a:p>
            <a:endParaRPr b="0" lang="en-US" sz="3200" spc="-1" strike="noStrike">
              <a:solidFill>
                <a:srgbClr val="000000"/>
              </a:solidFill>
              <a:latin typeface="Calibri"/>
            </a:endParaRPr>
          </a:p>
        </p:txBody>
      </p:sp>
      <p:sp>
        <p:nvSpPr>
          <p:cNvPr id="120" name="PlaceHolder 5"/>
          <p:cNvSpPr>
            <a:spLocks noGrp="1"/>
          </p:cNvSpPr>
          <p:nvPr>
            <p:ph type="body"/>
          </p:nvPr>
        </p:nvSpPr>
        <p:spPr>
          <a:xfrm>
            <a:off x="722160" y="3690360"/>
            <a:ext cx="2502360" cy="715320"/>
          </a:xfrm>
          <a:prstGeom prst="rect">
            <a:avLst/>
          </a:prstGeom>
        </p:spPr>
        <p:txBody>
          <a:bodyPr lIns="0" rIns="0" tIns="0" bIns="0">
            <a:normAutofit fontScale="15000"/>
          </a:bodyPr>
          <a:p>
            <a:endParaRPr b="0" lang="en-US" sz="3200" spc="-1" strike="noStrike">
              <a:solidFill>
                <a:srgbClr val="000000"/>
              </a:solidFill>
              <a:latin typeface="Calibri"/>
            </a:endParaRPr>
          </a:p>
        </p:txBody>
      </p:sp>
      <p:sp>
        <p:nvSpPr>
          <p:cNvPr id="121" name="PlaceHolder 6"/>
          <p:cNvSpPr>
            <a:spLocks noGrp="1"/>
          </p:cNvSpPr>
          <p:nvPr>
            <p:ph type="body"/>
          </p:nvPr>
        </p:nvSpPr>
        <p:spPr>
          <a:xfrm>
            <a:off x="3350160" y="3690360"/>
            <a:ext cx="2502360" cy="715320"/>
          </a:xfrm>
          <a:prstGeom prst="rect">
            <a:avLst/>
          </a:prstGeom>
        </p:spPr>
        <p:txBody>
          <a:bodyPr lIns="0" rIns="0" tIns="0" bIns="0">
            <a:normAutofit fontScale="15000"/>
          </a:bodyPr>
          <a:p>
            <a:endParaRPr b="0" lang="en-US" sz="3200" spc="-1" strike="noStrike">
              <a:solidFill>
                <a:srgbClr val="000000"/>
              </a:solidFill>
              <a:latin typeface="Calibri"/>
            </a:endParaRPr>
          </a:p>
        </p:txBody>
      </p:sp>
      <p:sp>
        <p:nvSpPr>
          <p:cNvPr id="122" name="PlaceHolder 7"/>
          <p:cNvSpPr>
            <a:spLocks noGrp="1"/>
          </p:cNvSpPr>
          <p:nvPr>
            <p:ph type="body"/>
          </p:nvPr>
        </p:nvSpPr>
        <p:spPr>
          <a:xfrm>
            <a:off x="5977800" y="3690360"/>
            <a:ext cx="2502360" cy="715320"/>
          </a:xfrm>
          <a:prstGeom prst="rect">
            <a:avLst/>
          </a:prstGeom>
        </p:spPr>
        <p:txBody>
          <a:bodyPr lIns="0" rIns="0" tIns="0" bIns="0">
            <a:normAutofit fontScale="15000"/>
          </a:bodyPr>
          <a:p>
            <a:endParaRPr b="0" lang="en-US" sz="32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722160" y="2906640"/>
            <a:ext cx="3792600" cy="1499760"/>
          </a:xfrm>
          <a:prstGeom prst="rect">
            <a:avLst/>
          </a:prstGeom>
        </p:spPr>
        <p:txBody>
          <a:bodyPr lIns="0" rIns="0" tIns="0" bIns="0">
            <a:normAutofit/>
          </a:bodyPr>
          <a:p>
            <a:endParaRPr b="0" lang="en-US" sz="3200" spc="-1" strike="noStrike">
              <a:solidFill>
                <a:srgbClr val="000000"/>
              </a:solidFill>
              <a:latin typeface="Calibri"/>
            </a:endParaRPr>
          </a:p>
        </p:txBody>
      </p:sp>
      <p:sp>
        <p:nvSpPr>
          <p:cNvPr id="11" name="PlaceHolder 3"/>
          <p:cNvSpPr>
            <a:spLocks noGrp="1"/>
          </p:cNvSpPr>
          <p:nvPr>
            <p:ph type="body"/>
          </p:nvPr>
        </p:nvSpPr>
        <p:spPr>
          <a:xfrm>
            <a:off x="4704840" y="2906640"/>
            <a:ext cx="3792600" cy="149976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22160" y="4406760"/>
            <a:ext cx="7772040" cy="6314040"/>
          </a:xfrm>
          <a:prstGeom prst="rect">
            <a:avLst/>
          </a:prstGeom>
        </p:spPr>
        <p:txBody>
          <a:bodyPr lIns="0" rIns="0" tIns="0" bIns="0" anchor="ctr">
            <a:sp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722160" y="290664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16" name="PlaceHolder 3"/>
          <p:cNvSpPr>
            <a:spLocks noGrp="1"/>
          </p:cNvSpPr>
          <p:nvPr>
            <p:ph type="body"/>
          </p:nvPr>
        </p:nvSpPr>
        <p:spPr>
          <a:xfrm>
            <a:off x="4704840" y="2906640"/>
            <a:ext cx="3792600" cy="1499760"/>
          </a:xfrm>
          <a:prstGeom prst="rect">
            <a:avLst/>
          </a:prstGeom>
        </p:spPr>
        <p:txBody>
          <a:bodyPr lIns="0" rIns="0" tIns="0" bIns="0">
            <a:normAutofit/>
          </a:bodyPr>
          <a:p>
            <a:endParaRPr b="0" lang="en-US" sz="3200" spc="-1" strike="noStrike">
              <a:solidFill>
                <a:srgbClr val="000000"/>
              </a:solidFill>
              <a:latin typeface="Calibri"/>
            </a:endParaRPr>
          </a:p>
        </p:txBody>
      </p:sp>
      <p:sp>
        <p:nvSpPr>
          <p:cNvPr id="17" name="PlaceHolder 4"/>
          <p:cNvSpPr>
            <a:spLocks noGrp="1"/>
          </p:cNvSpPr>
          <p:nvPr>
            <p:ph type="body"/>
          </p:nvPr>
        </p:nvSpPr>
        <p:spPr>
          <a:xfrm>
            <a:off x="722160" y="369036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722160" y="2906640"/>
            <a:ext cx="3792600" cy="1499760"/>
          </a:xfrm>
          <a:prstGeom prst="rect">
            <a:avLst/>
          </a:prstGeom>
        </p:spPr>
        <p:txBody>
          <a:bodyPr lIns="0" rIns="0" tIns="0" bIns="0">
            <a:normAutofit/>
          </a:bodyPr>
          <a:p>
            <a:endParaRPr b="0" lang="en-US" sz="3200" spc="-1" strike="noStrike">
              <a:solidFill>
                <a:srgbClr val="000000"/>
              </a:solidFill>
              <a:latin typeface="Calibri"/>
            </a:endParaRPr>
          </a:p>
        </p:txBody>
      </p:sp>
      <p:sp>
        <p:nvSpPr>
          <p:cNvPr id="20" name="PlaceHolder 3"/>
          <p:cNvSpPr>
            <a:spLocks noGrp="1"/>
          </p:cNvSpPr>
          <p:nvPr>
            <p:ph type="body"/>
          </p:nvPr>
        </p:nvSpPr>
        <p:spPr>
          <a:xfrm>
            <a:off x="4704840" y="290664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21" name="PlaceHolder 4"/>
          <p:cNvSpPr>
            <a:spLocks noGrp="1"/>
          </p:cNvSpPr>
          <p:nvPr>
            <p:ph type="body"/>
          </p:nvPr>
        </p:nvSpPr>
        <p:spPr>
          <a:xfrm>
            <a:off x="4704840" y="369036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22160" y="4406760"/>
            <a:ext cx="7772040" cy="1361880"/>
          </a:xfrm>
          <a:prstGeom prst="rect">
            <a:avLst/>
          </a:prstGeom>
        </p:spPr>
        <p:txBody>
          <a:bodyPr lIns="0" rIns="0" tIns="0" bIns="0" anchor="ctr">
            <a:sp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722160" y="290664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24" name="PlaceHolder 3"/>
          <p:cNvSpPr>
            <a:spLocks noGrp="1"/>
          </p:cNvSpPr>
          <p:nvPr>
            <p:ph type="body"/>
          </p:nvPr>
        </p:nvSpPr>
        <p:spPr>
          <a:xfrm>
            <a:off x="4704840" y="2906640"/>
            <a:ext cx="3792600" cy="715320"/>
          </a:xfrm>
          <a:prstGeom prst="rect">
            <a:avLst/>
          </a:prstGeom>
        </p:spPr>
        <p:txBody>
          <a:bodyPr lIns="0" rIns="0" tIns="0" bIns="0">
            <a:normAutofit fontScale="34000"/>
          </a:bodyPr>
          <a:p>
            <a:endParaRPr b="0" lang="en-US" sz="3200" spc="-1" strike="noStrike">
              <a:solidFill>
                <a:srgbClr val="000000"/>
              </a:solidFill>
              <a:latin typeface="Calibri"/>
            </a:endParaRPr>
          </a:p>
        </p:txBody>
      </p:sp>
      <p:sp>
        <p:nvSpPr>
          <p:cNvPr id="25" name="PlaceHolder 4"/>
          <p:cNvSpPr>
            <a:spLocks noGrp="1"/>
          </p:cNvSpPr>
          <p:nvPr>
            <p:ph type="body"/>
          </p:nvPr>
        </p:nvSpPr>
        <p:spPr>
          <a:xfrm>
            <a:off x="722160" y="3690360"/>
            <a:ext cx="7772040" cy="715320"/>
          </a:xfrm>
          <a:prstGeom prst="rect">
            <a:avLst/>
          </a:prstGeom>
        </p:spPr>
        <p:txBody>
          <a:bodyPr lIns="0" rIns="0" tIns="0" bIns="0">
            <a:normAutofit/>
          </a:bodyPr>
          <a:p>
            <a:endParaRPr b="0" lang="en-US" sz="32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noAutofit/>
          </a:bodyPr>
          <a:p>
            <a:pPr algn="ctr">
              <a:lnSpc>
                <a:spcPct val="100000"/>
              </a:lnSpc>
            </a:pPr>
            <a:r>
              <a:rPr b="0" lang="en-US" sz="4400" spc="-1" strike="noStrike">
                <a:solidFill>
                  <a:srgbClr val="000000"/>
                </a:solidFill>
                <a:latin typeface="Calibri"/>
              </a:rPr>
              <a:t>Fare clic per modificare lo stile del titolo</a:t>
            </a:r>
            <a:endParaRPr b="0" lang="en-US" sz="4400" spc="-1" strike="noStrike">
              <a:solidFill>
                <a:srgbClr val="000000"/>
              </a:solidFill>
              <a:latin typeface="Calibri"/>
            </a:endParaRPr>
          </a:p>
        </p:txBody>
      </p:sp>
      <p:sp>
        <p:nvSpPr>
          <p:cNvPr id="1" name="PlaceHolder 2"/>
          <p:cNvSpPr>
            <a:spLocks noGrp="1"/>
          </p:cNvSpPr>
          <p:nvPr>
            <p:ph type="dt"/>
          </p:nvPr>
        </p:nvSpPr>
        <p:spPr>
          <a:xfrm>
            <a:off x="457200" y="6356520"/>
            <a:ext cx="2133360" cy="364680"/>
          </a:xfrm>
          <a:prstGeom prst="rect">
            <a:avLst/>
          </a:prstGeom>
        </p:spPr>
        <p:txBody>
          <a:bodyPr anchor="ctr">
            <a:noAutofit/>
          </a:bodyPr>
          <a:p>
            <a:pPr>
              <a:lnSpc>
                <a:spcPct val="100000"/>
              </a:lnSpc>
            </a:pPr>
            <a:fld id="{8FB47553-0F84-4A28-89F5-9DF1985A70FE}" type="datetime">
              <a:rPr b="0" lang="it-IT" sz="1200" spc="-1" strike="noStrike">
                <a:solidFill>
                  <a:srgbClr val="8b8b8b"/>
                </a:solidFill>
                <a:latin typeface="Calibri"/>
              </a:rPr>
              <a:t>03/12/19</a:t>
            </a:fld>
            <a:endParaRPr b="0" lang="it-IT" sz="1200" spc="-1" strike="noStrike">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noAutofit/>
          </a:bodyPr>
          <a:p>
            <a:endParaRPr b="0" lang="it-IT" sz="2400" spc="-1" strike="noStrike">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C623C1DE-BC36-4178-B9BD-EDF9C8A7DD53}" type="slidenum">
              <a:rPr b="0" lang="it-IT" sz="1200" spc="-1" strike="noStrike">
                <a:solidFill>
                  <a:srgbClr val="8b8b8b"/>
                </a:solidFill>
                <a:latin typeface="Calibri"/>
              </a:rPr>
              <a:t>&lt;numero&gt;</a:t>
            </a:fld>
            <a:endParaRPr b="0" lang="it-IT"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Fai clic per modificare il formato del testo </a:t>
            </a:r>
            <a:r>
              <a:rPr b="0" lang="en-US" sz="3200" spc="-1" strike="noStrike">
                <a:solidFill>
                  <a:srgbClr val="000000"/>
                </a:solidFill>
                <a:latin typeface="Calibri"/>
              </a:rPr>
              <a:t>della struttura</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Secondo livello struttura</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Terzo livello struttura</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Quarto livello struttura</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Quinto livello struttura</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Sesto livello struttura</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Settimo livello struttura</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p>
            <a:pPr algn="ctr">
              <a:lnSpc>
                <a:spcPct val="100000"/>
              </a:lnSpc>
            </a:pPr>
            <a:r>
              <a:rPr b="0" lang="en-US" sz="4400" spc="-1" strike="noStrike">
                <a:solidFill>
                  <a:srgbClr val="000000"/>
                </a:solidFill>
                <a:latin typeface="Calibri"/>
              </a:rPr>
              <a:t>Fare clic per modificare lo stile del titolo</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Fare clic per modificare stili del testo dello schema</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Secondo livello</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Terzo livello</a:t>
            </a:r>
            <a:endParaRPr b="0" lang="en-US" sz="2400" spc="-1" strike="noStrike">
              <a:solidFill>
                <a:srgbClr val="000000"/>
              </a:solidFill>
              <a:latin typeface="Calibri"/>
            </a:endParaRPr>
          </a:p>
          <a:p>
            <a:pPr lvl="3" marL="1600200" indent="-228240">
              <a:lnSpc>
                <a:spcPct val="100000"/>
              </a:lnSpc>
              <a:spcBef>
                <a:spcPts val="400"/>
              </a:spcBef>
              <a:buClr>
                <a:srgbClr val="000000"/>
              </a:buClr>
              <a:buFont typeface="Arial"/>
              <a:buChar char="–"/>
            </a:pPr>
            <a:r>
              <a:rPr b="0" lang="en-US" sz="2000" spc="-1" strike="noStrike">
                <a:solidFill>
                  <a:srgbClr val="000000"/>
                </a:solidFill>
                <a:latin typeface="Calibri"/>
              </a:rPr>
              <a:t>Quarto livello</a:t>
            </a:r>
            <a:endParaRPr b="0" lang="en-US" sz="2000" spc="-1" strike="noStrike">
              <a:solidFill>
                <a:srgbClr val="000000"/>
              </a:solidFill>
              <a:latin typeface="Calibri"/>
            </a:endParaRPr>
          </a:p>
          <a:p>
            <a:pPr lvl="4" marL="2057400" indent="-228240">
              <a:lnSpc>
                <a:spcPct val="100000"/>
              </a:lnSpc>
              <a:spcBef>
                <a:spcPts val="400"/>
              </a:spcBef>
              <a:buClr>
                <a:srgbClr val="000000"/>
              </a:buClr>
              <a:buFont typeface="Arial"/>
              <a:buChar char="»"/>
            </a:pPr>
            <a:r>
              <a:rPr b="0" lang="en-US" sz="2000" spc="-1" strike="noStrike">
                <a:solidFill>
                  <a:srgbClr val="000000"/>
                </a:solidFill>
                <a:latin typeface="Calibri"/>
              </a:rPr>
              <a:t>Quinto livello</a:t>
            </a:r>
            <a:endParaRPr b="0" lang="en-US" sz="2000" spc="-1" strike="noStrike">
              <a:solidFill>
                <a:srgbClr val="000000"/>
              </a:solidFill>
              <a:latin typeface="Calibri"/>
            </a:endParaRPr>
          </a:p>
        </p:txBody>
      </p:sp>
      <p:sp>
        <p:nvSpPr>
          <p:cNvPr id="43"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AB935C08-8411-43D7-874C-D0B9453832D6}" type="datetime">
              <a:rPr b="0" lang="it-IT" sz="1200" spc="-1" strike="noStrike">
                <a:solidFill>
                  <a:srgbClr val="8b8b8b"/>
                </a:solidFill>
                <a:latin typeface="Calibri"/>
              </a:rPr>
              <a:t>03/12/19</a:t>
            </a:fld>
            <a:endParaRPr b="0" lang="it-IT" sz="1200" spc="-1" strike="noStrike">
              <a:latin typeface="Times New Roman"/>
            </a:endParaRPr>
          </a:p>
        </p:txBody>
      </p:sp>
      <p:sp>
        <p:nvSpPr>
          <p:cNvPr id="44" name="PlaceHolder 4"/>
          <p:cNvSpPr>
            <a:spLocks noGrp="1"/>
          </p:cNvSpPr>
          <p:nvPr>
            <p:ph type="ftr"/>
          </p:nvPr>
        </p:nvSpPr>
        <p:spPr>
          <a:xfrm>
            <a:off x="3124080" y="6356520"/>
            <a:ext cx="2895120" cy="364680"/>
          </a:xfrm>
          <a:prstGeom prst="rect">
            <a:avLst/>
          </a:prstGeom>
        </p:spPr>
        <p:txBody>
          <a:bodyPr anchor="ctr">
            <a:noAutofit/>
          </a:bodyPr>
          <a:p>
            <a:endParaRPr b="0" lang="it-IT" sz="2400" spc="-1" strike="noStrike">
              <a:latin typeface="Times New Roman"/>
            </a:endParaRPr>
          </a:p>
        </p:txBody>
      </p:sp>
      <p:sp>
        <p:nvSpPr>
          <p:cNvPr id="45"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A601A43E-6736-4CB5-B42C-99CD4989BC7E}" type="slidenum">
              <a:rPr b="0" lang="it-IT" sz="1200" spc="-1" strike="noStrike">
                <a:solidFill>
                  <a:srgbClr val="8b8b8b"/>
                </a:solidFill>
                <a:latin typeface="Calibri"/>
              </a:rPr>
              <a:t>1</a:t>
            </a:fld>
            <a:endParaRPr b="0" lang="it-IT"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722160" y="4406760"/>
            <a:ext cx="7772040" cy="1361880"/>
          </a:xfrm>
          <a:prstGeom prst="rect">
            <a:avLst/>
          </a:prstGeom>
        </p:spPr>
        <p:txBody>
          <a:bodyPr>
            <a:noAutofit/>
          </a:bodyPr>
          <a:p>
            <a:pPr>
              <a:lnSpc>
                <a:spcPct val="100000"/>
              </a:lnSpc>
            </a:pPr>
            <a:r>
              <a:rPr b="1" lang="en-US" sz="4000" spc="-1" strike="noStrike" cap="all">
                <a:solidFill>
                  <a:srgbClr val="000000"/>
                </a:solidFill>
                <a:latin typeface="Calibri"/>
              </a:rPr>
              <a:t>Fare clic per modificare lo stile del titolo</a:t>
            </a:r>
            <a:endParaRPr b="0" lang="en-US" sz="4000" spc="-1" strike="noStrike">
              <a:solidFill>
                <a:srgbClr val="000000"/>
              </a:solidFill>
              <a:latin typeface="Calibri"/>
            </a:endParaRPr>
          </a:p>
        </p:txBody>
      </p:sp>
      <p:sp>
        <p:nvSpPr>
          <p:cNvPr id="83" name="PlaceHolder 2"/>
          <p:cNvSpPr>
            <a:spLocks noGrp="1"/>
          </p:cNvSpPr>
          <p:nvPr>
            <p:ph type="body"/>
          </p:nvPr>
        </p:nvSpPr>
        <p:spPr>
          <a:xfrm>
            <a:off x="722160" y="2906640"/>
            <a:ext cx="7772040" cy="1499760"/>
          </a:xfrm>
          <a:prstGeom prst="rect">
            <a:avLst/>
          </a:prstGeom>
        </p:spPr>
        <p:txBody>
          <a:bodyPr anchor="b">
            <a:noAutofit/>
          </a:bodyPr>
          <a:p>
            <a:pPr>
              <a:lnSpc>
                <a:spcPct val="100000"/>
              </a:lnSpc>
              <a:spcBef>
                <a:spcPts val="400"/>
              </a:spcBef>
            </a:pPr>
            <a:r>
              <a:rPr b="0" lang="en-US" sz="2000" spc="-1" strike="noStrike">
                <a:solidFill>
                  <a:srgbClr val="8b8b8b"/>
                </a:solidFill>
                <a:latin typeface="Calibri"/>
              </a:rPr>
              <a:t>Fare clic per modificare stili del testo dello schema</a:t>
            </a:r>
            <a:endParaRPr b="0" lang="en-US" sz="2000" spc="-1" strike="noStrike">
              <a:solidFill>
                <a:srgbClr val="000000"/>
              </a:solidFill>
              <a:latin typeface="Calibri"/>
            </a:endParaRPr>
          </a:p>
        </p:txBody>
      </p:sp>
      <p:sp>
        <p:nvSpPr>
          <p:cNvPr id="84" name="PlaceHolder 3"/>
          <p:cNvSpPr>
            <a:spLocks noGrp="1"/>
          </p:cNvSpPr>
          <p:nvPr>
            <p:ph type="dt"/>
          </p:nvPr>
        </p:nvSpPr>
        <p:spPr>
          <a:xfrm>
            <a:off x="457200" y="6356520"/>
            <a:ext cx="2133360" cy="364680"/>
          </a:xfrm>
          <a:prstGeom prst="rect">
            <a:avLst/>
          </a:prstGeom>
        </p:spPr>
        <p:txBody>
          <a:bodyPr anchor="ctr">
            <a:noAutofit/>
          </a:bodyPr>
          <a:p>
            <a:pPr>
              <a:lnSpc>
                <a:spcPct val="100000"/>
              </a:lnSpc>
            </a:pPr>
            <a:fld id="{327B8C53-41D1-4E4A-8B55-BF3508D1FE9B}" type="datetime">
              <a:rPr b="0" lang="it-IT" sz="1200" spc="-1" strike="noStrike">
                <a:solidFill>
                  <a:srgbClr val="8b8b8b"/>
                </a:solidFill>
                <a:latin typeface="Calibri"/>
              </a:rPr>
              <a:t>03/12/19</a:t>
            </a:fld>
            <a:endParaRPr b="0" lang="it-IT" sz="1200" spc="-1" strike="noStrike">
              <a:latin typeface="Times New Roman"/>
            </a:endParaRPr>
          </a:p>
        </p:txBody>
      </p:sp>
      <p:sp>
        <p:nvSpPr>
          <p:cNvPr id="85" name="PlaceHolder 4"/>
          <p:cNvSpPr>
            <a:spLocks noGrp="1"/>
          </p:cNvSpPr>
          <p:nvPr>
            <p:ph type="ftr"/>
          </p:nvPr>
        </p:nvSpPr>
        <p:spPr>
          <a:xfrm>
            <a:off x="3124080" y="6356520"/>
            <a:ext cx="2895120" cy="364680"/>
          </a:xfrm>
          <a:prstGeom prst="rect">
            <a:avLst/>
          </a:prstGeom>
        </p:spPr>
        <p:txBody>
          <a:bodyPr anchor="ctr">
            <a:noAutofit/>
          </a:bodyPr>
          <a:p>
            <a:endParaRPr b="0" lang="it-IT" sz="2400" spc="-1" strike="noStrike">
              <a:latin typeface="Times New Roman"/>
            </a:endParaRPr>
          </a:p>
        </p:txBody>
      </p:sp>
      <p:sp>
        <p:nvSpPr>
          <p:cNvPr id="86" name="PlaceHolder 5"/>
          <p:cNvSpPr>
            <a:spLocks noGrp="1"/>
          </p:cNvSpPr>
          <p:nvPr>
            <p:ph type="sldNum"/>
          </p:nvPr>
        </p:nvSpPr>
        <p:spPr>
          <a:xfrm>
            <a:off x="6553080" y="6356520"/>
            <a:ext cx="2133360" cy="364680"/>
          </a:xfrm>
          <a:prstGeom prst="rect">
            <a:avLst/>
          </a:prstGeom>
        </p:spPr>
        <p:txBody>
          <a:bodyPr anchor="ctr">
            <a:noAutofit/>
          </a:bodyPr>
          <a:p>
            <a:pPr algn="r">
              <a:lnSpc>
                <a:spcPct val="100000"/>
              </a:lnSpc>
            </a:pPr>
            <a:fld id="{F6E0AE16-0A6F-4E5B-9FED-49FB767F0EAB}" type="slidenum">
              <a:rPr b="0" lang="it-IT" sz="1200" spc="-1" strike="noStrike">
                <a:solidFill>
                  <a:srgbClr val="8b8b8b"/>
                </a:solidFill>
                <a:latin typeface="Calibri"/>
              </a:rPr>
              <a:t>1</a:t>
            </a:fld>
            <a:endParaRPr b="0" lang="it-IT"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wmf"/><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4.wmf"/><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6.wmf"/><Relationship Id="rId2"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685800" y="2130480"/>
            <a:ext cx="7772040" cy="146952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Intrusion detection and Prevention Systems</a:t>
            </a:r>
            <a:endParaRPr b="0" lang="en-US" sz="4400" spc="-1" strike="noStrike">
              <a:solidFill>
                <a:srgbClr val="000000"/>
              </a:solidFill>
              <a:latin typeface="Calibri"/>
            </a:endParaRPr>
          </a:p>
        </p:txBody>
      </p:sp>
      <p:sp>
        <p:nvSpPr>
          <p:cNvPr id="130" name="TextShape 2"/>
          <p:cNvSpPr txBox="1"/>
          <p:nvPr/>
        </p:nvSpPr>
        <p:spPr>
          <a:xfrm>
            <a:off x="1371600" y="3886200"/>
            <a:ext cx="6400440" cy="1752120"/>
          </a:xfrm>
          <a:prstGeom prst="rect">
            <a:avLst/>
          </a:prstGeom>
          <a:noFill/>
          <a:ln>
            <a:noFill/>
          </a:ln>
        </p:spPr>
        <p:txBody>
          <a:bodyPr>
            <a:noAutofit/>
          </a:bodyPr>
          <a:p>
            <a:pPr algn="ctr">
              <a:lnSpc>
                <a:spcPct val="100000"/>
              </a:lnSpc>
              <a:spcBef>
                <a:spcPts val="641"/>
              </a:spcBef>
            </a:pPr>
            <a:r>
              <a:rPr b="0" lang="it-IT" sz="3200" spc="-1" strike="noStrike">
                <a:solidFill>
                  <a:srgbClr val="8b8b8b"/>
                </a:solidFill>
                <a:latin typeface="Calibri"/>
              </a:rPr>
              <a:t>IDPS</a:t>
            </a:r>
            <a:endParaRPr b="0" lang="it-IT"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Typical components</a:t>
            </a:r>
            <a:endParaRPr b="0" lang="en-US" sz="4400" spc="-1" strike="noStrike">
              <a:solidFill>
                <a:srgbClr val="000000"/>
              </a:solidFill>
              <a:latin typeface="Calibri"/>
            </a:endParaRPr>
          </a:p>
        </p:txBody>
      </p:sp>
      <p:sp>
        <p:nvSpPr>
          <p:cNvPr id="148" name="TextShape 2"/>
          <p:cNvSpPr txBox="1"/>
          <p:nvPr/>
        </p:nvSpPr>
        <p:spPr>
          <a:xfrm>
            <a:off x="457200" y="1600200"/>
            <a:ext cx="8229240" cy="4525560"/>
          </a:xfrm>
          <a:prstGeom prst="rect">
            <a:avLst/>
          </a:prstGeom>
          <a:noFill/>
          <a:ln>
            <a:noFill/>
          </a:ln>
        </p:spPr>
        <p:txBody>
          <a:bodyPr>
            <a:normAutofit fontScale="56000"/>
          </a:bodyPr>
          <a:p>
            <a:pPr marL="343080" indent="-342720">
              <a:lnSpc>
                <a:spcPct val="100000"/>
              </a:lnSpc>
              <a:spcBef>
                <a:spcPts val="561"/>
              </a:spcBef>
              <a:buClr>
                <a:srgbClr val="000000"/>
              </a:buClr>
              <a:buFont typeface="Arial"/>
              <a:buChar char="•"/>
            </a:pPr>
            <a:r>
              <a:rPr b="0" lang="en-US" sz="2800" spc="-1" strike="noStrike">
                <a:solidFill>
                  <a:srgbClr val="000000"/>
                </a:solidFill>
                <a:latin typeface="Calibri"/>
              </a:rPr>
              <a:t>Sensor or Agent</a:t>
            </a:r>
            <a:endParaRPr b="0" lang="en-US" sz="28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monitor and analyze activity</a:t>
            </a:r>
            <a:endParaRPr b="0" lang="en-US" sz="24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Management Server</a:t>
            </a:r>
            <a:endParaRPr b="0" lang="en-US" sz="32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A management server is a centralized device that receives information from the sensors or agents and manages them: analysis, identify events, correlation</a:t>
            </a:r>
            <a:endParaRPr b="0" lang="en-US" sz="24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Database Server</a:t>
            </a:r>
            <a:endParaRPr b="0" lang="en-US" sz="32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Repository for events recorded by sensors</a:t>
            </a:r>
            <a:endParaRPr b="0" lang="en-US" sz="24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Console</a:t>
            </a:r>
            <a:endParaRPr b="0" lang="en-US" sz="32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provides an interface for the IDPS’s users and administrators. Console software is typically installed onto standard desktop or laptop computers</a:t>
            </a:r>
            <a:endParaRPr b="0" lang="en-US" sz="2400" spc="-1" strike="noStrike">
              <a:solidFill>
                <a:srgbClr val="000000"/>
              </a:solidFill>
              <a:latin typeface="Calibri"/>
            </a:endParaRPr>
          </a:p>
          <a:p>
            <a:pPr lvl="1" marL="743040" indent="-285480">
              <a:lnSpc>
                <a:spcPct val="100000"/>
              </a:lnSpc>
              <a:spcBef>
                <a:spcPts val="479"/>
              </a:spcBef>
              <a:buClr>
                <a:srgbClr val="000000"/>
              </a:buClr>
              <a:buFont typeface="Arial"/>
              <a:buChar char="–"/>
            </a:pPr>
            <a:r>
              <a:rPr b="0" lang="en-US" sz="2400" spc="-1" strike="noStrike">
                <a:solidFill>
                  <a:srgbClr val="000000"/>
                </a:solidFill>
                <a:latin typeface="Calibri"/>
              </a:rPr>
              <a:t>Administration/monitoring-analysis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Network architectures</a:t>
            </a:r>
            <a:endParaRPr b="0" lang="en-US" sz="4400" spc="-1" strike="noStrike">
              <a:solidFill>
                <a:srgbClr val="000000"/>
              </a:solidFill>
              <a:latin typeface="Calibri"/>
            </a:endParaRPr>
          </a:p>
        </p:txBody>
      </p:sp>
      <p:sp>
        <p:nvSpPr>
          <p:cNvPr id="150" name="TextShape 2"/>
          <p:cNvSpPr txBox="1"/>
          <p:nvPr/>
        </p:nvSpPr>
        <p:spPr>
          <a:xfrm>
            <a:off x="457200" y="1600200"/>
            <a:ext cx="8229240" cy="4525560"/>
          </a:xfrm>
          <a:prstGeom prst="rect">
            <a:avLst/>
          </a:prstGeom>
          <a:noFill/>
          <a:ln>
            <a:noFill/>
          </a:ln>
        </p:spPr>
        <p:txBody>
          <a:bodyPr>
            <a:normAutofit fontScale="41000"/>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IDPS components can be connected to each other through an organization’s standard networks or through a separate network (</a:t>
            </a:r>
            <a:r>
              <a:rPr b="1" i="1" lang="en-US" sz="2400" spc="-1" strike="noStrike">
                <a:solidFill>
                  <a:srgbClr val="000000"/>
                </a:solidFill>
                <a:latin typeface="Calibri"/>
              </a:rPr>
              <a:t>management network</a:t>
            </a:r>
            <a:r>
              <a:rPr b="0" lang="en-US" sz="2400" spc="-1" strike="noStrike">
                <a:solidFill>
                  <a:srgbClr val="000000"/>
                </a:solidFill>
                <a:latin typeface="Calibri"/>
              </a:rPr>
              <a:t>)</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i="1" lang="en-US" sz="2400" spc="-1" strike="noStrike">
                <a:solidFill>
                  <a:srgbClr val="000000"/>
                </a:solidFill>
                <a:latin typeface="Calibri"/>
              </a:rPr>
              <a:t>Management interface</a:t>
            </a:r>
            <a:r>
              <a:rPr b="0" lang="en-US" sz="2400" spc="-1" strike="noStrike">
                <a:solidFill>
                  <a:srgbClr val="000000"/>
                </a:solidFill>
                <a:latin typeface="Calibri"/>
              </a:rPr>
              <a:t>-&gt; connects sensor with agent</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management servers, database servers, and consoles are attached to the management network only</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Pros: </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to conceal the existence and identity of the IDPS from attackers; </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to protect the IDPS from attack; and </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to ensure that the IDPS has adequate bandwidth to function under adverse conditions</a:t>
            </a:r>
            <a:endParaRPr b="0" lang="en-US" sz="20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Cons:</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Costs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separate computers for IDPS management and monitoring</a:t>
            </a:r>
            <a:endParaRPr b="0" lang="en-US" sz="20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Alternative: create a virtual management network using a virtual local area network (VLAN) within the standard networks (</a:t>
            </a:r>
            <a:r>
              <a:rPr b="1" lang="en-US" sz="2400" spc="-1" strike="noStrike" u="sng">
                <a:solidFill>
                  <a:srgbClr val="000000"/>
                </a:solidFill>
                <a:uFillTx/>
                <a:latin typeface="Calibri"/>
              </a:rPr>
              <a:t>less effective</a:t>
            </a:r>
            <a:r>
              <a:rPr b="0" lang="en-US" sz="2400" spc="-1" strike="noStrike">
                <a:solidFill>
                  <a:srgbClr val="000000"/>
                </a:solidFill>
                <a:latin typeface="Calibri"/>
              </a:rPr>
              <a:t>)</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Security Capabilities</a:t>
            </a:r>
            <a:endParaRPr b="0" lang="en-US" sz="4400" spc="-1" strike="noStrike">
              <a:solidFill>
                <a:srgbClr val="000000"/>
              </a:solidFill>
              <a:latin typeface="Calibri"/>
            </a:endParaRPr>
          </a:p>
        </p:txBody>
      </p:sp>
      <p:sp>
        <p:nvSpPr>
          <p:cNvPr id="152" name="TextShape 2"/>
          <p:cNvSpPr txBox="1"/>
          <p:nvPr/>
        </p:nvSpPr>
        <p:spPr>
          <a:xfrm>
            <a:off x="457200" y="1600200"/>
            <a:ext cx="8229240" cy="4525560"/>
          </a:xfrm>
          <a:prstGeom prst="rect">
            <a:avLst/>
          </a:prstGeom>
          <a:noFill/>
          <a:ln>
            <a:noFill/>
          </a:ln>
        </p:spPr>
        <p:txBody>
          <a:bodyPr>
            <a:normAutofit fontScale="78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Information gathering</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Logging</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Detection</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Thresholds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Black/white lists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Alert settings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Code viewing and editing</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Prevention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Management</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Implementation</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Shape 1"/>
          <p:cNvSpPr txBox="1"/>
          <p:nvPr/>
        </p:nvSpPr>
        <p:spPr>
          <a:xfrm>
            <a:off x="722160" y="4406760"/>
            <a:ext cx="7772040" cy="1361880"/>
          </a:xfrm>
          <a:prstGeom prst="rect">
            <a:avLst/>
          </a:prstGeom>
          <a:noFill/>
          <a:ln>
            <a:noFill/>
          </a:ln>
        </p:spPr>
        <p:txBody>
          <a:bodyPr>
            <a:noAutofit/>
          </a:bodyPr>
          <a:p>
            <a:pPr>
              <a:lnSpc>
                <a:spcPct val="100000"/>
              </a:lnSpc>
            </a:pPr>
            <a:r>
              <a:rPr b="1" lang="en-US" sz="4000" spc="-1" strike="noStrike" cap="all">
                <a:solidFill>
                  <a:srgbClr val="000000"/>
                </a:solidFill>
                <a:latin typeface="Calibri"/>
              </a:rPr>
              <a:t>Network based IDPS</a:t>
            </a:r>
            <a:endParaRPr b="0" lang="en-US" sz="4000" spc="-1" strike="noStrike">
              <a:solidFill>
                <a:srgbClr val="000000"/>
              </a:solidFill>
              <a:latin typeface="Calibri"/>
            </a:endParaRPr>
          </a:p>
        </p:txBody>
      </p:sp>
      <p:sp>
        <p:nvSpPr>
          <p:cNvPr id="154" name="TextShape 2"/>
          <p:cNvSpPr txBox="1"/>
          <p:nvPr/>
        </p:nvSpPr>
        <p:spPr>
          <a:xfrm>
            <a:off x="722160" y="2906640"/>
            <a:ext cx="7772040" cy="1499760"/>
          </a:xfrm>
          <a:prstGeom prst="rect">
            <a:avLst/>
          </a:prstGeom>
          <a:noFill/>
          <a:ln>
            <a:noFill/>
          </a:ln>
        </p:spPr>
        <p:txBody>
          <a:bodyPr anchor="b">
            <a:noAutofit/>
          </a:bodyPr>
          <a:p>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Intro</a:t>
            </a:r>
            <a:endParaRPr b="0" lang="en-US" sz="4400" spc="-1" strike="noStrike">
              <a:solidFill>
                <a:srgbClr val="000000"/>
              </a:solidFill>
              <a:latin typeface="Calibri"/>
            </a:endParaRPr>
          </a:p>
        </p:txBody>
      </p:sp>
      <p:sp>
        <p:nvSpPr>
          <p:cNvPr id="156" name="TextShape 2"/>
          <p:cNvSpPr txBox="1"/>
          <p:nvPr/>
        </p:nvSpPr>
        <p:spPr>
          <a:xfrm>
            <a:off x="457200" y="1600200"/>
            <a:ext cx="8229240" cy="4525560"/>
          </a:xfrm>
          <a:prstGeom prst="rect">
            <a:avLst/>
          </a:prstGeom>
          <a:noFill/>
          <a:ln>
            <a:noFill/>
          </a:ln>
        </p:spPr>
        <p:txBody>
          <a:bodyPr>
            <a:normAutofit fontScale="61000"/>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A network-based IDPS monitors network traffic for particular network segments or devices and analyzes </a:t>
            </a:r>
            <a:r>
              <a:rPr b="1" lang="en-US" sz="2400" spc="-1" strike="noStrike">
                <a:solidFill>
                  <a:srgbClr val="000000"/>
                </a:solidFill>
                <a:latin typeface="Calibri"/>
              </a:rPr>
              <a:t>network</a:t>
            </a:r>
            <a:r>
              <a:rPr b="0" lang="en-US" sz="2400" spc="-1" strike="noStrike">
                <a:solidFill>
                  <a:srgbClr val="000000"/>
                </a:solidFill>
                <a:latin typeface="Calibri"/>
              </a:rPr>
              <a:t>, </a:t>
            </a:r>
            <a:r>
              <a:rPr b="1" lang="en-US" sz="2400" spc="-1" strike="noStrike">
                <a:solidFill>
                  <a:srgbClr val="000000"/>
                </a:solidFill>
                <a:latin typeface="Calibri"/>
              </a:rPr>
              <a:t>transport</a:t>
            </a:r>
            <a:r>
              <a:rPr b="0" lang="en-US" sz="2400" spc="-1" strike="noStrike">
                <a:solidFill>
                  <a:srgbClr val="000000"/>
                </a:solidFill>
                <a:latin typeface="Calibri"/>
              </a:rPr>
              <a:t>, and </a:t>
            </a:r>
            <a:r>
              <a:rPr b="1" lang="en-US" sz="2400" spc="-1" strike="noStrike">
                <a:solidFill>
                  <a:srgbClr val="000000"/>
                </a:solidFill>
                <a:latin typeface="Calibri"/>
              </a:rPr>
              <a:t>application </a:t>
            </a:r>
            <a:r>
              <a:rPr b="0" lang="en-US" sz="2400" spc="-1" strike="noStrike">
                <a:solidFill>
                  <a:srgbClr val="000000"/>
                </a:solidFill>
                <a:latin typeface="Calibri"/>
              </a:rPr>
              <a:t>protocols to identify suspicious activity </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A typical network-based IDPS is composed of </a:t>
            </a:r>
            <a:r>
              <a:rPr b="1" lang="en-US" sz="2400" spc="-1" strike="noStrike">
                <a:solidFill>
                  <a:srgbClr val="000000"/>
                </a:solidFill>
                <a:latin typeface="Calibri"/>
              </a:rPr>
              <a:t>sensors</a:t>
            </a:r>
            <a:r>
              <a:rPr b="0" lang="en-US" sz="2400" spc="-1" strike="noStrike">
                <a:solidFill>
                  <a:srgbClr val="000000"/>
                </a:solidFill>
                <a:latin typeface="Calibri"/>
              </a:rPr>
              <a:t>, one or more </a:t>
            </a:r>
            <a:r>
              <a:rPr b="1" lang="en-US" sz="2400" spc="-1" strike="noStrike">
                <a:solidFill>
                  <a:srgbClr val="000000"/>
                </a:solidFill>
                <a:latin typeface="Calibri"/>
              </a:rPr>
              <a:t>management servers</a:t>
            </a:r>
            <a:r>
              <a:rPr b="0" lang="en-US" sz="2400" spc="-1" strike="noStrike">
                <a:solidFill>
                  <a:srgbClr val="000000"/>
                </a:solidFill>
                <a:latin typeface="Calibri"/>
              </a:rPr>
              <a:t>, </a:t>
            </a:r>
            <a:r>
              <a:rPr b="1" lang="en-US" sz="2400" spc="-1" strike="noStrike">
                <a:solidFill>
                  <a:srgbClr val="000000"/>
                </a:solidFill>
                <a:latin typeface="Calibri"/>
              </a:rPr>
              <a:t>multiple consoles</a:t>
            </a:r>
            <a:r>
              <a:rPr b="0" lang="en-US" sz="2400" spc="-1" strike="noStrike">
                <a:solidFill>
                  <a:srgbClr val="000000"/>
                </a:solidFill>
                <a:latin typeface="Calibri"/>
              </a:rPr>
              <a:t>, and optionally one or more </a:t>
            </a:r>
            <a:r>
              <a:rPr b="1" lang="en-US" sz="2400" spc="-1" strike="noStrike">
                <a:solidFill>
                  <a:srgbClr val="000000"/>
                </a:solidFill>
                <a:latin typeface="Calibri"/>
              </a:rPr>
              <a:t>database servers </a:t>
            </a:r>
            <a:r>
              <a:rPr b="0" lang="en-US" sz="2400" spc="-1" strike="noStrike">
                <a:solidFill>
                  <a:srgbClr val="000000"/>
                </a:solidFill>
                <a:latin typeface="Calibri"/>
              </a:rPr>
              <a:t>(if the network-based IDPS supports their use).</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A network-based IDPS sensor monitors and analyzes network activity on one or more network segments.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Sensors available in 2 formats:</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1" lang="en-US" sz="2000" spc="-1" strike="noStrike">
                <a:solidFill>
                  <a:srgbClr val="000000"/>
                </a:solidFill>
                <a:latin typeface="Calibri"/>
              </a:rPr>
              <a:t>Appliance</a:t>
            </a:r>
            <a:r>
              <a:rPr b="0" lang="en-US" sz="2000" spc="-1" strike="noStrike">
                <a:solidFill>
                  <a:srgbClr val="000000"/>
                </a:solidFill>
                <a:latin typeface="Calibri"/>
              </a:rPr>
              <a:t>. An appliance-based sensor is comprised of specialized hardware and sensor software.</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1" lang="en-US" sz="2000" spc="-1" strike="noStrike">
                <a:solidFill>
                  <a:srgbClr val="000000"/>
                </a:solidFill>
                <a:latin typeface="Calibri"/>
              </a:rPr>
              <a:t>Software Only</a:t>
            </a:r>
            <a:r>
              <a:rPr b="0" lang="en-US" sz="2000" spc="-1" strike="noStrike">
                <a:solidFill>
                  <a:srgbClr val="000000"/>
                </a:solidFill>
                <a:latin typeface="Calibri"/>
              </a:rPr>
              <a:t>. Some vendors sell sensor software without an appliance. May include a specialized OS</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a:off x="457200" y="274680"/>
            <a:ext cx="8229240" cy="1142640"/>
          </a:xfrm>
          <a:prstGeom prst="rect">
            <a:avLst/>
          </a:prstGeom>
          <a:noFill/>
          <a:ln>
            <a:noFill/>
          </a:ln>
        </p:spPr>
        <p:txBody>
          <a:bodyPr anchor="ctr">
            <a:normAutofit fontScale="70000"/>
          </a:bodyPr>
          <a:p>
            <a:pPr algn="ctr">
              <a:lnSpc>
                <a:spcPct val="100000"/>
              </a:lnSpc>
            </a:pPr>
            <a:r>
              <a:rPr b="0" lang="en-US" sz="4400" spc="-1" strike="noStrike">
                <a:solidFill>
                  <a:srgbClr val="000000"/>
                </a:solidFill>
                <a:latin typeface="Calibri"/>
              </a:rPr>
              <a:t>Network Architectures and Sensor Locations…</a:t>
            </a:r>
            <a:endParaRPr b="0" lang="en-US" sz="4400" spc="-1" strike="noStrike">
              <a:solidFill>
                <a:srgbClr val="000000"/>
              </a:solidFill>
              <a:latin typeface="Calibri"/>
            </a:endParaRPr>
          </a:p>
        </p:txBody>
      </p:sp>
      <p:sp>
        <p:nvSpPr>
          <p:cNvPr id="158" name="TextShape 2"/>
          <p:cNvSpPr txBox="1"/>
          <p:nvPr/>
        </p:nvSpPr>
        <p:spPr>
          <a:xfrm>
            <a:off x="457200" y="1600200"/>
            <a:ext cx="8229240" cy="4525560"/>
          </a:xfrm>
          <a:prstGeom prst="rect">
            <a:avLst/>
          </a:prstGeom>
          <a:noFill/>
          <a:ln>
            <a:noFill/>
          </a:ln>
        </p:spPr>
        <p:txBody>
          <a:bodyPr>
            <a:normAutofit/>
          </a:bodyPr>
          <a:p>
            <a:pPr>
              <a:lnSpc>
                <a:spcPct val="100000"/>
              </a:lnSpc>
              <a:spcBef>
                <a:spcPts val="479"/>
              </a:spcBef>
            </a:pPr>
            <a:r>
              <a:rPr b="0" lang="en-US" sz="2400" spc="-1" strike="noStrike">
                <a:solidFill>
                  <a:srgbClr val="000000"/>
                </a:solidFill>
                <a:latin typeface="Calibri"/>
              </a:rPr>
              <a:t>Sensors can be deployed in one of two modes: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Inline:  An </a:t>
            </a:r>
            <a:r>
              <a:rPr b="0" i="1" lang="en-US" sz="2400" spc="-1" strike="noStrike">
                <a:solidFill>
                  <a:srgbClr val="000000"/>
                </a:solidFill>
                <a:latin typeface="Calibri"/>
              </a:rPr>
              <a:t>inline sensor </a:t>
            </a:r>
            <a:r>
              <a:rPr b="0" lang="en-US" sz="2400" spc="-1" strike="noStrike">
                <a:solidFill>
                  <a:srgbClr val="000000"/>
                </a:solidFill>
                <a:latin typeface="Calibri"/>
              </a:rPr>
              <a:t>is deployed so that the network traffic it is monitoring must pass through it.</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Hybrid firewall/IDPs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to stop attacks by blocking network traffic</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Inline sensors that are not hybrid firewall/IDPS devices are often deployed on the more secure side of a network division so that they have less traffic to process</a:t>
            </a:r>
            <a:endParaRPr b="0" lang="en-US" sz="20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Sensors can also be placed on the less secure side of a network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Shape 1"/>
          <p:cNvSpPr txBox="1"/>
          <p:nvPr/>
        </p:nvSpPr>
        <p:spPr>
          <a:xfrm>
            <a:off x="457200" y="274680"/>
            <a:ext cx="8229240" cy="1142640"/>
          </a:xfrm>
          <a:prstGeom prst="rect">
            <a:avLst/>
          </a:prstGeom>
          <a:noFill/>
          <a:ln>
            <a:noFill/>
          </a:ln>
        </p:spPr>
        <p:txBody>
          <a:bodyPr anchor="ctr">
            <a:normAutofit fontScale="70000"/>
          </a:bodyPr>
          <a:p>
            <a:pPr algn="ctr">
              <a:lnSpc>
                <a:spcPct val="100000"/>
              </a:lnSpc>
            </a:pPr>
            <a:r>
              <a:rPr b="0" lang="en-US" sz="4400" spc="-1" strike="noStrike">
                <a:solidFill>
                  <a:srgbClr val="000000"/>
                </a:solidFill>
                <a:latin typeface="Calibri"/>
              </a:rPr>
              <a:t>…</a:t>
            </a:r>
            <a:r>
              <a:rPr b="0" lang="en-US" sz="4400" spc="-1" strike="noStrike">
                <a:solidFill>
                  <a:srgbClr val="000000"/>
                </a:solidFill>
                <a:latin typeface="Calibri"/>
              </a:rPr>
              <a:t>Network Architectures </a:t>
            </a:r>
            <a:r>
              <a:rPr b="0" lang="en-US" sz="4400" spc="-1" strike="noStrike">
                <a:solidFill>
                  <a:srgbClr val="000000"/>
                </a:solidFill>
                <a:latin typeface="Calibri"/>
              </a:rPr>
              <a:t>and Sensor Locations…</a:t>
            </a:r>
            <a:endParaRPr b="0" lang="en-US" sz="4400" spc="-1" strike="noStrike">
              <a:solidFill>
                <a:srgbClr val="000000"/>
              </a:solidFill>
              <a:latin typeface="Calibri"/>
            </a:endParaRPr>
          </a:p>
        </p:txBody>
      </p:sp>
      <p:sp>
        <p:nvSpPr>
          <p:cNvPr id="160" name="TextShape 2"/>
          <p:cNvSpPr txBox="1"/>
          <p:nvPr/>
        </p:nvSpPr>
        <p:spPr>
          <a:xfrm>
            <a:off x="457200" y="1600200"/>
            <a:ext cx="8229240" cy="4525560"/>
          </a:xfrm>
          <a:prstGeom prst="rect">
            <a:avLst/>
          </a:prstGeom>
          <a:noFill/>
          <a:ln>
            <a:noFill/>
          </a:ln>
        </p:spPr>
        <p:txBody>
          <a:bodyPr>
            <a:noAutofit/>
          </a:bodyPr>
          <a:p>
            <a:endParaRPr b="0" lang="en-US" sz="3200" spc="-1" strike="noStrike">
              <a:solidFill>
                <a:srgbClr val="000000"/>
              </a:solidFill>
              <a:latin typeface="Calibri"/>
            </a:endParaRPr>
          </a:p>
        </p:txBody>
      </p:sp>
      <p:pic>
        <p:nvPicPr>
          <p:cNvPr id="161" name="Picture 2" descr=""/>
          <p:cNvPicPr/>
          <p:nvPr/>
        </p:nvPicPr>
        <p:blipFill>
          <a:blip r:embed="rId1"/>
          <a:stretch/>
        </p:blipFill>
        <p:spPr>
          <a:xfrm>
            <a:off x="2988000" y="1556640"/>
            <a:ext cx="3381120" cy="482868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457200" y="274680"/>
            <a:ext cx="8229240" cy="1142640"/>
          </a:xfrm>
          <a:prstGeom prst="rect">
            <a:avLst/>
          </a:prstGeom>
          <a:noFill/>
          <a:ln>
            <a:noFill/>
          </a:ln>
        </p:spPr>
        <p:txBody>
          <a:bodyPr anchor="ctr">
            <a:normAutofit fontScale="70000"/>
          </a:bodyPr>
          <a:p>
            <a:pPr algn="ctr">
              <a:lnSpc>
                <a:spcPct val="100000"/>
              </a:lnSpc>
            </a:pPr>
            <a:r>
              <a:rPr b="0" lang="en-US" sz="4400" spc="-1" strike="noStrike">
                <a:solidFill>
                  <a:srgbClr val="000000"/>
                </a:solidFill>
                <a:latin typeface="Calibri"/>
              </a:rPr>
              <a:t>…</a:t>
            </a:r>
            <a:r>
              <a:rPr b="0" lang="en-US" sz="4400" spc="-1" strike="noStrike">
                <a:solidFill>
                  <a:srgbClr val="000000"/>
                </a:solidFill>
                <a:latin typeface="Calibri"/>
              </a:rPr>
              <a:t>Network Architectures and Sensor Locations…</a:t>
            </a:r>
            <a:endParaRPr b="0" lang="en-US" sz="4400" spc="-1" strike="noStrike">
              <a:solidFill>
                <a:srgbClr val="000000"/>
              </a:solidFill>
              <a:latin typeface="Calibri"/>
            </a:endParaRPr>
          </a:p>
        </p:txBody>
      </p:sp>
      <p:sp>
        <p:nvSpPr>
          <p:cNvPr id="163" name="TextShape 2"/>
          <p:cNvSpPr txBox="1"/>
          <p:nvPr/>
        </p:nvSpPr>
        <p:spPr>
          <a:xfrm>
            <a:off x="457200" y="1600200"/>
            <a:ext cx="8229240" cy="4525560"/>
          </a:xfrm>
          <a:prstGeom prst="rect">
            <a:avLst/>
          </a:prstGeom>
          <a:noFill/>
          <a:ln>
            <a:noFill/>
          </a:ln>
        </p:spPr>
        <p:txBody>
          <a:bodyPr>
            <a:normAutofit fontScale="91000"/>
          </a:bodyPr>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a:rPr>
              <a:t>Passive</a:t>
            </a:r>
            <a:r>
              <a:rPr b="0" lang="en-US" sz="2400" spc="-1" strike="noStrike">
                <a:solidFill>
                  <a:srgbClr val="000000"/>
                </a:solidFill>
                <a:latin typeface="Calibri"/>
              </a:rPr>
              <a:t>. A passive sensor is deployed so that </a:t>
            </a:r>
            <a:r>
              <a:rPr b="1" i="1" lang="en-US" sz="2400" spc="-1" strike="noStrike" u="sng">
                <a:solidFill>
                  <a:srgbClr val="000000"/>
                </a:solidFill>
                <a:uFillTx/>
                <a:latin typeface="Calibri"/>
              </a:rPr>
              <a:t>it monitors a </a:t>
            </a:r>
            <a:r>
              <a:rPr b="1" i="1" lang="en-US" sz="2400" spc="-1" strike="noStrike" u="sng">
                <a:solidFill>
                  <a:srgbClr val="000000"/>
                </a:solidFill>
                <a:uFillTx/>
                <a:latin typeface="Calibri"/>
              </a:rPr>
              <a:t>copy</a:t>
            </a:r>
            <a:r>
              <a:rPr b="0" lang="en-US" sz="2400" spc="-1" strike="noStrike">
                <a:solidFill>
                  <a:srgbClr val="000000"/>
                </a:solidFill>
                <a:latin typeface="Calibri"/>
              </a:rPr>
              <a:t> of the actual network traffic; no traffic actually passes </a:t>
            </a:r>
            <a:r>
              <a:rPr b="0" lang="en-US" sz="2400" spc="-1" strike="noStrike">
                <a:solidFill>
                  <a:srgbClr val="000000"/>
                </a:solidFill>
                <a:latin typeface="Calibri"/>
              </a:rPr>
              <a:t>through the sensor</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deployed so that they can monitor </a:t>
            </a:r>
            <a:r>
              <a:rPr b="1" lang="en-US" sz="2000" spc="-1" strike="noStrike">
                <a:solidFill>
                  <a:srgbClr val="000000"/>
                </a:solidFill>
                <a:latin typeface="Calibri"/>
              </a:rPr>
              <a:t>key network locations</a:t>
            </a:r>
            <a:r>
              <a:rPr b="0" lang="en-US" sz="2000" spc="-1" strike="noStrike">
                <a:solidFill>
                  <a:srgbClr val="000000"/>
                </a:solidFill>
                <a:latin typeface="Calibri"/>
              </a:rPr>
              <a:t>, such as </a:t>
            </a:r>
            <a:r>
              <a:rPr b="0" lang="en-US" sz="2000" spc="-1" strike="noStrike">
                <a:solidFill>
                  <a:srgbClr val="000000"/>
                </a:solidFill>
                <a:latin typeface="Calibri"/>
              </a:rPr>
              <a:t>the divisions between networks, and </a:t>
            </a:r>
            <a:r>
              <a:rPr b="1" lang="en-US" sz="2000" spc="-1" strike="noStrike">
                <a:solidFill>
                  <a:srgbClr val="000000"/>
                </a:solidFill>
                <a:latin typeface="Calibri"/>
              </a:rPr>
              <a:t>key network segments</a:t>
            </a:r>
            <a:r>
              <a:rPr b="0" lang="en-US" sz="2000" spc="-1" strike="noStrike">
                <a:solidFill>
                  <a:srgbClr val="000000"/>
                </a:solidFill>
                <a:latin typeface="Calibri"/>
              </a:rPr>
              <a:t>, such </a:t>
            </a:r>
            <a:r>
              <a:rPr b="0" lang="en-US" sz="2000" spc="-1" strike="noStrike">
                <a:solidFill>
                  <a:srgbClr val="000000"/>
                </a:solidFill>
                <a:latin typeface="Calibri"/>
              </a:rPr>
              <a:t>as activity on a demilitarized zone (DMZ) subnet</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They monitor the traffic through:</a:t>
            </a:r>
            <a:endParaRPr b="0" lang="en-US" sz="20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1" lang="en-US" sz="1600" spc="-1" strike="noStrike" u="sng">
                <a:solidFill>
                  <a:srgbClr val="000000"/>
                </a:solidFill>
                <a:uFillTx/>
                <a:latin typeface="Calibri"/>
              </a:rPr>
              <a:t>Spanning Port</a:t>
            </a:r>
            <a:r>
              <a:rPr b="0" lang="en-US" sz="1600" spc="-1" strike="noStrike">
                <a:solidFill>
                  <a:srgbClr val="000000"/>
                </a:solidFill>
                <a:latin typeface="Calibri"/>
              </a:rPr>
              <a:t>. Many switches have a spanning port, which is a port that can see all </a:t>
            </a:r>
            <a:r>
              <a:rPr b="0" lang="en-US" sz="1600" spc="-1" strike="noStrike">
                <a:solidFill>
                  <a:srgbClr val="000000"/>
                </a:solidFill>
                <a:latin typeface="Calibri"/>
              </a:rPr>
              <a:t>network traffic going through the switch</a:t>
            </a:r>
            <a:endParaRPr b="0" lang="en-US" sz="16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1" lang="en-US" sz="1600" spc="-1" strike="noStrike" u="sng">
                <a:solidFill>
                  <a:srgbClr val="000000"/>
                </a:solidFill>
                <a:uFillTx/>
                <a:latin typeface="Calibri"/>
              </a:rPr>
              <a:t>Network Tap</a:t>
            </a:r>
            <a:r>
              <a:rPr b="0" lang="en-US" sz="1600" spc="-1" strike="noStrike">
                <a:solidFill>
                  <a:srgbClr val="000000"/>
                </a:solidFill>
                <a:latin typeface="Calibri"/>
              </a:rPr>
              <a:t>. A network tap is a direct connection between a sensor and the physical </a:t>
            </a:r>
            <a:r>
              <a:rPr b="0" lang="en-US" sz="1600" spc="-1" strike="noStrike">
                <a:solidFill>
                  <a:srgbClr val="000000"/>
                </a:solidFill>
                <a:latin typeface="Calibri"/>
              </a:rPr>
              <a:t>network media itself, such as a fiber optic cable</a:t>
            </a:r>
            <a:endParaRPr b="0" lang="en-US" sz="16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1" lang="en-US" sz="1600" spc="-1" strike="noStrike" u="sng">
                <a:solidFill>
                  <a:srgbClr val="000000"/>
                </a:solidFill>
                <a:uFillTx/>
                <a:latin typeface="Calibri"/>
              </a:rPr>
              <a:t>IDPS Load Balancer</a:t>
            </a:r>
            <a:r>
              <a:rPr b="0" lang="en-US" sz="1600" spc="-1" strike="noStrike">
                <a:solidFill>
                  <a:srgbClr val="000000"/>
                </a:solidFill>
                <a:latin typeface="Calibri"/>
              </a:rPr>
              <a:t>. An IDS load balancer is a device that aggregates and directs </a:t>
            </a:r>
            <a:r>
              <a:rPr b="0" lang="en-US" sz="1600" spc="-1" strike="noStrike">
                <a:solidFill>
                  <a:srgbClr val="000000"/>
                </a:solidFill>
                <a:latin typeface="Calibri"/>
              </a:rPr>
              <a:t>network traffic to monitoring systems, including IDPS sensors</a:t>
            </a:r>
            <a:endParaRPr b="0" lang="en-US" sz="1600" spc="-1" strike="noStrike">
              <a:solidFill>
                <a:srgbClr val="000000"/>
              </a:solidFill>
              <a:latin typeface="Calibri"/>
            </a:endParaRPr>
          </a:p>
          <a:p>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Load balancer</a:t>
            </a:r>
            <a:endParaRPr b="0" lang="en-US" sz="4400" spc="-1" strike="noStrike">
              <a:solidFill>
                <a:srgbClr val="000000"/>
              </a:solidFill>
              <a:latin typeface="Calibri"/>
            </a:endParaRPr>
          </a:p>
        </p:txBody>
      </p:sp>
      <p:sp>
        <p:nvSpPr>
          <p:cNvPr id="165" name="TextShape 2"/>
          <p:cNvSpPr txBox="1"/>
          <p:nvPr/>
        </p:nvSpPr>
        <p:spPr>
          <a:xfrm>
            <a:off x="457200" y="1600200"/>
            <a:ext cx="8229240" cy="4525560"/>
          </a:xfrm>
          <a:prstGeom prst="rect">
            <a:avLst/>
          </a:prstGeom>
          <a:noFill/>
          <a:ln>
            <a:noFill/>
          </a:ln>
        </p:spPr>
        <p:txBody>
          <a:bodyPr>
            <a:normAutofit fontScale="21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load balancer can receive </a:t>
            </a:r>
            <a:r>
              <a:rPr b="1" i="1" lang="en-US" sz="3200" spc="-1" strike="noStrike" u="sng">
                <a:solidFill>
                  <a:srgbClr val="000000"/>
                </a:solidFill>
                <a:uFillTx/>
                <a:latin typeface="Calibri"/>
              </a:rPr>
              <a:t>copies of network </a:t>
            </a:r>
            <a:r>
              <a:rPr b="1" i="1" lang="en-US" sz="3200" spc="-1" strike="noStrike" u="sng">
                <a:solidFill>
                  <a:srgbClr val="000000"/>
                </a:solidFill>
                <a:uFillTx/>
                <a:latin typeface="Calibri"/>
              </a:rPr>
              <a:t>traffic </a:t>
            </a:r>
            <a:r>
              <a:rPr b="0" lang="en-US" sz="3200" spc="-1" strike="noStrike">
                <a:solidFill>
                  <a:srgbClr val="000000"/>
                </a:solidFill>
                <a:latin typeface="Calibri"/>
              </a:rPr>
              <a:t>from one or more spanning ports or </a:t>
            </a:r>
            <a:r>
              <a:rPr b="0" lang="en-US" sz="3200" spc="-1" strike="noStrike">
                <a:solidFill>
                  <a:srgbClr val="000000"/>
                </a:solidFill>
                <a:latin typeface="Calibri"/>
              </a:rPr>
              <a:t>network taps and aggregate traffic from different </a:t>
            </a:r>
            <a:r>
              <a:rPr b="0" lang="en-US" sz="3200" spc="-1" strike="noStrike">
                <a:solidFill>
                  <a:srgbClr val="000000"/>
                </a:solidFill>
                <a:latin typeface="Calibri"/>
              </a:rPr>
              <a:t>networks (e.g., reassemble a session that was </a:t>
            </a:r>
            <a:r>
              <a:rPr b="0" lang="en-US" sz="3200" spc="-1" strike="noStrike">
                <a:solidFill>
                  <a:srgbClr val="000000"/>
                </a:solidFill>
                <a:latin typeface="Calibri"/>
              </a:rPr>
              <a:t>split between two networks).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load balancer then distributes copies of the </a:t>
            </a:r>
            <a:r>
              <a:rPr b="0" lang="en-US" sz="3200" spc="-1" strike="noStrike">
                <a:solidFill>
                  <a:srgbClr val="000000"/>
                </a:solidFill>
                <a:latin typeface="Calibri"/>
              </a:rPr>
              <a:t>traffic to one or more listening devices, including </a:t>
            </a:r>
            <a:r>
              <a:rPr b="0" lang="en-US" sz="3200" spc="-1" strike="noStrike">
                <a:solidFill>
                  <a:srgbClr val="000000"/>
                </a:solidFill>
                <a:latin typeface="Calibri"/>
              </a:rPr>
              <a:t>IDPS sensors, based on a set of rules configured </a:t>
            </a:r>
            <a:r>
              <a:rPr b="0" lang="en-US" sz="3200" spc="-1" strike="noStrike">
                <a:solidFill>
                  <a:srgbClr val="000000"/>
                </a:solidFill>
                <a:latin typeface="Calibri"/>
              </a:rPr>
              <a:t>by an administrator.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The </a:t>
            </a:r>
            <a:r>
              <a:rPr b="1" lang="en-US" sz="3200" spc="-1" strike="noStrike">
                <a:solidFill>
                  <a:srgbClr val="000000"/>
                </a:solidFill>
                <a:latin typeface="Calibri"/>
              </a:rPr>
              <a:t>rules</a:t>
            </a:r>
            <a:r>
              <a:rPr b="0" lang="en-US" sz="3200" spc="-1" strike="noStrike">
                <a:solidFill>
                  <a:srgbClr val="000000"/>
                </a:solidFill>
                <a:latin typeface="Calibri"/>
              </a:rPr>
              <a:t> tell the load balancer which types of </a:t>
            </a:r>
            <a:r>
              <a:rPr b="0" lang="en-US" sz="3200" spc="-1" strike="noStrike">
                <a:solidFill>
                  <a:srgbClr val="000000"/>
                </a:solidFill>
                <a:latin typeface="Calibri"/>
              </a:rPr>
              <a:t>traffic to provide to each listening device. </a:t>
            </a:r>
            <a:r>
              <a:rPr b="0" lang="en-US" sz="3200" spc="-1" strike="noStrike">
                <a:solidFill>
                  <a:srgbClr val="000000"/>
                </a:solidFill>
                <a:latin typeface="Calibri"/>
              </a:rPr>
              <a:t>Common configurations include the following:</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Send all traffic to multiple IDPS sensors</a:t>
            </a:r>
            <a:r>
              <a:rPr b="0" lang="en-US" sz="2800" spc="-1" strike="noStrike">
                <a:solidFill>
                  <a:srgbClr val="000000"/>
                </a:solidFill>
                <a:latin typeface="Calibri"/>
              </a:rPr>
              <a:t>. </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Dynamically split the traffic among multiple IDPS </a:t>
            </a:r>
            <a:r>
              <a:rPr b="1" lang="en-US" sz="2800" spc="-1" strike="noStrike">
                <a:solidFill>
                  <a:srgbClr val="000000"/>
                </a:solidFill>
                <a:latin typeface="Calibri"/>
              </a:rPr>
              <a:t>sensors based on volume</a:t>
            </a:r>
            <a:r>
              <a:rPr b="0" lang="en-US" sz="2800" spc="-1" strike="noStrike">
                <a:solidFill>
                  <a:srgbClr val="000000"/>
                </a:solidFill>
                <a:latin typeface="Calibri"/>
              </a:rPr>
              <a:t>. </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Split the traffic among multiple IDPS sensors </a:t>
            </a:r>
            <a:r>
              <a:rPr b="1" lang="en-US" sz="2800" spc="-1" strike="noStrike">
                <a:solidFill>
                  <a:srgbClr val="000000"/>
                </a:solidFill>
                <a:latin typeface="Calibri"/>
              </a:rPr>
              <a:t>based on IP addresses, protocols, or other </a:t>
            </a:r>
            <a:r>
              <a:rPr b="1" lang="en-US" sz="2800" spc="-1" strike="noStrike">
                <a:solidFill>
                  <a:srgbClr val="000000"/>
                </a:solidFill>
                <a:latin typeface="Calibri"/>
              </a:rPr>
              <a:t>characteristics</a:t>
            </a:r>
            <a:r>
              <a:rPr b="0" lang="en-US" sz="2800" spc="-1" strike="noStrike">
                <a:solidFill>
                  <a:srgbClr val="000000"/>
                </a:solidFill>
                <a:latin typeface="Calibri"/>
              </a:rPr>
              <a: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
          <p:cNvSpPr txBox="1"/>
          <p:nvPr/>
        </p:nvSpPr>
        <p:spPr>
          <a:xfrm>
            <a:off x="457200" y="274680"/>
            <a:ext cx="8229240" cy="1142640"/>
          </a:xfrm>
          <a:prstGeom prst="rect">
            <a:avLst/>
          </a:prstGeom>
          <a:noFill/>
          <a:ln>
            <a:noFill/>
          </a:ln>
        </p:spPr>
        <p:txBody>
          <a:bodyPr anchor="ctr">
            <a:normAutofit fontScale="38000"/>
          </a:bodyPr>
          <a:p>
            <a:pPr algn="ctr">
              <a:lnSpc>
                <a:spcPct val="100000"/>
              </a:lnSpc>
            </a:pPr>
            <a:r>
              <a:rPr b="0" lang="en-US" sz="4400" spc="-1" strike="noStrike">
                <a:solidFill>
                  <a:srgbClr val="000000"/>
                </a:solidFill>
                <a:latin typeface="Calibri"/>
              </a:rPr>
              <a:t>Passive Network-Based IDPS Sensor Architecture Example</a:t>
            </a:r>
            <a:endParaRPr b="0" lang="en-US" sz="4400" spc="-1" strike="noStrike">
              <a:solidFill>
                <a:srgbClr val="000000"/>
              </a:solidFill>
              <a:latin typeface="Calibri"/>
            </a:endParaRPr>
          </a:p>
        </p:txBody>
      </p:sp>
      <p:pic>
        <p:nvPicPr>
          <p:cNvPr id="167" name="Picture 2" descr=""/>
          <p:cNvPicPr/>
          <p:nvPr/>
        </p:nvPicPr>
        <p:blipFill>
          <a:blip r:embed="rId1"/>
          <a:stretch/>
        </p:blipFill>
        <p:spPr>
          <a:xfrm>
            <a:off x="2792160" y="1845000"/>
            <a:ext cx="3571560" cy="45241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Definitions</a:t>
            </a:r>
            <a:endParaRPr b="0" lang="en-US" sz="4400" spc="-1" strike="noStrike">
              <a:solidFill>
                <a:srgbClr val="000000"/>
              </a:solidFill>
              <a:latin typeface="Calibri"/>
            </a:endParaRPr>
          </a:p>
        </p:txBody>
      </p:sp>
      <p:sp>
        <p:nvSpPr>
          <p:cNvPr id="132"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1" i="1" lang="en-US" sz="2000" spc="-1" strike="noStrike">
                <a:solidFill>
                  <a:srgbClr val="000000"/>
                </a:solidFill>
                <a:latin typeface="Calibri"/>
              </a:rPr>
              <a:t>Intrusion detection </a:t>
            </a:r>
            <a:r>
              <a:rPr b="0" lang="en-US" sz="2000" spc="-1" strike="noStrike">
                <a:solidFill>
                  <a:srgbClr val="000000"/>
                </a:solidFill>
                <a:latin typeface="Calibri"/>
              </a:rPr>
              <a:t>is the process of </a:t>
            </a:r>
            <a:r>
              <a:rPr b="0" lang="en-US" sz="2000" spc="-1" strike="noStrike">
                <a:solidFill>
                  <a:srgbClr val="ff0000"/>
                </a:solidFill>
                <a:latin typeface="Calibri"/>
              </a:rPr>
              <a:t>monitoring the events </a:t>
            </a:r>
            <a:r>
              <a:rPr b="0" lang="en-US" sz="2000" spc="-1" strike="noStrike">
                <a:solidFill>
                  <a:srgbClr val="000000"/>
                </a:solidFill>
                <a:latin typeface="Calibri"/>
              </a:rPr>
              <a:t>occurring in a computer system or network and analyzing them for signs of </a:t>
            </a:r>
            <a:r>
              <a:rPr b="1" lang="en-US" sz="2000" spc="-1" strike="noStrike">
                <a:solidFill>
                  <a:srgbClr val="000000"/>
                </a:solidFill>
                <a:latin typeface="Calibri"/>
              </a:rPr>
              <a:t>possible </a:t>
            </a:r>
            <a:r>
              <a:rPr b="1" i="1" lang="en-US" sz="2000" spc="-1" strike="noStrike">
                <a:solidFill>
                  <a:srgbClr val="000000"/>
                </a:solidFill>
                <a:latin typeface="Calibri"/>
              </a:rPr>
              <a:t>incidents</a:t>
            </a:r>
            <a:r>
              <a:rPr b="0" lang="en-US" sz="2000" spc="-1" strike="noStrike">
                <a:solidFill>
                  <a:srgbClr val="000000"/>
                </a:solidFill>
                <a:latin typeface="Calibri"/>
              </a:rPr>
              <a:t>, which are violations or imminent threats of violation of computer security policies, acceptable use policies, or standard security practices.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i="1" lang="en-US" sz="2000" spc="-1" strike="noStrike">
                <a:solidFill>
                  <a:srgbClr val="000000"/>
                </a:solidFill>
                <a:latin typeface="Calibri"/>
              </a:rPr>
              <a:t>intrusion detection system </a:t>
            </a:r>
            <a:r>
              <a:rPr b="0" lang="en-US" sz="2000" spc="-1" strike="noStrike">
                <a:solidFill>
                  <a:srgbClr val="000000"/>
                </a:solidFill>
                <a:latin typeface="Calibri"/>
              </a:rPr>
              <a:t>(IDS): a software that automates the intrusion detection process.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i="1" lang="en-US" sz="2000" spc="-1" strike="noStrike">
                <a:solidFill>
                  <a:srgbClr val="000000"/>
                </a:solidFill>
                <a:latin typeface="Calibri"/>
              </a:rPr>
              <a:t>intrusion prevention system </a:t>
            </a:r>
            <a:r>
              <a:rPr b="0" lang="en-US" sz="2000" spc="-1" strike="noStrike">
                <a:solidFill>
                  <a:srgbClr val="000000"/>
                </a:solidFill>
                <a:latin typeface="Calibri"/>
              </a:rPr>
              <a:t>(IPS): IDS + capability to stop possible incidents.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IDPS:</a:t>
            </a:r>
            <a:endParaRPr b="0" lang="en-US" sz="20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Detects when an attack has compromised systems</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Monitors file transfer and identifies suspicious</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Reconinnessance activity</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457200" y="274680"/>
            <a:ext cx="8229240" cy="1142640"/>
          </a:xfrm>
          <a:prstGeom prst="rect">
            <a:avLst/>
          </a:prstGeom>
          <a:noFill/>
          <a:ln>
            <a:noFill/>
          </a:ln>
        </p:spPr>
        <p:txBody>
          <a:bodyPr anchor="ctr">
            <a:normAutofit fontScale="24000"/>
          </a:bodyPr>
          <a:p>
            <a:pPr algn="ctr">
              <a:lnSpc>
                <a:spcPct val="100000"/>
              </a:lnSpc>
            </a:pPr>
            <a:br/>
            <a:r>
              <a:rPr b="1" lang="en-US" sz="4400" spc="-1" strike="noStrike">
                <a:solidFill>
                  <a:srgbClr val="000000"/>
                </a:solidFill>
                <a:latin typeface="Calibri"/>
              </a:rPr>
              <a:t>Information Gathering Capabilities </a:t>
            </a:r>
            <a:br/>
            <a:endParaRPr b="0" lang="en-US" sz="4400" spc="-1" strike="noStrike">
              <a:solidFill>
                <a:srgbClr val="000000"/>
              </a:solidFill>
              <a:latin typeface="Calibri"/>
            </a:endParaRPr>
          </a:p>
        </p:txBody>
      </p:sp>
      <p:sp>
        <p:nvSpPr>
          <p:cNvPr id="169" name="TextShape 2"/>
          <p:cNvSpPr txBox="1"/>
          <p:nvPr/>
        </p:nvSpPr>
        <p:spPr>
          <a:xfrm>
            <a:off x="457200" y="1600200"/>
            <a:ext cx="8229240" cy="4525560"/>
          </a:xfrm>
          <a:prstGeom prst="rect">
            <a:avLst/>
          </a:prstGeom>
          <a:noFill/>
          <a:ln>
            <a:noFill/>
          </a:ln>
        </p:spPr>
        <p:txBody>
          <a:bodyPr>
            <a:normAutofit fontScale="13000"/>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Identifying Hosts</a:t>
            </a:r>
            <a:r>
              <a:rPr b="0" lang="en-US" sz="3200" spc="-1" strike="noStrike">
                <a:solidFill>
                  <a:srgbClr val="000000"/>
                </a:solidFill>
                <a:latin typeface="Calibri"/>
              </a:rPr>
              <a:t>. create a list of hosts on the organization’s network arranged by IP address or MAC address.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Identifying Operating Systems</a:t>
            </a:r>
            <a:r>
              <a:rPr b="0" lang="en-US" sz="3200" spc="-1" strike="noStrike">
                <a:solidFill>
                  <a:srgbClr val="000000"/>
                </a:solidFill>
                <a:latin typeface="Calibri"/>
              </a:rPr>
              <a:t>.</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track which ports are used on each host, which could indicate a particular OS or OS family (e.g., Windows, Unix). </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analyze packet headers for certain unusual characteristics or combinations of characteristics that are exhibited by particular OSs; this is known as </a:t>
            </a:r>
            <a:r>
              <a:rPr b="1" lang="en-US" sz="2800" spc="-1" strike="noStrike" u="sng">
                <a:solidFill>
                  <a:srgbClr val="000000"/>
                </a:solidFill>
                <a:uFillTx/>
                <a:latin typeface="Calibri"/>
              </a:rPr>
              <a:t>passive fingerprinting</a:t>
            </a:r>
            <a:r>
              <a:rPr b="0" lang="en-US" sz="2800" spc="-1" strike="noStrike">
                <a:solidFill>
                  <a:srgbClr val="000000"/>
                </a:solidFill>
                <a:latin typeface="Calibri"/>
              </a:rPr>
              <a:t>. </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identify application versions (as described below), which in some cases implies which OS is in use. </a:t>
            </a:r>
            <a:endParaRPr b="0" lang="en-US" sz="2800" spc="-1" strike="noStrike">
              <a:solidFill>
                <a:srgbClr val="000000"/>
              </a:solidFill>
              <a:latin typeface="Calibri"/>
            </a:endParaRPr>
          </a:p>
          <a:p>
            <a:pPr>
              <a:lnSpc>
                <a:spcPct val="100000"/>
              </a:lnSpc>
              <a:spcBef>
                <a:spcPts val="641"/>
              </a:spcBef>
            </a:pP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Identifying Applications</a:t>
            </a:r>
            <a:r>
              <a:rPr b="0" lang="en-US" sz="3200" spc="-1" strike="noStrike">
                <a:solidFill>
                  <a:srgbClr val="000000"/>
                </a:solidFill>
                <a:latin typeface="Calibri"/>
              </a:rPr>
              <a:t>. identify the application versions in use by keeping track of which ports are used and monitoring certain characteristics of application communications</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Identifying Network Characteristics</a:t>
            </a:r>
            <a:r>
              <a:rPr b="0" lang="en-US" sz="3200" spc="-1" strike="noStrike">
                <a:solidFill>
                  <a:srgbClr val="000000"/>
                </a:solidFill>
                <a:latin typeface="Calibri"/>
              </a:rPr>
              <a:t>. Some IDPS sensors collect general information about network traffic related to the configuration of network devices and hosts, such as the number of hops between two devices. This information can be used to detect changes to the network configuration.</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Logging Capabilities</a:t>
            </a:r>
            <a:endParaRPr b="0" lang="en-US" sz="4400" spc="-1" strike="noStrike">
              <a:solidFill>
                <a:srgbClr val="000000"/>
              </a:solidFill>
              <a:latin typeface="Calibri"/>
            </a:endParaRPr>
          </a:p>
        </p:txBody>
      </p:sp>
      <p:sp>
        <p:nvSpPr>
          <p:cNvPr id="171" name="TextShape 2"/>
          <p:cNvSpPr txBox="1"/>
          <p:nvPr/>
        </p:nvSpPr>
        <p:spPr>
          <a:xfrm>
            <a:off x="457200" y="1600200"/>
            <a:ext cx="8229240" cy="4525560"/>
          </a:xfrm>
          <a:prstGeom prst="rect">
            <a:avLst/>
          </a:prstGeom>
          <a:noFill/>
          <a:ln>
            <a:noFill/>
          </a:ln>
        </p:spPr>
        <p:txBody>
          <a:bodyPr>
            <a:normAutofit fontScale="26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Timestamp (usually date and time)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Connection or session ID (typically a consecutive or unique number assigned to each TCP connection or to like groups of packets for connectionless protocols)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Event or alert type21</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Rating (e.g., priority, severity, impact, confidence)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Network, transport, and application layer protocols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Source and destination IP addresses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Source and destination TCP or UDP ports, or ICMP types and codes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Number of bytes transmitted over the connection</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Decoded payload data, such as application requests and responses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State-related information (e.g., authenticated username)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Prevention action performed (if any). </a:t>
            </a:r>
            <a:endParaRPr b="0" lang="en-US" sz="3200" spc="-1" strike="noStrike">
              <a:solidFill>
                <a:srgbClr val="000000"/>
              </a:solidFill>
              <a:latin typeface="Calibri"/>
            </a:endParaRPr>
          </a:p>
          <a:p>
            <a:pPr>
              <a:lnSpc>
                <a:spcPct val="100000"/>
              </a:lnSpc>
              <a:spcBef>
                <a:spcPts val="641"/>
              </a:spcBef>
            </a:pP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TextShape 1"/>
          <p:cNvSpPr txBox="1"/>
          <p:nvPr/>
        </p:nvSpPr>
        <p:spPr>
          <a:xfrm>
            <a:off x="457200" y="274680"/>
            <a:ext cx="8229240" cy="1142640"/>
          </a:xfrm>
          <a:prstGeom prst="rect">
            <a:avLst/>
          </a:prstGeom>
          <a:noFill/>
          <a:ln>
            <a:noFill/>
          </a:ln>
        </p:spPr>
        <p:txBody>
          <a:bodyPr anchor="ctr">
            <a:normAutofit fontScale="38000"/>
          </a:bodyPr>
          <a:p>
            <a:pPr algn="ctr">
              <a:lnSpc>
                <a:spcPct val="100000"/>
              </a:lnSpc>
            </a:pPr>
            <a:br/>
            <a:r>
              <a:rPr b="1" lang="en-US" sz="4400" spc="-1" strike="noStrike">
                <a:solidFill>
                  <a:srgbClr val="000000"/>
                </a:solidFill>
                <a:latin typeface="Calibri"/>
              </a:rPr>
              <a:t>Detection Capabilities </a:t>
            </a:r>
            <a:br/>
            <a:endParaRPr b="0" lang="en-US" sz="4400" spc="-1" strike="noStrike">
              <a:solidFill>
                <a:srgbClr val="000000"/>
              </a:solidFill>
              <a:latin typeface="Calibri"/>
            </a:endParaRPr>
          </a:p>
        </p:txBody>
      </p:sp>
      <p:sp>
        <p:nvSpPr>
          <p:cNvPr id="173" name="TextShape 2"/>
          <p:cNvSpPr txBox="1"/>
          <p:nvPr/>
        </p:nvSpPr>
        <p:spPr>
          <a:xfrm>
            <a:off x="457200" y="1600200"/>
            <a:ext cx="8229240" cy="4525560"/>
          </a:xfrm>
          <a:prstGeom prst="rect">
            <a:avLst/>
          </a:prstGeom>
          <a:noFill/>
          <a:ln>
            <a:noFill/>
          </a:ln>
        </p:spPr>
        <p:txBody>
          <a:bodyPr>
            <a:normAutofit fontScale="38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Types of events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Application layer reconnaissance and attacks </a:t>
            </a:r>
            <a:r>
              <a:rPr b="0" lang="en-US" sz="2800" spc="-1" strike="noStrike">
                <a:solidFill>
                  <a:srgbClr val="000000"/>
                </a:solidFill>
                <a:latin typeface="Calibri"/>
              </a:rPr>
              <a:t>(e.g., banner grabbing, buffer overflows, format string attacks, password guessing, malware transmission).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Transport layer reconnaissance and attacks </a:t>
            </a:r>
            <a:r>
              <a:rPr b="0" lang="en-US" sz="2800" spc="-1" strike="noStrike">
                <a:solidFill>
                  <a:srgbClr val="000000"/>
                </a:solidFill>
                <a:latin typeface="Calibri"/>
              </a:rPr>
              <a:t>(e.g., port scanning, unusual packet fragmentation, SYN floods).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Network layer reconnaissance and attacks</a:t>
            </a:r>
            <a:r>
              <a:rPr b="0" lang="en-US" sz="2800" spc="-1" strike="noStrike">
                <a:solidFill>
                  <a:srgbClr val="000000"/>
                </a:solidFill>
                <a:latin typeface="Calibri"/>
              </a:rPr>
              <a:t> (e.g., spoofed IP addresses, illegal IP header values).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Unexpected application services </a:t>
            </a:r>
            <a:r>
              <a:rPr b="0" lang="en-US" sz="2800" spc="-1" strike="noStrike">
                <a:solidFill>
                  <a:srgbClr val="000000"/>
                </a:solidFill>
                <a:latin typeface="Calibri"/>
              </a:rPr>
              <a:t>(e.g., tunneled protocols, backdoors, hosts running unauthorized application services).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Policy violations </a:t>
            </a:r>
            <a:r>
              <a:rPr b="0" lang="en-US" sz="2800" spc="-1" strike="noStrike">
                <a:solidFill>
                  <a:srgbClr val="000000"/>
                </a:solidFill>
                <a:latin typeface="Calibri"/>
              </a:rPr>
              <a:t>(e.g., use of inappropriate Web sites, use of forbidden application protocols).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Detection Accuracy</a:t>
            </a:r>
            <a:endParaRPr b="0" lang="en-US" sz="4400" spc="-1" strike="noStrike">
              <a:solidFill>
                <a:srgbClr val="000000"/>
              </a:solidFill>
              <a:latin typeface="Calibri"/>
            </a:endParaRPr>
          </a:p>
        </p:txBody>
      </p:sp>
      <p:sp>
        <p:nvSpPr>
          <p:cNvPr id="175"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400"/>
              </a:spcBef>
              <a:buClr>
                <a:srgbClr val="000000"/>
              </a:buClr>
              <a:buFont typeface="Arial"/>
              <a:buChar char="•"/>
            </a:pPr>
            <a:r>
              <a:rPr b="1" lang="en-US" sz="2000" spc="-1" strike="noStrike">
                <a:solidFill>
                  <a:srgbClr val="000000"/>
                </a:solidFill>
                <a:latin typeface="Calibri"/>
              </a:rPr>
              <a:t>False positives and false negatives </a:t>
            </a:r>
            <a:r>
              <a:rPr b="0" lang="en-US" sz="2000" spc="-1" strike="noStrike">
                <a:solidFill>
                  <a:srgbClr val="000000"/>
                </a:solidFill>
                <a:latin typeface="Calibri"/>
              </a:rPr>
              <a:t>for network-based IDPS sensors can only be reduced somewhat because of the complexity of the activities being monitored</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Each combination of browser and server could </a:t>
            </a:r>
            <a:r>
              <a:rPr b="1" lang="en-US" sz="2000" spc="-1" strike="noStrike">
                <a:solidFill>
                  <a:srgbClr val="000000"/>
                </a:solidFill>
                <a:latin typeface="Calibri"/>
              </a:rPr>
              <a:t>have unique communication characteristics</a:t>
            </a:r>
            <a:r>
              <a:rPr b="0" lang="en-US" sz="2000" spc="-1" strike="noStrike">
                <a:solidFill>
                  <a:srgbClr val="000000"/>
                </a:solidFill>
                <a:latin typeface="Calibri"/>
              </a:rPr>
              <a:t> (e.g., sequence of commands, response codes) that could impact the accuracy of analysis.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Also, different </a:t>
            </a:r>
            <a:r>
              <a:rPr b="1" lang="en-US" sz="2000" spc="-1" strike="noStrike">
                <a:solidFill>
                  <a:srgbClr val="000000"/>
                </a:solidFill>
                <a:latin typeface="Calibri"/>
              </a:rPr>
              <a:t>configurations and customizations </a:t>
            </a:r>
            <a:r>
              <a:rPr b="0" lang="en-US" sz="2000" spc="-1" strike="noStrike">
                <a:solidFill>
                  <a:srgbClr val="000000"/>
                </a:solidFill>
                <a:latin typeface="Calibri"/>
              </a:rPr>
              <a:t>could be applied to the browsers and servers.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1" lang="en-US" sz="2000" spc="-1" strike="noStrike">
                <a:solidFill>
                  <a:srgbClr val="000000"/>
                </a:solidFill>
                <a:latin typeface="Calibri"/>
              </a:rPr>
              <a:t>Security controls between the servers and clients </a:t>
            </a:r>
            <a:r>
              <a:rPr b="0" lang="en-US" sz="2000" spc="-1" strike="noStrike">
                <a:solidFill>
                  <a:srgbClr val="000000"/>
                </a:solidFill>
                <a:latin typeface="Calibri"/>
              </a:rPr>
              <a:t>that alter network activity, such as firewalls and proxy servers, could cause additional difficulties for sensors.</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network-based IDPSs would be able to interpret all network activity just as the endpoints do.</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TextShape 1"/>
          <p:cNvSpPr txBox="1"/>
          <p:nvPr/>
        </p:nvSpPr>
        <p:spPr>
          <a:xfrm>
            <a:off x="457200" y="274680"/>
            <a:ext cx="8229240" cy="1142640"/>
          </a:xfrm>
          <a:prstGeom prst="rect">
            <a:avLst/>
          </a:prstGeom>
          <a:noFill/>
          <a:ln>
            <a:noFill/>
          </a:ln>
        </p:spPr>
        <p:txBody>
          <a:bodyPr anchor="ctr">
            <a:normAutofit fontScale="24000"/>
          </a:bodyPr>
          <a:p>
            <a:pPr algn="ctr">
              <a:lnSpc>
                <a:spcPct val="100000"/>
              </a:lnSpc>
            </a:pPr>
            <a:br/>
            <a:r>
              <a:rPr b="1" lang="en-US" sz="4400" spc="-1" strike="noStrike">
                <a:solidFill>
                  <a:srgbClr val="000000"/>
                </a:solidFill>
                <a:latin typeface="Calibri"/>
              </a:rPr>
              <a:t>Tuning and Customization </a:t>
            </a:r>
            <a:br/>
            <a:endParaRPr b="0" lang="en-US" sz="4400" spc="-1" strike="noStrike">
              <a:solidFill>
                <a:srgbClr val="000000"/>
              </a:solidFill>
              <a:latin typeface="Calibri"/>
            </a:endParaRPr>
          </a:p>
        </p:txBody>
      </p:sp>
      <p:sp>
        <p:nvSpPr>
          <p:cNvPr id="177"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Examples of tuning and customization capabilities are:</a:t>
            </a:r>
            <a:endParaRPr b="0" lang="en-US" sz="20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 </a:t>
            </a:r>
            <a:r>
              <a:rPr b="0" lang="en-US" sz="1600" spc="-1" strike="noStrike">
                <a:solidFill>
                  <a:srgbClr val="000000"/>
                </a:solidFill>
                <a:latin typeface="Calibri"/>
              </a:rPr>
              <a:t>thresholds for port scans and application authentication attempts, </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blacklists and whitelists for host IP addresses and usernames, and alert settings. </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code editing features, which is usually limited to signatures but in some cases may allow access to additional code, such as programs used to perform stateful protocol analysis.</a:t>
            </a:r>
            <a:endParaRPr b="0" lang="en-US" sz="16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Some network-based IDPSs can use information regarding the organization’s hosts to improve detection accuracy. </a:t>
            </a:r>
            <a:endParaRPr b="0" lang="en-US" sz="20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For example, an IDPS might allow administrators to specify the IP addresses used by the organization’s Web servers, mail servers, and other common types of hosts, and also specify the types of services provided by each host (e.g., the Web server application type and version run by each Web server).</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Technology Limitations</a:t>
            </a:r>
            <a:endParaRPr b="0" lang="en-US" sz="4400" spc="-1" strike="noStrike">
              <a:solidFill>
                <a:srgbClr val="000000"/>
              </a:solidFill>
              <a:latin typeface="Calibri"/>
            </a:endParaRPr>
          </a:p>
        </p:txBody>
      </p:sp>
      <p:sp>
        <p:nvSpPr>
          <p:cNvPr id="179" name="TextShape 2"/>
          <p:cNvSpPr txBox="1"/>
          <p:nvPr/>
        </p:nvSpPr>
        <p:spPr>
          <a:xfrm>
            <a:off x="457200" y="1600200"/>
            <a:ext cx="8229240" cy="4525560"/>
          </a:xfrm>
          <a:prstGeom prst="rect">
            <a:avLst/>
          </a:prstGeom>
          <a:noFill/>
          <a:ln>
            <a:noFill/>
          </a:ln>
        </p:spPr>
        <p:txBody>
          <a:bodyPr>
            <a:normAutofit fontScale="20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Network-based </a:t>
            </a:r>
            <a:r>
              <a:rPr b="1" i="1" lang="en-US" sz="3200" spc="-1" strike="noStrike" u="sng">
                <a:solidFill>
                  <a:srgbClr val="000000"/>
                </a:solidFill>
                <a:uFillTx/>
                <a:latin typeface="Calibri"/>
              </a:rPr>
              <a:t>IDPSs cannot detect attacks within encrypted network traffic</a:t>
            </a:r>
            <a:r>
              <a:rPr b="0" lang="en-US" sz="3200" spc="-1" strike="noStrike">
                <a:solidFill>
                  <a:srgbClr val="000000"/>
                </a:solidFill>
                <a:latin typeface="Calibri"/>
              </a:rPr>
              <a:t>, including virtual private network (VPN) connections, HTTP over SSL (HTTPS), and SSH sessions.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Network-based IDPSs may be </a:t>
            </a:r>
            <a:r>
              <a:rPr b="1" i="1" lang="en-US" sz="3100" spc="-1" strike="noStrike" u="sng">
                <a:solidFill>
                  <a:srgbClr val="000000"/>
                </a:solidFill>
                <a:uFillTx/>
                <a:latin typeface="Calibri"/>
              </a:rPr>
              <a:t>unable to perform full analysis under high loads</a:t>
            </a:r>
            <a:r>
              <a:rPr b="0" lang="en-US" sz="3200" spc="-1" strike="noStrike">
                <a:solidFill>
                  <a:srgbClr val="000000"/>
                </a:solidFill>
                <a:latin typeface="Calibri"/>
              </a:rPr>
              <a:t>. Passive IDPS sensors might drop some packets, which could cause some incidents to go undetected, especially if stateful protocol analysis methods are in use</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IDPS sensors </a:t>
            </a:r>
            <a:r>
              <a:rPr b="1" i="1" lang="en-US" sz="3200" spc="-1" strike="noStrike" u="sng">
                <a:solidFill>
                  <a:srgbClr val="000000"/>
                </a:solidFill>
                <a:uFillTx/>
                <a:latin typeface="Calibri"/>
              </a:rPr>
              <a:t>are susceptible to various types of attacks</a:t>
            </a:r>
            <a:r>
              <a:rPr b="0" lang="en-US" sz="3200" spc="-1" strike="noStrike">
                <a:solidFill>
                  <a:srgbClr val="000000"/>
                </a:solidFill>
                <a:latin typeface="Calibri"/>
              </a:rPr>
              <a:t>. </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unusually large volumes of traffic, such as distributed denial of service (</a:t>
            </a:r>
            <a:r>
              <a:rPr b="1" lang="en-US" sz="2800" spc="-1" strike="noStrike">
                <a:solidFill>
                  <a:srgbClr val="000000"/>
                </a:solidFill>
                <a:latin typeface="Calibri"/>
              </a:rPr>
              <a:t>DDoS</a:t>
            </a:r>
            <a:r>
              <a:rPr b="0" lang="en-US" sz="2800" spc="-1" strike="noStrike">
                <a:solidFill>
                  <a:srgbClr val="000000"/>
                </a:solidFill>
                <a:latin typeface="Calibri"/>
              </a:rPr>
              <a:t>) attacks, and anomalous activity (e.g., </a:t>
            </a:r>
            <a:r>
              <a:rPr b="1" lang="en-US" sz="2800" spc="-1" strike="noStrike">
                <a:solidFill>
                  <a:srgbClr val="000000"/>
                </a:solidFill>
                <a:latin typeface="Calibri"/>
              </a:rPr>
              <a:t>unusually fragmented packets</a:t>
            </a:r>
            <a:r>
              <a:rPr b="0" lang="en-US" sz="2800" spc="-1" strike="noStrike">
                <a:solidFill>
                  <a:srgbClr val="000000"/>
                </a:solidFill>
                <a:latin typeface="Calibri"/>
              </a:rPr>
              <a:t>) to attempt to exhaust a sensor’s resources or cause it to crash. </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i="1" lang="en-US" sz="2800" spc="-1" strike="noStrike">
                <a:solidFill>
                  <a:srgbClr val="000000"/>
                </a:solidFill>
                <a:latin typeface="Calibri"/>
              </a:rPr>
              <a:t>blinding</a:t>
            </a:r>
            <a:r>
              <a:rPr b="0" lang="en-US" sz="2800" spc="-1" strike="noStrike">
                <a:solidFill>
                  <a:srgbClr val="000000"/>
                </a:solidFill>
                <a:latin typeface="Calibri"/>
              </a:rPr>
              <a:t>, generating network traffic that is likely to trigger many IDPS alerts in a short period of time; typically, the network traffic is specially crafted to take advantage of typical configurations of IDPS sensors.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Prevention capabilities</a:t>
            </a:r>
            <a:endParaRPr b="0" lang="en-US" sz="4400" spc="-1" strike="noStrike">
              <a:solidFill>
                <a:srgbClr val="000000"/>
              </a:solidFill>
              <a:latin typeface="Calibri"/>
            </a:endParaRPr>
          </a:p>
        </p:txBody>
      </p:sp>
      <p:sp>
        <p:nvSpPr>
          <p:cNvPr id="181" name="TextShape 2"/>
          <p:cNvSpPr txBox="1"/>
          <p:nvPr/>
        </p:nvSpPr>
        <p:spPr>
          <a:xfrm>
            <a:off x="457200" y="1600200"/>
            <a:ext cx="8229240" cy="4525560"/>
          </a:xfrm>
          <a:prstGeom prst="rect">
            <a:avLst/>
          </a:prstGeom>
          <a:noFill/>
          <a:ln>
            <a:noFill/>
          </a:ln>
        </p:spPr>
        <p:txBody>
          <a:bodyPr>
            <a:normAutofit fontScale="85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Passive Only</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Ending the Current TCP Session</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Inline Only</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Performing Inline Firewalling. </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Throttling Bandwidth Usage. </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Altering Malicious Content.</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Both</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Reconfiguring Other Network Security Devices</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Running a Third-Party Program or Script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722160" y="4406760"/>
            <a:ext cx="7772040" cy="1361880"/>
          </a:xfrm>
          <a:prstGeom prst="rect">
            <a:avLst/>
          </a:prstGeom>
          <a:noFill/>
          <a:ln>
            <a:noFill/>
          </a:ln>
        </p:spPr>
        <p:txBody>
          <a:bodyPr>
            <a:noAutofit/>
          </a:bodyPr>
          <a:p>
            <a:pPr>
              <a:lnSpc>
                <a:spcPct val="100000"/>
              </a:lnSpc>
            </a:pPr>
            <a:r>
              <a:rPr b="1" lang="en-US" sz="4000" spc="-1" strike="noStrike" cap="all">
                <a:solidFill>
                  <a:srgbClr val="000000"/>
                </a:solidFill>
                <a:latin typeface="Calibri"/>
              </a:rPr>
              <a:t>Wireless IDPS</a:t>
            </a:r>
            <a:endParaRPr b="0" lang="en-US" sz="4000" spc="-1" strike="noStrike">
              <a:solidFill>
                <a:srgbClr val="000000"/>
              </a:solidFill>
              <a:latin typeface="Calibri"/>
            </a:endParaRPr>
          </a:p>
        </p:txBody>
      </p:sp>
      <p:sp>
        <p:nvSpPr>
          <p:cNvPr id="183" name="TextShape 2"/>
          <p:cNvSpPr txBox="1"/>
          <p:nvPr/>
        </p:nvSpPr>
        <p:spPr>
          <a:xfrm>
            <a:off x="722160" y="2906640"/>
            <a:ext cx="7772040" cy="1499760"/>
          </a:xfrm>
          <a:prstGeom prst="rect">
            <a:avLst/>
          </a:prstGeom>
          <a:noFill/>
          <a:ln>
            <a:noFill/>
          </a:ln>
        </p:spPr>
        <p:txBody>
          <a:bodyPr anchor="b">
            <a:noAutofit/>
          </a:bodyPr>
          <a:p>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Intro</a:t>
            </a:r>
            <a:endParaRPr b="0" lang="en-US" sz="4400" spc="-1" strike="noStrike">
              <a:solidFill>
                <a:srgbClr val="000000"/>
              </a:solidFill>
              <a:latin typeface="Calibri"/>
            </a:endParaRPr>
          </a:p>
        </p:txBody>
      </p:sp>
      <p:sp>
        <p:nvSpPr>
          <p:cNvPr id="185" name="TextShape 2"/>
          <p:cNvSpPr txBox="1"/>
          <p:nvPr/>
        </p:nvSpPr>
        <p:spPr>
          <a:xfrm>
            <a:off x="323640" y="1556640"/>
            <a:ext cx="8229240" cy="4525560"/>
          </a:xfrm>
          <a:prstGeom prst="rect">
            <a:avLst/>
          </a:prstGeom>
          <a:noFill/>
          <a:ln>
            <a:noFill/>
          </a:ln>
        </p:spPr>
        <p:txBody>
          <a:bodyPr>
            <a:normAutofit fontScale="52000"/>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A wireless IDPS monitors wireless network traffic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Most WLANs use the Institute of Electrical and Electronics Engineers (IEEE) 802.11 family of WLAN standards.26 </a:t>
            </a:r>
            <a:endParaRPr b="0" lang="en-US" sz="2000" spc="-1" strike="noStrike">
              <a:solidFill>
                <a:srgbClr val="000000"/>
              </a:solidFill>
              <a:latin typeface="Calibri"/>
            </a:endParaRPr>
          </a:p>
          <a:p>
            <a:pPr marL="343080" indent="-342720">
              <a:spcBef>
                <a:spcPts val="400"/>
              </a:spcBef>
              <a:buClr>
                <a:srgbClr val="000000"/>
              </a:buClr>
              <a:buFont typeface="Arial"/>
              <a:buChar char="•"/>
            </a:pPr>
            <a:r>
              <a:rPr b="0" lang="en-US" sz="2000" spc="-1" strike="noStrike">
                <a:solidFill>
                  <a:srgbClr val="000000"/>
                </a:solidFill>
                <a:latin typeface="Calibri"/>
              </a:rPr>
              <a:t>The most commonly used WLAN radio transmission standards are </a:t>
            </a:r>
            <a:r>
              <a:rPr b="1" lang="en-US" sz="2000" spc="-1" strike="noStrike">
                <a:solidFill>
                  <a:srgbClr val="c9211e"/>
                </a:solidFill>
                <a:latin typeface="Calibri"/>
              </a:rPr>
              <a:t>IEEE 802.11b</a:t>
            </a:r>
            <a:r>
              <a:rPr b="0" lang="en-US" sz="2000" spc="-1" strike="noStrike">
                <a:solidFill>
                  <a:srgbClr val="000000"/>
                </a:solidFill>
                <a:latin typeface="Calibri"/>
              </a:rPr>
              <a:t> and I</a:t>
            </a:r>
            <a:r>
              <a:rPr b="1" lang="en-US" sz="2000" spc="-1" strike="noStrike">
                <a:solidFill>
                  <a:srgbClr val="c9211e"/>
                </a:solidFill>
                <a:latin typeface="Calibri"/>
              </a:rPr>
              <a:t>EEE 802.11g</a:t>
            </a:r>
            <a:r>
              <a:rPr b="0" lang="en-US" sz="2000" spc="-1" strike="noStrike">
                <a:solidFill>
                  <a:srgbClr val="000000"/>
                </a:solidFill>
                <a:latin typeface="Calibri"/>
              </a:rPr>
              <a:t>, which use the 2.4 gigahertz (GHz) band, and IEEE 802.11a, which uses the 5 GHz band. </a:t>
            </a:r>
            <a:r>
              <a:rPr b="1" lang="en-US" sz="2000" spc="-1" strike="noStrike">
                <a:solidFill>
                  <a:srgbClr val="c9211e"/>
                </a:solidFill>
                <a:latin typeface="Calibri"/>
              </a:rPr>
              <a:t>IEEE 802.11a, b, g</a:t>
            </a:r>
            <a:r>
              <a:rPr b="0" lang="en-US" sz="2000" spc="-1" strike="noStrike">
                <a:solidFill>
                  <a:srgbClr val="000000"/>
                </a:solidFill>
                <a:latin typeface="Calibri"/>
              </a:rPr>
              <a:t> include security features known collectively as </a:t>
            </a:r>
            <a:r>
              <a:rPr b="1" lang="en-US" sz="2000" spc="-1" strike="noStrike">
                <a:solidFill>
                  <a:srgbClr val="c9211e"/>
                </a:solidFill>
                <a:latin typeface="Calibri"/>
              </a:rPr>
              <a:t>Wired Equivalent Privacy</a:t>
            </a:r>
            <a:r>
              <a:rPr b="0" lang="en-US" sz="2000" spc="-1" strike="noStrike">
                <a:solidFill>
                  <a:srgbClr val="000000"/>
                </a:solidFill>
                <a:latin typeface="Calibri"/>
              </a:rPr>
              <a:t> (</a:t>
            </a:r>
            <a:r>
              <a:rPr b="1" lang="en-US" sz="2000" spc="-1" strike="noStrike">
                <a:solidFill>
                  <a:srgbClr val="000000"/>
                </a:solidFill>
                <a:latin typeface="Calibri"/>
              </a:rPr>
              <a:t>WEP</a:t>
            </a:r>
            <a:r>
              <a:rPr b="0" lang="en-US" sz="2000" spc="-1" strike="noStrike">
                <a:solidFill>
                  <a:srgbClr val="000000"/>
                </a:solidFill>
                <a:latin typeface="Calibri"/>
              </a:rPr>
              <a:t>). Unfortunately, WEP has </a:t>
            </a:r>
            <a:r>
              <a:rPr b="1" i="1" lang="en-US" sz="2000" spc="-1" strike="noStrike" u="sng">
                <a:solidFill>
                  <a:srgbClr val="000000"/>
                </a:solidFill>
                <a:uFillTx/>
                <a:latin typeface="Calibri"/>
              </a:rPr>
              <a:t>several well-documented security problems</a:t>
            </a:r>
            <a:r>
              <a:rPr b="0" lang="en-US" sz="2000" spc="-1" strike="noStrike">
                <a:solidFill>
                  <a:srgbClr val="000000"/>
                </a:solidFill>
                <a:latin typeface="Calibri"/>
              </a:rPr>
              <a:t>. To overcome these, </a:t>
            </a:r>
            <a:r>
              <a:rPr b="1" lang="en-US" sz="2000" spc="-1" strike="noStrike">
                <a:solidFill>
                  <a:srgbClr val="c9211e"/>
                </a:solidFill>
                <a:latin typeface="Calibri"/>
              </a:rPr>
              <a:t>IEEE 802.11i</a:t>
            </a:r>
            <a:r>
              <a:rPr b="0" lang="en-US" sz="2000" spc="-1" strike="noStrike">
                <a:solidFill>
                  <a:srgbClr val="000000"/>
                </a:solidFill>
                <a:latin typeface="Calibri"/>
              </a:rPr>
              <a:t> was created; it specifies security components that work in conjunction with IEEE 802.11a, b, and g.</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Another set of WLAN standards has been created by a </a:t>
            </a:r>
            <a:r>
              <a:rPr b="1" lang="en-US" sz="2000" spc="-1" strike="noStrike">
                <a:solidFill>
                  <a:srgbClr val="000000"/>
                </a:solidFill>
                <a:latin typeface="Calibri"/>
              </a:rPr>
              <a:t>non-profit industry</a:t>
            </a:r>
            <a:r>
              <a:rPr b="0" lang="en-US" sz="2000" spc="-1" strike="noStrike">
                <a:solidFill>
                  <a:srgbClr val="000000"/>
                </a:solidFill>
                <a:latin typeface="Calibri"/>
              </a:rPr>
              <a:t> consortium of WLAN equipment and software vendors called the </a:t>
            </a:r>
            <a:r>
              <a:rPr b="1" lang="en-US" sz="2000" spc="-1" strike="noStrike">
                <a:solidFill>
                  <a:srgbClr val="c9211e"/>
                </a:solidFill>
                <a:latin typeface="Calibri"/>
              </a:rPr>
              <a:t>Wi-Fi Alliance</a:t>
            </a:r>
            <a:r>
              <a:rPr b="0" lang="en-US" sz="2000" spc="-1" strike="noStrike">
                <a:solidFill>
                  <a:srgbClr val="000000"/>
                </a:solidFill>
                <a:latin typeface="Calibri"/>
              </a:rPr>
              <a:t>. While IEEE was working on finalizing the 802.11i standard, the Alliance created an interim solution called </a:t>
            </a:r>
            <a:r>
              <a:rPr b="1" lang="en-US" sz="2000" spc="-1" strike="noStrike">
                <a:solidFill>
                  <a:srgbClr val="c9211e"/>
                </a:solidFill>
                <a:latin typeface="Calibri"/>
              </a:rPr>
              <a:t>Wi-Fi Protected Access</a:t>
            </a:r>
            <a:r>
              <a:rPr b="0" lang="en-US" sz="2000" spc="-1" strike="noStrike">
                <a:solidFill>
                  <a:srgbClr val="000000"/>
                </a:solidFill>
                <a:latin typeface="Calibri"/>
              </a:rPr>
              <a:t> (</a:t>
            </a:r>
            <a:r>
              <a:rPr b="1" lang="en-US" sz="2000" spc="-1" strike="noStrike">
                <a:solidFill>
                  <a:srgbClr val="c9211e"/>
                </a:solidFill>
                <a:latin typeface="Calibri"/>
              </a:rPr>
              <a:t>WPA</a:t>
            </a:r>
            <a:r>
              <a:rPr b="0" lang="en-US" sz="2000" spc="-1" strike="noStrike">
                <a:solidFill>
                  <a:srgbClr val="000000"/>
                </a:solidFill>
                <a:latin typeface="Calibri"/>
              </a:rPr>
              <a:t>). Published in October 2002, </a:t>
            </a:r>
            <a:r>
              <a:rPr b="0" i="1" lang="en-US" sz="2000" spc="-1" strike="noStrike" u="sng">
                <a:solidFill>
                  <a:srgbClr val="000000"/>
                </a:solidFill>
                <a:uFillTx/>
                <a:latin typeface="Calibri"/>
              </a:rPr>
              <a:t>WPA is essentially a </a:t>
            </a:r>
            <a:r>
              <a:rPr b="1" i="1" lang="en-US" sz="2000" spc="-1" strike="noStrike" u="sng">
                <a:solidFill>
                  <a:srgbClr val="000000"/>
                </a:solidFill>
                <a:uFillTx/>
                <a:latin typeface="Calibri"/>
              </a:rPr>
              <a:t>subset</a:t>
            </a:r>
            <a:r>
              <a:rPr b="1" lang="en-US" sz="2000" spc="-1" strike="noStrike">
                <a:solidFill>
                  <a:srgbClr val="000000"/>
                </a:solidFill>
                <a:latin typeface="Calibri"/>
              </a:rPr>
              <a:t> </a:t>
            </a:r>
            <a:r>
              <a:rPr b="0" lang="en-US" sz="2000" spc="-1" strike="noStrike">
                <a:solidFill>
                  <a:srgbClr val="000000"/>
                </a:solidFill>
                <a:latin typeface="Calibri"/>
              </a:rPr>
              <a:t>of the draft IEEE 802.11i requirements available at that time.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1" lang="en-US" sz="2000" spc="-1" strike="noStrike" u="sng">
                <a:solidFill>
                  <a:srgbClr val="000000"/>
                </a:solidFill>
                <a:uFillTx/>
                <a:latin typeface="Calibri"/>
              </a:rPr>
              <a:t>WPA provides stronger security for WLAN communications than WEP</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Wireless basics…</a:t>
            </a:r>
            <a:endParaRPr b="0" lang="en-US" sz="4400" spc="-1" strike="noStrike">
              <a:solidFill>
                <a:srgbClr val="000000"/>
              </a:solidFill>
              <a:latin typeface="Calibri"/>
            </a:endParaRPr>
          </a:p>
        </p:txBody>
      </p:sp>
      <p:sp>
        <p:nvSpPr>
          <p:cNvPr id="187"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1" lang="en-US" sz="2200" spc="-1" strike="noStrike">
                <a:solidFill>
                  <a:srgbClr val="000000"/>
                </a:solidFill>
                <a:latin typeface="Calibri"/>
              </a:rPr>
              <a:t>Station</a:t>
            </a:r>
            <a:r>
              <a:rPr b="0" lang="en-US" sz="2200" spc="-1" strike="noStrike">
                <a:solidFill>
                  <a:srgbClr val="000000"/>
                </a:solidFill>
                <a:latin typeface="Calibri"/>
              </a:rPr>
              <a:t> (</a:t>
            </a:r>
            <a:r>
              <a:rPr b="1" lang="en-US" sz="2200" spc="-1" strike="noStrike">
                <a:solidFill>
                  <a:srgbClr val="c9211e"/>
                </a:solidFill>
                <a:latin typeface="Calibri"/>
              </a:rPr>
              <a:t>STA</a:t>
            </a:r>
            <a:r>
              <a:rPr b="0" lang="en-US" sz="2200" spc="-1" strike="noStrike">
                <a:solidFill>
                  <a:srgbClr val="000000"/>
                </a:solidFill>
                <a:latin typeface="Calibri"/>
              </a:rPr>
              <a:t>). A STA is a wireless endpoint device</a:t>
            </a:r>
            <a:endParaRPr b="0" lang="en-US" sz="22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1800" spc="-1" strike="noStrike">
                <a:solidFill>
                  <a:srgbClr val="000000"/>
                </a:solidFill>
                <a:latin typeface="Calibri"/>
              </a:rPr>
              <a:t>laptop computers, personal digital assistants (PDA), mobile phones, and other consumer electronic devices with IEEE 802.11 capabilities</a:t>
            </a:r>
            <a:endParaRPr b="0" lang="en-US" sz="18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lang="en-US" sz="2200" spc="-1" strike="noStrike">
                <a:solidFill>
                  <a:srgbClr val="000000"/>
                </a:solidFill>
                <a:latin typeface="Calibri"/>
              </a:rPr>
              <a:t>Access Point</a:t>
            </a:r>
            <a:r>
              <a:rPr b="0" lang="en-US" sz="2200" spc="-1" strike="noStrike">
                <a:solidFill>
                  <a:srgbClr val="000000"/>
                </a:solidFill>
                <a:latin typeface="Calibri"/>
              </a:rPr>
              <a:t> (</a:t>
            </a:r>
            <a:r>
              <a:rPr b="1" lang="en-US" sz="2200" spc="-1" strike="noStrike">
                <a:solidFill>
                  <a:srgbClr val="c9211e"/>
                </a:solidFill>
                <a:latin typeface="Calibri"/>
              </a:rPr>
              <a:t>AP</a:t>
            </a:r>
            <a:r>
              <a:rPr b="0" lang="en-US" sz="2200" spc="-1" strike="noStrike">
                <a:solidFill>
                  <a:srgbClr val="000000"/>
                </a:solidFill>
                <a:latin typeface="Calibri"/>
              </a:rPr>
              <a:t>). An AP logically connects STAs with a distribution system (</a:t>
            </a:r>
            <a:r>
              <a:rPr b="1" lang="en-US" sz="2200" spc="-1" strike="noStrike">
                <a:solidFill>
                  <a:srgbClr val="c9211e"/>
                </a:solidFill>
                <a:latin typeface="Calibri"/>
              </a:rPr>
              <a:t>DS</a:t>
            </a:r>
            <a:r>
              <a:rPr b="0" lang="en-US" sz="2200" spc="-1" strike="noStrike">
                <a:solidFill>
                  <a:srgbClr val="000000"/>
                </a:solidFill>
                <a:latin typeface="Calibri"/>
              </a:rPr>
              <a:t>), which is typically an organization’s wired infrastructure.</a:t>
            </a:r>
            <a:endParaRPr b="0" lang="en-US" sz="2200" spc="-1" strike="noStrike">
              <a:solidFill>
                <a:srgbClr val="000000"/>
              </a:solidFill>
              <a:latin typeface="Calibri"/>
            </a:endParaRPr>
          </a:p>
        </p:txBody>
      </p:sp>
      <p:pic>
        <p:nvPicPr>
          <p:cNvPr id="188" name="Picture 2" descr=""/>
          <p:cNvPicPr/>
          <p:nvPr/>
        </p:nvPicPr>
        <p:blipFill>
          <a:blip r:embed="rId1"/>
          <a:stretch/>
        </p:blipFill>
        <p:spPr>
          <a:xfrm>
            <a:off x="3225240" y="4077000"/>
            <a:ext cx="3961080" cy="24746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Uses of IDPS</a:t>
            </a:r>
            <a:endParaRPr b="0" lang="en-US" sz="4400" spc="-1" strike="noStrike">
              <a:solidFill>
                <a:srgbClr val="000000"/>
              </a:solidFill>
              <a:latin typeface="Calibri"/>
            </a:endParaRPr>
          </a:p>
        </p:txBody>
      </p:sp>
      <p:sp>
        <p:nvSpPr>
          <p:cNvPr id="134" name="TextShape 2"/>
          <p:cNvSpPr txBox="1"/>
          <p:nvPr/>
        </p:nvSpPr>
        <p:spPr>
          <a:xfrm>
            <a:off x="457200" y="1268640"/>
            <a:ext cx="8229240" cy="4525560"/>
          </a:xfrm>
          <a:prstGeom prst="rect">
            <a:avLst/>
          </a:prstGeom>
          <a:noFill/>
          <a:ln>
            <a:noFill/>
          </a:ln>
        </p:spPr>
        <p:txBody>
          <a:bodyPr>
            <a:noAutofit/>
          </a:bodyPr>
          <a:p>
            <a:pPr marL="343080" indent="-342720">
              <a:spcBef>
                <a:spcPts val="479"/>
              </a:spcBef>
              <a:buClr>
                <a:srgbClr val="000000"/>
              </a:buClr>
              <a:buFont typeface="Arial"/>
              <a:buChar char="•"/>
            </a:pPr>
            <a:r>
              <a:rPr b="1" i="1" lang="en-US" sz="2400" spc="-1" strike="noStrike">
                <a:solidFill>
                  <a:srgbClr val="c9211e"/>
                </a:solidFill>
                <a:latin typeface="Calibri"/>
              </a:rPr>
              <a:t>Identifying</a:t>
            </a:r>
            <a:r>
              <a:rPr b="0" lang="en-US" sz="2400" spc="-1" strike="noStrike">
                <a:solidFill>
                  <a:srgbClr val="000000"/>
                </a:solidFill>
                <a:latin typeface="Calibri"/>
              </a:rPr>
              <a:t> security policy</a:t>
            </a:r>
            <a:r>
              <a:rPr b="1" i="1" lang="en-US" sz="2400" spc="-1" strike="noStrike">
                <a:solidFill>
                  <a:srgbClr val="c9211e"/>
                </a:solidFill>
                <a:latin typeface="Calibri"/>
              </a:rPr>
              <a:t> </a:t>
            </a:r>
            <a:r>
              <a:rPr b="0" lang="en-US" sz="2400" spc="-1" strike="noStrike">
                <a:solidFill>
                  <a:srgbClr val="000000"/>
                </a:solidFill>
                <a:latin typeface="Calibri"/>
              </a:rPr>
              <a:t>problems</a:t>
            </a:r>
            <a:r>
              <a:rPr b="0" lang="en-US" sz="2400" spc="-1" strike="noStrike">
                <a:solidFill>
                  <a:srgbClr val="000000"/>
                </a:solidFill>
                <a:latin typeface="Calibri"/>
              </a:rPr>
              <a:t>.</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i="1" lang="en-US" sz="2400" spc="-1" strike="noStrike">
                <a:solidFill>
                  <a:srgbClr val="c9211e"/>
                </a:solidFill>
                <a:latin typeface="Calibri"/>
              </a:rPr>
              <a:t>Documenting</a:t>
            </a:r>
            <a:r>
              <a:rPr b="0" lang="en-US" sz="2400" spc="-1" strike="noStrike">
                <a:solidFill>
                  <a:srgbClr val="000000"/>
                </a:solidFill>
                <a:latin typeface="Calibri"/>
              </a:rPr>
              <a:t> the existing threat to an organization</a:t>
            </a:r>
            <a:endParaRPr b="0" lang="en-US" sz="2400" spc="-1" strike="noStrike">
              <a:solidFill>
                <a:srgbClr val="000000"/>
              </a:solidFill>
              <a:latin typeface="Calibri"/>
            </a:endParaRPr>
          </a:p>
          <a:p>
            <a:pPr marL="343080" indent="-342720">
              <a:spcBef>
                <a:spcPts val="479"/>
              </a:spcBef>
              <a:buClr>
                <a:srgbClr val="000000"/>
              </a:buClr>
              <a:buFont typeface="Arial"/>
              <a:buChar char="•"/>
            </a:pPr>
            <a:r>
              <a:rPr b="1" i="1" lang="en-US" sz="2400" spc="-1" strike="noStrike">
                <a:solidFill>
                  <a:srgbClr val="c9211e"/>
                </a:solidFill>
                <a:latin typeface="Calibri"/>
              </a:rPr>
              <a:t>Deterring</a:t>
            </a:r>
            <a:r>
              <a:rPr b="0" lang="en-US" sz="2400" spc="-1" strike="noStrike">
                <a:solidFill>
                  <a:srgbClr val="000000"/>
                </a:solidFill>
                <a:latin typeface="Calibri"/>
              </a:rPr>
              <a:t> individuals from violating security policies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a:rPr>
              <a:t>Key Functions </a:t>
            </a:r>
            <a:endParaRPr b="0" lang="en-US" sz="2400" spc="-1" strike="noStrike">
              <a:solidFill>
                <a:srgbClr val="000000"/>
              </a:solidFill>
              <a:latin typeface="Calibri"/>
            </a:endParaRPr>
          </a:p>
          <a:p>
            <a:pPr lvl="1" marL="743040" indent="-285480">
              <a:lnSpc>
                <a:spcPct val="100000"/>
              </a:lnSpc>
              <a:spcBef>
                <a:spcPts val="360"/>
              </a:spcBef>
              <a:buClr>
                <a:srgbClr val="000000"/>
              </a:buClr>
              <a:buFont typeface="Arial"/>
              <a:buChar char="–"/>
            </a:pPr>
            <a:r>
              <a:rPr b="0" lang="en-US" sz="1800" spc="-1" strike="noStrike">
                <a:solidFill>
                  <a:srgbClr val="000000"/>
                </a:solidFill>
                <a:latin typeface="Calibri"/>
              </a:rPr>
              <a:t>Recording information related to observed events (SIEM)</a:t>
            </a:r>
            <a:endParaRPr b="0" lang="en-US" sz="1800" spc="-1" strike="noStrike">
              <a:solidFill>
                <a:srgbClr val="000000"/>
              </a:solidFill>
              <a:latin typeface="Calibri"/>
            </a:endParaRPr>
          </a:p>
          <a:p>
            <a:pPr lvl="1" marL="743040" indent="-285480">
              <a:lnSpc>
                <a:spcPct val="100000"/>
              </a:lnSpc>
              <a:spcBef>
                <a:spcPts val="360"/>
              </a:spcBef>
              <a:buClr>
                <a:srgbClr val="000000"/>
              </a:buClr>
              <a:buFont typeface="Arial"/>
              <a:buChar char="–"/>
            </a:pPr>
            <a:r>
              <a:rPr b="0" lang="en-US" sz="1800" spc="-1" strike="noStrike">
                <a:solidFill>
                  <a:srgbClr val="000000"/>
                </a:solidFill>
                <a:latin typeface="Calibri"/>
              </a:rPr>
              <a:t>Notifying security administrators of important observed events.</a:t>
            </a:r>
            <a:endParaRPr b="0" lang="en-US" sz="1800" spc="-1" strike="noStrike">
              <a:solidFill>
                <a:srgbClr val="000000"/>
              </a:solidFill>
              <a:latin typeface="Calibri"/>
            </a:endParaRPr>
          </a:p>
          <a:p>
            <a:pPr lvl="1" marL="743040" indent="-285480">
              <a:lnSpc>
                <a:spcPct val="100000"/>
              </a:lnSpc>
              <a:spcBef>
                <a:spcPts val="360"/>
              </a:spcBef>
              <a:buClr>
                <a:srgbClr val="000000"/>
              </a:buClr>
              <a:buFont typeface="Arial"/>
              <a:buChar char="–"/>
            </a:pPr>
            <a:r>
              <a:rPr b="0" lang="en-US" sz="1800" spc="-1" strike="noStrike">
                <a:solidFill>
                  <a:srgbClr val="000000"/>
                </a:solidFill>
                <a:latin typeface="Calibri"/>
              </a:rPr>
              <a:t>Producing reports</a:t>
            </a:r>
            <a:endParaRPr b="0" lang="en-US" sz="18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a:rPr>
              <a:t>Response Techniques</a:t>
            </a:r>
            <a:endParaRPr b="0" lang="en-US" sz="2400" spc="-1" strike="noStrike">
              <a:solidFill>
                <a:srgbClr val="000000"/>
              </a:solidFill>
              <a:latin typeface="Calibri"/>
            </a:endParaRPr>
          </a:p>
          <a:p>
            <a:pPr lvl="1" marL="743040" indent="-285480">
              <a:lnSpc>
                <a:spcPct val="100000"/>
              </a:lnSpc>
              <a:spcBef>
                <a:spcPts val="360"/>
              </a:spcBef>
              <a:buClr>
                <a:srgbClr val="000000"/>
              </a:buClr>
              <a:buFont typeface="Arial"/>
              <a:buChar char="–"/>
            </a:pPr>
            <a:r>
              <a:rPr b="0" lang="en-US" sz="1800" spc="-1" strike="noStrike">
                <a:solidFill>
                  <a:srgbClr val="000000"/>
                </a:solidFill>
                <a:latin typeface="Calibri"/>
              </a:rPr>
              <a:t>stops the attack itself</a:t>
            </a:r>
            <a:endParaRPr b="0" lang="en-US" sz="1800" spc="-1" strike="noStrike">
              <a:solidFill>
                <a:srgbClr val="000000"/>
              </a:solidFill>
              <a:latin typeface="Calibri"/>
            </a:endParaRPr>
          </a:p>
          <a:p>
            <a:pPr lvl="2" marL="1143000" indent="-228240">
              <a:lnSpc>
                <a:spcPct val="100000"/>
              </a:lnSpc>
              <a:spcBef>
                <a:spcPts val="281"/>
              </a:spcBef>
              <a:buClr>
                <a:srgbClr val="000000"/>
              </a:buClr>
              <a:buFont typeface="Arial"/>
              <a:buChar char="•"/>
            </a:pPr>
            <a:r>
              <a:rPr b="0" lang="en-US" sz="1400" spc="-1" strike="noStrike">
                <a:solidFill>
                  <a:srgbClr val="000000"/>
                </a:solidFill>
                <a:latin typeface="Calibri"/>
              </a:rPr>
              <a:t>Terminate netowork connection/block access</a:t>
            </a:r>
            <a:endParaRPr b="0" lang="en-US" sz="1400" spc="-1" strike="noStrike">
              <a:solidFill>
                <a:srgbClr val="000000"/>
              </a:solidFill>
              <a:latin typeface="Calibri"/>
            </a:endParaRPr>
          </a:p>
          <a:p>
            <a:pPr lvl="1" marL="743040" indent="-285480">
              <a:lnSpc>
                <a:spcPct val="100000"/>
              </a:lnSpc>
              <a:spcBef>
                <a:spcPts val="360"/>
              </a:spcBef>
              <a:buClr>
                <a:srgbClr val="000000"/>
              </a:buClr>
              <a:buFont typeface="Arial"/>
              <a:buChar char="–"/>
            </a:pPr>
            <a:r>
              <a:rPr b="0" lang="en-US" sz="1800" spc="-1" strike="noStrike">
                <a:solidFill>
                  <a:srgbClr val="000000"/>
                </a:solidFill>
                <a:latin typeface="Calibri"/>
              </a:rPr>
              <a:t>changes the security environment</a:t>
            </a:r>
            <a:endParaRPr b="0" lang="en-US" sz="1800" spc="-1" strike="noStrike">
              <a:solidFill>
                <a:srgbClr val="000000"/>
              </a:solidFill>
              <a:latin typeface="Calibri"/>
            </a:endParaRPr>
          </a:p>
          <a:p>
            <a:pPr lvl="2" marL="1143000" indent="-228240">
              <a:lnSpc>
                <a:spcPct val="100000"/>
              </a:lnSpc>
              <a:spcBef>
                <a:spcPts val="281"/>
              </a:spcBef>
              <a:buClr>
                <a:srgbClr val="000000"/>
              </a:buClr>
              <a:buFont typeface="Arial"/>
              <a:buChar char="•"/>
            </a:pPr>
            <a:r>
              <a:rPr b="0" lang="en-US" sz="1400" spc="-1" strike="noStrike">
                <a:solidFill>
                  <a:srgbClr val="000000"/>
                </a:solidFill>
                <a:latin typeface="Calibri"/>
              </a:rPr>
              <a:t>Patching/ configuration changes</a:t>
            </a:r>
            <a:endParaRPr b="0" lang="en-US" sz="1400" spc="-1" strike="noStrike">
              <a:solidFill>
                <a:srgbClr val="000000"/>
              </a:solidFill>
              <a:latin typeface="Calibri"/>
            </a:endParaRPr>
          </a:p>
          <a:p>
            <a:pPr lvl="1" marL="743040" indent="-285480">
              <a:lnSpc>
                <a:spcPct val="100000"/>
              </a:lnSpc>
              <a:spcBef>
                <a:spcPts val="360"/>
              </a:spcBef>
              <a:buClr>
                <a:srgbClr val="000000"/>
              </a:buClr>
              <a:buFont typeface="Arial"/>
              <a:buChar char="–"/>
            </a:pPr>
            <a:r>
              <a:rPr b="0" lang="en-US" sz="1800" spc="-1" strike="noStrike">
                <a:solidFill>
                  <a:srgbClr val="000000"/>
                </a:solidFill>
                <a:latin typeface="Calibri"/>
              </a:rPr>
              <a:t>changes the attack’s content</a:t>
            </a:r>
            <a:endParaRPr b="0" lang="en-US" sz="1800" spc="-1" strike="noStrike">
              <a:solidFill>
                <a:srgbClr val="000000"/>
              </a:solidFill>
              <a:latin typeface="Calibri"/>
            </a:endParaRPr>
          </a:p>
          <a:p>
            <a:pPr lvl="2" marL="1143000" indent="-228240">
              <a:lnSpc>
                <a:spcPct val="100000"/>
              </a:lnSpc>
              <a:spcBef>
                <a:spcPts val="281"/>
              </a:spcBef>
              <a:buClr>
                <a:srgbClr val="000000"/>
              </a:buClr>
              <a:buFont typeface="Arial"/>
              <a:buChar char="•"/>
            </a:pPr>
            <a:r>
              <a:rPr b="0" lang="en-US" sz="1400" spc="-1" strike="noStrike">
                <a:solidFill>
                  <a:srgbClr val="000000"/>
                </a:solidFill>
                <a:latin typeface="Calibri"/>
              </a:rPr>
              <a:t>remove or replace malicious portions of an attack to make it benign</a:t>
            </a: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 </a:t>
            </a:r>
            <a:r>
              <a:rPr b="0" lang="en-US" sz="4400" spc="-1" strike="noStrike">
                <a:solidFill>
                  <a:srgbClr val="000000"/>
                </a:solidFill>
                <a:latin typeface="Calibri"/>
              </a:rPr>
              <a:t>Wireless basics</a:t>
            </a:r>
            <a:endParaRPr b="0" lang="en-US" sz="4400" spc="-1" strike="noStrike">
              <a:solidFill>
                <a:srgbClr val="000000"/>
              </a:solidFill>
              <a:latin typeface="Calibri"/>
            </a:endParaRPr>
          </a:p>
        </p:txBody>
      </p:sp>
      <p:sp>
        <p:nvSpPr>
          <p:cNvPr id="190"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A </a:t>
            </a:r>
            <a:r>
              <a:rPr b="1" lang="en-US" sz="2400" spc="-1" strike="noStrike">
                <a:solidFill>
                  <a:srgbClr val="000000"/>
                </a:solidFill>
                <a:latin typeface="Calibri"/>
              </a:rPr>
              <a:t>wireless switch</a:t>
            </a:r>
            <a:r>
              <a:rPr b="0" lang="en-US" sz="2400" spc="-1" strike="noStrike">
                <a:solidFill>
                  <a:srgbClr val="000000"/>
                </a:solidFill>
                <a:latin typeface="Calibri"/>
              </a:rPr>
              <a:t> is a device that acts as an </a:t>
            </a:r>
            <a:r>
              <a:rPr b="1" lang="en-US" sz="2400" spc="-1" strike="noStrike">
                <a:solidFill>
                  <a:srgbClr val="c9211e"/>
                </a:solidFill>
                <a:latin typeface="Calibri"/>
              </a:rPr>
              <a:t>intermediary</a:t>
            </a:r>
            <a:r>
              <a:rPr b="0" lang="en-US" sz="2400" spc="-1" strike="noStrike">
                <a:solidFill>
                  <a:srgbClr val="000000"/>
                </a:solidFill>
                <a:latin typeface="Calibri"/>
              </a:rPr>
              <a:t> between APs and the DS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WLAN Architectures:</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1" lang="en-US" sz="2000" spc="-1" strike="noStrike">
                <a:solidFill>
                  <a:srgbClr val="000000"/>
                </a:solidFill>
                <a:latin typeface="Calibri"/>
              </a:rPr>
              <a:t>Ad Hoc Mode</a:t>
            </a:r>
            <a:r>
              <a:rPr b="0" lang="en-US" sz="2000" spc="-1" strike="noStrike">
                <a:solidFill>
                  <a:srgbClr val="000000"/>
                </a:solidFill>
                <a:latin typeface="Calibri"/>
              </a:rPr>
              <a:t>. </a:t>
            </a:r>
            <a:endParaRPr b="0" lang="en-US" sz="20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latin typeface="Calibri"/>
              </a:rPr>
              <a:t>does not use APs. </a:t>
            </a:r>
            <a:endParaRPr b="0" lang="en-US" sz="16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latin typeface="Calibri"/>
              </a:rPr>
              <a:t>also known as </a:t>
            </a:r>
            <a:r>
              <a:rPr b="1" lang="en-US" sz="1600" spc="-1" strike="noStrike">
                <a:solidFill>
                  <a:srgbClr val="c9211e"/>
                </a:solidFill>
                <a:latin typeface="Calibri"/>
              </a:rPr>
              <a:t>peer-to-peer mode,</a:t>
            </a:r>
            <a:r>
              <a:rPr b="0" lang="en-US" sz="1600" spc="-1" strike="noStrike">
                <a:solidFill>
                  <a:srgbClr val="000000"/>
                </a:solidFill>
                <a:latin typeface="Calibri"/>
              </a:rPr>
              <a:t> involves two or more STAs communicating directly with one another.</a:t>
            </a:r>
            <a:endParaRPr b="0" lang="en-US" sz="16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1" lang="en-US" sz="2000" spc="-1" strike="noStrike">
                <a:solidFill>
                  <a:srgbClr val="000000"/>
                </a:solidFill>
                <a:latin typeface="Calibri"/>
              </a:rPr>
              <a:t>Infrastructure Mode</a:t>
            </a:r>
            <a:r>
              <a:rPr b="0" lang="en-US" sz="2000" spc="-1" strike="noStrike">
                <a:solidFill>
                  <a:srgbClr val="000000"/>
                </a:solidFill>
                <a:latin typeface="Calibri"/>
              </a:rPr>
              <a:t>. </a:t>
            </a:r>
            <a:endParaRPr b="0" lang="en-US" sz="20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latin typeface="Calibri"/>
              </a:rPr>
              <a:t>an AP connects wireless STAs to a DS, typically a wired network.</a:t>
            </a:r>
            <a:endParaRPr b="0" lang="en-US" sz="16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Each AP and STA on a WLAN can be identified by its </a:t>
            </a:r>
            <a:r>
              <a:rPr b="1" lang="en-US" sz="2000" spc="-1" strike="noStrike">
                <a:solidFill>
                  <a:srgbClr val="c9211e"/>
                </a:solidFill>
                <a:latin typeface="Calibri"/>
              </a:rPr>
              <a:t>media access control</a:t>
            </a:r>
            <a:r>
              <a:rPr b="0" lang="en-US" sz="2000" spc="-1" strike="noStrike">
                <a:solidFill>
                  <a:srgbClr val="000000"/>
                </a:solidFill>
                <a:latin typeface="Calibri"/>
              </a:rPr>
              <a:t> (</a:t>
            </a:r>
            <a:r>
              <a:rPr b="1" lang="en-US" sz="2000" spc="-1" strike="noStrike">
                <a:solidFill>
                  <a:srgbClr val="c9211e"/>
                </a:solidFill>
                <a:latin typeface="Calibri"/>
              </a:rPr>
              <a:t>MAC</a:t>
            </a:r>
            <a:r>
              <a:rPr b="0" lang="en-US" sz="2000" spc="-1" strike="noStrike">
                <a:solidFill>
                  <a:srgbClr val="000000"/>
                </a:solidFill>
                <a:latin typeface="Calibri"/>
              </a:rPr>
              <a:t>) address, which is a unique 48-bit value that is assigned to a wireless network interface card</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Each AP in a WLAN has a name assigned to it called a </a:t>
            </a:r>
            <a:r>
              <a:rPr b="1" lang="en-US" sz="2000" spc="-1" strike="noStrike">
                <a:solidFill>
                  <a:srgbClr val="c9211e"/>
                </a:solidFill>
                <a:latin typeface="Calibri"/>
              </a:rPr>
              <a:t>service set identifier</a:t>
            </a:r>
            <a:r>
              <a:rPr b="0" lang="en-US" sz="2000" spc="-1" strike="noStrike">
                <a:solidFill>
                  <a:srgbClr val="000000"/>
                </a:solidFill>
                <a:latin typeface="Calibri"/>
              </a:rPr>
              <a:t> (</a:t>
            </a:r>
            <a:r>
              <a:rPr b="1" lang="en-US" sz="2000" spc="-1" strike="noStrike">
                <a:solidFill>
                  <a:srgbClr val="c9211e"/>
                </a:solidFill>
                <a:latin typeface="Calibri"/>
              </a:rPr>
              <a:t>SSID</a:t>
            </a:r>
            <a:r>
              <a:rPr b="0" lang="en-US" sz="2000" spc="-1" strike="noStrike">
                <a:solidFill>
                  <a:srgbClr val="000000"/>
                </a:solidFill>
                <a:latin typeface="Calibri"/>
              </a:rPr>
              <a:t>)</a:t>
            </a:r>
            <a:endParaRPr b="0" lang="en-US" sz="20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latin typeface="Calibri"/>
              </a:rPr>
              <a:t>SSIDs are broadcast in plaintext by APs</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Attacks to wireless</a:t>
            </a:r>
            <a:endParaRPr b="0" lang="en-US" sz="4400" spc="-1" strike="noStrike">
              <a:solidFill>
                <a:srgbClr val="000000"/>
              </a:solidFill>
              <a:latin typeface="Calibri"/>
            </a:endParaRPr>
          </a:p>
        </p:txBody>
      </p:sp>
      <p:sp>
        <p:nvSpPr>
          <p:cNvPr id="192"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wireless attacks typically </a:t>
            </a:r>
            <a:r>
              <a:rPr b="0" lang="en-US" sz="2400" spc="-1" strike="noStrike" u="sng">
                <a:solidFill>
                  <a:srgbClr val="000000"/>
                </a:solidFill>
                <a:uFillTx/>
                <a:latin typeface="Calibri"/>
              </a:rPr>
              <a:t>require </a:t>
            </a:r>
            <a:r>
              <a:rPr b="1" lang="en-US" sz="2400" spc="-1" strike="noStrike" u="sng">
                <a:solidFill>
                  <a:srgbClr val="000000"/>
                </a:solidFill>
                <a:uFillTx/>
                <a:latin typeface="Calibri"/>
              </a:rPr>
              <a:t>the attacker </a:t>
            </a:r>
            <a:r>
              <a:rPr b="0" lang="en-US" sz="2400" spc="-1" strike="noStrike" u="sng">
                <a:solidFill>
                  <a:srgbClr val="000000"/>
                </a:solidFill>
                <a:uFillTx/>
                <a:latin typeface="Calibri"/>
              </a:rPr>
              <a:t>or </a:t>
            </a:r>
            <a:r>
              <a:rPr b="0" lang="en-US" sz="2400" spc="-1" strike="noStrike" u="sng">
                <a:solidFill>
                  <a:srgbClr val="000000"/>
                </a:solidFill>
                <a:uFillTx/>
                <a:latin typeface="Calibri"/>
              </a:rPr>
              <a:t> </a:t>
            </a:r>
            <a:r>
              <a:rPr b="1" lang="en-US" sz="2400" spc="-1" strike="noStrike" u="sng">
                <a:solidFill>
                  <a:srgbClr val="000000"/>
                </a:solidFill>
                <a:uFillTx/>
                <a:latin typeface="Calibri"/>
              </a:rPr>
              <a:t>close physical proximity </a:t>
            </a:r>
            <a:r>
              <a:rPr b="0" lang="en-US" sz="2400" spc="-1" strike="noStrike">
                <a:solidFill>
                  <a:srgbClr val="000000"/>
                </a:solidFill>
                <a:latin typeface="Calibri"/>
              </a:rPr>
              <a:t>to the wireless network</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many WLANs are configured so that they do not require </a:t>
            </a:r>
            <a:r>
              <a:rPr b="1" lang="en-US" sz="2400" spc="-1" strike="noStrike" u="sng">
                <a:solidFill>
                  <a:srgbClr val="000000"/>
                </a:solidFill>
                <a:uFillTx/>
                <a:latin typeface="Calibri"/>
              </a:rPr>
              <a:t>any authentication </a:t>
            </a:r>
            <a:r>
              <a:rPr b="0" lang="en-US" sz="2400" spc="-1" strike="noStrike">
                <a:solidFill>
                  <a:srgbClr val="000000"/>
                </a:solidFill>
                <a:latin typeface="Calibri"/>
              </a:rPr>
              <a:t>or require only weak forms of authentication</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Most WLAN threats involve an attacker with access to the </a:t>
            </a:r>
            <a:r>
              <a:rPr b="1" lang="en-US" sz="2400" spc="-1" strike="noStrike">
                <a:solidFill>
                  <a:srgbClr val="000000"/>
                </a:solidFill>
                <a:latin typeface="Calibri"/>
              </a:rPr>
              <a:t>radio link between a STA and an AP </a:t>
            </a:r>
            <a:r>
              <a:rPr b="0" lang="en-US" sz="2400" spc="-1" strike="noStrike">
                <a:solidFill>
                  <a:srgbClr val="000000"/>
                </a:solidFill>
                <a:latin typeface="Calibri"/>
              </a:rPr>
              <a:t>(or between two STAs, in ad hoc mode). </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In a wired LAN, an attacker would have to </a:t>
            </a:r>
            <a:r>
              <a:rPr b="1" lang="en-US" sz="2400" spc="-1" strike="noStrike">
                <a:solidFill>
                  <a:srgbClr val="000000"/>
                </a:solidFill>
                <a:latin typeface="Calibri"/>
              </a:rPr>
              <a:t>gain physical access</a:t>
            </a:r>
            <a:r>
              <a:rPr b="0" lang="en-US" sz="2400" spc="-1" strike="noStrike">
                <a:solidFill>
                  <a:srgbClr val="000000"/>
                </a:solidFill>
                <a:latin typeface="Calibri"/>
              </a:rPr>
              <a:t> to the LAN or remotely compromise systems on the LAN</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Typical components</a:t>
            </a:r>
            <a:endParaRPr b="0" lang="en-US" sz="4400" spc="-1" strike="noStrike">
              <a:solidFill>
                <a:srgbClr val="000000"/>
              </a:solidFill>
              <a:latin typeface="Calibri"/>
            </a:endParaRPr>
          </a:p>
        </p:txBody>
      </p:sp>
      <p:sp>
        <p:nvSpPr>
          <p:cNvPr id="194"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consoles, database servers (optional), management servers, and sensors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a:rPr>
              <a:t>Unlike</a:t>
            </a:r>
            <a:r>
              <a:rPr b="0" lang="en-US" sz="2400" spc="-1" strike="noStrike">
                <a:solidFill>
                  <a:srgbClr val="000000"/>
                </a:solidFill>
                <a:latin typeface="Calibri"/>
              </a:rPr>
              <a:t> a network-based IDPS, which can see all packets on the networks it monitors, a wireless IDPS works by </a:t>
            </a:r>
            <a:r>
              <a:rPr b="1" lang="en-US" sz="2400" spc="-1" strike="noStrike">
                <a:solidFill>
                  <a:srgbClr val="c9211e"/>
                </a:solidFill>
                <a:latin typeface="Calibri"/>
              </a:rPr>
              <a:t>sampling traffic</a:t>
            </a:r>
            <a:r>
              <a:rPr b="0" lang="en-US" sz="2400" spc="-1" strike="noStrike">
                <a:solidFill>
                  <a:srgbClr val="000000"/>
                </a:solidFill>
                <a:latin typeface="Calibri"/>
              </a:rPr>
              <a:t>. </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There are two frequency bands to monitor (2.4 GHz and 5 GHz)→ It is not currently possible for a sensor to monitor all traffic on a band simultaneously</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sensors typically </a:t>
            </a:r>
            <a:r>
              <a:rPr b="1" i="1" lang="en-US" sz="2400" spc="-1" strike="noStrike" u="sng">
                <a:solidFill>
                  <a:srgbClr val="000000"/>
                </a:solidFill>
                <a:uFillTx/>
                <a:latin typeface="Calibri"/>
              </a:rPr>
              <a:t>change channels frequently,</a:t>
            </a:r>
            <a:r>
              <a:rPr b="0" lang="en-US" sz="2400" spc="-1" strike="noStrike">
                <a:solidFill>
                  <a:srgbClr val="000000"/>
                </a:solidFill>
                <a:latin typeface="Calibri"/>
              </a:rPr>
              <a:t> which is known as </a:t>
            </a:r>
            <a:r>
              <a:rPr b="1" lang="en-US" sz="2400" spc="-1" strike="noStrike">
                <a:solidFill>
                  <a:srgbClr val="c9211e"/>
                </a:solidFill>
                <a:latin typeface="Calibri"/>
              </a:rPr>
              <a:t>channel scanning</a:t>
            </a:r>
            <a:r>
              <a:rPr b="0" lang="en-US" sz="2400" spc="-1" strike="noStrike">
                <a:solidFill>
                  <a:srgbClr val="000000"/>
                </a:solidFill>
                <a:latin typeface="Calibri"/>
              </a:rPr>
              <a:t>, so that they can monitor each channel a few times per second</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Wireless sensors</a:t>
            </a:r>
            <a:endParaRPr b="0" lang="en-US" sz="4400" spc="-1" strike="noStrike">
              <a:solidFill>
                <a:srgbClr val="000000"/>
              </a:solidFill>
              <a:latin typeface="Calibri"/>
            </a:endParaRPr>
          </a:p>
        </p:txBody>
      </p:sp>
      <p:sp>
        <p:nvSpPr>
          <p:cNvPr id="196" name="TextShape 2"/>
          <p:cNvSpPr txBox="1"/>
          <p:nvPr/>
        </p:nvSpPr>
        <p:spPr>
          <a:xfrm>
            <a:off x="457200" y="1600200"/>
            <a:ext cx="8229240" cy="4525560"/>
          </a:xfrm>
          <a:prstGeom prst="rect">
            <a:avLst/>
          </a:prstGeom>
          <a:noFill/>
          <a:ln>
            <a:noFill/>
          </a:ln>
        </p:spPr>
        <p:txBody>
          <a:bodyPr>
            <a:normAutofit/>
          </a:bodyPr>
          <a:p>
            <a:pPr marL="343080" indent="-342720">
              <a:spcBef>
                <a:spcPts val="479"/>
              </a:spcBef>
              <a:buClr>
                <a:srgbClr val="000000"/>
              </a:buClr>
              <a:buFont typeface="Arial"/>
              <a:buChar char="•"/>
            </a:pPr>
            <a:r>
              <a:rPr b="0" lang="en-US" sz="2400" spc="-1" strike="noStrike">
                <a:solidFill>
                  <a:srgbClr val="000000"/>
                </a:solidFill>
                <a:latin typeface="Calibri"/>
              </a:rPr>
              <a:t>specialized sensors are available that use </a:t>
            </a:r>
            <a:r>
              <a:rPr b="1" lang="en-US" sz="2400" spc="-1" strike="noStrike">
                <a:solidFill>
                  <a:srgbClr val="c9211e"/>
                </a:solidFill>
                <a:latin typeface="Calibri"/>
              </a:rPr>
              <a:t>several radios</a:t>
            </a:r>
            <a:r>
              <a:rPr b="0" lang="en-US" sz="2400" spc="-1" strike="noStrike">
                <a:solidFill>
                  <a:srgbClr val="000000"/>
                </a:solidFill>
                <a:latin typeface="Calibri"/>
              </a:rPr>
              <a:t> and </a:t>
            </a:r>
            <a:r>
              <a:rPr b="1" lang="en-US" sz="2400" spc="-1" strike="noStrike">
                <a:solidFill>
                  <a:srgbClr val="c9211e"/>
                </a:solidFill>
                <a:latin typeface="Calibri"/>
              </a:rPr>
              <a:t>high-power antennas</a:t>
            </a:r>
            <a:r>
              <a:rPr b="0" lang="en-US" sz="2400" spc="-1" strike="noStrike">
                <a:solidFill>
                  <a:srgbClr val="000000"/>
                </a:solidFill>
                <a:latin typeface="Calibri"/>
              </a:rPr>
              <a:t>, with each radio/antenna pair monitoring a different channel</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Wireless sensors are available in multiple forms:</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1" lang="en-US" sz="2000" spc="-1" strike="noStrike">
                <a:solidFill>
                  <a:srgbClr val="000000"/>
                </a:solidFill>
                <a:latin typeface="Calibri"/>
              </a:rPr>
              <a:t>Dedicated</a:t>
            </a:r>
            <a:r>
              <a:rPr b="0" lang="en-US" sz="2000" spc="-1" strike="noStrike">
                <a:solidFill>
                  <a:srgbClr val="000000"/>
                </a:solidFill>
                <a:latin typeface="Calibri"/>
              </a:rPr>
              <a:t>:</a:t>
            </a:r>
            <a:endParaRPr b="0" lang="en-US" sz="2000" spc="-1" strike="noStrike">
              <a:solidFill>
                <a:srgbClr val="000000"/>
              </a:solidFill>
              <a:latin typeface="Calibri"/>
            </a:endParaRPr>
          </a:p>
          <a:p>
            <a:pPr lvl="2" marL="1143000" indent="-228240">
              <a:lnSpc>
                <a:spcPct val="100000"/>
              </a:lnSpc>
              <a:spcBef>
                <a:spcPts val="320"/>
              </a:spcBef>
              <a:buClr>
                <a:srgbClr val="000000"/>
              </a:buClr>
              <a:buFont typeface="Arial"/>
              <a:buChar char="•"/>
            </a:pPr>
            <a:endParaRPr b="0" lang="en-US" sz="20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latin typeface="Calibri"/>
              </a:rPr>
              <a:t>completely passive, functioning in a radio frequency (RF) monitoring mode to sniff wireless network traffic.</a:t>
            </a:r>
            <a:endParaRPr b="0" lang="en-US" sz="16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latin typeface="Calibri"/>
              </a:rPr>
              <a:t>Some dedicated sensors perform analysis of the traffic they monitor, while other sensors forward the network traffic to a management server for analysis</a:t>
            </a:r>
            <a:endParaRPr b="0" lang="en-US" sz="16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latin typeface="Calibri"/>
              </a:rPr>
              <a:t>Tipically connected to the wired network.</a:t>
            </a:r>
            <a:endParaRPr b="0" lang="en-US" sz="1600" spc="-1" strike="noStrike">
              <a:solidFill>
                <a:srgbClr val="000000"/>
              </a:solidFill>
              <a:latin typeface="Calibri"/>
            </a:endParaRPr>
          </a:p>
          <a:p>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Types of dedicated sensors…</a:t>
            </a:r>
            <a:endParaRPr b="0" lang="en-US" sz="4400" spc="-1" strike="noStrike">
              <a:solidFill>
                <a:srgbClr val="000000"/>
              </a:solidFill>
              <a:latin typeface="Calibri"/>
            </a:endParaRPr>
          </a:p>
        </p:txBody>
      </p:sp>
      <p:sp>
        <p:nvSpPr>
          <p:cNvPr id="198" name="TextShape 2"/>
          <p:cNvSpPr txBox="1"/>
          <p:nvPr/>
        </p:nvSpPr>
        <p:spPr>
          <a:xfrm>
            <a:off x="457200" y="1600200"/>
            <a:ext cx="8229240" cy="4525560"/>
          </a:xfrm>
          <a:prstGeom prst="rect">
            <a:avLst/>
          </a:prstGeom>
          <a:noFill/>
          <a:ln>
            <a:noFill/>
          </a:ln>
        </p:spPr>
        <p:txBody>
          <a:bodyPr>
            <a:normAutofit fontScale="56000"/>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Two types of dedicated sensors:</a:t>
            </a:r>
            <a:endParaRPr b="0" lang="en-US" sz="24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1" lang="en-US" sz="2400" spc="-1" strike="noStrike">
                <a:solidFill>
                  <a:srgbClr val="000000"/>
                </a:solidFill>
                <a:latin typeface="Calibri"/>
              </a:rPr>
              <a:t>Fixed</a:t>
            </a:r>
            <a:r>
              <a:rPr b="0" lang="en-US" sz="2400" spc="-1" strike="noStrike">
                <a:solidFill>
                  <a:srgbClr val="000000"/>
                </a:solidFill>
                <a:latin typeface="Calibri"/>
              </a:rPr>
              <a:t> </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the organization’s infrastructure (e.g., power, wired network).</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appliance-based.</a:t>
            </a:r>
            <a:endParaRPr b="0" lang="en-US" sz="2000" spc="-1" strike="noStrike">
              <a:solidFill>
                <a:srgbClr val="000000"/>
              </a:solidFill>
              <a:latin typeface="Calibri"/>
            </a:endParaRPr>
          </a:p>
          <a:p>
            <a:pPr lvl="1" marL="743040" indent="-285480">
              <a:spcBef>
                <a:spcPts val="1134"/>
              </a:spcBef>
              <a:buClr>
                <a:srgbClr val="000000"/>
              </a:buClr>
              <a:buFont typeface="Arial"/>
              <a:buChar char="–"/>
            </a:pPr>
            <a:r>
              <a:rPr b="1" lang="en-US" sz="2400" spc="-1" strike="noStrike">
                <a:solidFill>
                  <a:srgbClr val="000000"/>
                </a:solidFill>
                <a:latin typeface="Calibri"/>
              </a:rPr>
              <a:t>Mobile</a:t>
            </a:r>
            <a:r>
              <a:rPr b="0" lang="en-US" sz="2400" spc="-1" strike="noStrike">
                <a:solidFill>
                  <a:srgbClr val="000000"/>
                </a:solidFill>
                <a:latin typeface="Calibri"/>
              </a:rPr>
              <a:t>: </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the sensor is designed to be used while in motion.</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Mobile sensors are either appliance-based or software-based (e.g., software installed onto a laptop with a wireless NIC capable of doing RF monitoring)</a:t>
            </a:r>
            <a:endParaRPr b="0" lang="en-US" sz="20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a:rPr>
              <a:t>Bundled with an AP</a:t>
            </a:r>
            <a:r>
              <a:rPr b="0" lang="en-US" sz="2400" spc="-1" strike="noStrike">
                <a:solidFill>
                  <a:srgbClr val="000000"/>
                </a:solidFill>
                <a:latin typeface="Calibri"/>
              </a:rPr>
              <a:t>. </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Several vendors have added IDPS capabilities to APs. </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A bundled AP typically provides a </a:t>
            </a:r>
            <a:r>
              <a:rPr b="1" lang="en-US" sz="2000" spc="-1" strike="noStrike">
                <a:solidFill>
                  <a:srgbClr val="000000"/>
                </a:solidFill>
                <a:latin typeface="Calibri"/>
              </a:rPr>
              <a:t>less rigorous detection</a:t>
            </a:r>
            <a:r>
              <a:rPr b="0" lang="en-US" sz="2000" spc="-1" strike="noStrike">
                <a:solidFill>
                  <a:srgbClr val="000000"/>
                </a:solidFill>
                <a:latin typeface="Calibri"/>
              </a:rPr>
              <a:t> capability than a dedicated sensor because the AP needs to divide its time between providing network access and monitoring multiple channels or bands for malicious activity</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 </a:t>
            </a:r>
            <a:r>
              <a:rPr b="0" lang="en-US" sz="4400" spc="-1" strike="noStrike">
                <a:solidFill>
                  <a:srgbClr val="000000"/>
                </a:solidFill>
                <a:latin typeface="Calibri"/>
              </a:rPr>
              <a:t>Types of dedicated sensors</a:t>
            </a:r>
            <a:endParaRPr b="0" lang="en-US" sz="4400" spc="-1" strike="noStrike">
              <a:solidFill>
                <a:srgbClr val="000000"/>
              </a:solidFill>
              <a:latin typeface="Calibri"/>
            </a:endParaRPr>
          </a:p>
        </p:txBody>
      </p:sp>
      <p:sp>
        <p:nvSpPr>
          <p:cNvPr id="200" name="TextShape 2"/>
          <p:cNvSpPr txBox="1"/>
          <p:nvPr/>
        </p:nvSpPr>
        <p:spPr>
          <a:xfrm>
            <a:off x="611640" y="1556640"/>
            <a:ext cx="8229240" cy="4525560"/>
          </a:xfrm>
          <a:prstGeom prst="rect">
            <a:avLst/>
          </a:prstGeom>
          <a:noFill/>
          <a:ln>
            <a:noFill/>
          </a:ln>
        </p:spPr>
        <p:txBody>
          <a:bodyPr>
            <a:normAutofit fontScale="70000"/>
          </a:bodyPr>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a:rPr>
              <a:t>Bundled with a Wireless Switch</a:t>
            </a:r>
            <a:r>
              <a:rPr b="0" lang="en-US" sz="2400" spc="-1" strike="noStrike">
                <a:solidFill>
                  <a:srgbClr val="000000"/>
                </a:solidFill>
                <a:latin typeface="Calibri"/>
              </a:rPr>
              <a:t>. </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Wireless switches are intended to assist administrators with managing and monitoring wireless devices; </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some of these switches also offer some wireless IDPS capabilities as a </a:t>
            </a:r>
            <a:r>
              <a:rPr b="1" lang="en-US" sz="2000" spc="-1" strike="noStrike">
                <a:solidFill>
                  <a:srgbClr val="c9211e"/>
                </a:solidFill>
                <a:latin typeface="Calibri"/>
              </a:rPr>
              <a:t>secondary function</a:t>
            </a:r>
            <a:r>
              <a:rPr b="0" lang="en-US" sz="2000" spc="-1" strike="noStrike">
                <a:solidFill>
                  <a:srgbClr val="000000"/>
                </a:solidFill>
                <a:latin typeface="Calibri"/>
              </a:rPr>
              <a:t>. </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Wireless switches typically </a:t>
            </a:r>
            <a:r>
              <a:rPr b="1" i="1" lang="en-US" sz="2000" spc="-1" strike="noStrike">
                <a:solidFill>
                  <a:srgbClr val="c9211e"/>
                </a:solidFill>
                <a:latin typeface="Calibri"/>
              </a:rPr>
              <a:t>do not offer detection capabilities</a:t>
            </a:r>
            <a:r>
              <a:rPr b="0" lang="en-US" sz="2000" spc="-1" strike="noStrike">
                <a:solidFill>
                  <a:srgbClr val="000000"/>
                </a:solidFill>
                <a:latin typeface="Calibri"/>
              </a:rPr>
              <a:t> as strong as bundled APs or dedicated sensors.</a:t>
            </a:r>
            <a:endParaRPr b="0" lang="en-US" sz="20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dedicated sensors:  </a:t>
            </a:r>
            <a:r>
              <a:rPr b="1" lang="en-US" sz="2400" spc="-1" strike="noStrike">
                <a:solidFill>
                  <a:srgbClr val="000000"/>
                </a:solidFill>
                <a:latin typeface="Calibri"/>
              </a:rPr>
              <a:t>more expensive</a:t>
            </a:r>
            <a:r>
              <a:rPr b="0" lang="en-US" sz="2400" spc="-1" strike="noStrike">
                <a:solidFill>
                  <a:srgbClr val="000000"/>
                </a:solidFill>
                <a:latin typeface="Calibri"/>
              </a:rPr>
              <a:t> to acquire, install, and maintain </a:t>
            </a:r>
            <a:r>
              <a:rPr b="1" lang="en-US" sz="2400" spc="-1" strike="noStrike">
                <a:solidFill>
                  <a:srgbClr val="000000"/>
                </a:solidFill>
                <a:latin typeface="Calibri"/>
              </a:rPr>
              <a:t>than bundled sensors</a:t>
            </a:r>
            <a:r>
              <a:rPr b="0" lang="en-US" sz="2400" spc="-1" strike="noStrike">
                <a:solidFill>
                  <a:srgbClr val="000000"/>
                </a:solidFill>
                <a:latin typeface="Calibri"/>
              </a:rPr>
              <a:t> because bundled sensors can be installed on existing hardware, whereas dedicated sensors involve additional hardware and software</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Some vendors also have host-based wireless IDPS sensor software that can be installed on STAs, such as laptops.</a:t>
            </a:r>
            <a:endParaRPr b="0" lang="en-US" sz="2400" spc="-1" strike="noStrike">
              <a:solidFill>
                <a:srgbClr val="000000"/>
              </a:solidFill>
              <a:latin typeface="Calibri"/>
            </a:endParaRPr>
          </a:p>
          <a:p>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Network architectures</a:t>
            </a:r>
            <a:r>
              <a:rPr b="0" lang="en-US" sz="4400" spc="-1" strike="noStrike">
                <a:solidFill>
                  <a:srgbClr val="000000"/>
                </a:solidFill>
                <a:latin typeface="Calibri"/>
              </a:rPr>
              <a:t>	</a:t>
            </a:r>
            <a:r>
              <a:rPr b="0" lang="en-US" sz="4400" spc="-1" strike="noStrike">
                <a:solidFill>
                  <a:srgbClr val="000000"/>
                </a:solidFill>
                <a:latin typeface="Calibri"/>
              </a:rPr>
              <a:t>	</a:t>
            </a:r>
            <a:endParaRPr b="0" lang="en-US" sz="4400" spc="-1" strike="noStrike">
              <a:solidFill>
                <a:srgbClr val="000000"/>
              </a:solidFill>
              <a:latin typeface="Calibri"/>
            </a:endParaRPr>
          </a:p>
        </p:txBody>
      </p:sp>
      <p:pic>
        <p:nvPicPr>
          <p:cNvPr id="202" name="Picture 2" descr=""/>
          <p:cNvPicPr/>
          <p:nvPr/>
        </p:nvPicPr>
        <p:blipFill>
          <a:blip r:embed="rId1"/>
          <a:stretch/>
        </p:blipFill>
        <p:spPr>
          <a:xfrm>
            <a:off x="2520720" y="1484640"/>
            <a:ext cx="4142880" cy="5219280"/>
          </a:xfrm>
          <a:prstGeom prst="rect">
            <a:avLst/>
          </a:prstGeom>
          <a:ln>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Sensors’ locations</a:t>
            </a:r>
            <a:endParaRPr b="0" lang="en-US" sz="4400" spc="-1" strike="noStrike">
              <a:solidFill>
                <a:srgbClr val="000000"/>
              </a:solidFill>
              <a:latin typeface="Calibri"/>
            </a:endParaRPr>
          </a:p>
        </p:txBody>
      </p:sp>
      <p:sp>
        <p:nvSpPr>
          <p:cNvPr id="204"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If the organization uses WLANs, wireless sensors should be deployed so that </a:t>
            </a:r>
            <a:r>
              <a:rPr b="1" lang="en-US" sz="2000" spc="-1" strike="noStrike" u="sng">
                <a:solidFill>
                  <a:srgbClr val="000000"/>
                </a:solidFill>
                <a:uFillTx/>
                <a:latin typeface="Calibri"/>
              </a:rPr>
              <a:t>they monitor the RF range of the organization’s WLANs </a:t>
            </a:r>
            <a:r>
              <a:rPr b="0" lang="en-US" sz="2000" spc="-1" strike="noStrike">
                <a:solidFill>
                  <a:srgbClr val="000000"/>
                </a:solidFill>
                <a:latin typeface="Calibri"/>
              </a:rPr>
              <a:t>(both APs and STAs), which often includes mobile components such as laptops and PDAs. </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Many organizations also want to </a:t>
            </a:r>
            <a:r>
              <a:rPr b="1" lang="en-US" sz="2000" spc="-1" strike="noStrike" u="sng">
                <a:solidFill>
                  <a:srgbClr val="000000"/>
                </a:solidFill>
                <a:uFillTx/>
                <a:latin typeface="Calibri"/>
              </a:rPr>
              <a:t>deploy sensors to monitor physical regions of their facilities</a:t>
            </a:r>
            <a:r>
              <a:rPr b="0" lang="en-US" sz="2000" spc="-1" strike="noStrike">
                <a:solidFill>
                  <a:srgbClr val="000000"/>
                </a:solidFill>
                <a:latin typeface="Calibri"/>
              </a:rPr>
              <a:t> where there should be no WLAN activity, as well as channels and bands that the organization’s WLANs should not use, as a way of detecting rogue APs and ad hoc WLANs</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a:p>
            <a:pPr>
              <a:lnSpc>
                <a:spcPct val="100000"/>
              </a:lnSpc>
              <a:spcBef>
                <a:spcPts val="400"/>
              </a:spcBef>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Capabilities</a:t>
            </a:r>
            <a:endParaRPr b="0" lang="en-US" sz="4400" spc="-1" strike="noStrike">
              <a:solidFill>
                <a:srgbClr val="000000"/>
              </a:solidFill>
              <a:latin typeface="Calibri"/>
            </a:endParaRPr>
          </a:p>
        </p:txBody>
      </p:sp>
      <p:sp>
        <p:nvSpPr>
          <p:cNvPr id="206" name="TextShape 2"/>
          <p:cNvSpPr txBox="1"/>
          <p:nvPr/>
        </p:nvSpPr>
        <p:spPr>
          <a:xfrm>
            <a:off x="457200" y="1600200"/>
            <a:ext cx="8229240" cy="4525560"/>
          </a:xfrm>
          <a:prstGeom prst="rect">
            <a:avLst/>
          </a:prstGeom>
          <a:noFill/>
          <a:ln>
            <a:noFill/>
          </a:ln>
        </p:spPr>
        <p:txBody>
          <a:bodyPr>
            <a:normAutofit fontScale="73000"/>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Information Gathering</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Identifying WLAN Devices</a:t>
            </a:r>
            <a:endParaRPr b="0" lang="en-US" sz="20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latin typeface="Calibri"/>
              </a:rPr>
              <a:t>Most IDPS sensors can create and maintain an inventory of observed WLAN devices, including APs, WLAN clients, and ad hoc (peer-to-peer) clients (based on SSIDs &amp; MAC address)</a:t>
            </a:r>
            <a:endParaRPr b="0" lang="en-US" sz="16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Identifying WLANs</a:t>
            </a:r>
            <a:endParaRPr b="0" lang="en-US" sz="20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latin typeface="Calibri"/>
              </a:rPr>
              <a:t>Most IDPS sensors keep track of observed WLANs, identifying them by their SSIDs</a:t>
            </a:r>
            <a:endParaRPr b="0" lang="en-US" sz="16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Logging Capabilities</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Timestamp (usually date and time)</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Event or alert type37</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Priority or severity rating</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Source MAC address (the vendor is often identified from the address)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Channel number</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ID of the sensor that observed the event</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Prevention action performed (if any)</a:t>
            </a:r>
            <a:endParaRPr b="0" lang="en-US" sz="2000" spc="-1" strike="noStrike">
              <a:solidFill>
                <a:srgbClr val="000000"/>
              </a:solidFill>
              <a:latin typeface="Calibri"/>
            </a:endParaRPr>
          </a:p>
          <a:p>
            <a:pPr>
              <a:lnSpc>
                <a:spcPct val="100000"/>
              </a:lnSpc>
              <a:spcBef>
                <a:spcPts val="479"/>
              </a:spcBef>
            </a:pPr>
            <a:endParaRPr b="0" lang="en-US" sz="2000" spc="-1" strike="noStrike">
              <a:solidFill>
                <a:srgbClr val="000000"/>
              </a:solidFill>
              <a:latin typeface="Calibri"/>
            </a:endParaRPr>
          </a:p>
          <a:p>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457200" y="274680"/>
            <a:ext cx="8229240" cy="114264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208"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Detection Capabilities</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Some products perform only </a:t>
            </a:r>
            <a:r>
              <a:rPr b="1" i="1" lang="en-US" sz="2000" spc="-1" strike="noStrike">
                <a:solidFill>
                  <a:srgbClr val="000000"/>
                </a:solidFill>
                <a:latin typeface="Calibri"/>
              </a:rPr>
              <a:t>simple signature-based detection</a:t>
            </a:r>
            <a:r>
              <a:rPr b="0" lang="en-US" sz="2000" spc="-1" strike="noStrike">
                <a:solidFill>
                  <a:srgbClr val="000000"/>
                </a:solidFill>
                <a:latin typeface="Calibri"/>
              </a:rPr>
              <a:t>, while others use a </a:t>
            </a:r>
            <a:r>
              <a:rPr b="1" i="1" lang="en-US" sz="2000" spc="-1" strike="noStrike">
                <a:solidFill>
                  <a:srgbClr val="000000"/>
                </a:solidFill>
                <a:latin typeface="Calibri"/>
              </a:rPr>
              <a:t>combination </a:t>
            </a:r>
            <a:r>
              <a:rPr b="0" lang="en-US" sz="2000" spc="-1" strike="noStrike">
                <a:solidFill>
                  <a:srgbClr val="000000"/>
                </a:solidFill>
                <a:latin typeface="Calibri"/>
              </a:rPr>
              <a:t>of signature-based detection, anomaly-based detection, and stateful protocol analysis techniques</a:t>
            </a:r>
            <a:endParaRPr b="0" lang="en-US" sz="20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Detected events:</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Unauthorized WLANs and WLAN devices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Poorly secured WLAN devices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Unusual usage patterns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The use of wireless network scanners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Denial of service (DoS) attacks and conditions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Impersonation and man-in-the-middle attacks</a:t>
            </a:r>
            <a:endParaRPr b="0" lang="en-US" sz="2000" spc="-1" strike="noStrike">
              <a:solidFill>
                <a:srgbClr val="000000"/>
              </a:solidFill>
              <a:latin typeface="Calibri"/>
            </a:endParaRPr>
          </a:p>
          <a:p>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Caveat</a:t>
            </a:r>
            <a:endParaRPr b="0" lang="en-US" sz="4400" spc="-1" strike="noStrike">
              <a:solidFill>
                <a:srgbClr val="000000"/>
              </a:solidFill>
              <a:latin typeface="Calibri"/>
            </a:endParaRPr>
          </a:p>
        </p:txBody>
      </p:sp>
      <p:sp>
        <p:nvSpPr>
          <p:cNvPr id="136"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DPS technologies </a:t>
            </a:r>
            <a:r>
              <a:rPr b="1" i="1" lang="en-US" sz="2400" spc="-1" strike="noStrike" u="sng">
                <a:solidFill>
                  <a:srgbClr val="000000"/>
                </a:solidFill>
                <a:uFillTx/>
                <a:latin typeface="Calibri"/>
              </a:rPr>
              <a:t>cannot provide completely accurate detection</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i="1" lang="en-US" sz="2400" spc="-1" strike="noStrike" u="sng">
                <a:solidFill>
                  <a:srgbClr val="000000"/>
                </a:solidFill>
                <a:uFillTx/>
                <a:latin typeface="Calibri"/>
              </a:rPr>
              <a:t>It is not possible to eliminate all false positives and negatives; in most cases, reducing the occurrences of one increases the occurrences of the other.</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Evasion is modifying the </a:t>
            </a:r>
            <a:r>
              <a:rPr b="1" lang="en-US" sz="2400" spc="-1" strike="noStrike">
                <a:solidFill>
                  <a:srgbClr val="000000"/>
                </a:solidFill>
                <a:latin typeface="Calibri"/>
              </a:rPr>
              <a:t>format</a:t>
            </a:r>
            <a:r>
              <a:rPr b="0" lang="en-US" sz="2400" spc="-1" strike="noStrike">
                <a:solidFill>
                  <a:srgbClr val="000000"/>
                </a:solidFill>
                <a:latin typeface="Calibri"/>
              </a:rPr>
              <a:t> or </a:t>
            </a:r>
            <a:r>
              <a:rPr b="1" lang="en-US" sz="2400" spc="-1" strike="noStrike">
                <a:solidFill>
                  <a:srgbClr val="000000"/>
                </a:solidFill>
                <a:latin typeface="Calibri"/>
              </a:rPr>
              <a:t>timing </a:t>
            </a:r>
            <a:r>
              <a:rPr b="0" lang="en-US" sz="2400" spc="-1" strike="noStrike">
                <a:solidFill>
                  <a:srgbClr val="000000"/>
                </a:solidFill>
                <a:latin typeface="Calibri"/>
              </a:rPr>
              <a:t>of malicious activity so that its appearance changes but its effect is the same.</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Ex: encoding</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457200" y="274680"/>
            <a:ext cx="8229240" cy="114264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210" name="TextShape 2"/>
          <p:cNvSpPr txBox="1"/>
          <p:nvPr/>
        </p:nvSpPr>
        <p:spPr>
          <a:xfrm>
            <a:off x="457200" y="1600200"/>
            <a:ext cx="8229240" cy="4525560"/>
          </a:xfrm>
          <a:prstGeom prst="rect">
            <a:avLst/>
          </a:prstGeom>
          <a:noFill/>
          <a:ln>
            <a:noFill/>
          </a:ln>
        </p:spPr>
        <p:txBody>
          <a:bodyPr>
            <a:normAutofit fontScale="43000"/>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Most wireless IDPS sensors can identify the physical location of a detected threat by using triangulation—estimating the threat’s approximate distance from multiple sensors by the strength of the threat’s signal received by each sensor</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Detection Accuracy</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Compared to other forms of IDPS, wireless IDPS is generally </a:t>
            </a:r>
            <a:r>
              <a:rPr b="1" lang="en-US" sz="2000" spc="-1" strike="noStrike">
                <a:solidFill>
                  <a:srgbClr val="000000"/>
                </a:solidFill>
                <a:latin typeface="Calibri"/>
              </a:rPr>
              <a:t>more accurate</a:t>
            </a:r>
            <a:r>
              <a:rPr b="0" lang="en-US" sz="2000" spc="-1" strike="noStrike">
                <a:solidFill>
                  <a:srgbClr val="000000"/>
                </a:solidFill>
                <a:latin typeface="Calibri"/>
              </a:rPr>
              <a:t>; this is largely due to </a:t>
            </a:r>
            <a:r>
              <a:rPr b="1" lang="en-US" sz="2000" spc="-1" strike="noStrike">
                <a:solidFill>
                  <a:srgbClr val="000000"/>
                </a:solidFill>
                <a:latin typeface="Calibri"/>
              </a:rPr>
              <a:t>its limited scope </a:t>
            </a:r>
            <a:r>
              <a:rPr b="0" lang="en-US" sz="2000" spc="-1" strike="noStrike">
                <a:solidFill>
                  <a:srgbClr val="000000"/>
                </a:solidFill>
                <a:latin typeface="Calibri"/>
              </a:rPr>
              <a:t>(analyzing wireless networking protocols).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 </a:t>
            </a:r>
            <a:r>
              <a:rPr b="1" lang="en-US" sz="2000" spc="-1" strike="noStrike">
                <a:solidFill>
                  <a:srgbClr val="000000"/>
                </a:solidFill>
                <a:latin typeface="Calibri"/>
              </a:rPr>
              <a:t>False positives </a:t>
            </a:r>
            <a:r>
              <a:rPr b="0" lang="en-US" sz="2000" spc="-1" strike="noStrike">
                <a:solidFill>
                  <a:srgbClr val="000000"/>
                </a:solidFill>
                <a:latin typeface="Calibri"/>
              </a:rPr>
              <a:t>are most likely to be caused by </a:t>
            </a:r>
            <a:r>
              <a:rPr b="1" lang="en-US" sz="2000" spc="-1" strike="noStrike">
                <a:solidFill>
                  <a:srgbClr val="000000"/>
                </a:solidFill>
                <a:latin typeface="Calibri"/>
              </a:rPr>
              <a:t>anomaly-based detection methods</a:t>
            </a:r>
            <a:r>
              <a:rPr b="0" lang="en-US" sz="2000" spc="-1" strike="noStrike">
                <a:solidFill>
                  <a:srgbClr val="000000"/>
                </a:solidFill>
                <a:latin typeface="Calibri"/>
              </a:rPr>
              <a:t>, especially if threshold values are not properly maintained</a:t>
            </a:r>
            <a:endParaRPr b="0" lang="en-US" sz="20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Tuning and Customization</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The main effort is in specifying which WLANs, APs, and STAs are authorized, and in entering the policy characteristics into the wireless IDPS software</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Wireless IDPSs offer some </a:t>
            </a:r>
            <a:r>
              <a:rPr b="1" i="1" lang="en-US" sz="2000" spc="-1" strike="noStrike">
                <a:solidFill>
                  <a:srgbClr val="c9211e"/>
                </a:solidFill>
                <a:latin typeface="Calibri"/>
              </a:rPr>
              <a:t>customization features</a:t>
            </a:r>
            <a:r>
              <a:rPr b="0" lang="en-US" sz="2000" spc="-1" strike="noStrike">
                <a:solidFill>
                  <a:srgbClr val="000000"/>
                </a:solidFill>
                <a:latin typeface="Calibri"/>
              </a:rPr>
              <a:t>.</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Besides reviewing tuning and customizations periodically to ensure that they are still accurate, administrators should also ensure that changes to building plans are incorporated occasionally.</a:t>
            </a:r>
            <a:endParaRPr b="0" lang="en-US" sz="2000" spc="-1" strike="noStrike">
              <a:solidFill>
                <a:srgbClr val="000000"/>
              </a:solidFill>
              <a:latin typeface="Calibri"/>
            </a:endParaRPr>
          </a:p>
          <a:p>
            <a:pPr>
              <a:lnSpc>
                <a:spcPct val="100000"/>
              </a:lnSpc>
              <a:spcBef>
                <a:spcPts val="479"/>
              </a:spcBef>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Technologies limitations</a:t>
            </a:r>
            <a:r>
              <a:rPr b="0" lang="en-US" sz="4400" spc="-1" strike="noStrike">
                <a:solidFill>
                  <a:srgbClr val="000000"/>
                </a:solidFill>
                <a:latin typeface="Calibri"/>
              </a:rPr>
              <a:t>	</a:t>
            </a:r>
            <a:endParaRPr b="0" lang="en-US" sz="4400" spc="-1" strike="noStrike">
              <a:solidFill>
                <a:srgbClr val="000000"/>
              </a:solidFill>
              <a:latin typeface="Calibri"/>
            </a:endParaRPr>
          </a:p>
        </p:txBody>
      </p:sp>
      <p:sp>
        <p:nvSpPr>
          <p:cNvPr id="212" name="TextShape 2"/>
          <p:cNvSpPr txBox="1"/>
          <p:nvPr/>
        </p:nvSpPr>
        <p:spPr>
          <a:xfrm>
            <a:off x="457200" y="1600200"/>
            <a:ext cx="8229240" cy="4525560"/>
          </a:xfrm>
          <a:prstGeom prst="rect">
            <a:avLst/>
          </a:prstGeom>
          <a:noFill/>
          <a:ln>
            <a:noFill/>
          </a:ln>
        </p:spPr>
        <p:txBody>
          <a:bodyPr>
            <a:normAutofit fontScale="48000"/>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An attacker can </a:t>
            </a:r>
            <a:r>
              <a:rPr b="1" i="1" lang="en-US" sz="2400" spc="-1" strike="noStrike" u="sng">
                <a:solidFill>
                  <a:srgbClr val="000000"/>
                </a:solidFill>
                <a:uFillTx/>
                <a:latin typeface="Calibri"/>
              </a:rPr>
              <a:t>passively monitor wireless traffic</a:t>
            </a:r>
            <a:r>
              <a:rPr b="0" lang="en-US" sz="2400" spc="-1" strike="noStrike">
                <a:solidFill>
                  <a:srgbClr val="000000"/>
                </a:solidFill>
                <a:latin typeface="Calibri"/>
              </a:rPr>
              <a:t>, which is not detectable by wireless IDPSs.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If </a:t>
            </a:r>
            <a:r>
              <a:rPr b="1" i="1" lang="en-US" sz="2400" spc="-1" strike="noStrike" u="sng">
                <a:solidFill>
                  <a:srgbClr val="000000"/>
                </a:solidFill>
                <a:uFillTx/>
                <a:latin typeface="Calibri"/>
              </a:rPr>
              <a:t>weak security methods are being used (e.g., WEP</a:t>
            </a:r>
            <a:r>
              <a:rPr b="0" lang="en-US" sz="2400" spc="-1" strike="noStrike">
                <a:solidFill>
                  <a:srgbClr val="000000"/>
                </a:solidFill>
                <a:latin typeface="Calibri"/>
              </a:rPr>
              <a:t>), the attacker can then perform </a:t>
            </a:r>
            <a:r>
              <a:rPr b="1" lang="en-US" sz="2400" spc="-1" strike="noStrike">
                <a:solidFill>
                  <a:srgbClr val="c9211e"/>
                </a:solidFill>
                <a:latin typeface="Calibri"/>
              </a:rPr>
              <a:t>offline processing </a:t>
            </a:r>
            <a:r>
              <a:rPr b="0" lang="en-US" sz="2400" spc="-1" strike="noStrike">
                <a:solidFill>
                  <a:srgbClr val="000000"/>
                </a:solidFill>
                <a:latin typeface="Calibri"/>
              </a:rPr>
              <a:t>of that collected traffic for decyphering</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Attackers can identify the wireless IDPS product in use by:</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a </a:t>
            </a:r>
            <a:r>
              <a:rPr b="1" lang="en-US" sz="2000" spc="-1" strike="noStrike">
                <a:solidFill>
                  <a:srgbClr val="000000"/>
                </a:solidFill>
                <a:latin typeface="Calibri"/>
              </a:rPr>
              <a:t>physical survey </a:t>
            </a:r>
            <a:r>
              <a:rPr b="0" lang="en-US" sz="2000" spc="-1" strike="noStrike">
                <a:solidFill>
                  <a:srgbClr val="000000"/>
                </a:solidFill>
                <a:latin typeface="Calibri"/>
              </a:rPr>
              <a:t>of the area in which the sensors are deployed, and</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the use of </a:t>
            </a:r>
            <a:r>
              <a:rPr b="1" lang="en-US" sz="2000" spc="-1" strike="noStrike">
                <a:solidFill>
                  <a:srgbClr val="000000"/>
                </a:solidFill>
                <a:latin typeface="Calibri"/>
              </a:rPr>
              <a:t>fingerprinting techniques </a:t>
            </a:r>
            <a:r>
              <a:rPr b="0" lang="en-US" sz="2000" spc="-1" strike="noStrike">
                <a:solidFill>
                  <a:srgbClr val="000000"/>
                </a:solidFill>
                <a:latin typeface="Calibri"/>
              </a:rPr>
              <a:t>that can identify the product in use by the characteristics of its prevention actions-&gt; use evasion techniques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An attacker could also launch </a:t>
            </a:r>
            <a:r>
              <a:rPr b="1" i="1" lang="en-US" sz="2000" spc="-1" strike="noStrike">
                <a:solidFill>
                  <a:srgbClr val="000000"/>
                </a:solidFill>
                <a:latin typeface="Calibri"/>
              </a:rPr>
              <a:t>attacks on two channels at the same time</a:t>
            </a:r>
            <a:r>
              <a:rPr b="0" lang="en-US" sz="2000" spc="-1" strike="noStrike">
                <a:solidFill>
                  <a:srgbClr val="000000"/>
                </a:solidFill>
                <a:latin typeface="Calibri"/>
              </a:rPr>
              <a:t>. If the wireless IDPS sensor detects the first attack, it cannot detect the second attack unless it scans away from the channel of the first attack. Another drawback of channel scanning is the impact it could have on network forensics.</a:t>
            </a:r>
            <a:endParaRPr b="0" lang="en-US" sz="20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IDPS sensors susceptible to: DOS, physical attacks, jamming</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Prevention Capabilities</a:t>
            </a:r>
            <a:endParaRPr b="0" lang="en-US" sz="4400" spc="-1" strike="noStrike">
              <a:solidFill>
                <a:srgbClr val="000000"/>
              </a:solidFill>
              <a:latin typeface="Calibri"/>
            </a:endParaRPr>
          </a:p>
        </p:txBody>
      </p:sp>
      <p:sp>
        <p:nvSpPr>
          <p:cNvPr id="214" name="TextShape 2"/>
          <p:cNvSpPr txBox="1"/>
          <p:nvPr/>
        </p:nvSpPr>
        <p:spPr>
          <a:xfrm>
            <a:off x="457200" y="1600200"/>
            <a:ext cx="8229240" cy="4525560"/>
          </a:xfrm>
          <a:prstGeom prst="rect">
            <a:avLst/>
          </a:prstGeom>
          <a:noFill/>
          <a:ln>
            <a:noFill/>
          </a:ln>
        </p:spPr>
        <p:txBody>
          <a:bodyPr>
            <a:normAutofit fontScale="85000"/>
          </a:bodyPr>
          <a:p>
            <a:pPr marL="343080" indent="-342720">
              <a:lnSpc>
                <a:spcPct val="100000"/>
              </a:lnSpc>
              <a:spcBef>
                <a:spcPts val="400"/>
              </a:spcBef>
              <a:buClr>
                <a:srgbClr val="000000"/>
              </a:buClr>
              <a:buFont typeface="Arial"/>
              <a:buChar char="•"/>
            </a:pPr>
            <a:r>
              <a:rPr b="1" lang="en-US" sz="2000" spc="-1" strike="noStrike">
                <a:solidFill>
                  <a:srgbClr val="000000"/>
                </a:solidFill>
                <a:latin typeface="Calibri"/>
              </a:rPr>
              <a:t>Wireless</a:t>
            </a:r>
            <a:r>
              <a:rPr b="0" lang="en-US" sz="2000" spc="-1" strike="noStrike">
                <a:solidFill>
                  <a:srgbClr val="000000"/>
                </a:solidFill>
                <a:latin typeface="Calibri"/>
              </a:rPr>
              <a:t>. Some sensors can </a:t>
            </a:r>
            <a:r>
              <a:rPr b="1" lang="en-US" sz="2000" spc="-1" strike="noStrike" u="sng">
                <a:solidFill>
                  <a:srgbClr val="000000"/>
                </a:solidFill>
                <a:uFillTx/>
                <a:latin typeface="Calibri"/>
              </a:rPr>
              <a:t>terminate connections </a:t>
            </a:r>
            <a:r>
              <a:rPr b="0" lang="en-US" sz="2000" spc="-1" strike="noStrike">
                <a:solidFill>
                  <a:srgbClr val="000000"/>
                </a:solidFill>
                <a:latin typeface="Calibri"/>
              </a:rPr>
              <a:t>between a rogue or misconfigured STA and an authorized AP or between an authorized STA and a rogue or misconfigured AP through the air.</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1" lang="en-US" sz="2000" spc="-1" strike="noStrike">
                <a:solidFill>
                  <a:srgbClr val="000000"/>
                </a:solidFill>
                <a:latin typeface="Calibri"/>
              </a:rPr>
              <a:t>Wired</a:t>
            </a:r>
            <a:r>
              <a:rPr b="0" lang="en-US" sz="2000" spc="-1" strike="noStrike">
                <a:solidFill>
                  <a:srgbClr val="000000"/>
                </a:solidFill>
                <a:latin typeface="Calibri"/>
              </a:rPr>
              <a:t>. Some sensors can instruct a switch on the wired network to </a:t>
            </a:r>
            <a:r>
              <a:rPr b="1" lang="en-US" sz="2000" spc="-1" strike="noStrike" u="sng">
                <a:solidFill>
                  <a:srgbClr val="000000"/>
                </a:solidFill>
                <a:uFillTx/>
                <a:latin typeface="Calibri"/>
              </a:rPr>
              <a:t>block network activity </a:t>
            </a:r>
            <a:r>
              <a:rPr b="0" lang="en-US" sz="2000" spc="-1" strike="noStrike">
                <a:solidFill>
                  <a:srgbClr val="000000"/>
                </a:solidFill>
                <a:latin typeface="Calibri"/>
              </a:rPr>
              <a:t>involving a particular STA or AP based on the device’s MAC address or switch port.</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Most IDPS sensors allow administrators to specify the prevention capability configuration for each type of alert.</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An important consideration is the effect that prevention actions can have on sensor monitoring. For example, if a sensor is transmitting signals to terminate connections, it may not be able to perform channel scanning to monitor other communications until it has completed the prevention action. (mitigation: 2 radios)</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Management</a:t>
            </a:r>
            <a:endParaRPr b="0" lang="en-US" sz="4400" spc="-1" strike="noStrike">
              <a:solidFill>
                <a:srgbClr val="000000"/>
              </a:solidFill>
              <a:latin typeface="Calibri"/>
            </a:endParaRPr>
          </a:p>
        </p:txBody>
      </p:sp>
      <p:sp>
        <p:nvSpPr>
          <p:cNvPr id="216" name="TextShape 2"/>
          <p:cNvSpPr txBox="1"/>
          <p:nvPr/>
        </p:nvSpPr>
        <p:spPr>
          <a:xfrm>
            <a:off x="457200" y="1600200"/>
            <a:ext cx="8229240" cy="4525560"/>
          </a:xfrm>
          <a:prstGeom prst="rect">
            <a:avLst/>
          </a:prstGeom>
          <a:noFill/>
          <a:ln>
            <a:noFill/>
          </a:ln>
        </p:spPr>
        <p:txBody>
          <a:bodyPr>
            <a:normAutofit fontScale="73000"/>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Once a wireless IDPS product has been selected, the administrators need to design an architecture, perform IDPS component testing, secure the IDPS components, and then deploy them</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The operation and maintenance of a wireless IDPS solution is nearly identical to that of a network-based IDPS solution.</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 </a:t>
            </a:r>
            <a:r>
              <a:rPr b="0" lang="en-US" sz="2000" spc="-1" strike="noStrike">
                <a:solidFill>
                  <a:srgbClr val="000000"/>
                </a:solidFill>
                <a:latin typeface="Calibri"/>
              </a:rPr>
              <a:t>Wireless IDPS consoles </a:t>
            </a:r>
            <a:r>
              <a:rPr b="0" i="1" lang="en-US" sz="2000" spc="-1" strike="noStrike" u="sng">
                <a:solidFill>
                  <a:srgbClr val="000000"/>
                </a:solidFill>
                <a:uFillTx/>
                <a:latin typeface="Calibri"/>
              </a:rPr>
              <a:t>offer similar management, monitoring, analysis, and reporting capabilities</a:t>
            </a:r>
            <a:r>
              <a:rPr b="0" lang="en-US" sz="2000" spc="-1" strike="noStrike">
                <a:solidFill>
                  <a:srgbClr val="000000"/>
                </a:solidFill>
                <a:latin typeface="Calibri"/>
              </a:rPr>
              <a:t>. </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One significant difference is that wireless IDPS consoles can </a:t>
            </a:r>
            <a:r>
              <a:rPr b="0" i="1" lang="en-US" sz="2000" spc="-1" strike="noStrike" u="sng">
                <a:solidFill>
                  <a:srgbClr val="000000"/>
                </a:solidFill>
                <a:uFillTx/>
                <a:latin typeface="Calibri"/>
              </a:rPr>
              <a:t>display the physical location of threats</a:t>
            </a:r>
            <a:r>
              <a:rPr b="0" lang="en-US" sz="2000" spc="-1" strike="noStrike">
                <a:solidFill>
                  <a:srgbClr val="000000"/>
                </a:solidFill>
                <a:latin typeface="Calibri"/>
              </a:rPr>
              <a:t>. </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A </a:t>
            </a:r>
            <a:r>
              <a:rPr b="1" lang="en-US" sz="2000" spc="-1" strike="noStrike">
                <a:solidFill>
                  <a:srgbClr val="000000"/>
                </a:solidFill>
                <a:latin typeface="Calibri"/>
              </a:rPr>
              <a:t>minor difference is that </a:t>
            </a:r>
            <a:r>
              <a:rPr b="0" lang="en-US" sz="2000" spc="-1" strike="noStrike">
                <a:solidFill>
                  <a:srgbClr val="000000"/>
                </a:solidFill>
                <a:latin typeface="Calibri"/>
              </a:rPr>
              <a:t>because </a:t>
            </a:r>
            <a:r>
              <a:rPr b="0" i="1" lang="en-US" sz="2000" spc="-1" strike="noStrike" u="sng">
                <a:solidFill>
                  <a:srgbClr val="000000"/>
                </a:solidFill>
                <a:uFillTx/>
                <a:latin typeface="Calibri"/>
              </a:rPr>
              <a:t>wireless IDPS sensors detect a relatively small variety of events,</a:t>
            </a:r>
            <a:r>
              <a:rPr b="0" lang="en-US" sz="2000" spc="-1" strike="noStrike">
                <a:solidFill>
                  <a:srgbClr val="000000"/>
                </a:solidFill>
                <a:latin typeface="Calibri"/>
              </a:rPr>
              <a:t> compared to other types of IDPSs, they tend to have signature updates less frequently.</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TextShape 1"/>
          <p:cNvSpPr txBox="1"/>
          <p:nvPr/>
        </p:nvSpPr>
        <p:spPr>
          <a:xfrm>
            <a:off x="722160" y="4406760"/>
            <a:ext cx="7772040" cy="1361880"/>
          </a:xfrm>
          <a:prstGeom prst="rect">
            <a:avLst/>
          </a:prstGeom>
          <a:noFill/>
          <a:ln>
            <a:noFill/>
          </a:ln>
        </p:spPr>
        <p:txBody>
          <a:bodyPr>
            <a:noAutofit/>
          </a:bodyPr>
          <a:p>
            <a:pPr>
              <a:lnSpc>
                <a:spcPct val="100000"/>
              </a:lnSpc>
            </a:pPr>
            <a:r>
              <a:rPr b="1" lang="en-US" sz="4000" spc="-1" strike="noStrike" cap="all">
                <a:solidFill>
                  <a:srgbClr val="000000"/>
                </a:solidFill>
                <a:latin typeface="Calibri"/>
              </a:rPr>
              <a:t>Network behavior analysis</a:t>
            </a:r>
            <a:endParaRPr b="0" lang="en-US" sz="4000" spc="-1" strike="noStrike">
              <a:solidFill>
                <a:srgbClr val="000000"/>
              </a:solidFill>
              <a:latin typeface="Calibri"/>
            </a:endParaRPr>
          </a:p>
        </p:txBody>
      </p:sp>
      <p:sp>
        <p:nvSpPr>
          <p:cNvPr id="218" name="TextShape 2"/>
          <p:cNvSpPr txBox="1"/>
          <p:nvPr/>
        </p:nvSpPr>
        <p:spPr>
          <a:xfrm>
            <a:off x="722160" y="2906640"/>
            <a:ext cx="7772040" cy="1499760"/>
          </a:xfrm>
          <a:prstGeom prst="rect">
            <a:avLst/>
          </a:prstGeom>
          <a:noFill/>
          <a:ln>
            <a:noFill/>
          </a:ln>
        </p:spPr>
        <p:txBody>
          <a:bodyPr anchor="b">
            <a:noAutofit/>
          </a:bodyPr>
          <a:p>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Intro</a:t>
            </a:r>
            <a:endParaRPr b="0" lang="en-US" sz="4400" spc="-1" strike="noStrike">
              <a:solidFill>
                <a:srgbClr val="000000"/>
              </a:solidFill>
              <a:latin typeface="Calibri"/>
            </a:endParaRPr>
          </a:p>
        </p:txBody>
      </p:sp>
      <p:sp>
        <p:nvSpPr>
          <p:cNvPr id="220" name="TextShape 2"/>
          <p:cNvSpPr txBox="1"/>
          <p:nvPr/>
        </p:nvSpPr>
        <p:spPr>
          <a:xfrm>
            <a:off x="457200" y="1600200"/>
            <a:ext cx="8229240" cy="4525560"/>
          </a:xfrm>
          <a:prstGeom prst="rect">
            <a:avLst/>
          </a:prstGeom>
          <a:noFill/>
          <a:ln>
            <a:noFill/>
          </a:ln>
        </p:spPr>
        <p:txBody>
          <a:bodyPr>
            <a:normAutofit fontScale="49000"/>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A </a:t>
            </a:r>
            <a:r>
              <a:rPr b="0" i="1" lang="en-US" sz="2400" spc="-1" strike="noStrike" u="sng">
                <a:solidFill>
                  <a:srgbClr val="000000"/>
                </a:solidFill>
                <a:uFillTx/>
                <a:latin typeface="Calibri"/>
              </a:rPr>
              <a:t>network behavior analysis (NBA) </a:t>
            </a:r>
            <a:r>
              <a:rPr b="0" lang="en-US" sz="2400" spc="-1" strike="noStrike">
                <a:solidFill>
                  <a:srgbClr val="000000"/>
                </a:solidFill>
                <a:latin typeface="Calibri"/>
              </a:rPr>
              <a:t>system examines network traffic or statistics on network traffic to identify unusual traffic flows, such as distributed denial of service (</a:t>
            </a:r>
            <a:r>
              <a:rPr b="1" lang="en-US" sz="2400" spc="-1" strike="noStrike">
                <a:solidFill>
                  <a:srgbClr val="000000"/>
                </a:solidFill>
                <a:latin typeface="Calibri"/>
              </a:rPr>
              <a:t>DDoS</a:t>
            </a:r>
            <a:r>
              <a:rPr b="0" lang="en-US" sz="2400" spc="-1" strike="noStrike">
                <a:solidFill>
                  <a:srgbClr val="000000"/>
                </a:solidFill>
                <a:latin typeface="Calibri"/>
              </a:rPr>
              <a:t>) attacks, certain forms of </a:t>
            </a:r>
            <a:r>
              <a:rPr b="1" lang="en-US" sz="2400" spc="-1" strike="noStrike">
                <a:solidFill>
                  <a:srgbClr val="000000"/>
                </a:solidFill>
                <a:latin typeface="Calibri"/>
              </a:rPr>
              <a:t>malware </a:t>
            </a:r>
            <a:r>
              <a:rPr b="0" lang="en-US" sz="2400" spc="-1" strike="noStrike">
                <a:solidFill>
                  <a:srgbClr val="000000"/>
                </a:solidFill>
                <a:latin typeface="Calibri"/>
              </a:rPr>
              <a:t>(e.g., worms, backdoors), and </a:t>
            </a:r>
            <a:r>
              <a:rPr b="1" lang="en-US" sz="2400" spc="-1" strike="noStrike">
                <a:solidFill>
                  <a:srgbClr val="000000"/>
                </a:solidFill>
                <a:latin typeface="Calibri"/>
              </a:rPr>
              <a:t>policy violations </a:t>
            </a:r>
            <a:r>
              <a:rPr b="0" lang="en-US" sz="2400" spc="-1" strike="noStrike">
                <a:solidFill>
                  <a:srgbClr val="000000"/>
                </a:solidFill>
                <a:latin typeface="Calibri"/>
              </a:rPr>
              <a:t>(e.g., a client system providing network services to other systems).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NBA solutions usually have sensors (as appliance) and consoles, with some products also offering management servers</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Some sensors are similar to network-based IDPS sensors (sniffer)</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Other NBA sensors do not monitor the networks directly, but instead rely on network flow information provided by routers and other networking devices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Flow data:</a:t>
            </a:r>
            <a:endParaRPr b="0" lang="en-US" sz="20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latin typeface="Calibri"/>
              </a:rPr>
              <a:t>Source and destination IP addresses</a:t>
            </a:r>
            <a:endParaRPr b="0" lang="en-US" sz="16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latin typeface="Calibri"/>
              </a:rPr>
              <a:t>Source and destination TCP or UDP ports or ICMP types and codes</a:t>
            </a:r>
            <a:endParaRPr b="0" lang="en-US" sz="16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latin typeface="Calibri"/>
              </a:rPr>
              <a:t>Number of packets and number of bytes transmitted in the session</a:t>
            </a:r>
            <a:endParaRPr b="0" lang="en-US" sz="1600" spc="-1" strike="noStrike">
              <a:solidFill>
                <a:srgbClr val="000000"/>
              </a:solidFill>
              <a:latin typeface="Calibri"/>
            </a:endParaRPr>
          </a:p>
          <a:p>
            <a:pPr lvl="2" marL="1143000" indent="-228240">
              <a:lnSpc>
                <a:spcPct val="100000"/>
              </a:lnSpc>
              <a:spcBef>
                <a:spcPts val="320"/>
              </a:spcBef>
              <a:buClr>
                <a:srgbClr val="000000"/>
              </a:buClr>
              <a:buFont typeface="Arial"/>
              <a:buChar char="•"/>
            </a:pPr>
            <a:r>
              <a:rPr b="0" lang="en-US" sz="1600" spc="-1" strike="noStrike">
                <a:solidFill>
                  <a:srgbClr val="000000"/>
                </a:solidFill>
                <a:latin typeface="Calibri"/>
              </a:rPr>
              <a:t>Timestamps for the start and end of the session.</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Network architecture</a:t>
            </a:r>
            <a:endParaRPr b="0" lang="en-US" sz="4400" spc="-1" strike="noStrike">
              <a:solidFill>
                <a:srgbClr val="000000"/>
              </a:solidFill>
              <a:latin typeface="Calibri"/>
            </a:endParaRPr>
          </a:p>
        </p:txBody>
      </p:sp>
      <p:pic>
        <p:nvPicPr>
          <p:cNvPr id="222" name="Picture 2" descr=""/>
          <p:cNvPicPr/>
          <p:nvPr/>
        </p:nvPicPr>
        <p:blipFill>
          <a:blip r:embed="rId1"/>
          <a:stretch/>
        </p:blipFill>
        <p:spPr>
          <a:xfrm>
            <a:off x="2633760" y="1413360"/>
            <a:ext cx="3876480" cy="4895640"/>
          </a:xfrm>
          <a:prstGeom prst="rect">
            <a:avLst/>
          </a:prstGeom>
          <a:ln>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Information gathering capabilities</a:t>
            </a:r>
            <a:endParaRPr b="0" lang="en-US" sz="4400" spc="-1" strike="noStrike">
              <a:solidFill>
                <a:srgbClr val="000000"/>
              </a:solidFill>
              <a:latin typeface="Calibri"/>
            </a:endParaRPr>
          </a:p>
        </p:txBody>
      </p:sp>
      <p:sp>
        <p:nvSpPr>
          <p:cNvPr id="224" name="TextShape 2"/>
          <p:cNvSpPr txBox="1"/>
          <p:nvPr/>
        </p:nvSpPr>
        <p:spPr>
          <a:xfrm>
            <a:off x="457200" y="1600200"/>
            <a:ext cx="8229240" cy="4525560"/>
          </a:xfrm>
          <a:prstGeom prst="rect">
            <a:avLst/>
          </a:prstGeom>
          <a:noFill/>
          <a:ln>
            <a:noFill/>
          </a:ln>
        </p:spPr>
        <p:txBody>
          <a:bodyPr>
            <a:normAutofit fontScale="91000"/>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NBA sensors can automatically create and maintain lists of hosts communicating on the organization’s monitored networks</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monitor port usage, perform passive fingerprinting, and use other techniques to gather detailed information on the hosts</a:t>
            </a:r>
            <a:endParaRPr b="0" lang="en-US" sz="20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Information collected for each host:</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IP address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Operating system</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What services it is providing, including the IP protocols and TCP and UDP ports it uses to do so</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Other hosts with which it communicates, and what services it uses and which IP protocols and TCP or UDP ports it contacts on each host.</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TextShape 1"/>
          <p:cNvSpPr txBox="1"/>
          <p:nvPr/>
        </p:nvSpPr>
        <p:spPr>
          <a:xfrm>
            <a:off x="457200" y="274680"/>
            <a:ext cx="8229240" cy="114264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226"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Logging Capabilities:</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Timestamp (usually date and time)</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Event or alert type</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Rating (e.g., priority, severity, impact, confidence)</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Network, transport, and application layer protocols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Source and destination IP addresses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Source and destination TCP or UDP ports, or ICMP types and codes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Additional packet header fields (e.g., IP time-to-live [TTL])</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Number of bytes and packets sent by the source and destination hosts for the connection</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Prevention action performed (if any).</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Threat Detection</a:t>
            </a:r>
            <a:endParaRPr b="0" lang="en-US" sz="4400" spc="-1" strike="noStrike">
              <a:solidFill>
                <a:srgbClr val="000000"/>
              </a:solidFill>
              <a:latin typeface="Calibri"/>
            </a:endParaRPr>
          </a:p>
        </p:txBody>
      </p:sp>
      <p:sp>
        <p:nvSpPr>
          <p:cNvPr id="228" name="TextShape 2"/>
          <p:cNvSpPr txBox="1"/>
          <p:nvPr/>
        </p:nvSpPr>
        <p:spPr>
          <a:xfrm>
            <a:off x="457200" y="1600200"/>
            <a:ext cx="8229240" cy="4525560"/>
          </a:xfrm>
          <a:prstGeom prst="rect">
            <a:avLst/>
          </a:prstGeom>
          <a:noFill/>
          <a:ln>
            <a:noFill/>
          </a:ln>
        </p:spPr>
        <p:txBody>
          <a:bodyPr>
            <a:normAutofit fontScale="52000"/>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Detection capabilities</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anomaly-based detection + some stateful protocol analysis techniques (analyze network flows).</a:t>
            </a:r>
            <a:endParaRPr b="0" lang="en-US" sz="20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Types of events detected</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Denial of service (DoS) attacks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Scanning.</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Worms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Unexpected application services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Policy violation</a:t>
            </a:r>
            <a:endParaRPr b="0" lang="en-US" sz="20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most accurate at detecting attacks that generate large amounts of network activity in a short period of time + attacks that have unusual flow patterns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Detection accuracy also varies over time</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Based on anomaly detection</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 sensitive + false positives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-sensitive + false negatives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False positives can also be caused by benign changes in the environment</a:t>
            </a:r>
            <a:endParaRPr b="0" lang="en-US" sz="2000" spc="-1" strike="noStrike">
              <a:solidFill>
                <a:srgbClr val="000000"/>
              </a:solidFill>
              <a:latin typeface="Calibri"/>
            </a:endParaRPr>
          </a:p>
          <a:p>
            <a:pPr>
              <a:lnSpc>
                <a:spcPct val="100000"/>
              </a:lnSpc>
              <a:spcBef>
                <a:spcPts val="479"/>
              </a:spcBef>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722160" y="4406760"/>
            <a:ext cx="7772040" cy="1361880"/>
          </a:xfrm>
          <a:prstGeom prst="rect">
            <a:avLst/>
          </a:prstGeom>
          <a:noFill/>
          <a:ln>
            <a:noFill/>
          </a:ln>
        </p:spPr>
        <p:txBody>
          <a:bodyPr>
            <a:noAutofit/>
          </a:bodyPr>
          <a:p>
            <a:pPr>
              <a:lnSpc>
                <a:spcPct val="100000"/>
              </a:lnSpc>
            </a:pPr>
            <a:r>
              <a:rPr b="1" lang="en-US" sz="4000" spc="-1" strike="noStrike" cap="all">
                <a:solidFill>
                  <a:srgbClr val="000000"/>
                </a:solidFill>
                <a:latin typeface="Calibri"/>
              </a:rPr>
              <a:t>Detection Technologies</a:t>
            </a:r>
            <a:endParaRPr b="0" lang="en-US" sz="4000" spc="-1" strike="noStrike">
              <a:solidFill>
                <a:srgbClr val="000000"/>
              </a:solidFill>
              <a:latin typeface="Calibri"/>
            </a:endParaRPr>
          </a:p>
        </p:txBody>
      </p:sp>
      <p:sp>
        <p:nvSpPr>
          <p:cNvPr id="138" name="TextShape 2"/>
          <p:cNvSpPr txBox="1"/>
          <p:nvPr/>
        </p:nvSpPr>
        <p:spPr>
          <a:xfrm>
            <a:off x="722160" y="2906640"/>
            <a:ext cx="7772040" cy="1499760"/>
          </a:xfrm>
          <a:prstGeom prst="rect">
            <a:avLst/>
          </a:prstGeom>
          <a:noFill/>
          <a:ln>
            <a:noFill/>
          </a:ln>
        </p:spPr>
        <p:txBody>
          <a:bodyPr anchor="b">
            <a:noAutofit/>
          </a:bodyPr>
          <a:p>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Tuning</a:t>
            </a:r>
            <a:endParaRPr b="0" lang="en-US" sz="4400" spc="-1" strike="noStrike">
              <a:solidFill>
                <a:srgbClr val="000000"/>
              </a:solidFill>
              <a:latin typeface="Calibri"/>
            </a:endParaRPr>
          </a:p>
        </p:txBody>
      </p:sp>
      <p:sp>
        <p:nvSpPr>
          <p:cNvPr id="230" name="TextShape 2"/>
          <p:cNvSpPr txBox="1"/>
          <p:nvPr/>
        </p:nvSpPr>
        <p:spPr>
          <a:xfrm>
            <a:off x="457200" y="1600200"/>
            <a:ext cx="8229240" cy="4525560"/>
          </a:xfrm>
          <a:prstGeom prst="rect">
            <a:avLst/>
          </a:prstGeom>
          <a:noFill/>
          <a:ln>
            <a:noFill/>
          </a:ln>
        </p:spPr>
        <p:txBody>
          <a:bodyPr>
            <a:normAutofit fontScale="77000"/>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NBA technologies rely primarily on observing network traffic and developing </a:t>
            </a:r>
            <a:r>
              <a:rPr b="1" lang="en-US" sz="2400" spc="-1" strike="noStrike">
                <a:solidFill>
                  <a:srgbClr val="c9211e"/>
                </a:solidFill>
                <a:latin typeface="Calibri"/>
              </a:rPr>
              <a:t>baselines of expected flows</a:t>
            </a:r>
            <a:r>
              <a:rPr b="0" lang="en-US" sz="2400" spc="-1" strike="noStrike">
                <a:solidFill>
                  <a:srgbClr val="000000"/>
                </a:solidFill>
                <a:latin typeface="Calibri"/>
              </a:rPr>
              <a:t> and </a:t>
            </a:r>
            <a:r>
              <a:rPr b="1" lang="en-US" sz="2400" spc="-1" strike="noStrike">
                <a:solidFill>
                  <a:srgbClr val="c9211e"/>
                </a:solidFill>
                <a:latin typeface="Calibri"/>
              </a:rPr>
              <a:t>inventories of host characteristics</a:t>
            </a:r>
            <a:r>
              <a:rPr b="0" lang="en-US" sz="2400" spc="-1" strike="noStrike">
                <a:solidFill>
                  <a:srgbClr val="000000"/>
                </a:solidFill>
                <a:latin typeface="Calibri"/>
              </a:rPr>
              <a:t>.</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lang="en-US" sz="2400" spc="-1" strike="noStrike">
                <a:solidFill>
                  <a:srgbClr val="c9211e"/>
                </a:solidFill>
                <a:latin typeface="Calibri"/>
              </a:rPr>
              <a:t>adjust thresholds</a:t>
            </a:r>
            <a:r>
              <a:rPr b="0" lang="en-US" sz="2400" spc="-1" strike="noStrike">
                <a:solidFill>
                  <a:srgbClr val="000000"/>
                </a:solidFill>
                <a:latin typeface="Calibri"/>
              </a:rPr>
              <a:t> periodically (per-host basis or for administrator-defined groups of hosts.)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lang="en-US" sz="2400" spc="-1" strike="noStrike">
                <a:solidFill>
                  <a:srgbClr val="c9211e"/>
                </a:solidFill>
                <a:latin typeface="Calibri"/>
              </a:rPr>
              <a:t>whitelist</a:t>
            </a:r>
            <a:r>
              <a:rPr b="0" lang="en-US" sz="2400" spc="-1" strike="noStrike">
                <a:solidFill>
                  <a:srgbClr val="000000"/>
                </a:solidFill>
                <a:latin typeface="Calibri"/>
              </a:rPr>
              <a:t> and </a:t>
            </a:r>
            <a:r>
              <a:rPr b="1" lang="en-US" sz="2400" spc="-1" strike="noStrike">
                <a:solidFill>
                  <a:srgbClr val="c9211e"/>
                </a:solidFill>
                <a:latin typeface="Calibri"/>
              </a:rPr>
              <a:t>blacklist</a:t>
            </a:r>
            <a:r>
              <a:rPr b="0" lang="en-US" sz="2400" spc="-1" strike="noStrike">
                <a:solidFill>
                  <a:srgbClr val="000000"/>
                </a:solidFill>
                <a:latin typeface="Calibri"/>
              </a:rPr>
              <a:t> capabilities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customization of each alert</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code editing features are generally not applicable to NBA products.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A few NBA products offer </a:t>
            </a:r>
            <a:r>
              <a:rPr b="1" lang="en-US" sz="2400" spc="-1" strike="noStrike">
                <a:solidFill>
                  <a:srgbClr val="c9211e"/>
                </a:solidFill>
                <a:latin typeface="Calibri"/>
              </a:rPr>
              <a:t>limited signature-based</a:t>
            </a:r>
            <a:r>
              <a:rPr b="0" lang="en-US" sz="2400" spc="-1" strike="noStrike">
                <a:solidFill>
                  <a:srgbClr val="000000"/>
                </a:solidFill>
                <a:latin typeface="Calibri"/>
              </a:rPr>
              <a:t> detection capabilities ( generally simple)</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can use the signatures to find and block attacks that a firewall or router might not be capable of blocking</a:t>
            </a:r>
            <a:endParaRPr b="0" lang="en-US" sz="2000" spc="-1" strike="noStrike">
              <a:solidFill>
                <a:srgbClr val="000000"/>
              </a:solidFill>
              <a:latin typeface="Calibri"/>
            </a:endParaRPr>
          </a:p>
          <a:p>
            <a:pPr>
              <a:lnSpc>
                <a:spcPct val="100000"/>
              </a:lnSpc>
              <a:spcBef>
                <a:spcPts val="479"/>
              </a:spcBef>
            </a:pPr>
            <a:endParaRPr b="0" lang="en-US" sz="2000" spc="-1" strike="noStrike">
              <a:solidFill>
                <a:srgbClr val="000000"/>
              </a:solidFill>
              <a:latin typeface="Calibri"/>
            </a:endParaRPr>
          </a:p>
          <a:p>
            <a:pPr>
              <a:lnSpc>
                <a:spcPct val="100000"/>
              </a:lnSpc>
              <a:spcBef>
                <a:spcPts val="479"/>
              </a:spcBef>
            </a:pPr>
            <a:endParaRPr b="0" lang="en-US" sz="2000" spc="-1" strike="noStrike">
              <a:solidFill>
                <a:srgbClr val="000000"/>
              </a:solidFill>
              <a:latin typeface="Calibri"/>
            </a:endParaRPr>
          </a:p>
          <a:p>
            <a:pPr>
              <a:lnSpc>
                <a:spcPct val="100000"/>
              </a:lnSpc>
              <a:spcBef>
                <a:spcPts val="479"/>
              </a:spcBef>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Technology Limitations</a:t>
            </a:r>
            <a:endParaRPr b="0" lang="en-US" sz="4400" spc="-1" strike="noStrike">
              <a:solidFill>
                <a:srgbClr val="000000"/>
              </a:solidFill>
              <a:latin typeface="Calibri"/>
            </a:endParaRPr>
          </a:p>
        </p:txBody>
      </p:sp>
      <p:sp>
        <p:nvSpPr>
          <p:cNvPr id="232"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Delay in detection attacks</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Anomaly detection, </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data sources, especially when they rely on flow data from routers and other network devices.</a:t>
            </a:r>
            <a:endParaRPr b="0" lang="en-US" sz="20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This delay can be avoided by </a:t>
            </a:r>
            <a:r>
              <a:rPr b="1" i="1" lang="en-US" sz="2400" spc="-1" strike="noStrike">
                <a:solidFill>
                  <a:srgbClr val="c9211e"/>
                </a:solidFill>
                <a:latin typeface="Calibri"/>
              </a:rPr>
              <a:t>using sensors that do their own packet captures and analysis</a:t>
            </a:r>
            <a:r>
              <a:rPr b="0" lang="en-US" sz="2400" spc="-1" strike="noStrike">
                <a:solidFill>
                  <a:srgbClr val="000000"/>
                </a:solidFill>
                <a:latin typeface="Calibri"/>
              </a:rPr>
              <a:t> instead of relying on flow data from other devices</a:t>
            </a:r>
            <a:endParaRPr b="0" lang="en-US" sz="2400" spc="-1" strike="noStrike">
              <a:solidFill>
                <a:srgbClr val="000000"/>
              </a:solidFill>
              <a:latin typeface="Calibri"/>
            </a:endParaRPr>
          </a:p>
          <a:p>
            <a:pPr lvl="1" marL="743040" indent="-285480">
              <a:spcBef>
                <a:spcPts val="1134"/>
              </a:spcBef>
              <a:buClr>
                <a:srgbClr val="000000"/>
              </a:buClr>
              <a:buFont typeface="Arial"/>
              <a:buChar char="–"/>
            </a:pPr>
            <a:r>
              <a:rPr b="0" lang="en-US" sz="2400" spc="-1" strike="noStrike">
                <a:solidFill>
                  <a:srgbClr val="000000"/>
                </a:solidFill>
                <a:latin typeface="Calibri"/>
              </a:rPr>
              <a:t>much more resource-intensive than analyzing flow data. </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Prevention Capabilities</a:t>
            </a:r>
            <a:endParaRPr b="0" lang="en-US" sz="4400" spc="-1" strike="noStrike">
              <a:solidFill>
                <a:srgbClr val="000000"/>
              </a:solidFill>
              <a:latin typeface="Calibri"/>
            </a:endParaRPr>
          </a:p>
        </p:txBody>
      </p:sp>
      <p:sp>
        <p:nvSpPr>
          <p:cNvPr id="234" name="TextShape 2"/>
          <p:cNvSpPr txBox="1"/>
          <p:nvPr/>
        </p:nvSpPr>
        <p:spPr>
          <a:xfrm>
            <a:off x="457200" y="1600200"/>
            <a:ext cx="8229240" cy="4525560"/>
          </a:xfrm>
          <a:prstGeom prst="rect">
            <a:avLst/>
          </a:prstGeom>
          <a:noFill/>
          <a:ln>
            <a:noFill/>
          </a:ln>
        </p:spPr>
        <p:txBody>
          <a:bodyPr>
            <a:normAutofit fontScale="26000"/>
          </a:bodyPr>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Passive Only</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Ending the Current TCP Session</a:t>
            </a:r>
            <a:r>
              <a:rPr b="0" lang="en-US" sz="2800" spc="-1" strike="noStrike">
                <a:solidFill>
                  <a:srgbClr val="000000"/>
                </a:solidFill>
                <a:latin typeface="Calibri"/>
              </a:rPr>
              <a:t>. A passive NBA sensor can attempt to end an existing TCP session by </a:t>
            </a:r>
            <a:r>
              <a:rPr b="1" i="1" lang="en-US" sz="2800" spc="-1" strike="noStrike">
                <a:solidFill>
                  <a:srgbClr val="c9211e"/>
                </a:solidFill>
                <a:latin typeface="Calibri"/>
              </a:rPr>
              <a:t>sending TCP reset packets</a:t>
            </a:r>
            <a:r>
              <a:rPr b="0" lang="en-US" sz="2800" spc="-1" strike="noStrike">
                <a:solidFill>
                  <a:srgbClr val="000000"/>
                </a:solidFill>
                <a:latin typeface="Calibri"/>
              </a:rPr>
              <a:t> to both endpoints.</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Inline Only</a:t>
            </a:r>
            <a:endParaRPr b="0" lang="en-US" sz="3200" spc="-1" strike="noStrike">
              <a:solidFill>
                <a:srgbClr val="000000"/>
              </a:solidFill>
              <a:latin typeface="Calibri"/>
            </a:endParaRPr>
          </a:p>
          <a:p>
            <a:pPr lvl="1" marL="743040" indent="-285480">
              <a:spcBef>
                <a:spcPts val="561"/>
              </a:spcBef>
              <a:buClr>
                <a:srgbClr val="000000"/>
              </a:buClr>
              <a:buFont typeface="Arial"/>
              <a:buChar char="–"/>
            </a:pPr>
            <a:r>
              <a:rPr b="1" lang="en-US" sz="2800" spc="-1" strike="noStrike">
                <a:solidFill>
                  <a:srgbClr val="000000"/>
                </a:solidFill>
                <a:latin typeface="Calibri"/>
              </a:rPr>
              <a:t>Performing Inline Firewalling</a:t>
            </a:r>
            <a:r>
              <a:rPr b="0" lang="en-US" sz="2800" spc="-1" strike="noStrike">
                <a:solidFill>
                  <a:srgbClr val="000000"/>
                </a:solidFill>
                <a:latin typeface="Calibri"/>
              </a:rPr>
              <a:t>. Most inline NBA sensors offer firewall capabilities that can be used to </a:t>
            </a:r>
            <a:r>
              <a:rPr b="1" i="1" lang="en-US" sz="2800" spc="-1" strike="noStrike">
                <a:solidFill>
                  <a:srgbClr val="c9211e"/>
                </a:solidFill>
                <a:latin typeface="Calibri"/>
              </a:rPr>
              <a:t>drop</a:t>
            </a:r>
            <a:r>
              <a:rPr b="0" lang="en-US" sz="2800" spc="-1" strike="noStrike">
                <a:solidFill>
                  <a:srgbClr val="000000"/>
                </a:solidFill>
                <a:latin typeface="Calibri"/>
              </a:rPr>
              <a:t> or </a:t>
            </a:r>
            <a:r>
              <a:rPr b="1" i="1" lang="en-US" sz="2800" spc="-1" strike="noStrike">
                <a:solidFill>
                  <a:srgbClr val="c9211e"/>
                </a:solidFill>
                <a:latin typeface="Calibri"/>
              </a:rPr>
              <a:t>r</a:t>
            </a:r>
            <a:r>
              <a:rPr b="1" i="1" lang="en-US" sz="2800" spc="-1" strike="noStrike">
                <a:solidFill>
                  <a:srgbClr val="c9211e"/>
                </a:solidFill>
                <a:latin typeface="Calibri"/>
              </a:rPr>
              <a:t>eject</a:t>
            </a:r>
            <a:r>
              <a:rPr b="0" lang="en-US" sz="2800" spc="-1" strike="noStrike">
                <a:solidFill>
                  <a:srgbClr val="000000"/>
                </a:solidFill>
                <a:latin typeface="Calibri"/>
              </a:rPr>
              <a:t> suspicious network activity.</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1" lang="en-US" sz="3200" spc="-1" strike="noStrike">
                <a:solidFill>
                  <a:srgbClr val="000000"/>
                </a:solidFill>
                <a:latin typeface="Calibri"/>
              </a:rPr>
              <a:t>Both Passive and Inline</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Reconfiguring Other Network Security Devices</a:t>
            </a:r>
            <a:r>
              <a:rPr b="0" lang="en-US" sz="2800" spc="-1" strike="noStrike">
                <a:solidFill>
                  <a:srgbClr val="000000"/>
                </a:solidFill>
                <a:latin typeface="Calibri"/>
              </a:rPr>
              <a:t>. Many NBA sensors can instruct network security devices such as firewalls and routers to reconfigure themselves to block certain types of activity or route it elsewhere, such as a quarantine virtual local area network (VLAN).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1" lang="en-US" sz="2800" spc="-1" strike="noStrike">
                <a:solidFill>
                  <a:srgbClr val="000000"/>
                </a:solidFill>
                <a:latin typeface="Calibri"/>
              </a:rPr>
              <a:t>Running a Third-Party Program or Script</a:t>
            </a:r>
            <a:r>
              <a:rPr b="0" lang="en-US" sz="2800" spc="-1" strike="noStrike">
                <a:solidFill>
                  <a:srgbClr val="000000"/>
                </a:solidFill>
                <a:latin typeface="Calibri"/>
              </a:rPr>
              <a:t>. Some NBA sensors can run an administrator-specified script or program when certain malicious activity is detected.</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Operation &amp; maintenance</a:t>
            </a:r>
            <a:endParaRPr b="0" lang="en-US" sz="4400" spc="-1" strike="noStrike">
              <a:solidFill>
                <a:srgbClr val="000000"/>
              </a:solidFill>
              <a:latin typeface="Calibri"/>
            </a:endParaRPr>
          </a:p>
        </p:txBody>
      </p:sp>
      <p:sp>
        <p:nvSpPr>
          <p:cNvPr id="236" name="TextShape 2"/>
          <p:cNvSpPr txBox="1"/>
          <p:nvPr/>
        </p:nvSpPr>
        <p:spPr>
          <a:xfrm>
            <a:off x="457200" y="1600200"/>
            <a:ext cx="8229240" cy="4525560"/>
          </a:xfrm>
          <a:prstGeom prst="rect">
            <a:avLst/>
          </a:prstGeom>
          <a:noFill/>
          <a:ln>
            <a:noFill/>
          </a:ln>
        </p:spPr>
        <p:txBody>
          <a:bodyPr>
            <a:normAutofit/>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NBA products are designed to be operated and maintained through consoles, which typically have very similar capabilities to the consoles for network-based IDPSs</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NBA consoles usually offer </a:t>
            </a:r>
            <a:r>
              <a:rPr b="1" lang="en-US" sz="2000" spc="-1" strike="noStrike" u="sng">
                <a:solidFill>
                  <a:srgbClr val="000000"/>
                </a:solidFill>
                <a:uFillTx/>
                <a:latin typeface="Calibri"/>
              </a:rPr>
              <a:t>visualization tools </a:t>
            </a:r>
            <a:r>
              <a:rPr b="0" lang="en-US" sz="2000" spc="-1" strike="noStrike">
                <a:solidFill>
                  <a:srgbClr val="000000"/>
                </a:solidFill>
                <a:latin typeface="Calibri"/>
              </a:rPr>
              <a:t>that can display the flow of attacks through an organization’s networks.</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maintenance of NBA products is similar to network-based IDPSs</a:t>
            </a:r>
            <a:endParaRPr b="0" lang="en-US" sz="2000" spc="-1" strike="noStrike">
              <a:solidFill>
                <a:srgbClr val="000000"/>
              </a:solidFill>
              <a:latin typeface="Calibri"/>
            </a:endParaRPr>
          </a:p>
          <a:p>
            <a:pPr lvl="1" marL="743040" indent="-285480">
              <a:spcBef>
                <a:spcPts val="320"/>
              </a:spcBef>
              <a:buClr>
                <a:srgbClr val="000000"/>
              </a:buClr>
              <a:buFont typeface="Arial"/>
              <a:buChar char="–"/>
            </a:pPr>
            <a:r>
              <a:rPr b="0" lang="en-US" sz="1600" spc="-1" strike="noStrike">
                <a:solidFill>
                  <a:srgbClr val="000000"/>
                </a:solidFill>
                <a:latin typeface="Calibri"/>
              </a:rPr>
              <a:t>most NBA products </a:t>
            </a:r>
            <a:r>
              <a:rPr b="1" i="1" lang="en-US" sz="1600" spc="-1" strike="noStrike">
                <a:solidFill>
                  <a:srgbClr val="c9211e"/>
                </a:solidFill>
                <a:latin typeface="Calibri"/>
              </a:rPr>
              <a:t>do not use signature</a:t>
            </a:r>
            <a:r>
              <a:rPr b="0" lang="en-US" sz="1600" spc="-1" strike="noStrike">
                <a:solidFill>
                  <a:srgbClr val="000000"/>
                </a:solidFill>
                <a:latin typeface="Calibri"/>
              </a:rPr>
              <a:t>s, administrators only need to test and </a:t>
            </a:r>
            <a:r>
              <a:rPr b="1" i="1" lang="en-US" sz="1600" spc="-1" strike="noStrike">
                <a:solidFill>
                  <a:srgbClr val="c9211e"/>
                </a:solidFill>
                <a:latin typeface="Calibri"/>
              </a:rPr>
              <a:t>apply updates </a:t>
            </a:r>
            <a:r>
              <a:rPr b="0" lang="en-US" sz="1600" spc="-1" strike="noStrike">
                <a:solidFill>
                  <a:srgbClr val="000000"/>
                </a:solidFill>
                <a:latin typeface="Calibri"/>
              </a:rPr>
              <a:t>to the NBA software itself</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NBA sensors are </a:t>
            </a:r>
            <a:r>
              <a:rPr b="1" i="1" lang="en-US" sz="1600" spc="-1" strike="noStrike">
                <a:solidFill>
                  <a:srgbClr val="c9211e"/>
                </a:solidFill>
                <a:latin typeface="Calibri"/>
              </a:rPr>
              <a:t>appliance-based</a:t>
            </a:r>
            <a:r>
              <a:rPr b="0" lang="en-US" sz="1600" spc="-1" strike="noStrike">
                <a:solidFill>
                  <a:srgbClr val="000000"/>
                </a:solidFill>
                <a:latin typeface="Calibri"/>
              </a:rPr>
              <a:t>,  administrators should also acquire, test, and apply signature updates</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TextShape 1"/>
          <p:cNvSpPr txBox="1"/>
          <p:nvPr/>
        </p:nvSpPr>
        <p:spPr>
          <a:xfrm>
            <a:off x="722160" y="4406760"/>
            <a:ext cx="7772040" cy="1361880"/>
          </a:xfrm>
          <a:prstGeom prst="rect">
            <a:avLst/>
          </a:prstGeom>
          <a:noFill/>
          <a:ln>
            <a:noFill/>
          </a:ln>
        </p:spPr>
        <p:txBody>
          <a:bodyPr>
            <a:noAutofit/>
          </a:bodyPr>
          <a:p>
            <a:pPr>
              <a:lnSpc>
                <a:spcPct val="100000"/>
              </a:lnSpc>
            </a:pPr>
            <a:r>
              <a:rPr b="1" lang="en-US" sz="4000" spc="-1" strike="noStrike" cap="all">
                <a:solidFill>
                  <a:srgbClr val="000000"/>
                </a:solidFill>
                <a:latin typeface="Calibri"/>
              </a:rPr>
              <a:t>Host based IDPS</a:t>
            </a:r>
            <a:endParaRPr b="0" lang="en-US" sz="4000" spc="-1" strike="noStrike">
              <a:solidFill>
                <a:srgbClr val="000000"/>
              </a:solidFill>
              <a:latin typeface="Calibri"/>
            </a:endParaRPr>
          </a:p>
        </p:txBody>
      </p:sp>
      <p:sp>
        <p:nvSpPr>
          <p:cNvPr id="238" name="TextShape 2"/>
          <p:cNvSpPr txBox="1"/>
          <p:nvPr/>
        </p:nvSpPr>
        <p:spPr>
          <a:xfrm>
            <a:off x="722160" y="2906640"/>
            <a:ext cx="7772040" cy="1499760"/>
          </a:xfrm>
          <a:prstGeom prst="rect">
            <a:avLst/>
          </a:prstGeom>
          <a:noFill/>
          <a:ln>
            <a:noFill/>
          </a:ln>
        </p:spPr>
        <p:txBody>
          <a:bodyPr anchor="b">
            <a:noAutofit/>
          </a:bodyPr>
          <a:p>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Intro</a:t>
            </a:r>
            <a:endParaRPr b="0" lang="en-US" sz="4400" spc="-1" strike="noStrike">
              <a:solidFill>
                <a:srgbClr val="000000"/>
              </a:solidFill>
              <a:latin typeface="Calibri"/>
            </a:endParaRPr>
          </a:p>
        </p:txBody>
      </p:sp>
      <p:sp>
        <p:nvSpPr>
          <p:cNvPr id="240" name="TextShape 2"/>
          <p:cNvSpPr txBox="1"/>
          <p:nvPr/>
        </p:nvSpPr>
        <p:spPr>
          <a:xfrm>
            <a:off x="457200" y="1600200"/>
            <a:ext cx="8229240" cy="4525560"/>
          </a:xfrm>
          <a:prstGeom prst="rect">
            <a:avLst/>
          </a:prstGeom>
          <a:noFill/>
          <a:ln>
            <a:noFill/>
          </a:ln>
        </p:spPr>
        <p:txBody>
          <a:bodyPr>
            <a:normAutofit fontScale="67000"/>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 </a:t>
            </a:r>
            <a:r>
              <a:rPr b="1" i="1" lang="en-US" sz="3200" spc="-1" strike="noStrike">
                <a:solidFill>
                  <a:srgbClr val="000000"/>
                </a:solidFill>
                <a:latin typeface="Calibri"/>
              </a:rPr>
              <a:t>host-based IDPS </a:t>
            </a:r>
            <a:r>
              <a:rPr b="0" lang="en-US" sz="3200" spc="-1" strike="noStrike">
                <a:solidFill>
                  <a:srgbClr val="000000"/>
                </a:solidFill>
                <a:latin typeface="Calibri"/>
              </a:rPr>
              <a:t>monitors the characteristics of a single host and the events occurring within that host for suspicious activity. </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Monitors:</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wired and wireless network traffic (only for that host), </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system logs, </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running processes, </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file access and modification, and </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system and application configuration changes.</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Components</a:t>
            </a:r>
            <a:endParaRPr b="0" lang="en-US" sz="4400" spc="-1" strike="noStrike">
              <a:solidFill>
                <a:srgbClr val="000000"/>
              </a:solidFill>
              <a:latin typeface="Calibri"/>
            </a:endParaRPr>
          </a:p>
        </p:txBody>
      </p:sp>
      <p:sp>
        <p:nvSpPr>
          <p:cNvPr id="242" name="TextShape 2"/>
          <p:cNvSpPr txBox="1"/>
          <p:nvPr/>
        </p:nvSpPr>
        <p:spPr>
          <a:xfrm>
            <a:off x="457200" y="1600200"/>
            <a:ext cx="8229240" cy="4525560"/>
          </a:xfrm>
          <a:prstGeom prst="rect">
            <a:avLst/>
          </a:prstGeom>
          <a:noFill/>
          <a:ln>
            <a:noFill/>
          </a:ln>
        </p:spPr>
        <p:txBody>
          <a:bodyPr>
            <a:normAutofit fontScale="64000"/>
          </a:bodyPr>
          <a:p>
            <a:pPr marL="343080" indent="-342720">
              <a:lnSpc>
                <a:spcPct val="100000"/>
              </a:lnSpc>
              <a:spcBef>
                <a:spcPts val="479"/>
              </a:spcBef>
              <a:buClr>
                <a:srgbClr val="000000"/>
              </a:buClr>
              <a:buFont typeface="Arial"/>
              <a:buChar char="•"/>
            </a:pPr>
            <a:r>
              <a:rPr b="0" i="1" lang="en-US" sz="2400" spc="-1" strike="noStrike">
                <a:solidFill>
                  <a:srgbClr val="000000"/>
                </a:solidFill>
                <a:latin typeface="Calibri"/>
              </a:rPr>
              <a:t>Agent </a:t>
            </a:r>
            <a:r>
              <a:rPr b="0" lang="en-US" sz="2400" spc="-1" strike="noStrike">
                <a:solidFill>
                  <a:srgbClr val="000000"/>
                </a:solidFill>
                <a:latin typeface="Calibri"/>
              </a:rPr>
              <a:t>on each host: detection  + prevention software</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The agents transmit data to management servers, which may optionally use database servers for storage</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Consoles are used for management and monitoring.</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Some host-based IDPS products use dedicated appliances running agent software instead of installing agent software on individual hosts. Each appliance is positioned to monitor the network traffic going to and from a particular host.</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An agent protects:</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Servers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Client host</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Application service</a:t>
            </a:r>
            <a:endParaRPr b="0" lang="en-US" sz="2000" spc="-1" strike="noStrike">
              <a:solidFill>
                <a:srgbClr val="000000"/>
              </a:solidFill>
              <a:latin typeface="Calibri"/>
            </a:endParaRPr>
          </a:p>
          <a:p>
            <a:endParaRPr b="0" lang="en-US" sz="2000" spc="-1" strike="noStrike">
              <a:solidFill>
                <a:srgbClr val="000000"/>
              </a:solidFill>
              <a:latin typeface="Calibri"/>
            </a:endParaRPr>
          </a:p>
          <a:p>
            <a:pPr>
              <a:lnSpc>
                <a:spcPct val="100000"/>
              </a:lnSpc>
              <a:spcBef>
                <a:spcPts val="479"/>
              </a:spcBef>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Network Architectures</a:t>
            </a:r>
            <a:endParaRPr b="0" lang="en-US" sz="4400" spc="-1" strike="noStrike">
              <a:solidFill>
                <a:srgbClr val="000000"/>
              </a:solidFill>
              <a:latin typeface="Calibri"/>
            </a:endParaRPr>
          </a:p>
        </p:txBody>
      </p:sp>
      <p:pic>
        <p:nvPicPr>
          <p:cNvPr id="244" name="Picture 2" descr=""/>
          <p:cNvPicPr/>
          <p:nvPr/>
        </p:nvPicPr>
        <p:blipFill>
          <a:blip r:embed="rId1"/>
          <a:stretch/>
        </p:blipFill>
        <p:spPr>
          <a:xfrm>
            <a:off x="2483640" y="1917000"/>
            <a:ext cx="3495240" cy="4638240"/>
          </a:xfrm>
          <a:prstGeom prst="rect">
            <a:avLst/>
          </a:prstGeom>
          <a:ln>
            <a:noFill/>
          </a:ln>
        </p:spPr>
      </p:pic>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Shape 1"/>
          <p:cNvSpPr txBox="1"/>
          <p:nvPr/>
        </p:nvSpPr>
        <p:spPr>
          <a:xfrm>
            <a:off x="457200" y="274680"/>
            <a:ext cx="8229240" cy="114264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246"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Agent Location</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Host-based IDPS agents are most commonly deployed to critical hosts such as publicly accessible servers and servers containing sensitive information</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Some organizations use host-based IDPS agents primarily to analyze activity that cannot be monitored by other security controls.</a:t>
            </a:r>
            <a:endParaRPr b="0" lang="en-US" sz="2800" spc="-1" strike="noStrike">
              <a:solidFill>
                <a:srgbClr val="000000"/>
              </a:solidFill>
              <a:latin typeface="Calibri"/>
            </a:endParaRPr>
          </a:p>
          <a:p>
            <a:pPr lvl="2" marL="1143000" indent="-228240">
              <a:lnSpc>
                <a:spcPct val="100000"/>
              </a:lnSpc>
              <a:spcBef>
                <a:spcPts val="479"/>
              </a:spcBef>
              <a:buClr>
                <a:srgbClr val="000000"/>
              </a:buClr>
              <a:buFont typeface="Arial"/>
              <a:buChar char="•"/>
            </a:pPr>
            <a:r>
              <a:rPr b="0" lang="en-US" sz="2400" spc="-1" strike="noStrike">
                <a:solidFill>
                  <a:srgbClr val="000000"/>
                </a:solidFill>
                <a:latin typeface="Calibri"/>
              </a:rPr>
              <a:t>Encrypted networks,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Host architecture</a:t>
            </a:r>
            <a:endParaRPr b="0" lang="en-US" sz="4400" spc="-1" strike="noStrike">
              <a:solidFill>
                <a:srgbClr val="000000"/>
              </a:solidFill>
              <a:latin typeface="Calibri"/>
            </a:endParaRPr>
          </a:p>
        </p:txBody>
      </p:sp>
      <p:sp>
        <p:nvSpPr>
          <p:cNvPr id="248" name="TextShape 2"/>
          <p:cNvSpPr txBox="1"/>
          <p:nvPr/>
        </p:nvSpPr>
        <p:spPr>
          <a:xfrm>
            <a:off x="457200" y="1600200"/>
            <a:ext cx="8229240" cy="4525560"/>
          </a:xfrm>
          <a:prstGeom prst="rect">
            <a:avLst/>
          </a:prstGeom>
          <a:noFill/>
          <a:ln>
            <a:noFill/>
          </a:ln>
        </p:spPr>
        <p:txBody>
          <a:bodyPr>
            <a:normAutofit fontScale="70000"/>
          </a:bodyPr>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To provide intrusion prevention capabilities, most IDPS agents alter the internal architecture of the hosts on which they are installed</a:t>
            </a:r>
            <a:endParaRPr b="0" lang="en-US" sz="20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A </a:t>
            </a:r>
            <a:r>
              <a:rPr b="1" i="1" lang="en-US" sz="2000" spc="-1" strike="noStrike">
                <a:solidFill>
                  <a:srgbClr val="000000"/>
                </a:solidFill>
                <a:latin typeface="Calibri"/>
              </a:rPr>
              <a:t>shim</a:t>
            </a:r>
            <a:r>
              <a:rPr b="0" lang="en-US" sz="2000" spc="-1" strike="noStrike">
                <a:solidFill>
                  <a:srgbClr val="000000"/>
                </a:solidFill>
                <a:latin typeface="Calibri"/>
              </a:rPr>
              <a:t> intercepts data at a point where it would normally be passed from one piece of code to another. The shim can then analyze the data and determine whether or not it should be allowed or denied.</a:t>
            </a:r>
            <a:endParaRPr b="0" lang="en-US" sz="20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network traffic, filesystem activity, system calls, Windows registry activity, and common applications</a:t>
            </a:r>
            <a:endParaRPr b="0" lang="en-US" sz="16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Some host-based IDPS agents do not alter the host architecture.</a:t>
            </a:r>
            <a:endParaRPr b="0" lang="en-US" sz="20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Analyze artefact of an aactivity (log entries and file modifications)</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-intrusive – effective no prevention</a:t>
            </a:r>
            <a:endParaRPr b="0" lang="en-US" sz="1600" spc="-1" strike="noStrike">
              <a:solidFill>
                <a:srgbClr val="000000"/>
              </a:solidFill>
              <a:latin typeface="Calibri"/>
            </a:endParaRPr>
          </a:p>
          <a:p>
            <a:pPr marL="343080" indent="-342720">
              <a:lnSpc>
                <a:spcPct val="100000"/>
              </a:lnSpc>
              <a:spcBef>
                <a:spcPts val="400"/>
              </a:spcBef>
              <a:buClr>
                <a:srgbClr val="000000"/>
              </a:buClr>
              <a:buFont typeface="Arial"/>
              <a:buChar char="•"/>
            </a:pPr>
            <a:r>
              <a:rPr b="0" lang="en-US" sz="2000" spc="-1" strike="noStrike">
                <a:solidFill>
                  <a:srgbClr val="000000"/>
                </a:solidFill>
                <a:latin typeface="Calibri"/>
              </a:rPr>
              <a:t>One of the important decisions in selecting a host-based IDPS solution is whether to install agents on hosts or use agent-based appliances</a:t>
            </a:r>
            <a:endParaRPr b="0" lang="en-US" sz="20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installing agents on hosts is generally preferable</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Supports a few Oss</a:t>
            </a:r>
            <a:endParaRPr b="0" lang="en-US" sz="1600" spc="-1" strike="noStrike">
              <a:solidFill>
                <a:srgbClr val="000000"/>
              </a:solidFill>
              <a:latin typeface="Calibri"/>
            </a:endParaRPr>
          </a:p>
          <a:p>
            <a:pPr lvl="1" marL="743040" indent="-285480">
              <a:lnSpc>
                <a:spcPct val="100000"/>
              </a:lnSpc>
              <a:spcBef>
                <a:spcPts val="320"/>
              </a:spcBef>
              <a:buClr>
                <a:srgbClr val="000000"/>
              </a:buClr>
              <a:buFont typeface="Arial"/>
              <a:buChar char="–"/>
            </a:pPr>
            <a:r>
              <a:rPr b="0" lang="en-US" sz="1600" spc="-1" strike="noStrike">
                <a:solidFill>
                  <a:srgbClr val="000000"/>
                </a:solidFill>
                <a:latin typeface="Calibri"/>
              </a:rPr>
              <a:t>On hosts agents affect host performances</a:t>
            </a:r>
            <a:endParaRPr b="0" lang="en-US" sz="1600" spc="-1" strike="noStrike">
              <a:solidFill>
                <a:srgbClr val="000000"/>
              </a:solidFill>
              <a:latin typeface="Calibri"/>
            </a:endParaRPr>
          </a:p>
          <a:p>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Signature Based</a:t>
            </a:r>
            <a:endParaRPr b="0" lang="en-US" sz="4400" spc="-1" strike="noStrike">
              <a:solidFill>
                <a:srgbClr val="000000"/>
              </a:solidFill>
              <a:latin typeface="Calibri"/>
            </a:endParaRPr>
          </a:p>
        </p:txBody>
      </p:sp>
      <p:sp>
        <p:nvSpPr>
          <p:cNvPr id="140" name="TextShape 2"/>
          <p:cNvSpPr txBox="1"/>
          <p:nvPr/>
        </p:nvSpPr>
        <p:spPr>
          <a:xfrm>
            <a:off x="457200" y="1600200"/>
            <a:ext cx="8229240" cy="4996800"/>
          </a:xfrm>
          <a:prstGeom prst="rect">
            <a:avLst/>
          </a:prstGeom>
          <a:noFill/>
          <a:ln>
            <a:noFill/>
          </a:ln>
        </p:spPr>
        <p:txBody>
          <a:bodyPr>
            <a:normAutofit fontScale="88000"/>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A signature is a pattern that corresponds to a known threat.</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Signature-based detection is the process of comparing signatures against observed events to identify possible incidents.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Ex:</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A telnet attempt with a username of “root”, which is a violation of an organization’s security policy</a:t>
            </a:r>
            <a:endParaRPr b="0" lang="en-US" sz="2000" spc="-1" strike="noStrike">
              <a:solidFill>
                <a:srgbClr val="000000"/>
              </a:solidFill>
              <a:latin typeface="Calibri"/>
            </a:endParaRPr>
          </a:p>
          <a:p>
            <a:pPr lvl="1" marL="743040" indent="-285480">
              <a:lnSpc>
                <a:spcPct val="100000"/>
              </a:lnSpc>
              <a:spcBef>
                <a:spcPts val="420"/>
              </a:spcBef>
              <a:buClr>
                <a:srgbClr val="000000"/>
              </a:buClr>
              <a:buFont typeface="Arial"/>
              <a:buChar char="–"/>
            </a:pPr>
            <a:r>
              <a:rPr b="0" lang="en-US" sz="2100" spc="-1" strike="noStrike">
                <a:solidFill>
                  <a:srgbClr val="000000"/>
                </a:solidFill>
                <a:latin typeface="Calibri"/>
              </a:rPr>
              <a:t>An e-mail with a subject of “Free pictures!” and an attachment filename of “freepics.exe”, which are characteristics of a known form of malware</a:t>
            </a:r>
            <a:endParaRPr b="0" lang="en-US" sz="2100" spc="-1" strike="noStrike">
              <a:solidFill>
                <a:srgbClr val="000000"/>
              </a:solidFill>
              <a:latin typeface="Calibri"/>
            </a:endParaRPr>
          </a:p>
          <a:p>
            <a:pPr lvl="1" marL="743040" indent="-285480">
              <a:lnSpc>
                <a:spcPct val="100000"/>
              </a:lnSpc>
              <a:spcBef>
                <a:spcPts val="420"/>
              </a:spcBef>
              <a:buClr>
                <a:srgbClr val="000000"/>
              </a:buClr>
              <a:buFont typeface="Arial"/>
              <a:buChar char="–"/>
            </a:pPr>
            <a:r>
              <a:rPr b="0" lang="en-US" sz="2100" spc="-1" strike="noStrike">
                <a:solidFill>
                  <a:srgbClr val="000000"/>
                </a:solidFill>
                <a:latin typeface="Calibri"/>
              </a:rPr>
              <a:t>An operating system log entry with a status code value of 645, which indicates that the host’s auditing has been disabled.</a:t>
            </a:r>
            <a:endParaRPr b="0" lang="en-US" sz="2100" spc="-1" strike="noStrike">
              <a:solidFill>
                <a:srgbClr val="000000"/>
              </a:solidFill>
              <a:latin typeface="Calibri"/>
            </a:endParaRPr>
          </a:p>
          <a:p>
            <a:pPr marL="343080" indent="-342720">
              <a:lnSpc>
                <a:spcPct val="100000"/>
              </a:lnSpc>
              <a:spcBef>
                <a:spcPts val="499"/>
              </a:spcBef>
              <a:buClr>
                <a:srgbClr val="000000"/>
              </a:buClr>
              <a:buFont typeface="Arial"/>
              <a:buChar char="•"/>
            </a:pPr>
            <a:r>
              <a:rPr b="1" i="1" lang="en-US" sz="2500" spc="-1" strike="noStrike" u="sng">
                <a:solidFill>
                  <a:srgbClr val="000000"/>
                </a:solidFill>
                <a:uFillTx/>
                <a:latin typeface="Calibri"/>
              </a:rPr>
              <a:t>Unable to prevent unknown attacks</a:t>
            </a:r>
            <a:endParaRPr b="0" lang="en-US" sz="25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Detection Capabilities…</a:t>
            </a:r>
            <a:endParaRPr b="0" lang="en-US" sz="4400" spc="-1" strike="noStrike">
              <a:solidFill>
                <a:srgbClr val="000000"/>
              </a:solidFill>
              <a:latin typeface="Calibri"/>
            </a:endParaRPr>
          </a:p>
        </p:txBody>
      </p:sp>
      <p:sp>
        <p:nvSpPr>
          <p:cNvPr id="250" name="TextShape 2"/>
          <p:cNvSpPr txBox="1"/>
          <p:nvPr/>
        </p:nvSpPr>
        <p:spPr>
          <a:xfrm>
            <a:off x="457200" y="1600200"/>
            <a:ext cx="8229240" cy="4525560"/>
          </a:xfrm>
          <a:prstGeom prst="rect">
            <a:avLst/>
          </a:prstGeom>
          <a:noFill/>
          <a:ln>
            <a:noFill/>
          </a:ln>
        </p:spPr>
        <p:txBody>
          <a:bodyPr>
            <a:normAutofit fontScale="97000"/>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Logging Capabilities</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Timestamp (usually date and time)</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Event or alert type</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Rating (e.g., priority, severity, impact, confidence)</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Event details specific to the type of event, such as IP address and port information, application information, filenames and paths, and user IDs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Prevention action performed (if any).</a:t>
            </a:r>
            <a:endParaRPr b="0" lang="en-US" sz="20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Code Analysis</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Code behavior analysis.</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Buffer overflow detection</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System call monitoring</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Application and library lists</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 </a:t>
            </a:r>
            <a:r>
              <a:rPr b="0" lang="en-US" sz="4400" spc="-1" strike="noStrike">
                <a:solidFill>
                  <a:srgbClr val="000000"/>
                </a:solidFill>
                <a:latin typeface="Calibri"/>
              </a:rPr>
              <a:t>Detection Capabilities</a:t>
            </a:r>
            <a:endParaRPr b="0" lang="en-US" sz="4400" spc="-1" strike="noStrike">
              <a:solidFill>
                <a:srgbClr val="000000"/>
              </a:solidFill>
              <a:latin typeface="Calibri"/>
            </a:endParaRPr>
          </a:p>
        </p:txBody>
      </p:sp>
      <p:sp>
        <p:nvSpPr>
          <p:cNvPr id="252" name="TextShape 2"/>
          <p:cNvSpPr txBox="1"/>
          <p:nvPr/>
        </p:nvSpPr>
        <p:spPr>
          <a:xfrm>
            <a:off x="457200" y="1600200"/>
            <a:ext cx="8229240" cy="4525560"/>
          </a:xfrm>
          <a:prstGeom prst="rect">
            <a:avLst/>
          </a:prstGeom>
          <a:noFill/>
          <a:ln>
            <a:noFill/>
          </a:ln>
        </p:spPr>
        <p:txBody>
          <a:bodyPr>
            <a:noAutofit/>
          </a:bodyPr>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Network traffic analysis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Network traffic filtering</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Filesystem monitoring</a:t>
            </a:r>
            <a:endParaRPr b="0" lang="en-US" sz="32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File integrity checking</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File attributes checking</a:t>
            </a:r>
            <a:endParaRPr b="0" lang="en-US" sz="2800" spc="-1" strike="noStrike">
              <a:solidFill>
                <a:srgbClr val="000000"/>
              </a:solidFill>
              <a:latin typeface="Calibri"/>
            </a:endParaRPr>
          </a:p>
          <a:p>
            <a:pPr lvl="1" marL="743040" indent="-285480">
              <a:lnSpc>
                <a:spcPct val="100000"/>
              </a:lnSpc>
              <a:spcBef>
                <a:spcPts val="561"/>
              </a:spcBef>
              <a:buClr>
                <a:srgbClr val="000000"/>
              </a:buClr>
              <a:buFont typeface="Arial"/>
              <a:buChar char="–"/>
            </a:pPr>
            <a:r>
              <a:rPr b="0" lang="en-US" sz="2800" spc="-1" strike="noStrike">
                <a:solidFill>
                  <a:srgbClr val="000000"/>
                </a:solidFill>
                <a:latin typeface="Calibri"/>
              </a:rPr>
              <a:t>File access monitoring</a:t>
            </a:r>
            <a:endParaRPr b="0" lang="en-US" sz="28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Log analysis</a:t>
            </a:r>
            <a:endParaRPr b="0" lang="en-US" sz="3200" spc="-1" strike="noStrike">
              <a:solidFill>
                <a:srgbClr val="000000"/>
              </a:solidFill>
              <a:latin typeface="Calibri"/>
            </a:endParaRPr>
          </a:p>
          <a:p>
            <a:pPr marL="343080" indent="-342720">
              <a:lnSpc>
                <a:spcPct val="100000"/>
              </a:lnSpc>
              <a:spcBef>
                <a:spcPts val="641"/>
              </a:spcBef>
              <a:buClr>
                <a:srgbClr val="000000"/>
              </a:buClr>
              <a:buFont typeface="Arial"/>
              <a:buChar char="•"/>
            </a:pPr>
            <a:r>
              <a:rPr b="0" lang="en-US" sz="3200" spc="-1" strike="noStrike">
                <a:solidFill>
                  <a:srgbClr val="000000"/>
                </a:solidFill>
                <a:latin typeface="Calibri"/>
              </a:rPr>
              <a:t>Network Configuration Monitoring</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Detection accuracy</a:t>
            </a:r>
            <a:endParaRPr b="0" lang="en-US" sz="4400" spc="-1" strike="noStrike">
              <a:solidFill>
                <a:srgbClr val="000000"/>
              </a:solidFill>
              <a:latin typeface="Calibri"/>
            </a:endParaRPr>
          </a:p>
        </p:txBody>
      </p:sp>
      <p:sp>
        <p:nvSpPr>
          <p:cNvPr id="254" name="TextShape 2"/>
          <p:cNvSpPr txBox="1"/>
          <p:nvPr/>
        </p:nvSpPr>
        <p:spPr>
          <a:xfrm>
            <a:off x="457200" y="1600200"/>
            <a:ext cx="8229240" cy="4525560"/>
          </a:xfrm>
          <a:prstGeom prst="rect">
            <a:avLst/>
          </a:prstGeom>
          <a:noFill/>
          <a:ln>
            <a:noFill/>
          </a:ln>
        </p:spPr>
        <p:txBody>
          <a:bodyPr>
            <a:normAutofit fontScale="89000"/>
          </a:bodyPr>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the accuracy of detection is more challenging for host-based IDPSs because several of the possible detection techniques, such as log analysis and filesystem monitoring, </a:t>
            </a:r>
            <a:r>
              <a:rPr b="1" lang="en-US" sz="2400" spc="-1" strike="noStrike" u="sng">
                <a:solidFill>
                  <a:srgbClr val="000000"/>
                </a:solidFill>
                <a:uFillTx/>
                <a:latin typeface="Calibri"/>
              </a:rPr>
              <a:t>do not have knowledge of the context</a:t>
            </a:r>
            <a:r>
              <a:rPr b="0" lang="en-US" sz="2400" spc="-1" strike="noStrike">
                <a:solidFill>
                  <a:srgbClr val="000000"/>
                </a:solidFill>
                <a:latin typeface="Calibri"/>
              </a:rPr>
              <a:t> under which detected events occurred. For example, a host may be rebooted, a new application installed, or a system file replaced.</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Because each technique can monitor different aspects of a host, </a:t>
            </a:r>
            <a:r>
              <a:rPr b="1" i="1" lang="en-US" sz="2400" spc="-1" strike="noStrike" u="sng">
                <a:solidFill>
                  <a:srgbClr val="000000"/>
                </a:solidFill>
                <a:uFillTx/>
                <a:latin typeface="Calibri"/>
              </a:rPr>
              <a:t>using more techniques allows agents to collect more information on the activities occurring</a:t>
            </a:r>
            <a:r>
              <a:rPr b="0" lang="en-US" sz="2400" spc="-1" strike="noStrike">
                <a:solidFill>
                  <a:srgbClr val="000000"/>
                </a:solidFill>
                <a:latin typeface="Calibri"/>
              </a:rPr>
              <a:t>.</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Tuning</a:t>
            </a:r>
            <a:endParaRPr b="0" lang="en-US" sz="4400" spc="-1" strike="noStrike">
              <a:solidFill>
                <a:srgbClr val="000000"/>
              </a:solidFill>
              <a:latin typeface="Calibri"/>
            </a:endParaRPr>
          </a:p>
        </p:txBody>
      </p:sp>
      <p:sp>
        <p:nvSpPr>
          <p:cNvPr id="256" name="TextShape 2"/>
          <p:cNvSpPr txBox="1"/>
          <p:nvPr/>
        </p:nvSpPr>
        <p:spPr>
          <a:xfrm>
            <a:off x="457200" y="1600200"/>
            <a:ext cx="8229240" cy="4525560"/>
          </a:xfrm>
          <a:prstGeom prst="rect">
            <a:avLst/>
          </a:prstGeom>
          <a:noFill/>
          <a:ln>
            <a:noFill/>
          </a:ln>
        </p:spPr>
        <p:txBody>
          <a:bodyPr>
            <a:normAutofit/>
          </a:bodyPr>
          <a:p>
            <a:pPr marL="343080" indent="-342720">
              <a:spcBef>
                <a:spcPts val="479"/>
              </a:spcBef>
              <a:buClr>
                <a:srgbClr val="000000"/>
              </a:buClr>
              <a:buFont typeface="Arial"/>
              <a:buChar char="•"/>
            </a:pPr>
            <a:r>
              <a:rPr b="0" lang="en-US" sz="2400" spc="-1" strike="noStrike">
                <a:solidFill>
                  <a:srgbClr val="000000"/>
                </a:solidFill>
                <a:latin typeface="Calibri"/>
              </a:rPr>
              <a:t>many rely on observing host activity and developing </a:t>
            </a:r>
            <a:r>
              <a:rPr b="1" i="1" lang="en-US" sz="2400" spc="-1" strike="noStrike">
                <a:solidFill>
                  <a:srgbClr val="c9211e"/>
                </a:solidFill>
                <a:latin typeface="Calibri"/>
              </a:rPr>
              <a:t>baselines</a:t>
            </a:r>
            <a:r>
              <a:rPr b="0" lang="en-US" sz="2400" spc="-1" strike="noStrike">
                <a:solidFill>
                  <a:srgbClr val="000000"/>
                </a:solidFill>
                <a:latin typeface="Calibri"/>
              </a:rPr>
              <a:t> or </a:t>
            </a:r>
            <a:r>
              <a:rPr b="1" i="1" lang="en-US" sz="2400" spc="-1" strike="noStrike">
                <a:solidFill>
                  <a:srgbClr val="c9211e"/>
                </a:solidFill>
                <a:latin typeface="Calibri"/>
              </a:rPr>
              <a:t>profiles</a:t>
            </a:r>
            <a:r>
              <a:rPr b="0" lang="en-US" sz="2400" spc="-1" strike="noStrike">
                <a:solidFill>
                  <a:srgbClr val="000000"/>
                </a:solidFill>
                <a:latin typeface="Calibri"/>
              </a:rPr>
              <a:t> of expected behavior. </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Others need to be configured with detailed policies that define exactly how each application on a host should behave.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457200" y="274680"/>
            <a:ext cx="8229240" cy="1142640"/>
          </a:xfrm>
          <a:prstGeom prst="rect">
            <a:avLst/>
          </a:prstGeom>
          <a:noFill/>
          <a:ln>
            <a:noFill/>
          </a:ln>
        </p:spPr>
        <p:txBody>
          <a:bodyPr anchor="ctr">
            <a:noAutofit/>
          </a:bodyPr>
          <a:p>
            <a:endParaRPr b="0" lang="en-US" sz="1800" spc="-1" strike="noStrike">
              <a:solidFill>
                <a:srgbClr val="000000"/>
              </a:solidFill>
              <a:latin typeface="Calibri"/>
            </a:endParaRPr>
          </a:p>
        </p:txBody>
      </p:sp>
      <p:sp>
        <p:nvSpPr>
          <p:cNvPr id="258" name="TextShape 2"/>
          <p:cNvSpPr txBox="1"/>
          <p:nvPr/>
        </p:nvSpPr>
        <p:spPr>
          <a:xfrm>
            <a:off x="457200" y="1600200"/>
            <a:ext cx="8229240" cy="4525560"/>
          </a:xfrm>
          <a:prstGeom prst="rect">
            <a:avLst/>
          </a:prstGeom>
          <a:noFill/>
          <a:ln>
            <a:noFill/>
          </a:ln>
        </p:spPr>
        <p:txBody>
          <a:bodyPr>
            <a:noAutofit/>
          </a:bodyPr>
          <a:p>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Shape 1"/>
          <p:cNvSpPr txBox="1"/>
          <p:nvPr/>
        </p:nvSpPr>
        <p:spPr>
          <a:xfrm>
            <a:off x="722160" y="4406760"/>
            <a:ext cx="7772040" cy="1361880"/>
          </a:xfrm>
          <a:prstGeom prst="rect">
            <a:avLst/>
          </a:prstGeom>
          <a:noFill/>
          <a:ln>
            <a:noFill/>
          </a:ln>
        </p:spPr>
        <p:txBody>
          <a:bodyPr>
            <a:noAutofit/>
          </a:bodyPr>
          <a:p>
            <a:endParaRPr b="0" lang="en-US" sz="1800" spc="-1" strike="noStrike">
              <a:solidFill>
                <a:srgbClr val="000000"/>
              </a:solidFill>
              <a:latin typeface="Calibri"/>
            </a:endParaRPr>
          </a:p>
        </p:txBody>
      </p:sp>
      <p:sp>
        <p:nvSpPr>
          <p:cNvPr id="260" name="TextShape 2"/>
          <p:cNvSpPr txBox="1"/>
          <p:nvPr/>
        </p:nvSpPr>
        <p:spPr>
          <a:xfrm>
            <a:off x="722160" y="2906640"/>
            <a:ext cx="7772040" cy="1499760"/>
          </a:xfrm>
          <a:prstGeom prst="rect">
            <a:avLst/>
          </a:prstGeom>
          <a:noFill/>
          <a:ln>
            <a:noFill/>
          </a:ln>
        </p:spPr>
        <p:txBody>
          <a:bodyPr anchor="b">
            <a:noAutofit/>
          </a:bodyPr>
          <a:p>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Anomaly based detection</a:t>
            </a:r>
            <a:endParaRPr b="0" lang="en-US" sz="4400" spc="-1" strike="noStrike">
              <a:solidFill>
                <a:srgbClr val="000000"/>
              </a:solidFill>
              <a:latin typeface="Calibri"/>
            </a:endParaRPr>
          </a:p>
        </p:txBody>
      </p:sp>
      <p:sp>
        <p:nvSpPr>
          <p:cNvPr id="142" name="TextShape 2"/>
          <p:cNvSpPr txBox="1"/>
          <p:nvPr/>
        </p:nvSpPr>
        <p:spPr>
          <a:xfrm>
            <a:off x="457200" y="1600200"/>
            <a:ext cx="8229240" cy="4525560"/>
          </a:xfrm>
          <a:prstGeom prst="rect">
            <a:avLst/>
          </a:prstGeom>
          <a:noFill/>
          <a:ln>
            <a:noFill/>
          </a:ln>
        </p:spPr>
        <p:txBody>
          <a:bodyPr>
            <a:normAutofit fontScale="65000"/>
          </a:bodyPr>
          <a:p>
            <a:pPr marL="343080" indent="-342720">
              <a:lnSpc>
                <a:spcPct val="100000"/>
              </a:lnSpc>
              <a:spcBef>
                <a:spcPts val="479"/>
              </a:spcBef>
              <a:buClr>
                <a:srgbClr val="000000"/>
              </a:buClr>
              <a:buFont typeface="Arial"/>
              <a:buChar char="•"/>
            </a:pPr>
            <a:r>
              <a:rPr b="1" i="1" lang="en-US" sz="2400" spc="-1" strike="noStrike" u="sng">
                <a:solidFill>
                  <a:srgbClr val="000000"/>
                </a:solidFill>
                <a:uFillTx/>
                <a:latin typeface="Calibri"/>
              </a:rPr>
              <a:t>Anomaly-based detection is the process of comparing definitions of what activity is considered normal against observed events to identify significant deviations. </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An IDPS using anomaly-based detection has </a:t>
            </a:r>
            <a:r>
              <a:rPr b="1" lang="en-US" sz="2400" spc="-1" strike="noStrike">
                <a:solidFill>
                  <a:srgbClr val="ff0000"/>
                </a:solidFill>
                <a:latin typeface="Calibri"/>
              </a:rPr>
              <a:t>profiles</a:t>
            </a:r>
            <a:r>
              <a:rPr b="0" lang="en-US" sz="2400" spc="-1" strike="noStrike">
                <a:solidFill>
                  <a:srgbClr val="000000"/>
                </a:solidFill>
                <a:latin typeface="Calibri"/>
              </a:rPr>
              <a:t> that represent the normal behavior of such things as users, hosts, network connections, or applications.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very effective at detecting previously unknown threats</a:t>
            </a:r>
            <a:endParaRPr b="0" lang="en-US" sz="2400" spc="-1" strike="noStrike">
              <a:solidFill>
                <a:srgbClr val="000000"/>
              </a:solidFill>
              <a:latin typeface="Calibri"/>
            </a:endParaRPr>
          </a:p>
          <a:p>
            <a:pPr marL="343080" indent="-342720">
              <a:spcBef>
                <a:spcPts val="479"/>
              </a:spcBef>
              <a:buClr>
                <a:srgbClr val="000000"/>
              </a:buClr>
              <a:buFont typeface="Arial"/>
              <a:buChar char="•"/>
            </a:pPr>
            <a:r>
              <a:rPr b="1" i="1" lang="en-US" sz="2400" spc="-1" strike="noStrike">
                <a:solidFill>
                  <a:srgbClr val="c9211e"/>
                </a:solidFill>
                <a:latin typeface="Calibri"/>
              </a:rPr>
              <a:t>Static </a:t>
            </a:r>
            <a:r>
              <a:rPr b="0" lang="en-US" sz="2400" spc="-1" strike="noStrike">
                <a:solidFill>
                  <a:srgbClr val="000000"/>
                </a:solidFill>
                <a:latin typeface="Calibri"/>
              </a:rPr>
              <a:t>(inaccurate over time)/</a:t>
            </a:r>
            <a:r>
              <a:rPr b="1" i="1" lang="en-US" sz="2400" spc="-1" strike="noStrike">
                <a:solidFill>
                  <a:srgbClr val="c9211e"/>
                </a:solidFill>
                <a:latin typeface="Calibri"/>
              </a:rPr>
              <a:t>dynamic profiles</a:t>
            </a:r>
            <a:r>
              <a:rPr b="0" lang="en-US" sz="2400" spc="-1" strike="noStrike">
                <a:solidFill>
                  <a:srgbClr val="000000"/>
                </a:solidFill>
                <a:latin typeface="Calibri"/>
              </a:rPr>
              <a:t> (susceptible to evasion attacks)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Cons:</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many false positives </a:t>
            </a:r>
            <a:endParaRPr b="0" lang="en-US" sz="20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difficult for analysts to determine why a particular alert was generated</a:t>
            </a:r>
            <a:endParaRPr b="0" lang="en-US" sz="2000" spc="-1" strike="noStrike">
              <a:solidFill>
                <a:srgbClr val="000000"/>
              </a:solidFill>
              <a:latin typeface="Calibri"/>
            </a:endParaRPr>
          </a:p>
          <a:p>
            <a:pPr>
              <a:lnSpc>
                <a:spcPct val="100000"/>
              </a:lnSpc>
              <a:spcBef>
                <a:spcPts val="479"/>
              </a:spcBef>
            </a:pP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Stateful Protocol analysis</a:t>
            </a:r>
            <a:endParaRPr b="0" lang="en-US" sz="4400" spc="-1" strike="noStrike">
              <a:solidFill>
                <a:srgbClr val="000000"/>
              </a:solidFill>
              <a:latin typeface="Calibri"/>
            </a:endParaRPr>
          </a:p>
        </p:txBody>
      </p:sp>
      <p:sp>
        <p:nvSpPr>
          <p:cNvPr id="144" name="TextShape 2"/>
          <p:cNvSpPr txBox="1"/>
          <p:nvPr/>
        </p:nvSpPr>
        <p:spPr>
          <a:xfrm>
            <a:off x="457200" y="1600200"/>
            <a:ext cx="8229240" cy="4525560"/>
          </a:xfrm>
          <a:prstGeom prst="rect">
            <a:avLst/>
          </a:prstGeom>
          <a:noFill/>
          <a:ln>
            <a:noFill/>
          </a:ln>
        </p:spPr>
        <p:txBody>
          <a:bodyPr>
            <a:normAutofit fontScale="40000"/>
          </a:bodyPr>
          <a:p>
            <a:pPr marL="343080" indent="-342720">
              <a:lnSpc>
                <a:spcPct val="100000"/>
              </a:lnSpc>
              <a:spcBef>
                <a:spcPts val="479"/>
              </a:spcBef>
              <a:buClr>
                <a:srgbClr val="000000"/>
              </a:buClr>
              <a:buFont typeface="Arial"/>
              <a:buChar char="•"/>
            </a:pPr>
            <a:r>
              <a:rPr b="1" i="1" lang="en-US" sz="2400" spc="-1" strike="noStrike" u="sng">
                <a:solidFill>
                  <a:srgbClr val="000000"/>
                </a:solidFill>
                <a:uFillTx/>
                <a:latin typeface="Calibri"/>
              </a:rPr>
              <a:t>Stateful protocol analysis is the process of comparing predetermined profiles of generally accepted definitions of benign protocol activity for each protocol state against observed events to identify deviations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i="1" lang="en-US" sz="2400" spc="-1" strike="noStrike">
                <a:solidFill>
                  <a:srgbClr val="c9211e"/>
                </a:solidFill>
                <a:latin typeface="Calibri"/>
              </a:rPr>
              <a:t>Anomaly based</a:t>
            </a:r>
            <a:r>
              <a:rPr b="0" lang="en-US" sz="2400" spc="-1" strike="noStrike">
                <a:solidFill>
                  <a:srgbClr val="000000"/>
                </a:solidFill>
                <a:latin typeface="Calibri"/>
              </a:rPr>
              <a:t> -&gt;uses host or </a:t>
            </a:r>
            <a:r>
              <a:rPr b="1" lang="en-US" sz="2400" spc="-1" strike="noStrike">
                <a:solidFill>
                  <a:srgbClr val="000000"/>
                </a:solidFill>
                <a:latin typeface="Calibri"/>
              </a:rPr>
              <a:t>network-specific profiles</a:t>
            </a:r>
            <a:endParaRPr b="0" lang="en-US" sz="2400" spc="-1" strike="noStrike">
              <a:solidFill>
                <a:srgbClr val="000000"/>
              </a:solidFill>
              <a:latin typeface="Calibri"/>
            </a:endParaRPr>
          </a:p>
          <a:p>
            <a:pPr marL="343080" indent="-342720">
              <a:spcBef>
                <a:spcPts val="479"/>
              </a:spcBef>
              <a:buClr>
                <a:srgbClr val="000000"/>
              </a:buClr>
              <a:buFont typeface="Arial"/>
              <a:buChar char="•"/>
            </a:pPr>
            <a:r>
              <a:rPr b="1" i="1" lang="en-US" sz="2400" spc="-1" strike="noStrike">
                <a:solidFill>
                  <a:srgbClr val="c9211e"/>
                </a:solidFill>
                <a:latin typeface="Calibri"/>
              </a:rPr>
              <a:t>Stateful protocol</a:t>
            </a:r>
            <a:r>
              <a:rPr b="0" lang="en-US" sz="2400" spc="-1" strike="noStrike">
                <a:solidFill>
                  <a:srgbClr val="000000"/>
                </a:solidFill>
                <a:latin typeface="Calibri"/>
              </a:rPr>
              <a:t> -&gt;uses specific </a:t>
            </a:r>
            <a:r>
              <a:rPr b="1" lang="en-US" sz="2400" spc="-1" strike="noStrike">
                <a:solidFill>
                  <a:srgbClr val="000000"/>
                </a:solidFill>
                <a:latin typeface="Calibri"/>
              </a:rPr>
              <a:t>vendor profiles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An important part of understanding state is pairing requests with responses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Stateful protocol analysis can identify </a:t>
            </a:r>
            <a:r>
              <a:rPr b="1" i="1" lang="en-US" sz="2400" spc="-1" strike="noStrike">
                <a:solidFill>
                  <a:srgbClr val="c9211e"/>
                </a:solidFill>
                <a:latin typeface="Calibri"/>
              </a:rPr>
              <a:t>unexpected sequences of commands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Stateful protocol analysis methods use protocol models, which are typically based primarily on protocol standards from software vendors and standards bodies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0" lang="en-US" sz="2400" spc="-1" strike="noStrike">
                <a:solidFill>
                  <a:srgbClr val="000000"/>
                </a:solidFill>
                <a:latin typeface="Calibri"/>
              </a:rPr>
              <a:t>Cons: </a:t>
            </a:r>
            <a:endParaRPr b="0" lang="en-US" sz="2400" spc="-1" strike="noStrike">
              <a:solidFill>
                <a:srgbClr val="000000"/>
              </a:solidFill>
              <a:latin typeface="Calibri"/>
            </a:endParaRPr>
          </a:p>
          <a:p>
            <a:pPr lvl="1" marL="743040" indent="-285480">
              <a:lnSpc>
                <a:spcPct val="100000"/>
              </a:lnSpc>
              <a:spcBef>
                <a:spcPts val="400"/>
              </a:spcBef>
              <a:buClr>
                <a:srgbClr val="000000"/>
              </a:buClr>
              <a:buFont typeface="Arial"/>
              <a:buChar char="–"/>
            </a:pPr>
            <a:r>
              <a:rPr b="0" lang="en-US" sz="2000" spc="-1" strike="noStrike">
                <a:solidFill>
                  <a:srgbClr val="000000"/>
                </a:solidFill>
                <a:latin typeface="Calibri"/>
              </a:rPr>
              <a:t>very resource-intensive</a:t>
            </a:r>
            <a:endParaRPr b="0" lang="en-US" sz="2000" spc="-1" strike="noStrike">
              <a:solidFill>
                <a:srgbClr val="000000"/>
              </a:solidFill>
              <a:latin typeface="Calibri"/>
            </a:endParaRPr>
          </a:p>
          <a:p>
            <a:pPr lvl="1" marL="743040" indent="-285480">
              <a:lnSpc>
                <a:spcPct val="100000"/>
              </a:lnSpc>
              <a:spcBef>
                <a:spcPts val="360"/>
              </a:spcBef>
              <a:buClr>
                <a:srgbClr val="000000"/>
              </a:buClr>
              <a:buFont typeface="Arial"/>
              <a:buChar char="–"/>
            </a:pPr>
            <a:r>
              <a:rPr b="0" lang="en-US" sz="1800" spc="-1" strike="noStrike">
                <a:solidFill>
                  <a:srgbClr val="000000"/>
                </a:solidFill>
                <a:latin typeface="Calibri"/>
              </a:rPr>
              <a:t>cannot detect attacks that do not violate the characteristics of generally acceptable protocol behavior </a:t>
            </a:r>
            <a:endParaRPr b="0" lang="en-US" sz="1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457200" y="274680"/>
            <a:ext cx="8229240" cy="1142640"/>
          </a:xfrm>
          <a:prstGeom prst="rect">
            <a:avLst/>
          </a:prstGeom>
          <a:noFill/>
          <a:ln>
            <a:noFill/>
          </a:ln>
        </p:spPr>
        <p:txBody>
          <a:bodyPr anchor="ctr">
            <a:noAutofit/>
          </a:bodyPr>
          <a:p>
            <a:pPr algn="ctr">
              <a:lnSpc>
                <a:spcPct val="100000"/>
              </a:lnSpc>
            </a:pPr>
            <a:r>
              <a:rPr b="0" lang="en-US" sz="4400" spc="-1" strike="noStrike">
                <a:solidFill>
                  <a:srgbClr val="000000"/>
                </a:solidFill>
                <a:latin typeface="Calibri"/>
              </a:rPr>
              <a:t>TYPES of IDPS</a:t>
            </a:r>
            <a:endParaRPr b="0" lang="en-US" sz="4400" spc="-1" strike="noStrike">
              <a:solidFill>
                <a:srgbClr val="000000"/>
              </a:solidFill>
              <a:latin typeface="Calibri"/>
            </a:endParaRPr>
          </a:p>
        </p:txBody>
      </p:sp>
      <p:sp>
        <p:nvSpPr>
          <p:cNvPr id="146" name="TextShape 2"/>
          <p:cNvSpPr txBox="1"/>
          <p:nvPr/>
        </p:nvSpPr>
        <p:spPr>
          <a:xfrm>
            <a:off x="457200" y="1600200"/>
            <a:ext cx="8229240" cy="4525560"/>
          </a:xfrm>
          <a:prstGeom prst="rect">
            <a:avLst/>
          </a:prstGeom>
          <a:noFill/>
          <a:ln>
            <a:noFill/>
          </a:ln>
        </p:spPr>
        <p:txBody>
          <a:bodyPr>
            <a:normAutofit fontScale="51000"/>
          </a:bodyPr>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a:rPr>
              <a:t>Network-Based</a:t>
            </a:r>
            <a:r>
              <a:rPr b="0" lang="en-US" sz="2400" spc="-1" strike="noStrike">
                <a:solidFill>
                  <a:srgbClr val="000000"/>
                </a:solidFill>
                <a:latin typeface="Calibri"/>
              </a:rPr>
              <a:t>, which monitors network traffic for particular network segments or devices and analyzes the network and application protocol activity to identify suspicious activity. It can identify many different types of events of interest</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a:rPr>
              <a:t>Wireless</a:t>
            </a:r>
            <a:r>
              <a:rPr b="0" lang="en-US" sz="2400" spc="-1" strike="noStrike">
                <a:solidFill>
                  <a:srgbClr val="000000"/>
                </a:solidFill>
                <a:latin typeface="Calibri"/>
              </a:rPr>
              <a:t>, which monitors wireless network traffic and analyzes its wireless networking protocols to identify suspicious activity involving the protocols themselves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a:rPr>
              <a:t>Network Behavior Analysis (NBA)</a:t>
            </a:r>
            <a:r>
              <a:rPr b="0" lang="en-US" sz="2400" spc="-1" strike="noStrike">
                <a:solidFill>
                  <a:srgbClr val="000000"/>
                </a:solidFill>
                <a:latin typeface="Calibri"/>
              </a:rPr>
              <a:t>, which examines network traffic to identify threats that generate unusual traffic flows, such as distributed denial of service (DDoS) attacks, certain forms of malware (e.g., worms, backdoors), and policy violations (e.g., a client system providing network services to other systems)</a:t>
            </a:r>
            <a:endParaRPr b="0" lang="en-US" sz="2400" spc="-1" strike="noStrike">
              <a:solidFill>
                <a:srgbClr val="000000"/>
              </a:solidFill>
              <a:latin typeface="Calibri"/>
            </a:endParaRPr>
          </a:p>
          <a:p>
            <a:pPr marL="343080" indent="-342720">
              <a:lnSpc>
                <a:spcPct val="100000"/>
              </a:lnSpc>
              <a:spcBef>
                <a:spcPts val="479"/>
              </a:spcBef>
              <a:buClr>
                <a:srgbClr val="000000"/>
              </a:buClr>
              <a:buFont typeface="Arial"/>
              <a:buChar char="•"/>
            </a:pPr>
            <a:r>
              <a:rPr b="1" lang="en-US" sz="2400" spc="-1" strike="noStrike">
                <a:solidFill>
                  <a:srgbClr val="000000"/>
                </a:solidFill>
                <a:latin typeface="Calibri"/>
              </a:rPr>
              <a:t>Host-Based, </a:t>
            </a:r>
            <a:r>
              <a:rPr b="0" lang="en-US" sz="2400" spc="-1" strike="noStrike">
                <a:solidFill>
                  <a:srgbClr val="000000"/>
                </a:solidFill>
                <a:latin typeface="Calibri"/>
              </a:rPr>
              <a:t>which monitors the characteristics of a single host and the events occurring within that host for suspicious activity </a:t>
            </a:r>
            <a:endParaRPr b="0" lang="en-US" sz="2400" spc="-1" strike="noStrike">
              <a:solidFill>
                <a:srgbClr val="000000"/>
              </a:solidFill>
              <a:latin typeface="Calibri"/>
            </a:endParaRPr>
          </a:p>
          <a:p>
            <a:pPr>
              <a:lnSpc>
                <a:spcPct val="100000"/>
              </a:lnSpc>
              <a:spcBef>
                <a:spcPts val="479"/>
              </a:spcBef>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1767</TotalTime>
  <Application>LibreOffice/6.2.6.2$Linux_X86_64 LibreOffice_project/20$Build-2</Application>
  <Words>5809</Words>
  <Paragraphs>492</Paragraphs>
  <Company>Hewlett-Packard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2015-12-04T14:14:12Z</dcterms:created>
  <dc:creator>theBrain</dc:creator>
  <dc:description/>
  <dc:language>it-IT</dc:language>
  <cp:lastModifiedBy/>
  <dcterms:modified xsi:type="dcterms:W3CDTF">2019-12-03T12:01:54Z</dcterms:modified>
  <cp:revision>50</cp:revision>
  <dc:subject/>
  <dc:title>Intrusion detection and Prevention Systems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Hewlett-Packard</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12</vt:i4>
  </property>
  <property fmtid="{D5CDD505-2E9C-101B-9397-08002B2CF9AE}" pid="9" name="PresentationFormat">
    <vt:lpwstr>Presentazione su schermo (4:3)</vt:lpwstr>
  </property>
  <property fmtid="{D5CDD505-2E9C-101B-9397-08002B2CF9AE}" pid="10" name="ScaleCrop">
    <vt:bool>0</vt:bool>
  </property>
  <property fmtid="{D5CDD505-2E9C-101B-9397-08002B2CF9AE}" pid="11" name="ShareDoc">
    <vt:bool>0</vt:bool>
  </property>
  <property fmtid="{D5CDD505-2E9C-101B-9397-08002B2CF9AE}" pid="12" name="Slides">
    <vt:i4>65</vt:i4>
  </property>
</Properties>
</file>