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58" r:id="rId7"/>
    <p:sldId id="262" r:id="rId8"/>
    <p:sldId id="263" r:id="rId9"/>
    <p:sldId id="264" r:id="rId10"/>
    <p:sldId id="265" r:id="rId11"/>
    <p:sldId id="266" r:id="rId12"/>
    <p:sldId id="267" r:id="rId13"/>
    <p:sldId id="268" r:id="rId14"/>
    <p:sldId id="269" r:id="rId15"/>
    <p:sldId id="270" r:id="rId16"/>
    <p:sldId id="285" r:id="rId17"/>
    <p:sldId id="286"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9EE71E0-38E4-45AD-B2EB-71F6ED3DCD7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0B94733C-6392-4A30-8813-35708D54B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5CD4C1FE-9D7A-4947-9C7D-9B77FC5A0735}"/>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5" name="Segnaposto piè di pagina 4">
            <a:extLst>
              <a:ext uri="{FF2B5EF4-FFF2-40B4-BE49-F238E27FC236}">
                <a16:creationId xmlns:a16="http://schemas.microsoft.com/office/drawing/2014/main" id="{E7537B85-7004-47CC-92AE-55DE2C4F8B8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1046FB3D-B77F-4C61-BBDB-49F908FB9D8C}"/>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38233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C2DFF2-2174-43EA-8576-4484E13D9ADD}"/>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EB90A592-48F6-418F-AC45-6E0AC130D0BD}"/>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31BF592-1989-4720-8F4B-E781C9EE82FD}"/>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5" name="Segnaposto piè di pagina 4">
            <a:extLst>
              <a:ext uri="{FF2B5EF4-FFF2-40B4-BE49-F238E27FC236}">
                <a16:creationId xmlns:a16="http://schemas.microsoft.com/office/drawing/2014/main" id="{E4FEAFC5-5C25-4BC4-8EAE-F4ADA5AB2A9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21A7349-C0B8-4938-99C6-2E7F3AC43207}"/>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376088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99C9EED-72D4-482F-B8BF-2631F454A36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08A60BC-3B5F-499A-A1EC-9452DA79502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2BB3B01-7549-4E87-A3A3-BE47D4A936A3}"/>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5" name="Segnaposto piè di pagina 4">
            <a:extLst>
              <a:ext uri="{FF2B5EF4-FFF2-40B4-BE49-F238E27FC236}">
                <a16:creationId xmlns:a16="http://schemas.microsoft.com/office/drawing/2014/main" id="{15AB6427-FD75-4DB7-AE8C-893D1D3379F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089AF08-863C-4486-A763-B3F4A0E58865}"/>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3790404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36D434-2DE7-4344-A73C-FDEBE92771BF}"/>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1FAEAD03-97FD-467E-9EF8-4A0A1D01D4AC}"/>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9186A5A-D7E3-4E9F-BBEA-5E02E124CC2D}"/>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5" name="Segnaposto piè di pagina 4">
            <a:extLst>
              <a:ext uri="{FF2B5EF4-FFF2-40B4-BE49-F238E27FC236}">
                <a16:creationId xmlns:a16="http://schemas.microsoft.com/office/drawing/2014/main" id="{5EEDFFA1-8686-453A-A4D3-CA8B9FEBF8F4}"/>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3F7CDD2-2500-483E-AC15-756ED9F79597}"/>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183351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2D0B7DE-6BA9-4054-90D6-20B81C0D577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F56F3AC-9B72-412D-B0F5-C84BAC5E91B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A3238059-3DC3-4169-9B52-10505C4E153E}"/>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5" name="Segnaposto piè di pagina 4">
            <a:extLst>
              <a:ext uri="{FF2B5EF4-FFF2-40B4-BE49-F238E27FC236}">
                <a16:creationId xmlns:a16="http://schemas.microsoft.com/office/drawing/2014/main" id="{513C4929-6FDC-4156-A671-5CECE9BFF06E}"/>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2F45B5A-B902-471E-AC02-958C9BBB107E}"/>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3774020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5A1F6C9-EB3A-49DD-9459-8A1790A58660}"/>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23CF422E-7F47-4722-BD28-ABC1F777E433}"/>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763B663-1146-468C-A692-5849B6F3B2D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9498F475-24CE-469E-B628-2D094E3CDC89}"/>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6" name="Segnaposto piè di pagina 5">
            <a:extLst>
              <a:ext uri="{FF2B5EF4-FFF2-40B4-BE49-F238E27FC236}">
                <a16:creationId xmlns:a16="http://schemas.microsoft.com/office/drawing/2014/main" id="{8900FC1F-FDFA-4EDE-B538-BDB4A002063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4C063AF-702B-4ABA-B394-4A7C0A01EBAC}"/>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941871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D778997-3A93-4314-82C2-97023578150C}"/>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CD587C04-5F77-40A8-A798-42DA6EC971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07012E9-AACF-471A-B607-73B11645923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7B4EA76-1009-478B-8B25-5EA2E484BB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1EDA1868-BB49-4BF5-9CDF-B125799C1D4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6DB5AA62-1651-4AAE-A2F0-5D442FC8FB1F}"/>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8" name="Segnaposto piè di pagina 7">
            <a:extLst>
              <a:ext uri="{FF2B5EF4-FFF2-40B4-BE49-F238E27FC236}">
                <a16:creationId xmlns:a16="http://schemas.microsoft.com/office/drawing/2014/main" id="{EEEC1AD3-3BF2-4E2C-B4A1-2B39C490272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FEDDA039-AFCC-4DA4-A4E5-BBC48E721521}"/>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2218992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D596F6-2AEE-42B0-8817-DEA331788369}"/>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BE16350B-81B1-4989-8289-BE3348B352FF}"/>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4" name="Segnaposto piè di pagina 3">
            <a:extLst>
              <a:ext uri="{FF2B5EF4-FFF2-40B4-BE49-F238E27FC236}">
                <a16:creationId xmlns:a16="http://schemas.microsoft.com/office/drawing/2014/main" id="{81481004-ECD1-48FC-99AD-4D1E2AFAABC2}"/>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6FA3DD3A-181F-4263-99A8-106CDE567981}"/>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173729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9354633-0AFC-4D5A-9FD0-C3B1D6243AC6}"/>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3" name="Segnaposto piè di pagina 2">
            <a:extLst>
              <a:ext uri="{FF2B5EF4-FFF2-40B4-BE49-F238E27FC236}">
                <a16:creationId xmlns:a16="http://schemas.microsoft.com/office/drawing/2014/main" id="{DCEA7031-D542-4632-BE93-6AA217FC9EB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3435633B-CDEB-46CA-81E2-369C0AE40737}"/>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971376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3332C1-9FBC-4547-BA4C-D0EF871BA17C}"/>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795CEC6-644F-4C22-959C-4DB94EC50D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08027E6B-D605-41DA-AF36-DCAC2444C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3A5E74E-FE5D-45E3-95B2-31A4D6B4407C}"/>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6" name="Segnaposto piè di pagina 5">
            <a:extLst>
              <a:ext uri="{FF2B5EF4-FFF2-40B4-BE49-F238E27FC236}">
                <a16:creationId xmlns:a16="http://schemas.microsoft.com/office/drawing/2014/main" id="{ADCD76A7-ACAC-4749-A1C0-8AF347DEC05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3994C74-B56F-4E0F-8B44-9D5EC5B391C7}"/>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254608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77B9476-A5FE-404E-912C-1517F8A3BF3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C1DF7B0-A7AB-49F3-B51C-17CBD29C8D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387C6A7D-41B2-4AA9-A8C7-1B64B9AFA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998C582-791D-4965-8B25-A394A8BEA243}"/>
              </a:ext>
            </a:extLst>
          </p:cNvPr>
          <p:cNvSpPr>
            <a:spLocks noGrp="1"/>
          </p:cNvSpPr>
          <p:nvPr>
            <p:ph type="dt" sz="half" idx="10"/>
          </p:nvPr>
        </p:nvSpPr>
        <p:spPr/>
        <p:txBody>
          <a:bodyPr/>
          <a:lstStyle/>
          <a:p>
            <a:fld id="{3DEDFDDE-C27A-4654-98F8-D85765DF7FA0}" type="datetimeFigureOut">
              <a:rPr lang="it-IT" smtClean="0"/>
              <a:t>28/10/2019</a:t>
            </a:fld>
            <a:endParaRPr lang="it-IT"/>
          </a:p>
        </p:txBody>
      </p:sp>
      <p:sp>
        <p:nvSpPr>
          <p:cNvPr id="6" name="Segnaposto piè di pagina 5">
            <a:extLst>
              <a:ext uri="{FF2B5EF4-FFF2-40B4-BE49-F238E27FC236}">
                <a16:creationId xmlns:a16="http://schemas.microsoft.com/office/drawing/2014/main" id="{40C315B0-F1FA-4A06-A2E8-9F77C9FC0531}"/>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A12861C-6C22-40E3-A081-272769C2FB5E}"/>
              </a:ext>
            </a:extLst>
          </p:cNvPr>
          <p:cNvSpPr>
            <a:spLocks noGrp="1"/>
          </p:cNvSpPr>
          <p:nvPr>
            <p:ph type="sldNum" sz="quarter" idx="12"/>
          </p:nvPr>
        </p:nvSpPr>
        <p:spPr/>
        <p:txBody>
          <a:bodyPr/>
          <a:lstStyle/>
          <a:p>
            <a:fld id="{A82E7E17-D00D-4FD2-8FAF-401F320AC0C0}" type="slidenum">
              <a:rPr lang="it-IT" smtClean="0"/>
              <a:t>‹N›</a:t>
            </a:fld>
            <a:endParaRPr lang="it-IT"/>
          </a:p>
        </p:txBody>
      </p:sp>
    </p:spTree>
    <p:extLst>
      <p:ext uri="{BB962C8B-B14F-4D97-AF65-F5344CB8AC3E}">
        <p14:creationId xmlns:p14="http://schemas.microsoft.com/office/powerpoint/2010/main" val="1211683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B1E76788-4C10-498B-8D6D-3F96468ED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6773420-7A48-46F0-99CA-5C13DB7635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A4C350D-8DD5-46CA-9113-4BE0CF0894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EDFDDE-C27A-4654-98F8-D85765DF7FA0}" type="datetimeFigureOut">
              <a:rPr lang="it-IT" smtClean="0"/>
              <a:t>28/10/2019</a:t>
            </a:fld>
            <a:endParaRPr lang="it-IT"/>
          </a:p>
        </p:txBody>
      </p:sp>
      <p:sp>
        <p:nvSpPr>
          <p:cNvPr id="5" name="Segnaposto piè di pagina 4">
            <a:extLst>
              <a:ext uri="{FF2B5EF4-FFF2-40B4-BE49-F238E27FC236}">
                <a16:creationId xmlns:a16="http://schemas.microsoft.com/office/drawing/2014/main" id="{200F09BD-B2FC-4837-92F4-DFB9ACD278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58D6B2B6-B259-4BB8-BB52-57188897BD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E7E17-D00D-4FD2-8FAF-401F320AC0C0}" type="slidenum">
              <a:rPr lang="it-IT" smtClean="0"/>
              <a:t>‹N›</a:t>
            </a:fld>
            <a:endParaRPr lang="it-IT"/>
          </a:p>
        </p:txBody>
      </p:sp>
    </p:spTree>
    <p:extLst>
      <p:ext uri="{BB962C8B-B14F-4D97-AF65-F5344CB8AC3E}">
        <p14:creationId xmlns:p14="http://schemas.microsoft.com/office/powerpoint/2010/main" val="2164783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Dictionary_attac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rosgos/Mirai-Source-Code/blob/master/mirai/cnc/database.go" TargetMode="External"/><Relationship Id="rId2" Type="http://schemas.openxmlformats.org/officeDocument/2006/relationships/hyperlink" Target="https://github.com/rosgos/Mirai-Source-Code/blob/master/mirai/cnc/admin.go" TargetMode="External"/><Relationship Id="rId1" Type="http://schemas.openxmlformats.org/officeDocument/2006/relationships/slideLayout" Target="../slideLayouts/slideLayout2.xml"/><Relationship Id="rId4" Type="http://schemas.openxmlformats.org/officeDocument/2006/relationships/hyperlink" Target="https://github.com/jgamblin/Mirai-Source-Code/blob/master/mirai/cnc/admin.go#L70-L83"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rosgos/Mirai-Source-Code/blob/master/mirai/cnc/attack.go" TargetMode="External"/><Relationship Id="rId2" Type="http://schemas.openxmlformats.org/officeDocument/2006/relationships/hyperlink" Target="https://github.com/rosgos/Mirai-Source-Code/blob/master/mirai/cnc/clientList.go"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rosgos/Mirai-Source-Code/blob/master/mirai/cnc/api.g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cjbarker/mirai-ddos-source-code-review-57269c4a68f#_API_1" TargetMode="External"/><Relationship Id="rId2" Type="http://schemas.openxmlformats.org/officeDocument/2006/relationships/hyperlink" Target="https://github.com/rosgos/Mirai-Source-Code/blob/eecc1fd983203cd80b3428319c2a753343972e1f/mirai/cnc/main.go"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phenoelit.org/irpas/gre.html" TargetMode="External"/><Relationship Id="rId2" Type="http://schemas.openxmlformats.org/officeDocument/2006/relationships/hyperlink" Target="https://github.com/rosgos/Mirai-Source-Code/blob/master/mirai/bot/attack_udp.c" TargetMode="External"/><Relationship Id="rId1" Type="http://schemas.openxmlformats.org/officeDocument/2006/relationships/slideLayout" Target="../slideLayouts/slideLayout2.xml"/><Relationship Id="rId4" Type="http://schemas.openxmlformats.org/officeDocument/2006/relationships/hyperlink" Target="https://www.us-cert.gov/ncas/alerts/TA14-017A"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en.wikipedia.org/wiki/SYN_flood" TargetMode="External"/><Relationship Id="rId2" Type="http://schemas.openxmlformats.org/officeDocument/2006/relationships/hyperlink" Target="https://github.com/rosgos/Mirai-Source-Code/blob/master/mirai/bot/attack_tcp.c" TargetMode="External"/><Relationship Id="rId1" Type="http://schemas.openxmlformats.org/officeDocument/2006/relationships/slideLayout" Target="../slideLayouts/slideLayout2.xml"/><Relationship Id="rId5" Type="http://schemas.openxmlformats.org/officeDocument/2006/relationships/hyperlink" Target="https://www.staminus.net/a-ddos-attack-explained-psh-flood/" TargetMode="External"/><Relationship Id="rId4" Type="http://schemas.openxmlformats.org/officeDocument/2006/relationships/hyperlink" Target="https://www.staminus.net/a-ddos-attack-explained-tcp-ack/"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rosgos/Mirai-Source-Code/blob/eecc1fd983203cd80b3428319c2a753343972e1f/mirai/bot/table.h#L70" TargetMode="External"/><Relationship Id="rId2" Type="http://schemas.openxmlformats.org/officeDocument/2006/relationships/hyperlink" Target="https://github.com/rosgos/Mirai-Source-Code/blob/master/mirai/bot/attack_app.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rosgos/Mirai-Source-Code/blob/master/mirai/bot/scanner.c#L674" TargetMode="External"/><Relationship Id="rId2" Type="http://schemas.openxmlformats.org/officeDocument/2006/relationships/hyperlink" Target="https://github.com/rosgos/Mirai-Source-Code/blob/master/mirai/bot/scanner.c" TargetMode="External"/><Relationship Id="rId1" Type="http://schemas.openxmlformats.org/officeDocument/2006/relationships/slideLayout" Target="../slideLayouts/slideLayout2.xml"/><Relationship Id="rId6" Type="http://schemas.openxmlformats.org/officeDocument/2006/relationships/hyperlink" Target="https://github.com/rosgos/Mirai-Source-Code/blob/eecc1fd983203cd80b3428319c2a753343972e1f/mirai/bot/table.c#L18" TargetMode="External"/><Relationship Id="rId5" Type="http://schemas.openxmlformats.org/officeDocument/2006/relationships/hyperlink" Target="https://github.com/rosgos/Mirai-Source-Code/blob/master/mirai/bot/scanner.c#L901" TargetMode="External"/><Relationship Id="rId4" Type="http://schemas.openxmlformats.org/officeDocument/2006/relationships/hyperlink" Target="https://github.com/rosgos/Mirai-Source-Code/blob/master/mirai/bot/scanner.c#L124"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rosgos/Mirai-Source-Code/blob/master/mirai/bot/main.c" TargetMode="External"/><Relationship Id="rId2" Type="http://schemas.openxmlformats.org/officeDocument/2006/relationships/hyperlink" Target="https://github.com/rosgos/Mirai-Source-Code/blob/master/mirai/bot/killer.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7B0DD3F-D595-4EED-A924-320128C07227}"/>
              </a:ext>
            </a:extLst>
          </p:cNvPr>
          <p:cNvSpPr>
            <a:spLocks noGrp="1"/>
          </p:cNvSpPr>
          <p:nvPr>
            <p:ph type="ctrTitle"/>
          </p:nvPr>
        </p:nvSpPr>
        <p:spPr/>
        <p:txBody>
          <a:bodyPr/>
          <a:lstStyle/>
          <a:p>
            <a:r>
              <a:rPr lang="it-IT" dirty="0"/>
              <a:t>MIRAI</a:t>
            </a:r>
          </a:p>
        </p:txBody>
      </p:sp>
      <p:sp>
        <p:nvSpPr>
          <p:cNvPr id="3" name="Sottotitolo 2">
            <a:extLst>
              <a:ext uri="{FF2B5EF4-FFF2-40B4-BE49-F238E27FC236}">
                <a16:creationId xmlns:a16="http://schemas.microsoft.com/office/drawing/2014/main" id="{C32E30CF-C73F-4B4E-B176-A6F91A079537}"/>
              </a:ext>
            </a:extLst>
          </p:cNvPr>
          <p:cNvSpPr>
            <a:spLocks noGrp="1"/>
          </p:cNvSpPr>
          <p:nvPr>
            <p:ph type="subTitle" idx="1"/>
          </p:nvPr>
        </p:nvSpPr>
        <p:spPr/>
        <p:txBody>
          <a:bodyPr/>
          <a:lstStyle/>
          <a:p>
            <a:endParaRPr lang="it-IT"/>
          </a:p>
        </p:txBody>
      </p:sp>
    </p:spTree>
    <p:extLst>
      <p:ext uri="{BB962C8B-B14F-4D97-AF65-F5344CB8AC3E}">
        <p14:creationId xmlns:p14="http://schemas.microsoft.com/office/powerpoint/2010/main" val="149374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1A96F12-DA0F-426E-9643-C78FDCFBDB72}"/>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C672D6B4-DFDC-4747-A198-88DFAA1255E3}"/>
              </a:ext>
            </a:extLst>
          </p:cNvPr>
          <p:cNvSpPr>
            <a:spLocks noGrp="1"/>
          </p:cNvSpPr>
          <p:nvPr>
            <p:ph idx="1"/>
          </p:nvPr>
        </p:nvSpPr>
        <p:spPr>
          <a:xfrm>
            <a:off x="838200" y="1825625"/>
            <a:ext cx="10515600" cy="1412875"/>
          </a:xfrm>
        </p:spPr>
        <p:txBody>
          <a:bodyPr/>
          <a:lstStyle/>
          <a:p>
            <a:r>
              <a:rPr lang="en-US" dirty="0"/>
              <a:t>observed a total 371 unique passwords, and through manual inspection, we identified 84 devices and/or vendors associated with these passwords</a:t>
            </a:r>
            <a:endParaRPr lang="it-IT" dirty="0"/>
          </a:p>
        </p:txBody>
      </p:sp>
      <p:pic>
        <p:nvPicPr>
          <p:cNvPr id="4" name="Immagine 3">
            <a:extLst>
              <a:ext uri="{FF2B5EF4-FFF2-40B4-BE49-F238E27FC236}">
                <a16:creationId xmlns:a16="http://schemas.microsoft.com/office/drawing/2014/main" id="{927D89A6-DF79-40E2-A9A4-FF481B0C844C}"/>
              </a:ext>
            </a:extLst>
          </p:cNvPr>
          <p:cNvPicPr>
            <a:picLocks noChangeAspect="1"/>
          </p:cNvPicPr>
          <p:nvPr/>
        </p:nvPicPr>
        <p:blipFill>
          <a:blip r:embed="rId2"/>
          <a:stretch>
            <a:fillRect/>
          </a:stretch>
        </p:blipFill>
        <p:spPr>
          <a:xfrm>
            <a:off x="2277599" y="3330674"/>
            <a:ext cx="7636801" cy="3162201"/>
          </a:xfrm>
          <a:prstGeom prst="rect">
            <a:avLst/>
          </a:prstGeom>
        </p:spPr>
      </p:pic>
    </p:spTree>
    <p:extLst>
      <p:ext uri="{BB962C8B-B14F-4D97-AF65-F5344CB8AC3E}">
        <p14:creationId xmlns:p14="http://schemas.microsoft.com/office/powerpoint/2010/main" val="40496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17BA42-3811-4754-967F-E000EE8FDD92}"/>
              </a:ext>
            </a:extLst>
          </p:cNvPr>
          <p:cNvSpPr>
            <a:spLocks noGrp="1"/>
          </p:cNvSpPr>
          <p:nvPr>
            <p:ph type="title"/>
          </p:nvPr>
        </p:nvSpPr>
        <p:spPr/>
        <p:txBody>
          <a:bodyPr/>
          <a:lstStyle/>
          <a:p>
            <a:endParaRPr lang="it-IT"/>
          </a:p>
        </p:txBody>
      </p:sp>
      <p:pic>
        <p:nvPicPr>
          <p:cNvPr id="4" name="Immagine 3">
            <a:extLst>
              <a:ext uri="{FF2B5EF4-FFF2-40B4-BE49-F238E27FC236}">
                <a16:creationId xmlns:a16="http://schemas.microsoft.com/office/drawing/2014/main" id="{5B6879C7-AA97-420D-8175-2DDEF4D1A652}"/>
              </a:ext>
            </a:extLst>
          </p:cNvPr>
          <p:cNvPicPr>
            <a:picLocks noChangeAspect="1"/>
          </p:cNvPicPr>
          <p:nvPr/>
        </p:nvPicPr>
        <p:blipFill>
          <a:blip r:embed="rId2"/>
          <a:stretch>
            <a:fillRect/>
          </a:stretch>
        </p:blipFill>
        <p:spPr>
          <a:xfrm>
            <a:off x="2303399" y="1883974"/>
            <a:ext cx="7585201" cy="4442601"/>
          </a:xfrm>
          <a:prstGeom prst="rect">
            <a:avLst/>
          </a:prstGeom>
        </p:spPr>
      </p:pic>
    </p:spTree>
    <p:extLst>
      <p:ext uri="{BB962C8B-B14F-4D97-AF65-F5344CB8AC3E}">
        <p14:creationId xmlns:p14="http://schemas.microsoft.com/office/powerpoint/2010/main" val="1898601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7423B68-05AF-41C1-8A45-3CCE537E63BE}"/>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D5EF339B-B8B5-4527-94C5-EA330F3BF23D}"/>
              </a:ext>
            </a:extLst>
          </p:cNvPr>
          <p:cNvSpPr>
            <a:spLocks noGrp="1"/>
          </p:cNvSpPr>
          <p:nvPr>
            <p:ph idx="1"/>
          </p:nvPr>
        </p:nvSpPr>
        <p:spPr/>
        <p:txBody>
          <a:bodyPr>
            <a:normAutofit/>
          </a:bodyPr>
          <a:lstStyle/>
          <a:p>
            <a:r>
              <a:rPr lang="en-US" dirty="0"/>
              <a:t>the majority of bots scanned at an estimated rate below 250 bytes per second.</a:t>
            </a:r>
          </a:p>
          <a:p>
            <a:r>
              <a:rPr lang="en-US" dirty="0"/>
              <a:t>this is a strict underestimate, as </a:t>
            </a:r>
            <a:r>
              <a:rPr lang="en-US" dirty="0" err="1"/>
              <a:t>Mirai</a:t>
            </a:r>
            <a:r>
              <a:rPr lang="en-US" dirty="0"/>
              <a:t> may have interrupted scanning to process C2 commands and to conduct brute force login attempts. </a:t>
            </a:r>
          </a:p>
          <a:p>
            <a:r>
              <a:rPr lang="en-US" dirty="0"/>
              <a:t>In contrast, SQL Slammer scanned at 1.5 megabytes/second, about 6000 times faster, and the Witty worm scanned even faster at 3 megabytes/second. </a:t>
            </a:r>
          </a:p>
          <a:p>
            <a:r>
              <a:rPr lang="en-US" dirty="0"/>
              <a:t>This additionally hints that </a:t>
            </a:r>
            <a:r>
              <a:rPr lang="en-US" dirty="0" err="1"/>
              <a:t>Mirai</a:t>
            </a:r>
            <a:r>
              <a:rPr lang="en-US" dirty="0"/>
              <a:t> was primarily powered by devices with limited computational capacity and/or located in regions with low </a:t>
            </a:r>
            <a:r>
              <a:rPr lang="it-IT" dirty="0" err="1"/>
              <a:t>bandwidth</a:t>
            </a:r>
            <a:r>
              <a:rPr lang="it-IT" dirty="0"/>
              <a:t>.</a:t>
            </a:r>
          </a:p>
        </p:txBody>
      </p:sp>
    </p:spTree>
    <p:extLst>
      <p:ext uri="{BB962C8B-B14F-4D97-AF65-F5344CB8AC3E}">
        <p14:creationId xmlns:p14="http://schemas.microsoft.com/office/powerpoint/2010/main" val="29462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A0D98D-9BF6-421A-A8DD-304B3A1B8120}"/>
              </a:ext>
            </a:extLst>
          </p:cNvPr>
          <p:cNvSpPr>
            <a:spLocks noGrp="1"/>
          </p:cNvSpPr>
          <p:nvPr>
            <p:ph type="title"/>
          </p:nvPr>
        </p:nvSpPr>
        <p:spPr/>
        <p:txBody>
          <a:bodyPr/>
          <a:lstStyle/>
          <a:p>
            <a:endParaRPr lang="it-IT"/>
          </a:p>
        </p:txBody>
      </p:sp>
      <p:pic>
        <p:nvPicPr>
          <p:cNvPr id="4" name="Immagine 3">
            <a:extLst>
              <a:ext uri="{FF2B5EF4-FFF2-40B4-BE49-F238E27FC236}">
                <a16:creationId xmlns:a16="http://schemas.microsoft.com/office/drawing/2014/main" id="{920F68E5-2C71-40BB-8AF6-D13546BEEECF}"/>
              </a:ext>
            </a:extLst>
          </p:cNvPr>
          <p:cNvPicPr>
            <a:picLocks noChangeAspect="1"/>
          </p:cNvPicPr>
          <p:nvPr/>
        </p:nvPicPr>
        <p:blipFill>
          <a:blip r:embed="rId2"/>
          <a:stretch>
            <a:fillRect/>
          </a:stretch>
        </p:blipFill>
        <p:spPr>
          <a:xfrm>
            <a:off x="838200" y="2136533"/>
            <a:ext cx="3715200" cy="3194534"/>
          </a:xfrm>
          <a:prstGeom prst="rect">
            <a:avLst/>
          </a:prstGeom>
        </p:spPr>
      </p:pic>
      <p:pic>
        <p:nvPicPr>
          <p:cNvPr id="5" name="Immagine 4">
            <a:extLst>
              <a:ext uri="{FF2B5EF4-FFF2-40B4-BE49-F238E27FC236}">
                <a16:creationId xmlns:a16="http://schemas.microsoft.com/office/drawing/2014/main" id="{BA940317-D47F-4B46-BA52-1F0B5A16647B}"/>
              </a:ext>
            </a:extLst>
          </p:cNvPr>
          <p:cNvPicPr>
            <a:picLocks noChangeAspect="1"/>
          </p:cNvPicPr>
          <p:nvPr/>
        </p:nvPicPr>
        <p:blipFill>
          <a:blip r:embed="rId3"/>
          <a:stretch>
            <a:fillRect/>
          </a:stretch>
        </p:blipFill>
        <p:spPr>
          <a:xfrm>
            <a:off x="4441349" y="1989899"/>
            <a:ext cx="7843201" cy="3259201"/>
          </a:xfrm>
          <a:prstGeom prst="rect">
            <a:avLst/>
          </a:prstGeom>
        </p:spPr>
      </p:pic>
    </p:spTree>
    <p:extLst>
      <p:ext uri="{BB962C8B-B14F-4D97-AF65-F5344CB8AC3E}">
        <p14:creationId xmlns:p14="http://schemas.microsoft.com/office/powerpoint/2010/main" val="3327213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C5F78B-CBFA-4344-A031-859FB3CDEB19}"/>
              </a:ext>
            </a:extLst>
          </p:cNvPr>
          <p:cNvSpPr>
            <a:spLocks noGrp="1"/>
          </p:cNvSpPr>
          <p:nvPr>
            <p:ph type="title"/>
          </p:nvPr>
        </p:nvSpPr>
        <p:spPr/>
        <p:txBody>
          <a:bodyPr/>
          <a:lstStyle/>
          <a:p>
            <a:r>
              <a:rPr lang="it-IT" dirty="0" err="1"/>
              <a:t>Purposes</a:t>
            </a:r>
            <a:r>
              <a:rPr lang="it-IT" dirty="0"/>
              <a:t> of MIRAI	</a:t>
            </a:r>
          </a:p>
        </p:txBody>
      </p:sp>
      <p:sp>
        <p:nvSpPr>
          <p:cNvPr id="3" name="Segnaposto contenuto 2">
            <a:extLst>
              <a:ext uri="{FF2B5EF4-FFF2-40B4-BE49-F238E27FC236}">
                <a16:creationId xmlns:a16="http://schemas.microsoft.com/office/drawing/2014/main" id="{E6E298D7-9821-4F6A-9A66-CEB286714B82}"/>
              </a:ext>
            </a:extLst>
          </p:cNvPr>
          <p:cNvSpPr>
            <a:spLocks noGrp="1"/>
          </p:cNvSpPr>
          <p:nvPr>
            <p:ph idx="1"/>
          </p:nvPr>
        </p:nvSpPr>
        <p:spPr/>
        <p:txBody>
          <a:bodyPr>
            <a:normAutofit/>
          </a:bodyPr>
          <a:lstStyle/>
          <a:p>
            <a:pPr marL="514350" indent="-514350">
              <a:buFont typeface="+mj-lt"/>
              <a:buAutoNum type="arabicPeriod"/>
            </a:pPr>
            <a:r>
              <a:rPr lang="en-US" dirty="0"/>
              <a:t>Locate and compromise IoT devices to further grow the botnet.</a:t>
            </a:r>
          </a:p>
          <a:p>
            <a:pPr marL="514350" indent="-514350">
              <a:buFont typeface="+mj-lt"/>
              <a:buAutoNum type="arabicPeriod"/>
            </a:pPr>
            <a:r>
              <a:rPr lang="en-US" dirty="0"/>
              <a:t>Launch DDoS attacks based on instructions received from a remote C&amp;C.</a:t>
            </a:r>
          </a:p>
          <a:p>
            <a:r>
              <a:rPr lang="en-US" dirty="0" err="1"/>
              <a:t>Mirai</a:t>
            </a:r>
            <a:r>
              <a:rPr lang="en-US" dirty="0"/>
              <a:t> uses a brute force technique for guessing passwords a.k.a. </a:t>
            </a:r>
            <a:r>
              <a:rPr lang="en-US" dirty="0">
                <a:hlinkClick r:id="rId2"/>
              </a:rPr>
              <a:t>dictionary attacks</a:t>
            </a:r>
            <a:r>
              <a:rPr lang="en-US" dirty="0"/>
              <a:t> based on the following list:</a:t>
            </a:r>
          </a:p>
          <a:p>
            <a:r>
              <a:rPr lang="en-US" dirty="0"/>
              <a:t>https://github.com/jgamblin/Mirai-Source-Code/blob/master/mirai/bot/scanner.c</a:t>
            </a:r>
          </a:p>
        </p:txBody>
      </p:sp>
    </p:spTree>
    <p:extLst>
      <p:ext uri="{BB962C8B-B14F-4D97-AF65-F5344CB8AC3E}">
        <p14:creationId xmlns:p14="http://schemas.microsoft.com/office/powerpoint/2010/main" val="387777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31027B-5039-41D1-B80F-7478B79F3ED9}"/>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0EE2692-B154-459C-ACAD-224F4A510A24}"/>
              </a:ext>
            </a:extLst>
          </p:cNvPr>
          <p:cNvSpPr>
            <a:spLocks noGrp="1"/>
          </p:cNvSpPr>
          <p:nvPr>
            <p:ph idx="1"/>
          </p:nvPr>
        </p:nvSpPr>
        <p:spPr/>
        <p:txBody>
          <a:bodyPr>
            <a:normAutofit/>
          </a:bodyPr>
          <a:lstStyle/>
          <a:p>
            <a:r>
              <a:rPr lang="en-US" dirty="0"/>
              <a:t>For network layer assaults, </a:t>
            </a:r>
            <a:r>
              <a:rPr lang="en-US" dirty="0" err="1"/>
              <a:t>Mirai</a:t>
            </a:r>
            <a:r>
              <a:rPr lang="en-US" dirty="0"/>
              <a:t> is capable of launching GRE IP and GRE ETH floods, as well as SYN and ACK floods, STOMP (Simple Text Oriented Message Protocol) floods, DNS floods and UDP flood attacks.</a:t>
            </a:r>
          </a:p>
          <a:p>
            <a:endParaRPr lang="it-IT" dirty="0"/>
          </a:p>
        </p:txBody>
      </p:sp>
    </p:spTree>
    <p:extLst>
      <p:ext uri="{BB962C8B-B14F-4D97-AF65-F5344CB8AC3E}">
        <p14:creationId xmlns:p14="http://schemas.microsoft.com/office/powerpoint/2010/main" val="1161897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C50F2F-0932-4755-9E8A-C4DD66698054}"/>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16EFDFE-7F7D-4B4F-8E98-A64E3F56AFAA}"/>
              </a:ext>
            </a:extLst>
          </p:cNvPr>
          <p:cNvSpPr>
            <a:spLocks noGrp="1"/>
          </p:cNvSpPr>
          <p:nvPr>
            <p:ph idx="1"/>
          </p:nvPr>
        </p:nvSpPr>
        <p:spPr/>
        <p:txBody>
          <a:bodyPr/>
          <a:lstStyle/>
          <a:p>
            <a:r>
              <a:rPr lang="it-IT" dirty="0"/>
              <a:t>GRE: </a:t>
            </a:r>
            <a:r>
              <a:rPr lang="it-IT" b="1" dirty="0" err="1"/>
              <a:t>Generic</a:t>
            </a:r>
            <a:r>
              <a:rPr lang="it-IT" b="1" dirty="0"/>
              <a:t> Routing </a:t>
            </a:r>
            <a:r>
              <a:rPr lang="it-IT" b="1" dirty="0" err="1"/>
              <a:t>Encapsulation</a:t>
            </a:r>
            <a:r>
              <a:rPr lang="it-IT" b="1" dirty="0"/>
              <a:t> </a:t>
            </a:r>
          </a:p>
          <a:p>
            <a:r>
              <a:rPr lang="it-IT" dirty="0"/>
              <a:t>a </a:t>
            </a:r>
            <a:r>
              <a:rPr lang="it-IT" dirty="0" err="1"/>
              <a:t>tunelling</a:t>
            </a:r>
            <a:r>
              <a:rPr lang="it-IT" dirty="0"/>
              <a:t> </a:t>
            </a:r>
            <a:r>
              <a:rPr lang="it-IT" dirty="0" err="1"/>
              <a:t>protocol</a:t>
            </a:r>
            <a:r>
              <a:rPr lang="it-IT" dirty="0"/>
              <a:t> </a:t>
            </a:r>
            <a:r>
              <a:rPr lang="it-IT" dirty="0" err="1"/>
              <a:t>developed</a:t>
            </a:r>
            <a:r>
              <a:rPr lang="it-IT" dirty="0"/>
              <a:t> by CISCO System </a:t>
            </a:r>
            <a:r>
              <a:rPr lang="it-IT" dirty="0" err="1"/>
              <a:t>that</a:t>
            </a:r>
            <a:r>
              <a:rPr lang="it-IT" dirty="0"/>
              <a:t> can </a:t>
            </a:r>
            <a:r>
              <a:rPr lang="it-IT" dirty="0" err="1"/>
              <a:t>encapsulate</a:t>
            </a:r>
            <a:r>
              <a:rPr lang="it-IT" dirty="0"/>
              <a:t> a </a:t>
            </a:r>
            <a:r>
              <a:rPr lang="it-IT" dirty="0" err="1"/>
              <a:t>variety</a:t>
            </a:r>
            <a:r>
              <a:rPr lang="it-IT" dirty="0"/>
              <a:t> of network </a:t>
            </a:r>
            <a:r>
              <a:rPr lang="it-IT" dirty="0" err="1"/>
              <a:t>layer</a:t>
            </a:r>
            <a:r>
              <a:rPr lang="it-IT" dirty="0"/>
              <a:t> </a:t>
            </a:r>
            <a:r>
              <a:rPr lang="it-IT" dirty="0" err="1"/>
              <a:t>protocols</a:t>
            </a:r>
            <a:endParaRPr lang="it-IT" dirty="0"/>
          </a:p>
          <a:p>
            <a:r>
              <a:rPr lang="it-IT" dirty="0" err="1"/>
              <a:t>Providing</a:t>
            </a:r>
            <a:r>
              <a:rPr lang="it-IT" dirty="0"/>
              <a:t> </a:t>
            </a:r>
            <a:r>
              <a:rPr lang="it-IT" dirty="0" err="1"/>
              <a:t>workarounds</a:t>
            </a:r>
            <a:r>
              <a:rPr lang="it-IT" dirty="0"/>
              <a:t> for networks with limited </a:t>
            </a:r>
            <a:r>
              <a:rPr lang="it-IT" dirty="0" err="1"/>
              <a:t>hops</a:t>
            </a:r>
            <a:endParaRPr lang="it-IT" dirty="0"/>
          </a:p>
          <a:p>
            <a:r>
              <a:rPr lang="it-IT" dirty="0" err="1"/>
              <a:t>Being</a:t>
            </a:r>
            <a:r>
              <a:rPr lang="it-IT" dirty="0"/>
              <a:t> </a:t>
            </a:r>
            <a:r>
              <a:rPr lang="it-IT" dirty="0" err="1"/>
              <a:t>less</a:t>
            </a:r>
            <a:r>
              <a:rPr lang="it-IT" dirty="0"/>
              <a:t> </a:t>
            </a:r>
            <a:r>
              <a:rPr lang="it-IT" dirty="0" err="1"/>
              <a:t>resource</a:t>
            </a:r>
            <a:r>
              <a:rPr lang="it-IT" dirty="0"/>
              <a:t> </a:t>
            </a:r>
            <a:r>
              <a:rPr lang="it-IT" dirty="0" err="1"/>
              <a:t>demanding</a:t>
            </a:r>
            <a:r>
              <a:rPr lang="it-IT" dirty="0"/>
              <a:t> </a:t>
            </a:r>
            <a:r>
              <a:rPr lang="it-IT" dirty="0" err="1"/>
              <a:t>than</a:t>
            </a:r>
            <a:r>
              <a:rPr lang="it-IT" dirty="0"/>
              <a:t> </a:t>
            </a:r>
            <a:r>
              <a:rPr lang="it-IT" dirty="0" err="1"/>
              <a:t>its</a:t>
            </a:r>
            <a:r>
              <a:rPr lang="it-IT" dirty="0"/>
              <a:t> </a:t>
            </a:r>
            <a:r>
              <a:rPr lang="it-IT" dirty="0" err="1"/>
              <a:t>alternatives</a:t>
            </a:r>
            <a:r>
              <a:rPr lang="it-IT" dirty="0"/>
              <a:t> (</a:t>
            </a:r>
            <a:r>
              <a:rPr lang="it-IT" dirty="0" err="1"/>
              <a:t>Ipsec</a:t>
            </a:r>
            <a:r>
              <a:rPr lang="it-IT" dirty="0"/>
              <a:t>, VPN)</a:t>
            </a:r>
          </a:p>
          <a:p>
            <a:r>
              <a:rPr lang="it-IT" dirty="0"/>
              <a:t>GRE IP/ETH flood </a:t>
            </a:r>
            <a:r>
              <a:rPr lang="it-IT" dirty="0" err="1"/>
              <a:t>utilizes</a:t>
            </a:r>
            <a:r>
              <a:rPr lang="it-IT" dirty="0"/>
              <a:t> GRE tunnel </a:t>
            </a:r>
            <a:r>
              <a:rPr lang="it-IT" dirty="0" err="1"/>
              <a:t>messages</a:t>
            </a:r>
            <a:r>
              <a:rPr lang="it-IT" dirty="0"/>
              <a:t> to flood the </a:t>
            </a:r>
            <a:r>
              <a:rPr lang="it-IT" dirty="0" err="1"/>
              <a:t>victim</a:t>
            </a:r>
            <a:r>
              <a:rPr lang="it-IT" dirty="0"/>
              <a:t> site</a:t>
            </a:r>
          </a:p>
          <a:p>
            <a:endParaRPr lang="it-IT" dirty="0"/>
          </a:p>
        </p:txBody>
      </p:sp>
    </p:spTree>
    <p:extLst>
      <p:ext uri="{BB962C8B-B14F-4D97-AF65-F5344CB8AC3E}">
        <p14:creationId xmlns:p14="http://schemas.microsoft.com/office/powerpoint/2010/main" val="3622360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BA6CD3-0E74-494B-B1EE-5B59676EBF33}"/>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46280C5-8B7E-4994-A703-D8F8656BD6C6}"/>
              </a:ext>
            </a:extLst>
          </p:cNvPr>
          <p:cNvSpPr>
            <a:spLocks noGrp="1"/>
          </p:cNvSpPr>
          <p:nvPr>
            <p:ph idx="1"/>
          </p:nvPr>
        </p:nvSpPr>
        <p:spPr/>
        <p:txBody>
          <a:bodyPr>
            <a:normAutofit fontScale="77500" lnSpcReduction="20000"/>
          </a:bodyPr>
          <a:lstStyle/>
          <a:p>
            <a:r>
              <a:rPr lang="it-IT" dirty="0"/>
              <a:t>Mirai </a:t>
            </a:r>
            <a:r>
              <a:rPr lang="it-IT" dirty="0" err="1"/>
              <a:t>also</a:t>
            </a:r>
            <a:r>
              <a:rPr lang="it-IT" dirty="0"/>
              <a:t> </a:t>
            </a:r>
            <a:r>
              <a:rPr lang="it-IT" dirty="0" err="1"/>
              <a:t>seems</a:t>
            </a:r>
            <a:r>
              <a:rPr lang="it-IT" dirty="0"/>
              <a:t> to </a:t>
            </a:r>
            <a:r>
              <a:rPr lang="it-IT" dirty="0" err="1"/>
              <a:t>possess</a:t>
            </a:r>
            <a:r>
              <a:rPr lang="it-IT" dirty="0"/>
              <a:t> some bypass capabilities, </a:t>
            </a:r>
            <a:r>
              <a:rPr lang="it-IT" dirty="0" err="1"/>
              <a:t>which</a:t>
            </a:r>
            <a:r>
              <a:rPr lang="it-IT" dirty="0"/>
              <a:t> </a:t>
            </a:r>
            <a:r>
              <a:rPr lang="it-IT" dirty="0" err="1"/>
              <a:t>allows</a:t>
            </a:r>
            <a:r>
              <a:rPr lang="it-IT" dirty="0"/>
              <a:t> </a:t>
            </a:r>
            <a:r>
              <a:rPr lang="it-IT" dirty="0" err="1"/>
              <a:t>it</a:t>
            </a:r>
            <a:r>
              <a:rPr lang="it-IT" dirty="0"/>
              <a:t> to </a:t>
            </a:r>
            <a:r>
              <a:rPr lang="it-IT" dirty="0" err="1"/>
              <a:t>circumvent</a:t>
            </a:r>
            <a:r>
              <a:rPr lang="it-IT" dirty="0"/>
              <a:t> security </a:t>
            </a:r>
            <a:r>
              <a:rPr lang="it-IT" dirty="0" err="1"/>
              <a:t>solutions</a:t>
            </a:r>
            <a:r>
              <a:rPr lang="it-IT" dirty="0"/>
              <a:t>:</a:t>
            </a:r>
          </a:p>
          <a:p>
            <a:endParaRPr lang="it-IT" dirty="0"/>
          </a:p>
          <a:p>
            <a:pPr marL="0" indent="0">
              <a:buNone/>
            </a:pPr>
            <a:r>
              <a:rPr lang="it-IT" dirty="0"/>
              <a:t>#</a:t>
            </a:r>
            <a:r>
              <a:rPr lang="it-IT" dirty="0" err="1"/>
              <a:t>define</a:t>
            </a:r>
            <a:r>
              <a:rPr lang="it-IT" dirty="0"/>
              <a:t> TABLE_ATK_DOSARREST                     45  // "server: </a:t>
            </a:r>
            <a:r>
              <a:rPr lang="it-IT" dirty="0" err="1"/>
              <a:t>dosarrest</a:t>
            </a:r>
            <a:r>
              <a:rPr lang="it-IT" dirty="0"/>
              <a:t>"</a:t>
            </a:r>
          </a:p>
          <a:p>
            <a:pPr marL="0" indent="0">
              <a:buNone/>
            </a:pPr>
            <a:r>
              <a:rPr lang="it-IT" dirty="0"/>
              <a:t>#</a:t>
            </a:r>
            <a:r>
              <a:rPr lang="it-IT" dirty="0" err="1"/>
              <a:t>define</a:t>
            </a:r>
            <a:r>
              <a:rPr lang="it-IT" dirty="0"/>
              <a:t> TABLE_ATK_CLOUDFLARE_NGINX      46  // "server: </a:t>
            </a:r>
            <a:r>
              <a:rPr lang="it-IT" dirty="0" err="1"/>
              <a:t>cloudflare-nginx</a:t>
            </a:r>
            <a:r>
              <a:rPr lang="it-IT" dirty="0"/>
              <a:t>"</a:t>
            </a:r>
          </a:p>
          <a:p>
            <a:pPr marL="0" indent="0">
              <a:buNone/>
            </a:pPr>
            <a:r>
              <a:rPr lang="it-IT" dirty="0"/>
              <a:t> </a:t>
            </a:r>
          </a:p>
          <a:p>
            <a:pPr marL="0" indent="0">
              <a:buNone/>
            </a:pPr>
            <a:r>
              <a:rPr lang="it-IT" dirty="0" err="1"/>
              <a:t>if</a:t>
            </a:r>
            <a:r>
              <a:rPr lang="it-IT" dirty="0"/>
              <a:t> (</a:t>
            </a:r>
            <a:r>
              <a:rPr lang="it-IT" dirty="0" err="1"/>
              <a:t>util_stristr</a:t>
            </a:r>
            <a:r>
              <a:rPr lang="it-IT" dirty="0"/>
              <a:t>(</a:t>
            </a:r>
            <a:r>
              <a:rPr lang="it-IT" dirty="0" err="1"/>
              <a:t>generic_memes</a:t>
            </a:r>
            <a:r>
              <a:rPr lang="it-IT" dirty="0"/>
              <a:t>, </a:t>
            </a:r>
            <a:r>
              <a:rPr lang="it-IT" dirty="0" err="1"/>
              <a:t>ret</a:t>
            </a:r>
            <a:r>
              <a:rPr lang="it-IT" dirty="0"/>
              <a:t>, </a:t>
            </a:r>
            <a:r>
              <a:rPr lang="it-IT" dirty="0" err="1"/>
              <a:t>table_retrieve_val</a:t>
            </a:r>
            <a:r>
              <a:rPr lang="it-IT" dirty="0"/>
              <a:t>(TABLE_ATK_CLOUDFLARE_NGINX, NULL)) != -1)</a:t>
            </a:r>
          </a:p>
          <a:p>
            <a:pPr marL="0" indent="0">
              <a:buNone/>
            </a:pPr>
            <a:r>
              <a:rPr lang="it-IT" dirty="0"/>
              <a:t>                        </a:t>
            </a:r>
            <a:r>
              <a:rPr lang="it-IT" dirty="0" err="1"/>
              <a:t>conn</a:t>
            </a:r>
            <a:r>
              <a:rPr lang="it-IT" dirty="0"/>
              <a:t>-&gt;</a:t>
            </a:r>
            <a:r>
              <a:rPr lang="it-IT" dirty="0" err="1"/>
              <a:t>protection_type</a:t>
            </a:r>
            <a:r>
              <a:rPr lang="it-IT" dirty="0"/>
              <a:t> = HTTP_PROT_CLOUDFLARE;</a:t>
            </a:r>
          </a:p>
          <a:p>
            <a:pPr marL="0" indent="0">
              <a:buNone/>
            </a:pPr>
            <a:r>
              <a:rPr lang="it-IT" dirty="0"/>
              <a:t> </a:t>
            </a:r>
          </a:p>
          <a:p>
            <a:pPr marL="0" indent="0">
              <a:buNone/>
            </a:pPr>
            <a:r>
              <a:rPr lang="it-IT" dirty="0" err="1"/>
              <a:t>if</a:t>
            </a:r>
            <a:r>
              <a:rPr lang="it-IT" dirty="0"/>
              <a:t> (</a:t>
            </a:r>
            <a:r>
              <a:rPr lang="it-IT" dirty="0" err="1"/>
              <a:t>util_stristr</a:t>
            </a:r>
            <a:r>
              <a:rPr lang="it-IT" dirty="0"/>
              <a:t>(</a:t>
            </a:r>
            <a:r>
              <a:rPr lang="it-IT" dirty="0" err="1"/>
              <a:t>generic_memes</a:t>
            </a:r>
            <a:r>
              <a:rPr lang="it-IT" dirty="0"/>
              <a:t>, </a:t>
            </a:r>
            <a:r>
              <a:rPr lang="it-IT" dirty="0" err="1"/>
              <a:t>ret</a:t>
            </a:r>
            <a:r>
              <a:rPr lang="it-IT" dirty="0"/>
              <a:t>, </a:t>
            </a:r>
            <a:r>
              <a:rPr lang="it-IT" dirty="0" err="1"/>
              <a:t>table_retrieve_val</a:t>
            </a:r>
            <a:r>
              <a:rPr lang="it-IT" dirty="0"/>
              <a:t>(TABLE_ATK_DOSARREST, NULL)) != -1)</a:t>
            </a:r>
          </a:p>
          <a:p>
            <a:pPr marL="0" indent="0">
              <a:buNone/>
            </a:pPr>
            <a:r>
              <a:rPr lang="it-IT" dirty="0"/>
              <a:t>                        </a:t>
            </a:r>
            <a:r>
              <a:rPr lang="it-IT" dirty="0" err="1"/>
              <a:t>conn</a:t>
            </a:r>
            <a:r>
              <a:rPr lang="it-IT" dirty="0"/>
              <a:t>-&gt;</a:t>
            </a:r>
            <a:r>
              <a:rPr lang="it-IT" dirty="0" err="1"/>
              <a:t>protection_type</a:t>
            </a:r>
            <a:r>
              <a:rPr lang="it-IT" dirty="0"/>
              <a:t> = HTTP_PROT_DOSARREST;</a:t>
            </a:r>
          </a:p>
          <a:p>
            <a:endParaRPr lang="it-IT" dirty="0"/>
          </a:p>
          <a:p>
            <a:endParaRPr lang="it-IT" dirty="0"/>
          </a:p>
        </p:txBody>
      </p:sp>
    </p:spTree>
    <p:extLst>
      <p:ext uri="{BB962C8B-B14F-4D97-AF65-F5344CB8AC3E}">
        <p14:creationId xmlns:p14="http://schemas.microsoft.com/office/powerpoint/2010/main" val="382341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98B48-7428-4838-8666-08B0B8A4CEDB}"/>
              </a:ext>
            </a:extLst>
          </p:cNvPr>
          <p:cNvSpPr>
            <a:spLocks noGrp="1"/>
          </p:cNvSpPr>
          <p:nvPr>
            <p:ph type="title"/>
          </p:nvPr>
        </p:nvSpPr>
        <p:spPr/>
        <p:txBody>
          <a:bodyPr/>
          <a:lstStyle/>
          <a:p>
            <a:r>
              <a:rPr lang="en-US" b="1" dirty="0" err="1"/>
              <a:t>Mirai’s</a:t>
            </a:r>
            <a:r>
              <a:rPr lang="en-US" b="1" dirty="0"/>
              <a:t> “Don’t Mess With” List</a:t>
            </a:r>
            <a:br>
              <a:rPr lang="en-US" b="1" dirty="0"/>
            </a:br>
            <a:endParaRPr lang="it-IT" dirty="0"/>
          </a:p>
        </p:txBody>
      </p:sp>
      <p:sp>
        <p:nvSpPr>
          <p:cNvPr id="3" name="Segnaposto contenuto 2">
            <a:extLst>
              <a:ext uri="{FF2B5EF4-FFF2-40B4-BE49-F238E27FC236}">
                <a16:creationId xmlns:a16="http://schemas.microsoft.com/office/drawing/2014/main" id="{E4273A2F-A74F-45D7-9CBA-3E9D0D0FAA61}"/>
              </a:ext>
            </a:extLst>
          </p:cNvPr>
          <p:cNvSpPr>
            <a:spLocks noGrp="1"/>
          </p:cNvSpPr>
          <p:nvPr>
            <p:ph idx="1"/>
          </p:nvPr>
        </p:nvSpPr>
        <p:spPr/>
        <p:txBody>
          <a:bodyPr/>
          <a:lstStyle/>
          <a:p>
            <a:r>
              <a:rPr lang="en-US" dirty="0"/>
              <a:t>One of the most interesting things revealed by the code was a hardcoded list of IPs </a:t>
            </a:r>
            <a:r>
              <a:rPr lang="en-US" dirty="0" err="1"/>
              <a:t>Mirai</a:t>
            </a:r>
            <a:r>
              <a:rPr lang="en-US" dirty="0"/>
              <a:t> bots are programmed to avoid when performing their IP scans.</a:t>
            </a:r>
          </a:p>
          <a:p>
            <a:r>
              <a:rPr lang="en-US" dirty="0"/>
              <a:t>This list, which you can find below, includes the US Postal Service, the Department of Defense, the Internet Assigned Numbers Authority (IANA) and IP ranges belonging to Hewlett-Packard and General Electric.</a:t>
            </a:r>
          </a:p>
          <a:p>
            <a:endParaRPr lang="it-IT" dirty="0"/>
          </a:p>
        </p:txBody>
      </p:sp>
    </p:spTree>
    <p:extLst>
      <p:ext uri="{BB962C8B-B14F-4D97-AF65-F5344CB8AC3E}">
        <p14:creationId xmlns:p14="http://schemas.microsoft.com/office/powerpoint/2010/main" val="2300579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5E13609-3655-4814-B62B-4C442CE9BC97}"/>
              </a:ext>
            </a:extLst>
          </p:cNvPr>
          <p:cNvSpPr>
            <a:spLocks noGrp="1"/>
          </p:cNvSpPr>
          <p:nvPr>
            <p:ph type="title"/>
          </p:nvPr>
        </p:nvSpPr>
        <p:spPr/>
        <p:txBody>
          <a:bodyPr/>
          <a:lstStyle/>
          <a:p>
            <a:r>
              <a:rPr lang="it-IT" dirty="0" err="1"/>
              <a:t>Territorial</a:t>
            </a:r>
            <a:r>
              <a:rPr lang="it-IT" dirty="0"/>
              <a:t> Predator</a:t>
            </a:r>
          </a:p>
        </p:txBody>
      </p:sp>
      <p:sp>
        <p:nvSpPr>
          <p:cNvPr id="3" name="Segnaposto contenuto 2">
            <a:extLst>
              <a:ext uri="{FF2B5EF4-FFF2-40B4-BE49-F238E27FC236}">
                <a16:creationId xmlns:a16="http://schemas.microsoft.com/office/drawing/2014/main" id="{6FD81BF1-6E22-437A-A216-871519EE8CF9}"/>
              </a:ext>
            </a:extLst>
          </p:cNvPr>
          <p:cNvSpPr>
            <a:spLocks noGrp="1"/>
          </p:cNvSpPr>
          <p:nvPr>
            <p:ph idx="1"/>
          </p:nvPr>
        </p:nvSpPr>
        <p:spPr/>
        <p:txBody>
          <a:bodyPr>
            <a:normAutofit fontScale="92500" lnSpcReduction="10000"/>
          </a:bodyPr>
          <a:lstStyle/>
          <a:p>
            <a:r>
              <a:rPr lang="en-US" dirty="0"/>
              <a:t>Another interesting thing about </a:t>
            </a:r>
            <a:r>
              <a:rPr lang="en-US" dirty="0" err="1"/>
              <a:t>Mirai</a:t>
            </a:r>
            <a:r>
              <a:rPr lang="en-US" dirty="0"/>
              <a:t> is its “territorial” nature. The malware holds several killer scripts meant to eradicate other worms and Trojans, as well as prohibiting remote connection attempts of the hijacked device.</a:t>
            </a:r>
          </a:p>
          <a:p>
            <a:endParaRPr lang="en-US" dirty="0"/>
          </a:p>
          <a:p>
            <a:r>
              <a:rPr lang="en-US" dirty="0"/>
              <a:t>For example, the following scripts close all processes that use SSH, Telnet and HTTP ports:</a:t>
            </a:r>
          </a:p>
          <a:p>
            <a:endParaRPr lang="en-US" dirty="0"/>
          </a:p>
          <a:p>
            <a:pPr marL="0" indent="0">
              <a:buNone/>
            </a:pPr>
            <a:r>
              <a:rPr lang="en-US" dirty="0" err="1"/>
              <a:t>killer_kill_by_port</a:t>
            </a:r>
            <a:r>
              <a:rPr lang="en-US" dirty="0"/>
              <a:t>(</a:t>
            </a:r>
            <a:r>
              <a:rPr lang="en-US" dirty="0" err="1"/>
              <a:t>htons</a:t>
            </a:r>
            <a:r>
              <a:rPr lang="en-US" dirty="0"/>
              <a:t>(23))  // Kill telnet service</a:t>
            </a:r>
          </a:p>
          <a:p>
            <a:pPr marL="0" indent="0">
              <a:buNone/>
            </a:pPr>
            <a:r>
              <a:rPr lang="en-US" dirty="0" err="1"/>
              <a:t>killer_kill_by_port</a:t>
            </a:r>
            <a:r>
              <a:rPr lang="en-US" dirty="0"/>
              <a:t>(</a:t>
            </a:r>
            <a:r>
              <a:rPr lang="en-US" dirty="0" err="1"/>
              <a:t>htons</a:t>
            </a:r>
            <a:r>
              <a:rPr lang="en-US" dirty="0"/>
              <a:t>(22))  // Kill SSH service</a:t>
            </a:r>
          </a:p>
          <a:p>
            <a:pPr marL="0" indent="0">
              <a:buNone/>
            </a:pPr>
            <a:r>
              <a:rPr lang="en-US" dirty="0" err="1"/>
              <a:t>killer_kill_by_port</a:t>
            </a:r>
            <a:r>
              <a:rPr lang="en-US" dirty="0"/>
              <a:t>(</a:t>
            </a:r>
            <a:r>
              <a:rPr lang="en-US" dirty="0" err="1"/>
              <a:t>htons</a:t>
            </a:r>
            <a:r>
              <a:rPr lang="en-US" dirty="0"/>
              <a:t>(80))  // Kill HTTP service</a:t>
            </a:r>
          </a:p>
          <a:p>
            <a:pPr marL="0" indent="0">
              <a:buNone/>
            </a:pPr>
            <a:endParaRPr lang="en-US" dirty="0"/>
          </a:p>
          <a:p>
            <a:pPr marL="0" indent="0">
              <a:buNone/>
            </a:pPr>
            <a:endParaRPr lang="en-US" dirty="0"/>
          </a:p>
          <a:p>
            <a:endParaRPr lang="it-IT" dirty="0"/>
          </a:p>
        </p:txBody>
      </p:sp>
    </p:spTree>
    <p:extLst>
      <p:ext uri="{BB962C8B-B14F-4D97-AF65-F5344CB8AC3E}">
        <p14:creationId xmlns:p14="http://schemas.microsoft.com/office/powerpoint/2010/main" val="85886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E02B91-CD24-4C0E-AD69-BBE35D9BB7C8}"/>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908A7BF-53FF-4495-88B8-D050E8F39EE3}"/>
              </a:ext>
            </a:extLst>
          </p:cNvPr>
          <p:cNvSpPr>
            <a:spLocks noGrp="1"/>
          </p:cNvSpPr>
          <p:nvPr>
            <p:ph idx="1"/>
          </p:nvPr>
        </p:nvSpPr>
        <p:spPr/>
        <p:txBody>
          <a:bodyPr>
            <a:normAutofit fontScale="92500" lnSpcReduction="20000"/>
          </a:bodyPr>
          <a:lstStyle/>
          <a:p>
            <a:r>
              <a:rPr lang="en-US" dirty="0"/>
              <a:t>In September 2016, a spree of massive distributed denial-of-service (DDoS) attacks temporarily crippled Krebs on Security, OVH, and </a:t>
            </a:r>
            <a:r>
              <a:rPr lang="en-US" dirty="0" err="1"/>
              <a:t>Dyn</a:t>
            </a:r>
            <a:r>
              <a:rPr lang="en-US" dirty="0"/>
              <a:t>.</a:t>
            </a:r>
          </a:p>
          <a:p>
            <a:r>
              <a:rPr lang="en-US" dirty="0"/>
              <a:t>attack on Krebs exceeded 600 Gbps in volume -&gt; 10</a:t>
            </a:r>
            <a:r>
              <a:rPr lang="en-US" baseline="30000" dirty="0"/>
              <a:t>5</a:t>
            </a:r>
            <a:r>
              <a:rPr lang="en-US" dirty="0"/>
              <a:t> compromised devices</a:t>
            </a:r>
          </a:p>
          <a:p>
            <a:r>
              <a:rPr lang="en-US" dirty="0"/>
              <a:t>Success factors:</a:t>
            </a:r>
          </a:p>
          <a:p>
            <a:pPr lvl="1"/>
            <a:r>
              <a:rPr lang="en-US" dirty="0"/>
              <a:t>efficient spreading based on Internet-wide scanning, </a:t>
            </a:r>
          </a:p>
          <a:p>
            <a:pPr lvl="1"/>
            <a:r>
              <a:rPr lang="en-US" dirty="0"/>
              <a:t>rampant use of insecure default passwords in IoT products, and </a:t>
            </a:r>
          </a:p>
          <a:p>
            <a:pPr lvl="1"/>
            <a:r>
              <a:rPr lang="en-US" dirty="0"/>
              <a:t>keeping the botnet’s behavior simple would allow it to infect many heterogeneous </a:t>
            </a:r>
            <a:r>
              <a:rPr lang="it-IT" dirty="0"/>
              <a:t>devices</a:t>
            </a:r>
          </a:p>
          <a:p>
            <a:r>
              <a:rPr lang="it-IT" dirty="0"/>
              <a:t>the botnet </a:t>
            </a:r>
            <a:r>
              <a:rPr lang="en-US" dirty="0"/>
              <a:t>infected nearly 65,000 IoT devices in its first 20 hours before reaching a steady state population of 200,000–</a:t>
            </a:r>
            <a:r>
              <a:rPr lang="it-IT" dirty="0"/>
              <a:t>300,000 </a:t>
            </a:r>
            <a:r>
              <a:rPr lang="it-IT" dirty="0" err="1"/>
              <a:t>infections</a:t>
            </a:r>
            <a:endParaRPr lang="it-IT" dirty="0"/>
          </a:p>
          <a:p>
            <a:r>
              <a:rPr lang="en-US" dirty="0"/>
              <a:t>These bots fell into a narrow band of geographic regions and autonomous systems, with Brazil, Columbia, and Vietnam disproportionately accounting for </a:t>
            </a:r>
            <a:r>
              <a:rPr lang="it-IT" dirty="0"/>
              <a:t>41.5% of </a:t>
            </a:r>
            <a:r>
              <a:rPr lang="it-IT" dirty="0" err="1"/>
              <a:t>infections</a:t>
            </a:r>
            <a:r>
              <a:rPr lang="it-IT" dirty="0"/>
              <a:t>.</a:t>
            </a:r>
          </a:p>
          <a:p>
            <a:endParaRPr lang="it-IT" dirty="0"/>
          </a:p>
        </p:txBody>
      </p:sp>
    </p:spTree>
    <p:extLst>
      <p:ext uri="{BB962C8B-B14F-4D97-AF65-F5344CB8AC3E}">
        <p14:creationId xmlns:p14="http://schemas.microsoft.com/office/powerpoint/2010/main" val="3706005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B260E4-7BEF-4895-A641-7EF23F62DD9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FD1AE5B0-B0B1-45B0-92EE-F32665871DBF}"/>
              </a:ext>
            </a:extLst>
          </p:cNvPr>
          <p:cNvSpPr>
            <a:spLocks noGrp="1"/>
          </p:cNvSpPr>
          <p:nvPr>
            <p:ph idx="1"/>
          </p:nvPr>
        </p:nvSpPr>
        <p:spPr/>
        <p:txBody>
          <a:bodyPr>
            <a:normAutofit fontScale="70000" lnSpcReduction="20000"/>
          </a:bodyPr>
          <a:lstStyle/>
          <a:p>
            <a:r>
              <a:rPr lang="it-IT" dirty="0"/>
              <a:t>and </a:t>
            </a:r>
            <a:r>
              <a:rPr lang="it-IT" dirty="0" err="1"/>
              <a:t>this</a:t>
            </a:r>
            <a:r>
              <a:rPr lang="it-IT" dirty="0"/>
              <a:t> </a:t>
            </a:r>
            <a:r>
              <a:rPr lang="it-IT" dirty="0" err="1"/>
              <a:t>function</a:t>
            </a:r>
            <a:r>
              <a:rPr lang="it-IT" dirty="0"/>
              <a:t> </a:t>
            </a:r>
            <a:r>
              <a:rPr lang="it-IT" dirty="0" err="1"/>
              <a:t>searches</a:t>
            </a:r>
            <a:r>
              <a:rPr lang="it-IT" dirty="0"/>
              <a:t> and </a:t>
            </a:r>
            <a:r>
              <a:rPr lang="it-IT" dirty="0" err="1"/>
              <a:t>destroys</a:t>
            </a:r>
            <a:r>
              <a:rPr lang="it-IT" dirty="0"/>
              <a:t> the Anime malware—a “</a:t>
            </a:r>
            <a:r>
              <a:rPr lang="it-IT" dirty="0" err="1"/>
              <a:t>competing</a:t>
            </a:r>
            <a:r>
              <a:rPr lang="it-IT" dirty="0"/>
              <a:t>” </a:t>
            </a:r>
            <a:r>
              <a:rPr lang="it-IT" dirty="0" err="1"/>
              <a:t>piece</a:t>
            </a:r>
            <a:r>
              <a:rPr lang="it-IT" dirty="0"/>
              <a:t> of software, </a:t>
            </a:r>
            <a:r>
              <a:rPr lang="it-IT" dirty="0" err="1"/>
              <a:t>which</a:t>
            </a:r>
            <a:r>
              <a:rPr lang="it-IT" dirty="0"/>
              <a:t> </a:t>
            </a:r>
            <a:r>
              <a:rPr lang="it-IT" dirty="0" err="1"/>
              <a:t>is</a:t>
            </a:r>
            <a:r>
              <a:rPr lang="it-IT" dirty="0"/>
              <a:t> </a:t>
            </a:r>
            <a:r>
              <a:rPr lang="it-IT" dirty="0" err="1"/>
              <a:t>also</a:t>
            </a:r>
            <a:r>
              <a:rPr lang="it-IT" dirty="0"/>
              <a:t> </a:t>
            </a:r>
            <a:r>
              <a:rPr lang="it-IT" dirty="0" err="1"/>
              <a:t>used</a:t>
            </a:r>
            <a:r>
              <a:rPr lang="it-IT" dirty="0"/>
              <a:t> to compromise IoT devices:</a:t>
            </a:r>
          </a:p>
          <a:p>
            <a:endParaRPr lang="it-IT" dirty="0"/>
          </a:p>
          <a:p>
            <a:r>
              <a:rPr lang="it-IT" dirty="0" err="1"/>
              <a:t>searching</a:t>
            </a:r>
            <a:r>
              <a:rPr lang="it-IT" dirty="0"/>
              <a:t> for .anime </a:t>
            </a:r>
            <a:r>
              <a:rPr lang="it-IT" dirty="0" err="1"/>
              <a:t>process</a:t>
            </a:r>
            <a:endParaRPr lang="it-IT" dirty="0"/>
          </a:p>
          <a:p>
            <a:r>
              <a:rPr lang="it-IT" dirty="0"/>
              <a:t>       </a:t>
            </a:r>
            <a:r>
              <a:rPr lang="it-IT" dirty="0" err="1"/>
              <a:t>table_unlock_val</a:t>
            </a:r>
            <a:r>
              <a:rPr lang="it-IT" dirty="0"/>
              <a:t>(TABLE_KILLER_ANIME);</a:t>
            </a:r>
          </a:p>
          <a:p>
            <a:r>
              <a:rPr lang="it-IT" dirty="0"/>
              <a:t>                // </a:t>
            </a:r>
            <a:r>
              <a:rPr lang="it-IT" dirty="0" err="1"/>
              <a:t>If</a:t>
            </a:r>
            <a:r>
              <a:rPr lang="it-IT" dirty="0"/>
              <a:t> </a:t>
            </a:r>
            <a:r>
              <a:rPr lang="it-IT" dirty="0" err="1"/>
              <a:t>path</a:t>
            </a:r>
            <a:r>
              <a:rPr lang="it-IT" dirty="0"/>
              <a:t> </a:t>
            </a:r>
            <a:r>
              <a:rPr lang="it-IT" dirty="0" err="1"/>
              <a:t>contains</a:t>
            </a:r>
            <a:r>
              <a:rPr lang="it-IT" dirty="0"/>
              <a:t> ".anime" </a:t>
            </a:r>
            <a:r>
              <a:rPr lang="it-IT" dirty="0" err="1"/>
              <a:t>kill</a:t>
            </a:r>
            <a:r>
              <a:rPr lang="it-IT" dirty="0"/>
              <a:t>.</a:t>
            </a:r>
          </a:p>
          <a:p>
            <a:r>
              <a:rPr lang="it-IT" dirty="0"/>
              <a:t>                </a:t>
            </a:r>
            <a:r>
              <a:rPr lang="it-IT" dirty="0" err="1"/>
              <a:t>if</a:t>
            </a:r>
            <a:r>
              <a:rPr lang="it-IT" dirty="0"/>
              <a:t> (</a:t>
            </a:r>
            <a:r>
              <a:rPr lang="it-IT" dirty="0" err="1"/>
              <a:t>util_stristr</a:t>
            </a:r>
            <a:r>
              <a:rPr lang="it-IT" dirty="0"/>
              <a:t>(</a:t>
            </a:r>
            <a:r>
              <a:rPr lang="it-IT" dirty="0" err="1"/>
              <a:t>realpath</a:t>
            </a:r>
            <a:r>
              <a:rPr lang="it-IT" dirty="0"/>
              <a:t>, </a:t>
            </a:r>
            <a:r>
              <a:rPr lang="it-IT" dirty="0" err="1"/>
              <a:t>rp_len</a:t>
            </a:r>
            <a:r>
              <a:rPr lang="it-IT" dirty="0"/>
              <a:t> - 1, </a:t>
            </a:r>
            <a:r>
              <a:rPr lang="it-IT" dirty="0" err="1"/>
              <a:t>table_retrieve_val</a:t>
            </a:r>
            <a:r>
              <a:rPr lang="it-IT" dirty="0"/>
              <a:t>(TABLE_KILLER_ANIME, NULL)) != -1)</a:t>
            </a:r>
          </a:p>
          <a:p>
            <a:r>
              <a:rPr lang="it-IT" dirty="0"/>
              <a:t>                {</a:t>
            </a:r>
          </a:p>
          <a:p>
            <a:r>
              <a:rPr lang="it-IT" dirty="0"/>
              <a:t>                    </a:t>
            </a:r>
            <a:r>
              <a:rPr lang="it-IT" dirty="0" err="1"/>
              <a:t>unlink</a:t>
            </a:r>
            <a:r>
              <a:rPr lang="it-IT" dirty="0"/>
              <a:t>(</a:t>
            </a:r>
            <a:r>
              <a:rPr lang="it-IT" dirty="0" err="1"/>
              <a:t>realpath</a:t>
            </a:r>
            <a:r>
              <a:rPr lang="it-IT" dirty="0"/>
              <a:t>);</a:t>
            </a:r>
          </a:p>
          <a:p>
            <a:r>
              <a:rPr lang="it-IT" dirty="0"/>
              <a:t>                    </a:t>
            </a:r>
            <a:r>
              <a:rPr lang="it-IT" dirty="0" err="1"/>
              <a:t>kill</a:t>
            </a:r>
            <a:r>
              <a:rPr lang="it-IT" dirty="0"/>
              <a:t>(</a:t>
            </a:r>
            <a:r>
              <a:rPr lang="it-IT" dirty="0" err="1"/>
              <a:t>pid</a:t>
            </a:r>
            <a:r>
              <a:rPr lang="it-IT" dirty="0"/>
              <a:t>, 9);</a:t>
            </a:r>
          </a:p>
          <a:p>
            <a:r>
              <a:rPr lang="it-IT" dirty="0"/>
              <a:t>                }</a:t>
            </a:r>
          </a:p>
          <a:p>
            <a:r>
              <a:rPr lang="it-IT" dirty="0"/>
              <a:t> </a:t>
            </a:r>
            <a:r>
              <a:rPr lang="it-IT" dirty="0" err="1"/>
              <a:t>table_lock_val</a:t>
            </a:r>
            <a:r>
              <a:rPr lang="it-IT" dirty="0"/>
              <a:t>(TABLE_KILLER_ANIME);</a:t>
            </a:r>
          </a:p>
          <a:p>
            <a:endParaRPr lang="it-IT" dirty="0"/>
          </a:p>
        </p:txBody>
      </p:sp>
    </p:spTree>
    <p:extLst>
      <p:ext uri="{BB962C8B-B14F-4D97-AF65-F5344CB8AC3E}">
        <p14:creationId xmlns:p14="http://schemas.microsoft.com/office/powerpoint/2010/main" val="169656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003A40-183B-4918-B004-836B5A2BA2C8}"/>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562085E-3180-4666-B37E-5B55B36729E5}"/>
              </a:ext>
            </a:extLst>
          </p:cNvPr>
          <p:cNvSpPr>
            <a:spLocks noGrp="1"/>
          </p:cNvSpPr>
          <p:nvPr>
            <p:ph idx="1"/>
          </p:nvPr>
        </p:nvSpPr>
        <p:spPr/>
        <p:txBody>
          <a:bodyPr/>
          <a:lstStyle/>
          <a:p>
            <a:r>
              <a:rPr lang="en-US" dirty="0"/>
              <a:t>The purpose of this aggressive behavior is to:</a:t>
            </a:r>
          </a:p>
          <a:p>
            <a:pPr marL="457200" lvl="1" indent="0">
              <a:buNone/>
            </a:pPr>
            <a:r>
              <a:rPr lang="en-US" dirty="0"/>
              <a:t>Help </a:t>
            </a:r>
            <a:r>
              <a:rPr lang="en-US" dirty="0" err="1"/>
              <a:t>Mirai</a:t>
            </a:r>
            <a:r>
              <a:rPr lang="en-US" dirty="0"/>
              <a:t> maximize the attack potential of the botnet devices.</a:t>
            </a:r>
          </a:p>
          <a:p>
            <a:pPr marL="457200" lvl="1" indent="0">
              <a:buNone/>
            </a:pPr>
            <a:r>
              <a:rPr lang="en-US" dirty="0"/>
              <a:t>Prevent similar removal attempts from other malware.</a:t>
            </a:r>
          </a:p>
          <a:p>
            <a:endParaRPr lang="it-IT" dirty="0"/>
          </a:p>
        </p:txBody>
      </p:sp>
    </p:spTree>
    <p:extLst>
      <p:ext uri="{BB962C8B-B14F-4D97-AF65-F5344CB8AC3E}">
        <p14:creationId xmlns:p14="http://schemas.microsoft.com/office/powerpoint/2010/main" val="3425781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D7406EF-367C-4DAB-BDD8-B75BD41EDA97}"/>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5593003A-9E0C-4DAB-8661-B5BC34C91C44}"/>
              </a:ext>
            </a:extLst>
          </p:cNvPr>
          <p:cNvSpPr>
            <a:spLocks noGrp="1"/>
          </p:cNvSpPr>
          <p:nvPr>
            <p:ph idx="1"/>
          </p:nvPr>
        </p:nvSpPr>
        <p:spPr/>
        <p:txBody>
          <a:bodyPr>
            <a:normAutofit fontScale="55000" lnSpcReduction="20000"/>
          </a:bodyPr>
          <a:lstStyle/>
          <a:p>
            <a:r>
              <a:rPr lang="en-US" dirty="0"/>
              <a:t>Lastly, it’s worth noting that </a:t>
            </a:r>
            <a:r>
              <a:rPr lang="en-US" dirty="0" err="1"/>
              <a:t>Mirai</a:t>
            </a:r>
            <a:r>
              <a:rPr lang="en-US" dirty="0"/>
              <a:t> code holds traces of Russian-language strings despite its English C&amp;C interface. Here, for instance, Russian is used to describe the “username” and “password” login fields:</a:t>
            </a:r>
          </a:p>
          <a:p>
            <a:endParaRPr lang="en-US" dirty="0"/>
          </a:p>
          <a:p>
            <a:r>
              <a:rPr lang="en-US" dirty="0"/>
              <a:t>// Get username</a:t>
            </a:r>
          </a:p>
          <a:p>
            <a:r>
              <a:rPr lang="en-US" dirty="0" err="1"/>
              <a:t>this.conn.SetDeadline</a:t>
            </a:r>
            <a:r>
              <a:rPr lang="en-US" dirty="0"/>
              <a:t>(</a:t>
            </a:r>
            <a:r>
              <a:rPr lang="en-US" dirty="0" err="1"/>
              <a:t>time.Now</a:t>
            </a:r>
            <a:r>
              <a:rPr lang="en-US" dirty="0"/>
              <a:t>().Add(60 * </a:t>
            </a:r>
            <a:r>
              <a:rPr lang="en-US" dirty="0" err="1"/>
              <a:t>time.Second</a:t>
            </a:r>
            <a:r>
              <a:rPr lang="en-US" dirty="0"/>
              <a:t>))</a:t>
            </a:r>
          </a:p>
          <a:p>
            <a:r>
              <a:rPr lang="en-US" dirty="0" err="1"/>
              <a:t>this.conn.Write</a:t>
            </a:r>
            <a:r>
              <a:rPr lang="en-US" dirty="0"/>
              <a:t>([]byte("\033[34;1mпользователь\033[33;3m: \033[0m"))</a:t>
            </a:r>
          </a:p>
          <a:p>
            <a:r>
              <a:rPr lang="en-US" dirty="0"/>
              <a:t>// Get password</a:t>
            </a:r>
          </a:p>
          <a:p>
            <a:r>
              <a:rPr lang="en-US" dirty="0" err="1"/>
              <a:t>this.conn.SetDeadline</a:t>
            </a:r>
            <a:r>
              <a:rPr lang="en-US" dirty="0"/>
              <a:t>(</a:t>
            </a:r>
            <a:r>
              <a:rPr lang="en-US" dirty="0" err="1"/>
              <a:t>time.Now</a:t>
            </a:r>
            <a:r>
              <a:rPr lang="en-US" dirty="0"/>
              <a:t>().Add(60 * </a:t>
            </a:r>
            <a:r>
              <a:rPr lang="en-US" dirty="0" err="1"/>
              <a:t>time.Second</a:t>
            </a:r>
            <a:r>
              <a:rPr lang="en-US" dirty="0"/>
              <a:t>))</a:t>
            </a:r>
          </a:p>
          <a:p>
            <a:r>
              <a:rPr lang="en-US" dirty="0" err="1"/>
              <a:t>this.conn.Write</a:t>
            </a:r>
            <a:r>
              <a:rPr lang="en-US" dirty="0"/>
              <a:t>([]byte("\033[34;1mпароль\033[33;3m: \033[0m"))</a:t>
            </a:r>
          </a:p>
          <a:p>
            <a:endParaRPr lang="en-US" dirty="0"/>
          </a:p>
          <a:p>
            <a:r>
              <a:rPr lang="en-US" dirty="0"/>
              <a:t>This opens the door for speculation about the code’s origin, serving as a clue that </a:t>
            </a:r>
            <a:r>
              <a:rPr lang="en-US" dirty="0" err="1"/>
              <a:t>Mirai</a:t>
            </a:r>
            <a:r>
              <a:rPr lang="en-US" dirty="0"/>
              <a:t> was developed by Russian hackers or—at least—a group of hackers, some of whom were of Russian origin.</a:t>
            </a:r>
          </a:p>
          <a:p>
            <a:endParaRPr lang="en-US" dirty="0"/>
          </a:p>
          <a:p>
            <a:r>
              <a:rPr lang="en-US" dirty="0"/>
              <a:t>Other bits of code, which contain Rick Rolls’ jokes next to Russian strings saying “я </a:t>
            </a:r>
            <a:r>
              <a:rPr lang="en-US" dirty="0" err="1"/>
              <a:t>люблю</a:t>
            </a:r>
            <a:r>
              <a:rPr lang="en-US" dirty="0"/>
              <a:t> </a:t>
            </a:r>
            <a:r>
              <a:rPr lang="en-US" dirty="0" err="1"/>
              <a:t>куриные</a:t>
            </a:r>
            <a:r>
              <a:rPr lang="en-US" dirty="0"/>
              <a:t> </a:t>
            </a:r>
            <a:r>
              <a:rPr lang="en-US" dirty="0" err="1"/>
              <a:t>наггетсы</a:t>
            </a:r>
            <a:r>
              <a:rPr lang="en-US" dirty="0"/>
              <a:t>” which translates to “</a:t>
            </a:r>
            <a:r>
              <a:rPr lang="en-US" b="1" dirty="0"/>
              <a:t>I love chicken nuggets</a:t>
            </a:r>
            <a:r>
              <a:rPr lang="en-US" dirty="0"/>
              <a:t>” provide yet more evidence of the Russian heritage of the code authors, as well as their age demographic.</a:t>
            </a:r>
            <a:endParaRPr lang="it-IT" dirty="0"/>
          </a:p>
        </p:txBody>
      </p:sp>
    </p:spTree>
    <p:extLst>
      <p:ext uri="{BB962C8B-B14F-4D97-AF65-F5344CB8AC3E}">
        <p14:creationId xmlns:p14="http://schemas.microsoft.com/office/powerpoint/2010/main" val="142066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8DA31D7-7D80-4E33-A0A3-125ED00EC831}"/>
              </a:ext>
            </a:extLst>
          </p:cNvPr>
          <p:cNvSpPr>
            <a:spLocks noGrp="1"/>
          </p:cNvSpPr>
          <p:nvPr>
            <p:ph type="title"/>
          </p:nvPr>
        </p:nvSpPr>
        <p:spPr/>
        <p:txBody>
          <a:bodyPr/>
          <a:lstStyle/>
          <a:p>
            <a:r>
              <a:rPr lang="it-IT" dirty="0"/>
              <a:t>Admin</a:t>
            </a:r>
          </a:p>
        </p:txBody>
      </p:sp>
      <p:sp>
        <p:nvSpPr>
          <p:cNvPr id="3" name="Segnaposto contenuto 2">
            <a:extLst>
              <a:ext uri="{FF2B5EF4-FFF2-40B4-BE49-F238E27FC236}">
                <a16:creationId xmlns:a16="http://schemas.microsoft.com/office/drawing/2014/main" id="{CD09099E-8F0B-4187-A0B0-E86FF7D654C6}"/>
              </a:ext>
            </a:extLst>
          </p:cNvPr>
          <p:cNvSpPr>
            <a:spLocks noGrp="1"/>
          </p:cNvSpPr>
          <p:nvPr>
            <p:ph idx="1"/>
          </p:nvPr>
        </p:nvSpPr>
        <p:spPr/>
        <p:txBody>
          <a:bodyPr>
            <a:normAutofit fontScale="85000" lnSpcReduction="10000"/>
          </a:bodyPr>
          <a:lstStyle/>
          <a:p>
            <a:r>
              <a:rPr lang="en-US" dirty="0"/>
              <a:t>There is an administrative login and supported functionality via </a:t>
            </a:r>
            <a:r>
              <a:rPr lang="en-US" b="1" dirty="0" err="1">
                <a:hlinkClick r:id="rId2"/>
              </a:rPr>
              <a:t>admin.go</a:t>
            </a:r>
            <a:r>
              <a:rPr lang="en-US" dirty="0"/>
              <a:t> This is the primary admin interface for issues controls to execute against the botnet (e.g. create an admin user, initiate an attack, etc.).</a:t>
            </a:r>
          </a:p>
          <a:p>
            <a:r>
              <a:rPr lang="en-US" dirty="0"/>
              <a:t>From here the user must provide the appropriate credentials (username &amp; password), which are validated against a MySQL DBMS via </a:t>
            </a:r>
            <a:r>
              <a:rPr lang="en-US" b="1" dirty="0" err="1">
                <a:hlinkClick r:id="rId3"/>
              </a:rPr>
              <a:t>database.go</a:t>
            </a:r>
            <a:endParaRPr lang="en-US" dirty="0"/>
          </a:p>
          <a:p>
            <a:r>
              <a:rPr lang="en-US" dirty="0"/>
              <a:t>Once successfully authenticated the server</a:t>
            </a:r>
            <a:r>
              <a:rPr lang="en-US" dirty="0">
                <a:hlinkClick r:id="rId4"/>
              </a:rPr>
              <a:t> gives the allusion</a:t>
            </a:r>
            <a:r>
              <a:rPr lang="en-US" dirty="0"/>
              <a:t> that it hides the hijacked connection from netstat and remove any traces of access on the machine (e.g. environment variables previously set). It prints to STDOUT that it’s executing such trace removal, but in reality it does nothing.</a:t>
            </a:r>
          </a:p>
          <a:p>
            <a:r>
              <a:rPr lang="en-US" dirty="0"/>
              <a:t>Next the admin panel will provide an updated count of the total number of bots connected and wait for command input such as attack type, duration length and number of bots. This is the primary interface for issuing attack commands to the botnet.</a:t>
            </a:r>
          </a:p>
          <a:p>
            <a:endParaRPr lang="it-IT" dirty="0"/>
          </a:p>
        </p:txBody>
      </p:sp>
    </p:spTree>
    <p:extLst>
      <p:ext uri="{BB962C8B-B14F-4D97-AF65-F5344CB8AC3E}">
        <p14:creationId xmlns:p14="http://schemas.microsoft.com/office/powerpoint/2010/main" val="225215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84043F-9699-40AB-A576-C3369FB6D67B}"/>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6E8EA4BA-CD59-41A7-9A2A-78728C997216}"/>
              </a:ext>
            </a:extLst>
          </p:cNvPr>
          <p:cNvSpPr>
            <a:spLocks noGrp="1"/>
          </p:cNvSpPr>
          <p:nvPr>
            <p:ph idx="1"/>
          </p:nvPr>
        </p:nvSpPr>
        <p:spPr/>
        <p:txBody>
          <a:bodyPr>
            <a:normAutofit fontScale="92500" lnSpcReduction="10000"/>
          </a:bodyPr>
          <a:lstStyle/>
          <a:p>
            <a:r>
              <a:rPr lang="en-US" dirty="0"/>
              <a:t>The </a:t>
            </a:r>
            <a:r>
              <a:rPr lang="en-US" b="1" dirty="0" err="1">
                <a:hlinkClick r:id="rId2"/>
              </a:rPr>
              <a:t>clientList.go</a:t>
            </a:r>
            <a:r>
              <a:rPr lang="en-US" b="1" dirty="0"/>
              <a:t> </a:t>
            </a:r>
            <a:r>
              <a:rPr lang="en-US" dirty="0"/>
              <a:t>contains all associated data to execute an attack including a map/</a:t>
            </a:r>
            <a:r>
              <a:rPr lang="en-US" dirty="0" err="1"/>
              <a:t>hashtable</a:t>
            </a:r>
            <a:r>
              <a:rPr lang="en-US" dirty="0"/>
              <a:t> of all the bots allocated for this given attack. The code is responsible for maintaining multiple queues depending on the bot’s state of execution (e.g. ready for attack, attacking, delete/finished current attack.</a:t>
            </a:r>
          </a:p>
          <a:p>
            <a:r>
              <a:rPr lang="en-US" b="1" dirty="0" err="1">
                <a:hlinkClick r:id="rId3"/>
              </a:rPr>
              <a:t>attack.go</a:t>
            </a:r>
            <a:r>
              <a:rPr lang="en-US" dirty="0"/>
              <a:t> is responsible for handling the attack request initiated by the CNC server. It parses the shell command provided via the Admin interface, formats &amp; builds the command(s), parses the target(s), which can be comma delimited list of targets, and sends the command down to the appropriate bots via </a:t>
            </a:r>
            <a:r>
              <a:rPr lang="en-US" b="1" dirty="0" err="1"/>
              <a:t>api.go</a:t>
            </a:r>
            <a:endParaRPr lang="en-US" dirty="0"/>
          </a:p>
          <a:p>
            <a:r>
              <a:rPr lang="en-US" dirty="0"/>
              <a:t>Interesting point is that the allowed threshold duration that a per attack per bot can execute on (minimum of 1 second to maximum of 60 minutes).</a:t>
            </a:r>
          </a:p>
          <a:p>
            <a:endParaRPr lang="it-IT" dirty="0"/>
          </a:p>
        </p:txBody>
      </p:sp>
    </p:spTree>
    <p:extLst>
      <p:ext uri="{BB962C8B-B14F-4D97-AF65-F5344CB8AC3E}">
        <p14:creationId xmlns:p14="http://schemas.microsoft.com/office/powerpoint/2010/main" val="374899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9D7F0CA-0DBE-4DB6-8EDA-F216C19BC011}"/>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3B7C30DD-5710-4B45-9180-63052E22DE88}"/>
              </a:ext>
            </a:extLst>
          </p:cNvPr>
          <p:cNvSpPr>
            <a:spLocks noGrp="1"/>
          </p:cNvSpPr>
          <p:nvPr>
            <p:ph idx="1"/>
          </p:nvPr>
        </p:nvSpPr>
        <p:spPr/>
        <p:txBody>
          <a:bodyPr/>
          <a:lstStyle/>
          <a:p>
            <a:r>
              <a:rPr lang="en-US" dirty="0"/>
              <a:t>The </a:t>
            </a:r>
            <a:r>
              <a:rPr lang="en-US" b="1" dirty="0" err="1">
                <a:hlinkClick r:id="rId2"/>
              </a:rPr>
              <a:t>api.go</a:t>
            </a:r>
            <a:r>
              <a:rPr lang="en-US" b="1" dirty="0"/>
              <a:t> </a:t>
            </a:r>
            <a:r>
              <a:rPr lang="en-US" dirty="0"/>
              <a:t>is responsible for sending the command(s) to an individual bot from the CNC server.</a:t>
            </a:r>
          </a:p>
          <a:p>
            <a:r>
              <a:rPr lang="en-US" dirty="0"/>
              <a:t>It does enforce some rules/bounds checking. For example, CNC users are allocated N number of maximum bots they can utilized in a given attack. Unless you’re an administrator you’re bound to a limit on the number of bots you are allocated.</a:t>
            </a:r>
          </a:p>
          <a:p>
            <a:r>
              <a:rPr lang="en-US" dirty="0"/>
              <a:t>Additionally, it will check whether or not the given target has been whitelisted within the database.</a:t>
            </a:r>
          </a:p>
          <a:p>
            <a:r>
              <a:rPr lang="en-US" dirty="0"/>
              <a:t>Lastly, the logic will verify the bots state. If the bot is already in use it will be removed/ignored from the attack request.</a:t>
            </a:r>
          </a:p>
          <a:p>
            <a:endParaRPr lang="it-IT" dirty="0"/>
          </a:p>
        </p:txBody>
      </p:sp>
    </p:spTree>
    <p:extLst>
      <p:ext uri="{BB962C8B-B14F-4D97-AF65-F5344CB8AC3E}">
        <p14:creationId xmlns:p14="http://schemas.microsoft.com/office/powerpoint/2010/main" val="2717050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0516F04-C75A-4853-9865-3F06FF88FE93}"/>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5BB8D3C3-D470-4F18-BB9B-1F33C3AFC21E}"/>
              </a:ext>
            </a:extLst>
          </p:cNvPr>
          <p:cNvSpPr>
            <a:spLocks noGrp="1"/>
          </p:cNvSpPr>
          <p:nvPr>
            <p:ph idx="1"/>
          </p:nvPr>
        </p:nvSpPr>
        <p:spPr/>
        <p:txBody>
          <a:bodyPr/>
          <a:lstStyle/>
          <a:p>
            <a:r>
              <a:rPr lang="en-US" b="1" dirty="0" err="1">
                <a:hlinkClick r:id="rId2"/>
              </a:rPr>
              <a:t>main.go</a:t>
            </a:r>
            <a:r>
              <a:rPr lang="en-US" b="1" dirty="0"/>
              <a:t> </a:t>
            </a:r>
            <a:r>
              <a:rPr lang="en-US" dirty="0"/>
              <a:t>is the entry point into the CNC server’s binary. It listens for incoming TCP connections on port 23 (telnet) and 101 (</a:t>
            </a:r>
            <a:r>
              <a:rPr lang="en-US" dirty="0" err="1">
                <a:hlinkClick r:id="rId3"/>
              </a:rPr>
              <a:t>api</a:t>
            </a:r>
            <a:r>
              <a:rPr lang="en-US" dirty="0"/>
              <a:t> bot responses). If a connection is received on the API port it is handled accordingly within </a:t>
            </a:r>
            <a:r>
              <a:rPr lang="en-US" dirty="0" err="1"/>
              <a:t>api.go</a:t>
            </a:r>
            <a:r>
              <a:rPr lang="en-US" dirty="0"/>
              <a:t>.</a:t>
            </a:r>
          </a:p>
          <a:p>
            <a:r>
              <a:rPr lang="en-US" dirty="0"/>
              <a:t>Meanwhile if a telnet connection is established the source/incoming IP address is acquired added as a newly compromised machine to the botnet (</a:t>
            </a:r>
            <a:r>
              <a:rPr lang="en-US" dirty="0" err="1"/>
              <a:t>clientList</a:t>
            </a:r>
            <a:r>
              <a:rPr lang="en-US" dirty="0"/>
              <a:t>).</a:t>
            </a:r>
          </a:p>
          <a:p>
            <a:endParaRPr lang="it-IT" dirty="0"/>
          </a:p>
        </p:txBody>
      </p:sp>
    </p:spTree>
    <p:extLst>
      <p:ext uri="{BB962C8B-B14F-4D97-AF65-F5344CB8AC3E}">
        <p14:creationId xmlns:p14="http://schemas.microsoft.com/office/powerpoint/2010/main" val="420712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3EBA131-0B02-4B91-B571-4F4C43AEE7A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3AF1262C-ECA6-4D3C-84B1-C4FC6A9F44DF}"/>
              </a:ext>
            </a:extLst>
          </p:cNvPr>
          <p:cNvSpPr>
            <a:spLocks noGrp="1"/>
          </p:cNvSpPr>
          <p:nvPr>
            <p:ph idx="1"/>
          </p:nvPr>
        </p:nvSpPr>
        <p:spPr/>
        <p:txBody>
          <a:bodyPr/>
          <a:lstStyle/>
          <a:p>
            <a:r>
              <a:rPr lang="en-US" dirty="0"/>
              <a:t>The bots support a few different forms of attack over the User Datagram Protocol (UDP). The source code </a:t>
            </a:r>
            <a:r>
              <a:rPr lang="en-US" b="1" dirty="0" err="1">
                <a:hlinkClick r:id="rId2"/>
              </a:rPr>
              <a:t>attack_udp.c</a:t>
            </a:r>
            <a:r>
              <a:rPr lang="en-US" dirty="0"/>
              <a:t> implements the following attacks to be carried out by an unsuspected IoT (bot) device:</a:t>
            </a:r>
          </a:p>
          <a:p>
            <a:r>
              <a:rPr lang="en-US" dirty="0">
                <a:hlinkClick r:id="rId3"/>
              </a:rPr>
              <a:t>Generic Routing Encapsulation</a:t>
            </a:r>
            <a:r>
              <a:rPr lang="en-US" dirty="0"/>
              <a:t> (GRE) Attack</a:t>
            </a:r>
          </a:p>
          <a:p>
            <a:r>
              <a:rPr lang="en-US" dirty="0" err="1"/>
              <a:t>TSource</a:t>
            </a:r>
            <a:r>
              <a:rPr lang="en-US" dirty="0"/>
              <a:t> Query — </a:t>
            </a:r>
            <a:r>
              <a:rPr lang="en-US" dirty="0">
                <a:hlinkClick r:id="rId4"/>
              </a:rPr>
              <a:t>Reflective Denial of Service</a:t>
            </a:r>
            <a:r>
              <a:rPr lang="en-US" dirty="0"/>
              <a:t> (bandwidth amplification)</a:t>
            </a:r>
          </a:p>
          <a:p>
            <a:r>
              <a:rPr lang="en-US" dirty="0"/>
              <a:t>DNS Flood via Query of type A record (map hostname to IP address)</a:t>
            </a:r>
          </a:p>
          <a:p>
            <a:r>
              <a:rPr lang="en-US" dirty="0"/>
              <a:t>Flooding of random bytes via plain packets</a:t>
            </a:r>
          </a:p>
          <a:p>
            <a:endParaRPr lang="it-IT" dirty="0"/>
          </a:p>
        </p:txBody>
      </p:sp>
    </p:spTree>
    <p:extLst>
      <p:ext uri="{BB962C8B-B14F-4D97-AF65-F5344CB8AC3E}">
        <p14:creationId xmlns:p14="http://schemas.microsoft.com/office/powerpoint/2010/main" val="2244996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E31D3FD-295F-4858-9F4E-DCAFA01D469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A64980AE-F46D-478B-8083-7E734C797459}"/>
              </a:ext>
            </a:extLst>
          </p:cNvPr>
          <p:cNvSpPr>
            <a:spLocks noGrp="1"/>
          </p:cNvSpPr>
          <p:nvPr>
            <p:ph idx="1"/>
          </p:nvPr>
        </p:nvSpPr>
        <p:spPr/>
        <p:txBody>
          <a:bodyPr/>
          <a:lstStyle/>
          <a:p>
            <a:r>
              <a:rPr lang="en-US" dirty="0"/>
              <a:t>As with UDP there are several attack types supported via the Transmission Control Protocol (TCP) within </a:t>
            </a:r>
            <a:r>
              <a:rPr lang="en-US" b="1" dirty="0" err="1">
                <a:hlinkClick r:id="rId2"/>
              </a:rPr>
              <a:t>attack_tcp.c</a:t>
            </a:r>
            <a:endParaRPr lang="en-US" dirty="0"/>
          </a:p>
          <a:p>
            <a:r>
              <a:rPr lang="en-US" dirty="0">
                <a:hlinkClick r:id="rId3"/>
              </a:rPr>
              <a:t>SYN Flood</a:t>
            </a:r>
            <a:endParaRPr lang="en-US" dirty="0"/>
          </a:p>
          <a:p>
            <a:r>
              <a:rPr lang="en-US" dirty="0">
                <a:hlinkClick r:id="rId4"/>
              </a:rPr>
              <a:t>ACK Flood</a:t>
            </a:r>
            <a:endParaRPr lang="en-US" dirty="0"/>
          </a:p>
          <a:p>
            <a:r>
              <a:rPr lang="en-US" dirty="0">
                <a:hlinkClick r:id="rId5"/>
              </a:rPr>
              <a:t>PSH Flood</a:t>
            </a:r>
            <a:endParaRPr lang="en-US" dirty="0"/>
          </a:p>
          <a:p>
            <a:endParaRPr lang="it-IT" dirty="0"/>
          </a:p>
        </p:txBody>
      </p:sp>
    </p:spTree>
    <p:extLst>
      <p:ext uri="{BB962C8B-B14F-4D97-AF65-F5344CB8AC3E}">
        <p14:creationId xmlns:p14="http://schemas.microsoft.com/office/powerpoint/2010/main" val="6515074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3193E4-54E1-4F8C-9A50-0DA1874CF305}"/>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64DE9A9D-538C-42F4-8E57-DE649039592F}"/>
              </a:ext>
            </a:extLst>
          </p:cNvPr>
          <p:cNvSpPr>
            <a:spLocks noGrp="1"/>
          </p:cNvSpPr>
          <p:nvPr>
            <p:ph idx="1"/>
          </p:nvPr>
        </p:nvSpPr>
        <p:spPr/>
        <p:txBody>
          <a:bodyPr/>
          <a:lstStyle/>
          <a:p>
            <a:r>
              <a:rPr lang="en-US" dirty="0"/>
              <a:t>In addition to the malformed and/or UDP or TCP packet floods, </a:t>
            </a:r>
            <a:r>
              <a:rPr lang="en-US" dirty="0" err="1"/>
              <a:t>Mirai</a:t>
            </a:r>
            <a:r>
              <a:rPr lang="en-US" dirty="0"/>
              <a:t> bots also support DoS over HTTP within the </a:t>
            </a:r>
            <a:r>
              <a:rPr lang="en-US" b="1" dirty="0" err="1">
                <a:hlinkClick r:id="rId2"/>
              </a:rPr>
              <a:t>attack_app.c</a:t>
            </a:r>
            <a:endParaRPr lang="en-US" dirty="0"/>
          </a:p>
          <a:p>
            <a:r>
              <a:rPr lang="en-US" dirty="0"/>
              <a:t>Once a connection is successfully established (keep-alive is supported) the bot will send an HTTP GET or POST consisting of numerous cookies and random payload data when applicable (e.g. POST). Numerous valid </a:t>
            </a:r>
            <a:r>
              <a:rPr lang="en-US" dirty="0">
                <a:hlinkClick r:id="rId3"/>
              </a:rPr>
              <a:t>user-agents</a:t>
            </a:r>
            <a:r>
              <a:rPr lang="en-US" dirty="0"/>
              <a:t> are utilized to masquerade the requests as valid clients. As long as the connection is held (receives valid response) the target endpoint is continually flooded with HTTP requests originated from the bot.</a:t>
            </a:r>
          </a:p>
          <a:p>
            <a:endParaRPr lang="it-IT" dirty="0"/>
          </a:p>
        </p:txBody>
      </p:sp>
    </p:spTree>
    <p:extLst>
      <p:ext uri="{BB962C8B-B14F-4D97-AF65-F5344CB8AC3E}">
        <p14:creationId xmlns:p14="http://schemas.microsoft.com/office/powerpoint/2010/main" val="92701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95420EE-ED3B-4E19-BF96-71AB19F37F10}"/>
              </a:ext>
            </a:extLst>
          </p:cNvPr>
          <p:cNvSpPr>
            <a:spLocks noGrp="1"/>
          </p:cNvSpPr>
          <p:nvPr>
            <p:ph type="title"/>
          </p:nvPr>
        </p:nvSpPr>
        <p:spPr/>
        <p:txBody>
          <a:bodyPr/>
          <a:lstStyle/>
          <a:p>
            <a:r>
              <a:rPr lang="it-IT" dirty="0"/>
              <a:t>MIRAI timeline</a:t>
            </a:r>
          </a:p>
        </p:txBody>
      </p:sp>
      <p:pic>
        <p:nvPicPr>
          <p:cNvPr id="4" name="Immagine 3">
            <a:extLst>
              <a:ext uri="{FF2B5EF4-FFF2-40B4-BE49-F238E27FC236}">
                <a16:creationId xmlns:a16="http://schemas.microsoft.com/office/drawing/2014/main" id="{3589370B-6800-4ED3-A053-C4587FCAF1DB}"/>
              </a:ext>
            </a:extLst>
          </p:cNvPr>
          <p:cNvPicPr>
            <a:picLocks noChangeAspect="1"/>
          </p:cNvPicPr>
          <p:nvPr/>
        </p:nvPicPr>
        <p:blipFill>
          <a:blip r:embed="rId2"/>
          <a:stretch>
            <a:fillRect/>
          </a:stretch>
        </p:blipFill>
        <p:spPr>
          <a:xfrm>
            <a:off x="691724" y="1690689"/>
            <a:ext cx="10662076" cy="3291384"/>
          </a:xfrm>
          <a:prstGeom prst="rect">
            <a:avLst/>
          </a:prstGeom>
        </p:spPr>
      </p:pic>
    </p:spTree>
    <p:extLst>
      <p:ext uri="{BB962C8B-B14F-4D97-AF65-F5344CB8AC3E}">
        <p14:creationId xmlns:p14="http://schemas.microsoft.com/office/powerpoint/2010/main" val="831446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0EDE0D-6C05-4C23-B05D-6A9919E8491F}"/>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E8818F8-8B0D-48FE-9F8D-88E7B241D75B}"/>
              </a:ext>
            </a:extLst>
          </p:cNvPr>
          <p:cNvSpPr>
            <a:spLocks noGrp="1"/>
          </p:cNvSpPr>
          <p:nvPr>
            <p:ph idx="1"/>
          </p:nvPr>
        </p:nvSpPr>
        <p:spPr/>
        <p:txBody>
          <a:bodyPr>
            <a:normAutofit fontScale="77500" lnSpcReduction="20000"/>
          </a:bodyPr>
          <a:lstStyle/>
          <a:p>
            <a:r>
              <a:rPr lang="en-US" dirty="0"/>
              <a:t>In addition to the attacks the bots will also do brute force scanning of IP addresses via </a:t>
            </a:r>
            <a:r>
              <a:rPr lang="en-US" b="1" dirty="0" err="1">
                <a:hlinkClick r:id="rId2"/>
              </a:rPr>
              <a:t>scanner.c</a:t>
            </a:r>
            <a:r>
              <a:rPr lang="en-US" b="1" dirty="0"/>
              <a:t> </a:t>
            </a:r>
            <a:r>
              <a:rPr lang="en-US" dirty="0"/>
              <a:t>in search of other devices to acquire within the botnet.</a:t>
            </a:r>
            <a:r>
              <a:rPr lang="en-US" b="1" dirty="0"/>
              <a:t> </a:t>
            </a:r>
            <a:r>
              <a:rPr lang="en-US" dirty="0"/>
              <a:t>The bot looks for any available IP address (</a:t>
            </a:r>
            <a:r>
              <a:rPr lang="en-US" dirty="0">
                <a:hlinkClick r:id="rId3"/>
              </a:rPr>
              <a:t>brute force via select set of IP ranges</a:t>
            </a:r>
            <a:r>
              <a:rPr lang="en-US" dirty="0"/>
              <a:t>) and apply a port scan (SYN scan) against it.</a:t>
            </a:r>
          </a:p>
          <a:p>
            <a:r>
              <a:rPr lang="en-US" dirty="0"/>
              <a:t>If the bot is able to successfully connect to an IP and open port then it will attempt to authenticate by running through a </a:t>
            </a:r>
            <a:r>
              <a:rPr lang="en-US" dirty="0">
                <a:hlinkClick r:id="rId4"/>
              </a:rPr>
              <a:t>dictionary of known credentials</a:t>
            </a:r>
            <a:r>
              <a:rPr lang="en-US" dirty="0"/>
              <a:t> (brute force </a:t>
            </a:r>
            <a:r>
              <a:rPr lang="en-US" dirty="0" err="1"/>
              <a:t>authN</a:t>
            </a:r>
            <a:r>
              <a:rPr lang="en-US" dirty="0"/>
              <a:t>) or check if it’s able to connect directly via telnet. If authentication or telnet session negotiation succeeds the bot will then attempt to enable the system’s shell/</a:t>
            </a:r>
            <a:r>
              <a:rPr lang="en-US" dirty="0" err="1"/>
              <a:t>sh</a:t>
            </a:r>
            <a:r>
              <a:rPr lang="en-US" dirty="0"/>
              <a:t> and drop into the shell (if needed and not already in shell).</a:t>
            </a:r>
          </a:p>
          <a:p>
            <a:r>
              <a:rPr lang="en-US" dirty="0"/>
              <a:t>Once the shell access is established the bot will verify its login to the recently acquired device. If it is verified and working telnet session the </a:t>
            </a:r>
            <a:r>
              <a:rPr lang="en-US" dirty="0">
                <a:hlinkClick r:id="rId5"/>
              </a:rPr>
              <a:t>information is reported back</a:t>
            </a:r>
            <a:r>
              <a:rPr lang="en-US" dirty="0"/>
              <a:t> (victim IP address, port, and authentication credentials) to the command and control server. The CNC server’s </a:t>
            </a:r>
            <a:r>
              <a:rPr lang="en-US" dirty="0">
                <a:hlinkClick r:id="rId6"/>
              </a:rPr>
              <a:t>domain defaults to cnc.chageme.com </a:t>
            </a:r>
            <a:r>
              <a:rPr lang="en-US" dirty="0"/>
              <a:t>The CNC server has a corpus of available machines that it can now successfully control as it sees fit by pushing down the bot binary and executing the appropriate attack command.</a:t>
            </a:r>
          </a:p>
          <a:p>
            <a:endParaRPr lang="it-IT" dirty="0"/>
          </a:p>
        </p:txBody>
      </p:sp>
    </p:spTree>
    <p:extLst>
      <p:ext uri="{BB962C8B-B14F-4D97-AF65-F5344CB8AC3E}">
        <p14:creationId xmlns:p14="http://schemas.microsoft.com/office/powerpoint/2010/main" val="3843394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D496B5-6807-4D5D-8436-00A1140B08C8}"/>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E8A3638-D8A0-4AA5-BEDD-5423B951EB98}"/>
              </a:ext>
            </a:extLst>
          </p:cNvPr>
          <p:cNvSpPr>
            <a:spLocks noGrp="1"/>
          </p:cNvSpPr>
          <p:nvPr>
            <p:ph idx="1"/>
          </p:nvPr>
        </p:nvSpPr>
        <p:spPr/>
        <p:txBody>
          <a:bodyPr/>
          <a:lstStyle/>
          <a:p>
            <a:r>
              <a:rPr lang="en-US" dirty="0"/>
              <a:t>The </a:t>
            </a:r>
            <a:r>
              <a:rPr lang="en-US" b="1" dirty="0" err="1">
                <a:hlinkClick r:id="rId2"/>
              </a:rPr>
              <a:t>killer.c</a:t>
            </a:r>
            <a:r>
              <a:rPr lang="en-US" dirty="0"/>
              <a:t> provides functionality to kill various processes running on the bot (e.g. telnet, </a:t>
            </a:r>
            <a:r>
              <a:rPr lang="en-US" dirty="0" err="1"/>
              <a:t>ssh</a:t>
            </a:r>
            <a:r>
              <a:rPr lang="en-US" dirty="0"/>
              <a:t>, etc.).</a:t>
            </a:r>
          </a:p>
          <a:p>
            <a:r>
              <a:rPr lang="en-US" b="1" dirty="0" err="1">
                <a:hlinkClick r:id="rId3"/>
              </a:rPr>
              <a:t>main.c</a:t>
            </a:r>
            <a:r>
              <a:rPr lang="en-US" dirty="0"/>
              <a:t> is the entry point into the bot’s executable. It is responsible for establishing a connection back to the CNC server, initiating attacks, killing procs, and scanning for additional devices in hopes of commandeering them within the botnet.</a:t>
            </a:r>
            <a:endParaRPr lang="it-IT" dirty="0"/>
          </a:p>
        </p:txBody>
      </p:sp>
    </p:spTree>
    <p:extLst>
      <p:ext uri="{BB962C8B-B14F-4D97-AF65-F5344CB8AC3E}">
        <p14:creationId xmlns:p14="http://schemas.microsoft.com/office/powerpoint/2010/main" val="3287691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02C496-6370-453B-AAB9-8949C71CEC62}"/>
              </a:ext>
            </a:extLst>
          </p:cNvPr>
          <p:cNvSpPr>
            <a:spLocks noGrp="1"/>
          </p:cNvSpPr>
          <p:nvPr>
            <p:ph type="title"/>
          </p:nvPr>
        </p:nvSpPr>
        <p:spPr/>
        <p:txBody>
          <a:bodyPr/>
          <a:lstStyle/>
          <a:p>
            <a:r>
              <a:rPr lang="it-IT" dirty="0"/>
              <a:t>MIRAI </a:t>
            </a:r>
            <a:r>
              <a:rPr lang="it-IT" dirty="0" err="1"/>
              <a:t>operation</a:t>
            </a:r>
            <a:endParaRPr lang="it-IT" dirty="0"/>
          </a:p>
        </p:txBody>
      </p:sp>
      <p:sp>
        <p:nvSpPr>
          <p:cNvPr id="3" name="Segnaposto contenuto 2">
            <a:extLst>
              <a:ext uri="{FF2B5EF4-FFF2-40B4-BE49-F238E27FC236}">
                <a16:creationId xmlns:a16="http://schemas.microsoft.com/office/drawing/2014/main" id="{37A4C33F-49F4-411F-A7DB-68C617B3C77E}"/>
              </a:ext>
            </a:extLst>
          </p:cNvPr>
          <p:cNvSpPr>
            <a:spLocks noGrp="1"/>
          </p:cNvSpPr>
          <p:nvPr>
            <p:ph idx="1"/>
          </p:nvPr>
        </p:nvSpPr>
        <p:spPr>
          <a:xfrm>
            <a:off x="6096000" y="1825625"/>
            <a:ext cx="5257800" cy="4351338"/>
          </a:xfrm>
        </p:spPr>
        <p:txBody>
          <a:bodyPr>
            <a:normAutofit fontScale="85000" lnSpcReduction="20000"/>
          </a:bodyPr>
          <a:lstStyle/>
          <a:p>
            <a:r>
              <a:rPr lang="it-IT" i="1" dirty="0">
                <a:solidFill>
                  <a:srgbClr val="FF0000"/>
                </a:solidFill>
              </a:rPr>
              <a:t>Rapid scanning</a:t>
            </a:r>
            <a:r>
              <a:rPr lang="it-IT" dirty="0"/>
              <a:t>: TCP SYN </a:t>
            </a:r>
            <a:r>
              <a:rPr lang="it-IT" dirty="0" err="1"/>
              <a:t>probes</a:t>
            </a:r>
            <a:r>
              <a:rPr lang="it-IT" dirty="0"/>
              <a:t> to </a:t>
            </a:r>
            <a:r>
              <a:rPr lang="it-IT" dirty="0" err="1"/>
              <a:t>pseudorandom</a:t>
            </a:r>
            <a:r>
              <a:rPr lang="it-IT" dirty="0"/>
              <a:t> IPv4 </a:t>
            </a:r>
            <a:r>
              <a:rPr lang="en-US" dirty="0"/>
              <a:t>addresses, excluding those in a hard-coded IP blacklist, on Telnet TCP ports 23 and 2323 (hereafter denoted TCP/23 </a:t>
            </a:r>
            <a:r>
              <a:rPr lang="it-IT" dirty="0"/>
              <a:t>and TCP/2323)</a:t>
            </a:r>
          </a:p>
          <a:p>
            <a:r>
              <a:rPr lang="en-US" i="1" dirty="0">
                <a:solidFill>
                  <a:srgbClr val="FF0000"/>
                </a:solidFill>
              </a:rPr>
              <a:t>brute-force login: </a:t>
            </a:r>
            <a:r>
              <a:rPr lang="en-US" dirty="0"/>
              <a:t>try to establish a Telnet connection using 10 username and password pairs selected randomly from a pre-configured list of 62 credentials. </a:t>
            </a:r>
          </a:p>
          <a:p>
            <a:r>
              <a:rPr lang="en-US" i="1" dirty="0">
                <a:solidFill>
                  <a:srgbClr val="FF0000"/>
                </a:solidFill>
              </a:rPr>
              <a:t>first successful login:</a:t>
            </a:r>
            <a:r>
              <a:rPr lang="en-US" dirty="0"/>
              <a:t> </a:t>
            </a:r>
            <a:r>
              <a:rPr lang="en-US" dirty="0" err="1"/>
              <a:t>Mirai</a:t>
            </a:r>
            <a:r>
              <a:rPr lang="en-US" dirty="0"/>
              <a:t> sent the victim IP and associated credentials to a hardcoded </a:t>
            </a:r>
            <a:r>
              <a:rPr lang="it-IT" b="1" dirty="0"/>
              <a:t>report server </a:t>
            </a:r>
            <a:r>
              <a:rPr lang="it-IT" dirty="0"/>
              <a:t>(­).</a:t>
            </a:r>
          </a:p>
        </p:txBody>
      </p:sp>
      <p:pic>
        <p:nvPicPr>
          <p:cNvPr id="4" name="Immagine 3">
            <a:extLst>
              <a:ext uri="{FF2B5EF4-FFF2-40B4-BE49-F238E27FC236}">
                <a16:creationId xmlns:a16="http://schemas.microsoft.com/office/drawing/2014/main" id="{022FA771-5D81-4ACB-9EAC-17A24560522F}"/>
              </a:ext>
            </a:extLst>
          </p:cNvPr>
          <p:cNvPicPr>
            <a:picLocks noChangeAspect="1"/>
          </p:cNvPicPr>
          <p:nvPr/>
        </p:nvPicPr>
        <p:blipFill>
          <a:blip r:embed="rId2"/>
          <a:stretch>
            <a:fillRect/>
          </a:stretch>
        </p:blipFill>
        <p:spPr>
          <a:xfrm>
            <a:off x="737550" y="1966566"/>
            <a:ext cx="3973200" cy="3382067"/>
          </a:xfrm>
          <a:prstGeom prst="rect">
            <a:avLst/>
          </a:prstGeom>
        </p:spPr>
      </p:pic>
    </p:spTree>
    <p:extLst>
      <p:ext uri="{BB962C8B-B14F-4D97-AF65-F5344CB8AC3E}">
        <p14:creationId xmlns:p14="http://schemas.microsoft.com/office/powerpoint/2010/main" val="425645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02C496-6370-453B-AAB9-8949C71CEC62}"/>
              </a:ext>
            </a:extLst>
          </p:cNvPr>
          <p:cNvSpPr>
            <a:spLocks noGrp="1"/>
          </p:cNvSpPr>
          <p:nvPr>
            <p:ph type="title"/>
          </p:nvPr>
        </p:nvSpPr>
        <p:spPr/>
        <p:txBody>
          <a:bodyPr/>
          <a:lstStyle/>
          <a:p>
            <a:r>
              <a:rPr lang="it-IT" dirty="0"/>
              <a:t>MIRAI </a:t>
            </a:r>
            <a:r>
              <a:rPr lang="it-IT" dirty="0" err="1"/>
              <a:t>operation</a:t>
            </a:r>
            <a:endParaRPr lang="it-IT" dirty="0"/>
          </a:p>
        </p:txBody>
      </p:sp>
      <p:sp>
        <p:nvSpPr>
          <p:cNvPr id="3" name="Segnaposto contenuto 2">
            <a:extLst>
              <a:ext uri="{FF2B5EF4-FFF2-40B4-BE49-F238E27FC236}">
                <a16:creationId xmlns:a16="http://schemas.microsoft.com/office/drawing/2014/main" id="{37A4C33F-49F4-411F-A7DB-68C617B3C77E}"/>
              </a:ext>
            </a:extLst>
          </p:cNvPr>
          <p:cNvSpPr>
            <a:spLocks noGrp="1"/>
          </p:cNvSpPr>
          <p:nvPr>
            <p:ph idx="1"/>
          </p:nvPr>
        </p:nvSpPr>
        <p:spPr>
          <a:xfrm>
            <a:off x="6096000" y="1825625"/>
            <a:ext cx="5257800" cy="4351338"/>
          </a:xfrm>
        </p:spPr>
        <p:txBody>
          <a:bodyPr>
            <a:normAutofit fontScale="62500" lnSpcReduction="20000"/>
          </a:bodyPr>
          <a:lstStyle/>
          <a:p>
            <a:r>
              <a:rPr lang="en-US" dirty="0"/>
              <a:t>A separate </a:t>
            </a:r>
            <a:r>
              <a:rPr lang="en-US" b="1" dirty="0"/>
              <a:t>loader</a:t>
            </a:r>
            <a:r>
              <a:rPr lang="en-US" dirty="0"/>
              <a:t> program asynchronously infected these vulnerable devices by logging in, determining the underlying system environment, and finally, </a:t>
            </a:r>
            <a:r>
              <a:rPr lang="en-US" i="1" dirty="0"/>
              <a:t>downloading</a:t>
            </a:r>
            <a:r>
              <a:rPr lang="en-US" dirty="0"/>
              <a:t> </a:t>
            </a:r>
            <a:r>
              <a:rPr lang="it-IT" dirty="0"/>
              <a:t>and </a:t>
            </a:r>
            <a:r>
              <a:rPr lang="it-IT" i="1" dirty="0" err="1"/>
              <a:t>executing</a:t>
            </a:r>
            <a:r>
              <a:rPr lang="it-IT" dirty="0"/>
              <a:t> </a:t>
            </a:r>
            <a:r>
              <a:rPr lang="it-IT" b="1" i="1" dirty="0" err="1">
                <a:solidFill>
                  <a:srgbClr val="FF0000"/>
                </a:solidFill>
              </a:rPr>
              <a:t>architecture-specific</a:t>
            </a:r>
            <a:r>
              <a:rPr lang="it-IT" b="1" i="1" dirty="0">
                <a:solidFill>
                  <a:srgbClr val="FF0000"/>
                </a:solidFill>
              </a:rPr>
              <a:t> malware</a:t>
            </a:r>
            <a:r>
              <a:rPr lang="it-IT" dirty="0"/>
              <a:t>.</a:t>
            </a:r>
          </a:p>
          <a:p>
            <a:r>
              <a:rPr lang="it-IT" dirty="0"/>
              <a:t>Mirai </a:t>
            </a:r>
            <a:r>
              <a:rPr lang="it-IT" dirty="0" err="1"/>
              <a:t>attempted</a:t>
            </a:r>
            <a:r>
              <a:rPr lang="it-IT" dirty="0"/>
              <a:t> to </a:t>
            </a:r>
            <a:r>
              <a:rPr lang="it-IT" b="1" i="1" dirty="0" err="1">
                <a:solidFill>
                  <a:srgbClr val="FF0000"/>
                </a:solidFill>
              </a:rPr>
              <a:t>conceal</a:t>
            </a:r>
            <a:r>
              <a:rPr lang="it-IT" dirty="0"/>
              <a:t> </a:t>
            </a:r>
            <a:r>
              <a:rPr lang="en-US" dirty="0"/>
              <a:t>its presence by </a:t>
            </a:r>
            <a:r>
              <a:rPr lang="en-US" b="1" i="1" dirty="0"/>
              <a:t>deleting the downloaded binary </a:t>
            </a:r>
            <a:r>
              <a:rPr lang="en-US" dirty="0"/>
              <a:t>and </a:t>
            </a:r>
            <a:r>
              <a:rPr lang="en-US" b="1" i="1" dirty="0"/>
              <a:t>obfuscating its process </a:t>
            </a:r>
            <a:r>
              <a:rPr lang="en-US" dirty="0"/>
              <a:t>name in a pseudorandom alphanumeric </a:t>
            </a:r>
            <a:r>
              <a:rPr lang="it-IT" dirty="0" err="1"/>
              <a:t>string</a:t>
            </a:r>
            <a:endParaRPr lang="it-IT" dirty="0"/>
          </a:p>
          <a:p>
            <a:r>
              <a:rPr lang="it-IT" dirty="0"/>
              <a:t>Mirai </a:t>
            </a:r>
            <a:r>
              <a:rPr lang="it-IT" dirty="0" err="1"/>
              <a:t>infections</a:t>
            </a:r>
            <a:r>
              <a:rPr lang="it-IT" dirty="0"/>
              <a:t> </a:t>
            </a:r>
            <a:r>
              <a:rPr lang="it-IT" b="1" i="1" dirty="0" err="1"/>
              <a:t>did</a:t>
            </a:r>
            <a:r>
              <a:rPr lang="it-IT" b="1" i="1" dirty="0"/>
              <a:t> </a:t>
            </a:r>
            <a:r>
              <a:rPr lang="it-IT" b="1" i="1" dirty="0" err="1"/>
              <a:t>not</a:t>
            </a:r>
            <a:r>
              <a:rPr lang="it-IT" b="1" i="1" dirty="0"/>
              <a:t> </a:t>
            </a:r>
            <a:r>
              <a:rPr lang="it-IT" b="1" i="1" dirty="0" err="1"/>
              <a:t>persist</a:t>
            </a:r>
            <a:r>
              <a:rPr lang="it-IT" b="1" i="1" dirty="0"/>
              <a:t> </a:t>
            </a:r>
            <a:r>
              <a:rPr lang="it-IT" dirty="0" err="1"/>
              <a:t>across</a:t>
            </a:r>
            <a:r>
              <a:rPr lang="it-IT" dirty="0"/>
              <a:t> system reboots</a:t>
            </a:r>
          </a:p>
          <a:p>
            <a:r>
              <a:rPr lang="it-IT" dirty="0"/>
              <a:t>to </a:t>
            </a:r>
            <a:r>
              <a:rPr lang="it-IT" dirty="0" err="1"/>
              <a:t>fortify</a:t>
            </a:r>
            <a:r>
              <a:rPr lang="it-IT" dirty="0"/>
              <a:t> </a:t>
            </a:r>
            <a:r>
              <a:rPr lang="it-IT" dirty="0" err="1"/>
              <a:t>itself</a:t>
            </a:r>
            <a:r>
              <a:rPr lang="it-IT" dirty="0"/>
              <a:t> </a:t>
            </a:r>
            <a:r>
              <a:rPr lang="en-US" dirty="0"/>
              <a:t>the malware additionally killed other processes bound to TCP/22 or TCP/23, as well as processes associated with competing infections, including other </a:t>
            </a:r>
            <a:r>
              <a:rPr lang="en-US" dirty="0" err="1"/>
              <a:t>Mirai</a:t>
            </a:r>
            <a:r>
              <a:rPr lang="en-US" dirty="0"/>
              <a:t> variants, anime, and </a:t>
            </a:r>
            <a:r>
              <a:rPr lang="en-US" dirty="0" err="1"/>
              <a:t>Qbot</a:t>
            </a:r>
            <a:r>
              <a:rPr lang="en-US" dirty="0"/>
              <a:t>.</a:t>
            </a:r>
          </a:p>
          <a:p>
            <a:r>
              <a:rPr lang="en-US" b="1" i="1" dirty="0"/>
              <a:t>listened for </a:t>
            </a:r>
            <a:r>
              <a:rPr lang="en-US" dirty="0"/>
              <a:t>attack </a:t>
            </a:r>
            <a:r>
              <a:rPr lang="en-US" b="1" dirty="0">
                <a:solidFill>
                  <a:srgbClr val="FF0000"/>
                </a:solidFill>
              </a:rPr>
              <a:t>commands from the command and control server </a:t>
            </a:r>
            <a:r>
              <a:rPr lang="en-US" dirty="0"/>
              <a:t>(C2) while </a:t>
            </a:r>
            <a:r>
              <a:rPr lang="en-US" b="1" dirty="0"/>
              <a:t>simultaneously </a:t>
            </a:r>
            <a:r>
              <a:rPr lang="en-US" b="1" i="1" dirty="0">
                <a:solidFill>
                  <a:srgbClr val="FF0000"/>
                </a:solidFill>
              </a:rPr>
              <a:t>scanning for new </a:t>
            </a:r>
            <a:r>
              <a:rPr lang="it-IT" b="1" i="1" dirty="0" err="1">
                <a:solidFill>
                  <a:srgbClr val="FF0000"/>
                </a:solidFill>
              </a:rPr>
              <a:t>victims</a:t>
            </a:r>
            <a:r>
              <a:rPr lang="it-IT" dirty="0"/>
              <a:t>.</a:t>
            </a:r>
          </a:p>
        </p:txBody>
      </p:sp>
      <p:pic>
        <p:nvPicPr>
          <p:cNvPr id="4" name="Immagine 3">
            <a:extLst>
              <a:ext uri="{FF2B5EF4-FFF2-40B4-BE49-F238E27FC236}">
                <a16:creationId xmlns:a16="http://schemas.microsoft.com/office/drawing/2014/main" id="{022FA771-5D81-4ACB-9EAC-17A24560522F}"/>
              </a:ext>
            </a:extLst>
          </p:cNvPr>
          <p:cNvPicPr>
            <a:picLocks noChangeAspect="1"/>
          </p:cNvPicPr>
          <p:nvPr/>
        </p:nvPicPr>
        <p:blipFill>
          <a:blip r:embed="rId2"/>
          <a:stretch>
            <a:fillRect/>
          </a:stretch>
        </p:blipFill>
        <p:spPr>
          <a:xfrm>
            <a:off x="737550" y="1966566"/>
            <a:ext cx="3973200" cy="3382067"/>
          </a:xfrm>
          <a:prstGeom prst="rect">
            <a:avLst/>
          </a:prstGeom>
        </p:spPr>
      </p:pic>
    </p:spTree>
    <p:extLst>
      <p:ext uri="{BB962C8B-B14F-4D97-AF65-F5344CB8AC3E}">
        <p14:creationId xmlns:p14="http://schemas.microsoft.com/office/powerpoint/2010/main" val="427327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A8D659-6BE4-4115-A409-7301EEA7A4EA}"/>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124E8659-BEFF-46DD-A3AD-F311CEC3831C}"/>
              </a:ext>
            </a:extLst>
          </p:cNvPr>
          <p:cNvSpPr>
            <a:spLocks noGrp="1"/>
          </p:cNvSpPr>
          <p:nvPr>
            <p:ph idx="1"/>
          </p:nvPr>
        </p:nvSpPr>
        <p:spPr/>
        <p:txBody>
          <a:bodyPr>
            <a:normAutofit fontScale="77500" lnSpcReduction="20000"/>
          </a:bodyPr>
          <a:lstStyle/>
          <a:p>
            <a:r>
              <a:rPr lang="it-IT" dirty="0" err="1"/>
              <a:t>wget</a:t>
            </a:r>
            <a:r>
              <a:rPr lang="it-IT" dirty="0"/>
              <a:t> or </a:t>
            </a:r>
            <a:r>
              <a:rPr lang="it-IT" dirty="0" err="1"/>
              <a:t>tftp</a:t>
            </a:r>
            <a:r>
              <a:rPr lang="it-IT" dirty="0"/>
              <a:t> to </a:t>
            </a:r>
            <a:r>
              <a:rPr lang="it-IT" dirty="0" err="1"/>
              <a:t>install</a:t>
            </a:r>
            <a:r>
              <a:rPr lang="it-IT" dirty="0"/>
              <a:t> </a:t>
            </a:r>
            <a:r>
              <a:rPr lang="it-IT" dirty="0" err="1"/>
              <a:t>binaries</a:t>
            </a:r>
            <a:endParaRPr lang="it-IT" dirty="0"/>
          </a:p>
          <a:p>
            <a:r>
              <a:rPr lang="en-US" dirty="0"/>
              <a:t>logged 80K connection attempts from 54K IP addresses between November 2, 2016 and February 28, 2017, collecting a total 151 unique binaries.</a:t>
            </a:r>
          </a:p>
          <a:p>
            <a:r>
              <a:rPr lang="fr-FR" dirty="0" err="1"/>
              <a:t>collected</a:t>
            </a:r>
            <a:r>
              <a:rPr lang="fr-FR" dirty="0"/>
              <a:t> 1,028 unique Mirai </a:t>
            </a:r>
            <a:r>
              <a:rPr lang="fr-FR" dirty="0" err="1"/>
              <a:t>samples</a:t>
            </a:r>
            <a:endParaRPr lang="fr-FR" dirty="0"/>
          </a:p>
          <a:p>
            <a:r>
              <a:rPr lang="en-US" dirty="0"/>
              <a:t>identified 67 C2 domains and </a:t>
            </a:r>
            <a:r>
              <a:rPr lang="it-IT" dirty="0"/>
              <a:t>48 </a:t>
            </a:r>
            <a:r>
              <a:rPr lang="it-IT" dirty="0" err="1"/>
              <a:t>distinct</a:t>
            </a:r>
            <a:r>
              <a:rPr lang="it-IT" dirty="0"/>
              <a:t> username/password </a:t>
            </a:r>
            <a:r>
              <a:rPr lang="it-IT" dirty="0" err="1"/>
              <a:t>dictionaries</a:t>
            </a:r>
            <a:r>
              <a:rPr lang="it-IT" dirty="0"/>
              <a:t> (</a:t>
            </a:r>
            <a:r>
              <a:rPr lang="it-IT" dirty="0" err="1"/>
              <a:t>containing</a:t>
            </a:r>
            <a:r>
              <a:rPr lang="it-IT" dirty="0"/>
              <a:t> a </a:t>
            </a:r>
            <a:r>
              <a:rPr lang="it-IT" dirty="0" err="1"/>
              <a:t>total</a:t>
            </a:r>
            <a:r>
              <a:rPr lang="it-IT" dirty="0"/>
              <a:t> 371 </a:t>
            </a:r>
            <a:r>
              <a:rPr lang="it-IT" dirty="0" err="1"/>
              <a:t>unique</a:t>
            </a:r>
            <a:r>
              <a:rPr lang="it-IT" dirty="0"/>
              <a:t> passwords).</a:t>
            </a:r>
          </a:p>
          <a:p>
            <a:r>
              <a:rPr lang="en-US" dirty="0"/>
              <a:t>collected approximately 209 million resource records (RRs)—queried domain name, and associated RDATA— and their lookup volumes aggregated on a daily basis.</a:t>
            </a:r>
          </a:p>
          <a:p>
            <a:r>
              <a:rPr lang="en-US" dirty="0"/>
              <a:t>obtained 290 million RRs per day from Thales, an active DNS monitoring system. Both datasets cover the period of August 1, 2016 to February 28, 2017.</a:t>
            </a:r>
          </a:p>
          <a:p>
            <a:r>
              <a:rPr lang="it-IT" dirty="0" err="1"/>
              <a:t>Observed</a:t>
            </a:r>
            <a:r>
              <a:rPr lang="it-IT" dirty="0"/>
              <a:t> </a:t>
            </a:r>
            <a:r>
              <a:rPr lang="en-US" dirty="0"/>
              <a:t>64K attack commands issued by 484 unique C2 servers </a:t>
            </a:r>
            <a:r>
              <a:rPr lang="it-IT" dirty="0"/>
              <a:t>(by IP </a:t>
            </a:r>
            <a:r>
              <a:rPr lang="it-IT" dirty="0" err="1"/>
              <a:t>address</a:t>
            </a:r>
            <a:r>
              <a:rPr lang="it-IT" dirty="0"/>
              <a:t>)</a:t>
            </a:r>
          </a:p>
          <a:p>
            <a:r>
              <a:rPr lang="en-US" dirty="0"/>
              <a:t>individual C2 servers often repeat the same attack command in rapid succession, and multiple distinct C2 servers frequently issued the same command.</a:t>
            </a:r>
            <a:endParaRPr lang="it-IT" dirty="0"/>
          </a:p>
        </p:txBody>
      </p:sp>
    </p:spTree>
    <p:extLst>
      <p:ext uri="{BB962C8B-B14F-4D97-AF65-F5344CB8AC3E}">
        <p14:creationId xmlns:p14="http://schemas.microsoft.com/office/powerpoint/2010/main" val="2302606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98D1D-1375-4209-86C6-26FEE12CA9B9}"/>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E418CE3E-B5DB-457C-8FC2-7127233A331A}"/>
              </a:ext>
            </a:extLst>
          </p:cNvPr>
          <p:cNvSpPr>
            <a:spLocks noGrp="1"/>
          </p:cNvSpPr>
          <p:nvPr>
            <p:ph idx="1"/>
          </p:nvPr>
        </p:nvSpPr>
        <p:spPr/>
        <p:txBody>
          <a:bodyPr/>
          <a:lstStyle/>
          <a:p>
            <a:endParaRPr lang="it-IT"/>
          </a:p>
        </p:txBody>
      </p:sp>
      <p:pic>
        <p:nvPicPr>
          <p:cNvPr id="4" name="Immagine 3">
            <a:extLst>
              <a:ext uri="{FF2B5EF4-FFF2-40B4-BE49-F238E27FC236}">
                <a16:creationId xmlns:a16="http://schemas.microsoft.com/office/drawing/2014/main" id="{8F0E0795-9350-49B5-9AEB-4155DAA0DE86}"/>
              </a:ext>
            </a:extLst>
          </p:cNvPr>
          <p:cNvPicPr>
            <a:picLocks noChangeAspect="1"/>
          </p:cNvPicPr>
          <p:nvPr/>
        </p:nvPicPr>
        <p:blipFill>
          <a:blip r:embed="rId2"/>
          <a:stretch>
            <a:fillRect/>
          </a:stretch>
        </p:blipFill>
        <p:spPr>
          <a:xfrm>
            <a:off x="838200" y="3435096"/>
            <a:ext cx="3741000" cy="2741867"/>
          </a:xfrm>
          <a:prstGeom prst="rect">
            <a:avLst/>
          </a:prstGeom>
        </p:spPr>
      </p:pic>
      <p:pic>
        <p:nvPicPr>
          <p:cNvPr id="5" name="Immagine 4">
            <a:extLst>
              <a:ext uri="{FF2B5EF4-FFF2-40B4-BE49-F238E27FC236}">
                <a16:creationId xmlns:a16="http://schemas.microsoft.com/office/drawing/2014/main" id="{27ED7B74-B386-40A3-8009-E1B7721CCA95}"/>
              </a:ext>
            </a:extLst>
          </p:cNvPr>
          <p:cNvPicPr>
            <a:picLocks noChangeAspect="1"/>
          </p:cNvPicPr>
          <p:nvPr/>
        </p:nvPicPr>
        <p:blipFill>
          <a:blip r:embed="rId3"/>
          <a:stretch>
            <a:fillRect/>
          </a:stretch>
        </p:blipFill>
        <p:spPr>
          <a:xfrm>
            <a:off x="3855974" y="167787"/>
            <a:ext cx="7585201" cy="3045801"/>
          </a:xfrm>
          <a:prstGeom prst="rect">
            <a:avLst/>
          </a:prstGeom>
        </p:spPr>
      </p:pic>
    </p:spTree>
    <p:extLst>
      <p:ext uri="{BB962C8B-B14F-4D97-AF65-F5344CB8AC3E}">
        <p14:creationId xmlns:p14="http://schemas.microsoft.com/office/powerpoint/2010/main" val="323933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B13F4F7-0F1C-4C54-8978-78DCD739F7F6}"/>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9B26FE1A-5113-422C-A62F-AB8774B1460E}"/>
              </a:ext>
            </a:extLst>
          </p:cNvPr>
          <p:cNvSpPr>
            <a:spLocks noGrp="1"/>
          </p:cNvSpPr>
          <p:nvPr>
            <p:ph idx="1"/>
          </p:nvPr>
        </p:nvSpPr>
        <p:spPr/>
        <p:txBody>
          <a:bodyPr>
            <a:normAutofit fontScale="92500" lnSpcReduction="20000"/>
          </a:bodyPr>
          <a:lstStyle/>
          <a:p>
            <a:r>
              <a:rPr lang="it-IT" dirty="0"/>
              <a:t>Bo</a:t>
            </a:r>
            <a:r>
              <a:rPr lang="en-US" dirty="0" err="1"/>
              <a:t>otstrap</a:t>
            </a:r>
            <a:r>
              <a:rPr lang="en-US" dirty="0"/>
              <a:t> scan lasted approximately two hours (01:42–03:59 UTC), and about 40 minutes later (04:37 UTC) the </a:t>
            </a:r>
            <a:r>
              <a:rPr lang="en-US" dirty="0" err="1"/>
              <a:t>Mirai</a:t>
            </a:r>
            <a:r>
              <a:rPr lang="en-US" dirty="0"/>
              <a:t> botnet emerged. Within the first minute, 834 devices began scanning, and 11K hosts were infected within the first 10 minutes. </a:t>
            </a:r>
          </a:p>
          <a:p>
            <a:r>
              <a:rPr lang="en-US" dirty="0"/>
              <a:t>Within 20 hours, </a:t>
            </a:r>
            <a:r>
              <a:rPr lang="en-US" dirty="0" err="1"/>
              <a:t>Mirai</a:t>
            </a:r>
            <a:r>
              <a:rPr lang="en-US" dirty="0"/>
              <a:t> infected </a:t>
            </a:r>
            <a:r>
              <a:rPr lang="it-IT" dirty="0"/>
              <a:t>64,500 devices. </a:t>
            </a:r>
          </a:p>
          <a:p>
            <a:r>
              <a:rPr lang="it-IT" dirty="0" err="1"/>
              <a:t>Mirai’s</a:t>
            </a:r>
            <a:r>
              <a:rPr lang="it-IT" dirty="0"/>
              <a:t> </a:t>
            </a:r>
            <a:r>
              <a:rPr lang="it-IT" dirty="0" err="1"/>
              <a:t>initial</a:t>
            </a:r>
            <a:r>
              <a:rPr lang="it-IT" dirty="0"/>
              <a:t> 75-minute </a:t>
            </a:r>
            <a:r>
              <a:rPr lang="it-IT" dirty="0" err="1"/>
              <a:t>doubling</a:t>
            </a:r>
            <a:r>
              <a:rPr lang="it-IT" dirty="0"/>
              <a:t> time </a:t>
            </a:r>
            <a:r>
              <a:rPr lang="en-US" dirty="0"/>
              <a:t>is outstripped by other worms such as Code Red (37-minute doubling time) and Blaster (9-minute doubling </a:t>
            </a:r>
            <a:r>
              <a:rPr lang="it-IT" dirty="0"/>
              <a:t>time).</a:t>
            </a:r>
          </a:p>
          <a:p>
            <a:r>
              <a:rPr lang="it-IT" dirty="0" err="1"/>
              <a:t>Mirai’s</a:t>
            </a:r>
            <a:r>
              <a:rPr lang="it-IT" dirty="0"/>
              <a:t> </a:t>
            </a:r>
            <a:r>
              <a:rPr lang="it-IT" dirty="0" err="1"/>
              <a:t>comparatively</a:t>
            </a:r>
            <a:r>
              <a:rPr lang="it-IT" dirty="0"/>
              <a:t> </a:t>
            </a:r>
            <a:r>
              <a:rPr lang="it-IT" dirty="0" err="1"/>
              <a:t>modest</a:t>
            </a:r>
            <a:r>
              <a:rPr lang="it-IT" dirty="0"/>
              <a:t> </a:t>
            </a:r>
            <a:r>
              <a:rPr lang="it-IT" dirty="0" err="1"/>
              <a:t>initial</a:t>
            </a:r>
            <a:r>
              <a:rPr lang="it-IT" dirty="0"/>
              <a:t> </a:t>
            </a:r>
            <a:r>
              <a:rPr lang="en-US" dirty="0"/>
              <a:t>growth may be due to the low bandwidth and computational resources of infected devices, a consequence of the low-accuracy, brute-force login using a small number of credentials, or simply attributable to a bottleneck in loader </a:t>
            </a:r>
            <a:r>
              <a:rPr lang="it-IT" dirty="0" err="1"/>
              <a:t>infrastructure</a:t>
            </a:r>
            <a:r>
              <a:rPr lang="it-IT" dirty="0"/>
              <a:t>.</a:t>
            </a:r>
          </a:p>
        </p:txBody>
      </p:sp>
    </p:spTree>
    <p:extLst>
      <p:ext uri="{BB962C8B-B14F-4D97-AF65-F5344CB8AC3E}">
        <p14:creationId xmlns:p14="http://schemas.microsoft.com/office/powerpoint/2010/main" val="3021884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3DA4BC-91BD-4136-92F2-FA228B5E0ED7}"/>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2C7C8A85-BC48-4DD4-B31A-EA5D202768C1}"/>
              </a:ext>
            </a:extLst>
          </p:cNvPr>
          <p:cNvSpPr>
            <a:spLocks noGrp="1"/>
          </p:cNvSpPr>
          <p:nvPr>
            <p:ph idx="1"/>
          </p:nvPr>
        </p:nvSpPr>
        <p:spPr>
          <a:xfrm>
            <a:off x="7038974" y="1825625"/>
            <a:ext cx="4314825" cy="4351338"/>
          </a:xfrm>
        </p:spPr>
        <p:txBody>
          <a:bodyPr/>
          <a:lstStyle/>
          <a:p>
            <a:endParaRPr lang="it-IT"/>
          </a:p>
        </p:txBody>
      </p:sp>
      <p:pic>
        <p:nvPicPr>
          <p:cNvPr id="4" name="Immagine 3">
            <a:extLst>
              <a:ext uri="{FF2B5EF4-FFF2-40B4-BE49-F238E27FC236}">
                <a16:creationId xmlns:a16="http://schemas.microsoft.com/office/drawing/2014/main" id="{D68DE015-AA74-45CF-903F-1C98A176E806}"/>
              </a:ext>
            </a:extLst>
          </p:cNvPr>
          <p:cNvPicPr>
            <a:picLocks noChangeAspect="1"/>
          </p:cNvPicPr>
          <p:nvPr/>
        </p:nvPicPr>
        <p:blipFill>
          <a:blip r:embed="rId2"/>
          <a:stretch>
            <a:fillRect/>
          </a:stretch>
        </p:blipFill>
        <p:spPr>
          <a:xfrm>
            <a:off x="838200" y="2033324"/>
            <a:ext cx="3586200" cy="3724801"/>
          </a:xfrm>
          <a:prstGeom prst="rect">
            <a:avLst/>
          </a:prstGeom>
        </p:spPr>
      </p:pic>
    </p:spTree>
    <p:extLst>
      <p:ext uri="{BB962C8B-B14F-4D97-AF65-F5344CB8AC3E}">
        <p14:creationId xmlns:p14="http://schemas.microsoft.com/office/powerpoint/2010/main" val="199976955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2008</TotalTime>
  <Words>2550</Words>
  <Application>Microsoft Office PowerPoint</Application>
  <PresentationFormat>Widescreen</PresentationFormat>
  <Paragraphs>126</Paragraphs>
  <Slides>31</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31</vt:i4>
      </vt:variant>
    </vt:vector>
  </HeadingPairs>
  <TitlesOfParts>
    <vt:vector size="35" baseType="lpstr">
      <vt:lpstr>Arial</vt:lpstr>
      <vt:lpstr>Calibri</vt:lpstr>
      <vt:lpstr>Calibri Light</vt:lpstr>
      <vt:lpstr>Tema di Office</vt:lpstr>
      <vt:lpstr>MIRAI</vt:lpstr>
      <vt:lpstr>Presentazione standard di PowerPoint</vt:lpstr>
      <vt:lpstr>MIRAI timeline</vt:lpstr>
      <vt:lpstr>MIRAI operation</vt:lpstr>
      <vt:lpstr>MIRAI operation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Purposes of MIRAI </vt:lpstr>
      <vt:lpstr>Presentazione standard di PowerPoint</vt:lpstr>
      <vt:lpstr>Presentazione standard di PowerPoint</vt:lpstr>
      <vt:lpstr>Presentazione standard di PowerPoint</vt:lpstr>
      <vt:lpstr>Mirai’s “Don’t Mess With” List </vt:lpstr>
      <vt:lpstr>Territorial Predator</vt:lpstr>
      <vt:lpstr>Presentazione standard di PowerPoint</vt:lpstr>
      <vt:lpstr>Presentazione standard di PowerPoint</vt:lpstr>
      <vt:lpstr>Presentazione standard di PowerPoint</vt:lpstr>
      <vt:lpstr>Admin</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MIRAI</dc:title>
  <dc:creator>corrado aaron visaggio</dc:creator>
  <cp:lastModifiedBy>corrado aaron visaggio</cp:lastModifiedBy>
  <cp:revision>19</cp:revision>
  <dcterms:created xsi:type="dcterms:W3CDTF">2019-10-25T11:04:55Z</dcterms:created>
  <dcterms:modified xsi:type="dcterms:W3CDTF">2019-10-28T07:24:46Z</dcterms:modified>
</cp:coreProperties>
</file>