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311" r:id="rId3"/>
    <p:sldId id="312" r:id="rId4"/>
    <p:sldId id="314" r:id="rId5"/>
    <p:sldId id="313"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30" r:id="rId20"/>
    <p:sldId id="331" r:id="rId21"/>
    <p:sldId id="332" r:id="rId22"/>
    <p:sldId id="328" r:id="rId23"/>
    <p:sldId id="333" r:id="rId24"/>
    <p:sldId id="334" r:id="rId25"/>
    <p:sldId id="335" r:id="rId26"/>
    <p:sldId id="336" r:id="rId27"/>
    <p:sldId id="337" r:id="rId28"/>
    <p:sldId id="338" r:id="rId29"/>
    <p:sldId id="339" r:id="rId30"/>
    <p:sldId id="340" r:id="rId31"/>
    <p:sldId id="341"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BBA500E-E811-47F5-A2F7-FE2FCAAED771}">
          <p14:sldIdLst>
            <p14:sldId id="256"/>
            <p14:sldId id="311"/>
            <p14:sldId id="312"/>
            <p14:sldId id="314"/>
            <p14:sldId id="313"/>
            <p14:sldId id="315"/>
            <p14:sldId id="316"/>
            <p14:sldId id="317"/>
            <p14:sldId id="318"/>
            <p14:sldId id="319"/>
            <p14:sldId id="320"/>
            <p14:sldId id="321"/>
            <p14:sldId id="322"/>
            <p14:sldId id="323"/>
            <p14:sldId id="324"/>
            <p14:sldId id="325"/>
            <p14:sldId id="326"/>
            <p14:sldId id="327"/>
            <p14:sldId id="330"/>
            <p14:sldId id="331"/>
            <p14:sldId id="332"/>
            <p14:sldId id="328"/>
            <p14:sldId id="333"/>
            <p14:sldId id="334"/>
            <p14:sldId id="335"/>
            <p14:sldId id="336"/>
            <p14:sldId id="337"/>
            <p14:sldId id="338"/>
            <p14:sldId id="339"/>
            <p14:sldId id="340"/>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6" autoAdjust="0"/>
    <p:restoredTop sz="80050" autoAdjust="0"/>
  </p:normalViewPr>
  <p:slideViewPr>
    <p:cSldViewPr snapToGrid="0">
      <p:cViewPr varScale="1">
        <p:scale>
          <a:sx n="68" d="100"/>
          <a:sy n="68" d="100"/>
        </p:scale>
        <p:origin x="121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D226A-4CB6-426A-B65C-97E8B74E059D}" type="datetimeFigureOut">
              <a:rPr lang="it-IT" smtClean="0"/>
              <a:t>11/11/2019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6AE52-8AA9-4F4A-B003-40C465D6C870}" type="slidenum">
              <a:rPr lang="it-IT" smtClean="0"/>
              <a:t>‹N›</a:t>
            </a:fld>
            <a:endParaRPr lang="it-IT"/>
          </a:p>
        </p:txBody>
      </p:sp>
    </p:spTree>
    <p:extLst>
      <p:ext uri="{BB962C8B-B14F-4D97-AF65-F5344CB8AC3E}">
        <p14:creationId xmlns:p14="http://schemas.microsoft.com/office/powerpoint/2010/main" val="38883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subject malware sends messages (probably through email), and it</a:t>
            </a:r>
          </a:p>
          <a:p>
            <a:r>
              <a:rPr lang="en-US" sz="1200" b="0" i="0" u="none" strike="noStrike" kern="1200" baseline="0" dirty="0">
                <a:solidFill>
                  <a:schemeClr val="tx1"/>
                </a:solidFill>
                <a:latin typeface="+mn-lt"/>
                <a:ea typeface="+mn-ea"/>
                <a:cs typeface="+mn-cs"/>
              </a:rPr>
              <a:t>depends on a mail system DLL. This information suggests that we might want</a:t>
            </a:r>
          </a:p>
          <a:p>
            <a:r>
              <a:rPr lang="en-US" sz="1200" b="0" i="0" u="none" strike="noStrike" kern="1200" baseline="0" dirty="0">
                <a:solidFill>
                  <a:schemeClr val="tx1"/>
                </a:solidFill>
                <a:latin typeface="+mn-lt"/>
                <a:ea typeface="+mn-ea"/>
                <a:cs typeface="+mn-cs"/>
              </a:rPr>
              <a:t>to check email logs for suspicious traffic, and that another DLL (Mail system</a:t>
            </a:r>
          </a:p>
          <a:p>
            <a:r>
              <a:rPr lang="en-US" sz="1200" b="0" i="0" u="none" strike="noStrike" kern="1200" baseline="0" dirty="0">
                <a:solidFill>
                  <a:schemeClr val="tx1"/>
                </a:solidFill>
                <a:latin typeface="+mn-lt"/>
                <a:ea typeface="+mn-ea"/>
                <a:cs typeface="+mn-cs"/>
              </a:rPr>
              <a:t>DLL) might be associated with this particular malware. Note that the missing</a:t>
            </a:r>
          </a:p>
          <a:p>
            <a:r>
              <a:rPr lang="en-US" sz="1200" b="0" i="0" u="none" strike="noStrike" kern="1200" baseline="0" dirty="0">
                <a:solidFill>
                  <a:schemeClr val="tx1"/>
                </a:solidFill>
                <a:latin typeface="+mn-lt"/>
                <a:ea typeface="+mn-ea"/>
                <a:cs typeface="+mn-cs"/>
              </a:rPr>
              <a:t>DLL itself is not necessarily malicious; malware often uses legitimate libraries</a:t>
            </a:r>
          </a:p>
          <a:p>
            <a:r>
              <a:rPr lang="en-US" sz="1200" b="0" i="0" u="none" strike="noStrike" kern="1200" baseline="0" dirty="0">
                <a:solidFill>
                  <a:schemeClr val="tx1"/>
                </a:solidFill>
                <a:latin typeface="+mn-lt"/>
                <a:ea typeface="+mn-ea"/>
                <a:cs typeface="+mn-cs"/>
              </a:rPr>
              <a:t>and DLLs to further its goals.</a:t>
            </a:r>
            <a:endParaRPr lang="it-IT" dirty="0"/>
          </a:p>
        </p:txBody>
      </p:sp>
      <p:sp>
        <p:nvSpPr>
          <p:cNvPr id="4" name="Segnaposto numero diapositiva 3"/>
          <p:cNvSpPr>
            <a:spLocks noGrp="1"/>
          </p:cNvSpPr>
          <p:nvPr>
            <p:ph type="sldNum" sz="quarter" idx="10"/>
          </p:nvPr>
        </p:nvSpPr>
        <p:spPr/>
        <p:txBody>
          <a:bodyPr/>
          <a:lstStyle/>
          <a:p>
            <a:fld id="{82B6AE52-8AA9-4F4A-B003-40C465D6C870}" type="slidenum">
              <a:rPr lang="it-IT" smtClean="0"/>
              <a:t>4</a:t>
            </a:fld>
            <a:endParaRPr lang="it-IT"/>
          </a:p>
        </p:txBody>
      </p:sp>
    </p:spTree>
    <p:extLst>
      <p:ext uri="{BB962C8B-B14F-4D97-AF65-F5344CB8AC3E}">
        <p14:creationId xmlns:p14="http://schemas.microsoft.com/office/powerpoint/2010/main" val="271332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if the host is using a wireless adapter, NAT mode can be</a:t>
            </a:r>
          </a:p>
          <a:p>
            <a:r>
              <a:rPr lang="en-US" sz="1200" b="0" i="0" u="none" strike="noStrike" kern="1200" baseline="0" dirty="0">
                <a:solidFill>
                  <a:schemeClr val="tx1"/>
                </a:solidFill>
                <a:latin typeface="+mn-lt"/>
                <a:ea typeface="+mn-ea"/>
                <a:cs typeface="+mn-cs"/>
              </a:rPr>
              <a:t>easily used to connect the virtual machine to the network, even if the wireless</a:t>
            </a:r>
          </a:p>
          <a:p>
            <a:r>
              <a:rPr lang="en-US" sz="1200" b="0" i="0" u="none" strike="noStrike" kern="1200" baseline="0" dirty="0">
                <a:solidFill>
                  <a:schemeClr val="tx1"/>
                </a:solidFill>
                <a:latin typeface="+mn-lt"/>
                <a:ea typeface="+mn-ea"/>
                <a:cs typeface="+mn-cs"/>
              </a:rPr>
              <a:t>network has Wi-Fi Protected Access (WPA) or Wired Equivalent Privacy (WEP)</a:t>
            </a:r>
          </a:p>
          <a:p>
            <a:r>
              <a:rPr lang="en-US" sz="1200" b="0" i="0" u="none" strike="noStrike" kern="1200" baseline="0" dirty="0">
                <a:solidFill>
                  <a:schemeClr val="tx1"/>
                </a:solidFill>
                <a:latin typeface="+mn-lt"/>
                <a:ea typeface="+mn-ea"/>
                <a:cs typeface="+mn-cs"/>
              </a:rPr>
              <a:t>enabled. Or, if the host adapter is connected to a network that allows only</a:t>
            </a:r>
          </a:p>
          <a:p>
            <a:r>
              <a:rPr lang="en-US" sz="1200" b="0" i="0" u="none" strike="noStrike" kern="1200" baseline="0" dirty="0">
                <a:solidFill>
                  <a:schemeClr val="tx1"/>
                </a:solidFill>
                <a:latin typeface="+mn-lt"/>
                <a:ea typeface="+mn-ea"/>
                <a:cs typeface="+mn-cs"/>
              </a:rPr>
              <a:t>certain network adapters to connect, NAT mode allows the virtual machine</a:t>
            </a:r>
          </a:p>
          <a:p>
            <a:r>
              <a:rPr lang="en-US" sz="1200" b="0" i="0" u="none" strike="noStrike" kern="1200" baseline="0" dirty="0">
                <a:solidFill>
                  <a:schemeClr val="tx1"/>
                </a:solidFill>
                <a:latin typeface="+mn-lt"/>
                <a:ea typeface="+mn-ea"/>
                <a:cs typeface="+mn-cs"/>
              </a:rPr>
              <a:t>to connect through the host, thereby avoiding the network’s access control</a:t>
            </a:r>
          </a:p>
          <a:p>
            <a:r>
              <a:rPr lang="it-IT" sz="1200" b="0" i="0" u="none" strike="noStrike" kern="1200" baseline="0" dirty="0">
                <a:solidFill>
                  <a:schemeClr val="tx1"/>
                </a:solidFill>
                <a:latin typeface="+mn-lt"/>
                <a:ea typeface="+mn-ea"/>
                <a:cs typeface="+mn-cs"/>
              </a:rPr>
              <a:t>settings.</a:t>
            </a:r>
            <a:endParaRPr lang="it-IT" dirty="0"/>
          </a:p>
        </p:txBody>
      </p:sp>
      <p:sp>
        <p:nvSpPr>
          <p:cNvPr id="4" name="Segnaposto numero diapositiva 3"/>
          <p:cNvSpPr>
            <a:spLocks noGrp="1"/>
          </p:cNvSpPr>
          <p:nvPr>
            <p:ph type="sldNum" sz="quarter" idx="10"/>
          </p:nvPr>
        </p:nvSpPr>
        <p:spPr/>
        <p:txBody>
          <a:bodyPr/>
          <a:lstStyle/>
          <a:p>
            <a:fld id="{82B6AE52-8AA9-4F4A-B003-40C465D6C870}" type="slidenum">
              <a:rPr lang="it-IT" smtClean="0"/>
              <a:t>21</a:t>
            </a:fld>
            <a:endParaRPr lang="it-IT"/>
          </a:p>
        </p:txBody>
      </p:sp>
    </p:spTree>
    <p:extLst>
      <p:ext uri="{BB962C8B-B14F-4D97-AF65-F5344CB8AC3E}">
        <p14:creationId xmlns:p14="http://schemas.microsoft.com/office/powerpoint/2010/main" val="322591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50AAAD-7B61-49C6-A026-F91E1F8E4B0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0D27FC2-B61D-43C6-A13C-DAA78F572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B33278F-37BF-4118-8B7D-F5351CE6202C}"/>
              </a:ext>
            </a:extLst>
          </p:cNvPr>
          <p:cNvSpPr>
            <a:spLocks noGrp="1"/>
          </p:cNvSpPr>
          <p:nvPr>
            <p:ph type="dt" sz="half" idx="10"/>
          </p:nvPr>
        </p:nvSpPr>
        <p:spPr/>
        <p:txBody>
          <a:bodyPr/>
          <a:lstStyle/>
          <a:p>
            <a:fld id="{1F5545BB-2177-4B0F-B29C-39FCE80A9CEC}" type="datetime1">
              <a:rPr lang="it-IT" smtClean="0"/>
              <a:t>11/11/2019</a:t>
            </a:fld>
            <a:endParaRPr lang="it-IT"/>
          </a:p>
        </p:txBody>
      </p:sp>
      <p:sp>
        <p:nvSpPr>
          <p:cNvPr id="5" name="Segnaposto piè di pagina 4">
            <a:extLst>
              <a:ext uri="{FF2B5EF4-FFF2-40B4-BE49-F238E27FC236}">
                <a16:creationId xmlns:a16="http://schemas.microsoft.com/office/drawing/2014/main" id="{54162B62-19B3-47D2-82A9-C2F73C061587}"/>
              </a:ext>
            </a:extLst>
          </p:cNvPr>
          <p:cNvSpPr>
            <a:spLocks noGrp="1"/>
          </p:cNvSpPr>
          <p:nvPr>
            <p:ph type="ftr" sz="quarter" idx="11"/>
          </p:nvPr>
        </p:nvSpPr>
        <p:spPr/>
        <p:txBody>
          <a:bodyPr/>
          <a:lstStyle/>
          <a:p>
            <a:r>
              <a:rPr lang="it-IT"/>
              <a:t>Corrado Aaron Visaggio - CPS 2017</a:t>
            </a:r>
          </a:p>
        </p:txBody>
      </p:sp>
      <p:sp>
        <p:nvSpPr>
          <p:cNvPr id="6" name="Segnaposto numero diapositiva 5">
            <a:extLst>
              <a:ext uri="{FF2B5EF4-FFF2-40B4-BE49-F238E27FC236}">
                <a16:creationId xmlns:a16="http://schemas.microsoft.com/office/drawing/2014/main" id="{E10C2E95-6901-426F-8594-705E941A8E40}"/>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155508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5074E4-87D0-4F57-9138-DF27A61E74F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53F881C-892B-41D3-8F1B-105848CCC5D4}"/>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D09A596-4B3D-48F9-88E4-50690E8C804E}"/>
              </a:ext>
            </a:extLst>
          </p:cNvPr>
          <p:cNvSpPr>
            <a:spLocks noGrp="1"/>
          </p:cNvSpPr>
          <p:nvPr>
            <p:ph type="dt" sz="half" idx="10"/>
          </p:nvPr>
        </p:nvSpPr>
        <p:spPr/>
        <p:txBody>
          <a:bodyPr/>
          <a:lstStyle/>
          <a:p>
            <a:fld id="{A35D67D9-2371-4CBB-82DF-CFEB3D2C590C}" type="datetime1">
              <a:rPr lang="it-IT" smtClean="0"/>
              <a:t>11/11/2019</a:t>
            </a:fld>
            <a:endParaRPr lang="it-IT"/>
          </a:p>
        </p:txBody>
      </p:sp>
      <p:sp>
        <p:nvSpPr>
          <p:cNvPr id="5" name="Segnaposto piè di pagina 4">
            <a:extLst>
              <a:ext uri="{FF2B5EF4-FFF2-40B4-BE49-F238E27FC236}">
                <a16:creationId xmlns:a16="http://schemas.microsoft.com/office/drawing/2014/main" id="{45FF52EC-FB8A-4E42-818B-E7C9516D21F0}"/>
              </a:ext>
            </a:extLst>
          </p:cNvPr>
          <p:cNvSpPr>
            <a:spLocks noGrp="1"/>
          </p:cNvSpPr>
          <p:nvPr>
            <p:ph type="ftr" sz="quarter" idx="11"/>
          </p:nvPr>
        </p:nvSpPr>
        <p:spPr/>
        <p:txBody>
          <a:bodyPr/>
          <a:lstStyle/>
          <a:p>
            <a:r>
              <a:rPr lang="it-IT"/>
              <a:t>Corrado Aaron Visaggio - CPS 2017</a:t>
            </a:r>
          </a:p>
        </p:txBody>
      </p:sp>
      <p:sp>
        <p:nvSpPr>
          <p:cNvPr id="6" name="Segnaposto numero diapositiva 5">
            <a:extLst>
              <a:ext uri="{FF2B5EF4-FFF2-40B4-BE49-F238E27FC236}">
                <a16:creationId xmlns:a16="http://schemas.microsoft.com/office/drawing/2014/main" id="{4FED5711-155F-4554-A58A-F8011513A324}"/>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6046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ABE6811-8C6C-4530-9EE1-3F1C0157B12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DAD01BD-4D6C-450B-A3A0-FF6DA6C1D07A}"/>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542C89-288C-4A88-8FF4-96760CE67E02}"/>
              </a:ext>
            </a:extLst>
          </p:cNvPr>
          <p:cNvSpPr>
            <a:spLocks noGrp="1"/>
          </p:cNvSpPr>
          <p:nvPr>
            <p:ph type="dt" sz="half" idx="10"/>
          </p:nvPr>
        </p:nvSpPr>
        <p:spPr/>
        <p:txBody>
          <a:bodyPr/>
          <a:lstStyle/>
          <a:p>
            <a:fld id="{7E7025F8-49AA-42C3-A9F9-4326451079F4}" type="datetime1">
              <a:rPr lang="it-IT" smtClean="0"/>
              <a:t>11/11/2019</a:t>
            </a:fld>
            <a:endParaRPr lang="it-IT"/>
          </a:p>
        </p:txBody>
      </p:sp>
      <p:sp>
        <p:nvSpPr>
          <p:cNvPr id="5" name="Segnaposto piè di pagina 4">
            <a:extLst>
              <a:ext uri="{FF2B5EF4-FFF2-40B4-BE49-F238E27FC236}">
                <a16:creationId xmlns:a16="http://schemas.microsoft.com/office/drawing/2014/main" id="{20AE616F-3B56-4A4D-B5C2-2FB59A4812F2}"/>
              </a:ext>
            </a:extLst>
          </p:cNvPr>
          <p:cNvSpPr>
            <a:spLocks noGrp="1"/>
          </p:cNvSpPr>
          <p:nvPr>
            <p:ph type="ftr" sz="quarter" idx="11"/>
          </p:nvPr>
        </p:nvSpPr>
        <p:spPr/>
        <p:txBody>
          <a:bodyPr/>
          <a:lstStyle/>
          <a:p>
            <a:r>
              <a:rPr lang="it-IT"/>
              <a:t>Corrado Aaron Visaggio - CPS 2017</a:t>
            </a:r>
          </a:p>
        </p:txBody>
      </p:sp>
      <p:sp>
        <p:nvSpPr>
          <p:cNvPr id="6" name="Segnaposto numero diapositiva 5">
            <a:extLst>
              <a:ext uri="{FF2B5EF4-FFF2-40B4-BE49-F238E27FC236}">
                <a16:creationId xmlns:a16="http://schemas.microsoft.com/office/drawing/2014/main" id="{60211CBB-9A18-4ACF-BE73-5648CBF4851C}"/>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35095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D4AAF7-FF44-4DE8-94A6-85CBD927AFB5}"/>
              </a:ext>
            </a:extLst>
          </p:cNvPr>
          <p:cNvSpPr>
            <a:spLocks noGrp="1"/>
          </p:cNvSpPr>
          <p:nvPr>
            <p:ph type="title"/>
          </p:nvPr>
        </p:nvSpPr>
        <p:spPr/>
        <p:txBody>
          <a:bodyPr/>
          <a:lstStyle>
            <a:lvl1pPr>
              <a:defRPr>
                <a:solidFill>
                  <a:schemeClr val="accent1">
                    <a:lumMod val="75000"/>
                  </a:schemeClr>
                </a:solidFill>
              </a:defRPr>
            </a:lvl1p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21154582-3B9F-4FF1-8D61-92A4D961205F}"/>
              </a:ext>
            </a:extLst>
          </p:cNvPr>
          <p:cNvSpPr>
            <a:spLocks noGrp="1"/>
          </p:cNvSpPr>
          <p:nvPr>
            <p:ph idx="1"/>
          </p:nvPr>
        </p:nvSpPr>
        <p:spPr/>
        <p:txBody>
          <a:bodyPr/>
          <a:lstStyle>
            <a:lvl1pPr>
              <a:defRPr>
                <a:solidFill>
                  <a:schemeClr val="accent1">
                    <a:lumMod val="75000"/>
                  </a:schemeClr>
                </a:solidFill>
              </a:defRPr>
            </a:lvl1pPr>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8B57385C-1B09-4686-97D1-77D792610BFD}"/>
              </a:ext>
            </a:extLst>
          </p:cNvPr>
          <p:cNvSpPr>
            <a:spLocks noGrp="1"/>
          </p:cNvSpPr>
          <p:nvPr>
            <p:ph type="dt" sz="half" idx="10"/>
          </p:nvPr>
        </p:nvSpPr>
        <p:spPr/>
        <p:txBody>
          <a:bodyPr/>
          <a:lstStyle/>
          <a:p>
            <a:fld id="{C9E176FD-F402-4D23-9F19-C1149E13850A}" type="datetime1">
              <a:rPr lang="it-IT" smtClean="0"/>
              <a:t>11/11/2019</a:t>
            </a:fld>
            <a:endParaRPr lang="it-IT"/>
          </a:p>
        </p:txBody>
      </p:sp>
      <p:sp>
        <p:nvSpPr>
          <p:cNvPr id="5" name="Segnaposto piè di pagina 4">
            <a:extLst>
              <a:ext uri="{FF2B5EF4-FFF2-40B4-BE49-F238E27FC236}">
                <a16:creationId xmlns:a16="http://schemas.microsoft.com/office/drawing/2014/main" id="{DE540F35-4FFF-4D06-B32C-2358D602ECD8}"/>
              </a:ext>
            </a:extLst>
          </p:cNvPr>
          <p:cNvSpPr>
            <a:spLocks noGrp="1"/>
          </p:cNvSpPr>
          <p:nvPr>
            <p:ph type="ftr" sz="quarter" idx="11"/>
          </p:nvPr>
        </p:nvSpPr>
        <p:spPr/>
        <p:txBody>
          <a:bodyPr/>
          <a:lstStyle/>
          <a:p>
            <a:r>
              <a:rPr lang="it-IT" dirty="0"/>
              <a:t>Corrado Aaron Visaggio - CPS 2017</a:t>
            </a:r>
          </a:p>
        </p:txBody>
      </p:sp>
      <p:sp>
        <p:nvSpPr>
          <p:cNvPr id="6" name="Segnaposto numero diapositiva 5">
            <a:extLst>
              <a:ext uri="{FF2B5EF4-FFF2-40B4-BE49-F238E27FC236}">
                <a16:creationId xmlns:a16="http://schemas.microsoft.com/office/drawing/2014/main" id="{1D56258C-6C09-434A-90E2-4DAEDF40D9CE}"/>
              </a:ext>
            </a:extLst>
          </p:cNvPr>
          <p:cNvSpPr>
            <a:spLocks noGrp="1"/>
          </p:cNvSpPr>
          <p:nvPr>
            <p:ph type="sldNum" sz="quarter" idx="12"/>
          </p:nvPr>
        </p:nvSpPr>
        <p:spPr/>
        <p:txBody>
          <a:bodyPr/>
          <a:lstStyle/>
          <a:p>
            <a:fld id="{EC35803E-C22C-42B7-A39A-D29031D9AF6A}" type="slidenum">
              <a:rPr lang="it-IT" smtClean="0"/>
              <a:t>‹N›</a:t>
            </a:fld>
            <a:endParaRPr lang="it-IT"/>
          </a:p>
        </p:txBody>
      </p:sp>
      <p:pic>
        <p:nvPicPr>
          <p:cNvPr id="7" name="Picture 2">
            <a:extLst>
              <a:ext uri="{FF2B5EF4-FFF2-40B4-BE49-F238E27FC236}">
                <a16:creationId xmlns:a16="http://schemas.microsoft.com/office/drawing/2014/main" id="{E9E6BDD5-7BCC-4562-86B9-24C32D611E2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473101" y="365125"/>
            <a:ext cx="712714" cy="565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magine 7">
            <a:extLst>
              <a:ext uri="{FF2B5EF4-FFF2-40B4-BE49-F238E27FC236}">
                <a16:creationId xmlns:a16="http://schemas.microsoft.com/office/drawing/2014/main" id="{9FBFA545-B14C-45F0-8560-C783112143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54643" y="5913737"/>
            <a:ext cx="740599" cy="944263"/>
          </a:xfrm>
          <a:prstGeom prst="rect">
            <a:avLst/>
          </a:prstGeom>
        </p:spPr>
      </p:pic>
      <p:sp>
        <p:nvSpPr>
          <p:cNvPr id="9" name="Rettangolo 8">
            <a:extLst>
              <a:ext uri="{FF2B5EF4-FFF2-40B4-BE49-F238E27FC236}">
                <a16:creationId xmlns:a16="http://schemas.microsoft.com/office/drawing/2014/main" id="{FB7C5A29-D6A0-4248-A190-DCCDD67B9EDC}"/>
              </a:ext>
            </a:extLst>
          </p:cNvPr>
          <p:cNvSpPr/>
          <p:nvPr userDrawn="1"/>
        </p:nvSpPr>
        <p:spPr>
          <a:xfrm>
            <a:off x="24642" y="1690688"/>
            <a:ext cx="11329157" cy="97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652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94AC88-8BCD-4BED-B355-C04E5320E5E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97735E1-3C91-4741-9041-77002A6A8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C0D13B20-FC2E-4F9C-8198-5A20F946782B}"/>
              </a:ext>
            </a:extLst>
          </p:cNvPr>
          <p:cNvSpPr>
            <a:spLocks noGrp="1"/>
          </p:cNvSpPr>
          <p:nvPr>
            <p:ph type="dt" sz="half" idx="10"/>
          </p:nvPr>
        </p:nvSpPr>
        <p:spPr/>
        <p:txBody>
          <a:bodyPr/>
          <a:lstStyle/>
          <a:p>
            <a:fld id="{CA6296E7-0960-41D5-B116-1900A2E3B54A}" type="datetime1">
              <a:rPr lang="it-IT" smtClean="0"/>
              <a:t>11/11/2019</a:t>
            </a:fld>
            <a:endParaRPr lang="it-IT"/>
          </a:p>
        </p:txBody>
      </p:sp>
      <p:sp>
        <p:nvSpPr>
          <p:cNvPr id="5" name="Segnaposto piè di pagina 4">
            <a:extLst>
              <a:ext uri="{FF2B5EF4-FFF2-40B4-BE49-F238E27FC236}">
                <a16:creationId xmlns:a16="http://schemas.microsoft.com/office/drawing/2014/main" id="{9E3B52A2-15A8-4A77-9577-02F8EB1A7F53}"/>
              </a:ext>
            </a:extLst>
          </p:cNvPr>
          <p:cNvSpPr>
            <a:spLocks noGrp="1"/>
          </p:cNvSpPr>
          <p:nvPr>
            <p:ph type="ftr" sz="quarter" idx="11"/>
          </p:nvPr>
        </p:nvSpPr>
        <p:spPr/>
        <p:txBody>
          <a:bodyPr/>
          <a:lstStyle/>
          <a:p>
            <a:r>
              <a:rPr lang="it-IT"/>
              <a:t>Corrado Aaron Visaggio - CPS 2017</a:t>
            </a:r>
          </a:p>
        </p:txBody>
      </p:sp>
      <p:sp>
        <p:nvSpPr>
          <p:cNvPr id="6" name="Segnaposto numero diapositiva 5">
            <a:extLst>
              <a:ext uri="{FF2B5EF4-FFF2-40B4-BE49-F238E27FC236}">
                <a16:creationId xmlns:a16="http://schemas.microsoft.com/office/drawing/2014/main" id="{8567EC6C-475F-42C9-B913-2E9B51657EED}"/>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127302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76DA67-690B-470A-918A-2832112E04E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368B83F-658B-40CE-B511-40D2933B301C}"/>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061A553-5B0F-450F-A5A2-3BCAF62AE753}"/>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DD8C6FA-0C57-45B6-A24A-5C923F347996}"/>
              </a:ext>
            </a:extLst>
          </p:cNvPr>
          <p:cNvSpPr>
            <a:spLocks noGrp="1"/>
          </p:cNvSpPr>
          <p:nvPr>
            <p:ph type="dt" sz="half" idx="10"/>
          </p:nvPr>
        </p:nvSpPr>
        <p:spPr/>
        <p:txBody>
          <a:bodyPr/>
          <a:lstStyle/>
          <a:p>
            <a:fld id="{C0F6ED5B-90B5-404F-A345-5A6913EB9B8B}" type="datetime1">
              <a:rPr lang="it-IT" smtClean="0"/>
              <a:t>11/11/2019</a:t>
            </a:fld>
            <a:endParaRPr lang="it-IT"/>
          </a:p>
        </p:txBody>
      </p:sp>
      <p:sp>
        <p:nvSpPr>
          <p:cNvPr id="6" name="Segnaposto piè di pagina 5">
            <a:extLst>
              <a:ext uri="{FF2B5EF4-FFF2-40B4-BE49-F238E27FC236}">
                <a16:creationId xmlns:a16="http://schemas.microsoft.com/office/drawing/2014/main" id="{079C1B54-B0E6-40DD-A04C-77BA65428109}"/>
              </a:ext>
            </a:extLst>
          </p:cNvPr>
          <p:cNvSpPr>
            <a:spLocks noGrp="1"/>
          </p:cNvSpPr>
          <p:nvPr>
            <p:ph type="ftr" sz="quarter" idx="11"/>
          </p:nvPr>
        </p:nvSpPr>
        <p:spPr/>
        <p:txBody>
          <a:bodyPr/>
          <a:lstStyle/>
          <a:p>
            <a:r>
              <a:rPr lang="it-IT"/>
              <a:t>Corrado Aaron Visaggio - CPS 2017</a:t>
            </a:r>
          </a:p>
        </p:txBody>
      </p:sp>
      <p:sp>
        <p:nvSpPr>
          <p:cNvPr id="7" name="Segnaposto numero diapositiva 6">
            <a:extLst>
              <a:ext uri="{FF2B5EF4-FFF2-40B4-BE49-F238E27FC236}">
                <a16:creationId xmlns:a16="http://schemas.microsoft.com/office/drawing/2014/main" id="{8A05EDC6-7A43-4ADA-980D-3995968084B6}"/>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122542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C632D2-38A5-408B-B3D6-576BB41C212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1FD4742-3E7D-4737-971D-E1816C995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F2A0A2F-AFA7-451D-88F4-502F6E942820}"/>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EDDA305-7EEF-44BE-B90B-3C6CC3E38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47425A52-4E34-4C15-B11A-6C3C93E921D4}"/>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E78B613-CFB4-49DA-8A67-A2BD168303BE}"/>
              </a:ext>
            </a:extLst>
          </p:cNvPr>
          <p:cNvSpPr>
            <a:spLocks noGrp="1"/>
          </p:cNvSpPr>
          <p:nvPr>
            <p:ph type="dt" sz="half" idx="10"/>
          </p:nvPr>
        </p:nvSpPr>
        <p:spPr/>
        <p:txBody>
          <a:bodyPr/>
          <a:lstStyle/>
          <a:p>
            <a:fld id="{4EBB9198-F4EF-413D-8FF5-FEB5072B80F2}" type="datetime1">
              <a:rPr lang="it-IT" smtClean="0"/>
              <a:t>11/11/2019</a:t>
            </a:fld>
            <a:endParaRPr lang="it-IT"/>
          </a:p>
        </p:txBody>
      </p:sp>
      <p:sp>
        <p:nvSpPr>
          <p:cNvPr id="8" name="Segnaposto piè di pagina 7">
            <a:extLst>
              <a:ext uri="{FF2B5EF4-FFF2-40B4-BE49-F238E27FC236}">
                <a16:creationId xmlns:a16="http://schemas.microsoft.com/office/drawing/2014/main" id="{1E651CBE-093F-48CE-A75D-089B1D36509B}"/>
              </a:ext>
            </a:extLst>
          </p:cNvPr>
          <p:cNvSpPr>
            <a:spLocks noGrp="1"/>
          </p:cNvSpPr>
          <p:nvPr>
            <p:ph type="ftr" sz="quarter" idx="11"/>
          </p:nvPr>
        </p:nvSpPr>
        <p:spPr/>
        <p:txBody>
          <a:bodyPr/>
          <a:lstStyle/>
          <a:p>
            <a:r>
              <a:rPr lang="it-IT"/>
              <a:t>Corrado Aaron Visaggio - CPS 2017</a:t>
            </a:r>
          </a:p>
        </p:txBody>
      </p:sp>
      <p:sp>
        <p:nvSpPr>
          <p:cNvPr id="9" name="Segnaposto numero diapositiva 8">
            <a:extLst>
              <a:ext uri="{FF2B5EF4-FFF2-40B4-BE49-F238E27FC236}">
                <a16:creationId xmlns:a16="http://schemas.microsoft.com/office/drawing/2014/main" id="{A198E62F-C758-4648-84D0-8D5998FEA2F9}"/>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156641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0063B0-DA24-4339-8C62-294DAF7E07A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5E622BB-2878-43EA-8400-A9A2BD2D038C}"/>
              </a:ext>
            </a:extLst>
          </p:cNvPr>
          <p:cNvSpPr>
            <a:spLocks noGrp="1"/>
          </p:cNvSpPr>
          <p:nvPr>
            <p:ph type="dt" sz="half" idx="10"/>
          </p:nvPr>
        </p:nvSpPr>
        <p:spPr/>
        <p:txBody>
          <a:bodyPr/>
          <a:lstStyle/>
          <a:p>
            <a:fld id="{04B67995-A389-4CC9-B96C-9C4C7F89C73B}" type="datetime1">
              <a:rPr lang="it-IT" smtClean="0"/>
              <a:t>11/11/2019</a:t>
            </a:fld>
            <a:endParaRPr lang="it-IT"/>
          </a:p>
        </p:txBody>
      </p:sp>
      <p:sp>
        <p:nvSpPr>
          <p:cNvPr id="4" name="Segnaposto piè di pagina 3">
            <a:extLst>
              <a:ext uri="{FF2B5EF4-FFF2-40B4-BE49-F238E27FC236}">
                <a16:creationId xmlns:a16="http://schemas.microsoft.com/office/drawing/2014/main" id="{468FD8E9-8018-4952-A368-60495E38D281}"/>
              </a:ext>
            </a:extLst>
          </p:cNvPr>
          <p:cNvSpPr>
            <a:spLocks noGrp="1"/>
          </p:cNvSpPr>
          <p:nvPr>
            <p:ph type="ftr" sz="quarter" idx="11"/>
          </p:nvPr>
        </p:nvSpPr>
        <p:spPr/>
        <p:txBody>
          <a:bodyPr/>
          <a:lstStyle/>
          <a:p>
            <a:r>
              <a:rPr lang="it-IT"/>
              <a:t>Corrado Aaron Visaggio - CPS 2017</a:t>
            </a:r>
          </a:p>
        </p:txBody>
      </p:sp>
      <p:sp>
        <p:nvSpPr>
          <p:cNvPr id="5" name="Segnaposto numero diapositiva 4">
            <a:extLst>
              <a:ext uri="{FF2B5EF4-FFF2-40B4-BE49-F238E27FC236}">
                <a16:creationId xmlns:a16="http://schemas.microsoft.com/office/drawing/2014/main" id="{A1E3E1D4-0538-4DD6-A40B-E7B39CDFC3E0}"/>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145942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D581C45-AE58-4F77-BCA4-8B00BA52D0BC}"/>
              </a:ext>
            </a:extLst>
          </p:cNvPr>
          <p:cNvSpPr>
            <a:spLocks noGrp="1"/>
          </p:cNvSpPr>
          <p:nvPr>
            <p:ph type="dt" sz="half" idx="10"/>
          </p:nvPr>
        </p:nvSpPr>
        <p:spPr/>
        <p:txBody>
          <a:bodyPr/>
          <a:lstStyle/>
          <a:p>
            <a:fld id="{B2F2E6D6-CEF0-4811-8460-0960B8B58870}" type="datetime1">
              <a:rPr lang="it-IT" smtClean="0"/>
              <a:t>11/11/2019</a:t>
            </a:fld>
            <a:endParaRPr lang="it-IT"/>
          </a:p>
        </p:txBody>
      </p:sp>
      <p:sp>
        <p:nvSpPr>
          <p:cNvPr id="3" name="Segnaposto piè di pagina 2">
            <a:extLst>
              <a:ext uri="{FF2B5EF4-FFF2-40B4-BE49-F238E27FC236}">
                <a16:creationId xmlns:a16="http://schemas.microsoft.com/office/drawing/2014/main" id="{9FB81932-E9E9-4F1F-8BA6-5787ECE1E6CC}"/>
              </a:ext>
            </a:extLst>
          </p:cNvPr>
          <p:cNvSpPr>
            <a:spLocks noGrp="1"/>
          </p:cNvSpPr>
          <p:nvPr>
            <p:ph type="ftr" sz="quarter" idx="11"/>
          </p:nvPr>
        </p:nvSpPr>
        <p:spPr/>
        <p:txBody>
          <a:bodyPr/>
          <a:lstStyle/>
          <a:p>
            <a:r>
              <a:rPr lang="it-IT"/>
              <a:t>Corrado Aaron Visaggio - CPS 2017</a:t>
            </a:r>
          </a:p>
        </p:txBody>
      </p:sp>
      <p:sp>
        <p:nvSpPr>
          <p:cNvPr id="4" name="Segnaposto numero diapositiva 3">
            <a:extLst>
              <a:ext uri="{FF2B5EF4-FFF2-40B4-BE49-F238E27FC236}">
                <a16:creationId xmlns:a16="http://schemas.microsoft.com/office/drawing/2014/main" id="{E0A5B77A-CA14-4AB7-BD5F-F52EE3CA4307}"/>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66044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8C7DB6-A6BC-4C10-B4A8-E2159A003D2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ACF282-D0A1-46A6-8F49-DE3894B83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082DE95-4E6B-449C-9A5F-DCBA1EEE6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86C2F4B-9607-405A-A52B-ABDD8817D725}"/>
              </a:ext>
            </a:extLst>
          </p:cNvPr>
          <p:cNvSpPr>
            <a:spLocks noGrp="1"/>
          </p:cNvSpPr>
          <p:nvPr>
            <p:ph type="dt" sz="half" idx="10"/>
          </p:nvPr>
        </p:nvSpPr>
        <p:spPr/>
        <p:txBody>
          <a:bodyPr/>
          <a:lstStyle/>
          <a:p>
            <a:fld id="{EE00E27F-077E-4DA1-92CE-5B81694B4355}" type="datetime1">
              <a:rPr lang="it-IT" smtClean="0"/>
              <a:t>11/11/2019</a:t>
            </a:fld>
            <a:endParaRPr lang="it-IT"/>
          </a:p>
        </p:txBody>
      </p:sp>
      <p:sp>
        <p:nvSpPr>
          <p:cNvPr id="6" name="Segnaposto piè di pagina 5">
            <a:extLst>
              <a:ext uri="{FF2B5EF4-FFF2-40B4-BE49-F238E27FC236}">
                <a16:creationId xmlns:a16="http://schemas.microsoft.com/office/drawing/2014/main" id="{211B0B6C-39E4-4715-BE1D-0F8A45413D9D}"/>
              </a:ext>
            </a:extLst>
          </p:cNvPr>
          <p:cNvSpPr>
            <a:spLocks noGrp="1"/>
          </p:cNvSpPr>
          <p:nvPr>
            <p:ph type="ftr" sz="quarter" idx="11"/>
          </p:nvPr>
        </p:nvSpPr>
        <p:spPr/>
        <p:txBody>
          <a:bodyPr/>
          <a:lstStyle/>
          <a:p>
            <a:r>
              <a:rPr lang="it-IT"/>
              <a:t>Corrado Aaron Visaggio - CPS 2017</a:t>
            </a:r>
          </a:p>
        </p:txBody>
      </p:sp>
      <p:sp>
        <p:nvSpPr>
          <p:cNvPr id="7" name="Segnaposto numero diapositiva 6">
            <a:extLst>
              <a:ext uri="{FF2B5EF4-FFF2-40B4-BE49-F238E27FC236}">
                <a16:creationId xmlns:a16="http://schemas.microsoft.com/office/drawing/2014/main" id="{EC19C71C-B180-4CA6-BD13-390E0D3CBEA6}"/>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161985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7EE3C3-9E65-4645-A608-8D5D60AA7D0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36CC616-5B72-4898-AB1F-7DC003FBE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263EA3E-1F8B-4428-B995-2963FEF84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F919F15F-1EF4-4729-A37C-FFF25B551A2A}"/>
              </a:ext>
            </a:extLst>
          </p:cNvPr>
          <p:cNvSpPr>
            <a:spLocks noGrp="1"/>
          </p:cNvSpPr>
          <p:nvPr>
            <p:ph type="dt" sz="half" idx="10"/>
          </p:nvPr>
        </p:nvSpPr>
        <p:spPr/>
        <p:txBody>
          <a:bodyPr/>
          <a:lstStyle/>
          <a:p>
            <a:fld id="{FE1903E2-427F-40FE-9218-ABC169E692DD}" type="datetime1">
              <a:rPr lang="it-IT" smtClean="0"/>
              <a:t>11/11/2019</a:t>
            </a:fld>
            <a:endParaRPr lang="it-IT"/>
          </a:p>
        </p:txBody>
      </p:sp>
      <p:sp>
        <p:nvSpPr>
          <p:cNvPr id="6" name="Segnaposto piè di pagina 5">
            <a:extLst>
              <a:ext uri="{FF2B5EF4-FFF2-40B4-BE49-F238E27FC236}">
                <a16:creationId xmlns:a16="http://schemas.microsoft.com/office/drawing/2014/main" id="{20C9F676-8C07-4CDF-9C6D-33243780AD37}"/>
              </a:ext>
            </a:extLst>
          </p:cNvPr>
          <p:cNvSpPr>
            <a:spLocks noGrp="1"/>
          </p:cNvSpPr>
          <p:nvPr>
            <p:ph type="ftr" sz="quarter" idx="11"/>
          </p:nvPr>
        </p:nvSpPr>
        <p:spPr/>
        <p:txBody>
          <a:bodyPr/>
          <a:lstStyle/>
          <a:p>
            <a:r>
              <a:rPr lang="it-IT"/>
              <a:t>Corrado Aaron Visaggio - CPS 2017</a:t>
            </a:r>
          </a:p>
        </p:txBody>
      </p:sp>
      <p:sp>
        <p:nvSpPr>
          <p:cNvPr id="7" name="Segnaposto numero diapositiva 6">
            <a:extLst>
              <a:ext uri="{FF2B5EF4-FFF2-40B4-BE49-F238E27FC236}">
                <a16:creationId xmlns:a16="http://schemas.microsoft.com/office/drawing/2014/main" id="{FFEA1457-75E4-4865-957E-9DDD021B9EF1}"/>
              </a:ext>
            </a:extLst>
          </p:cNvPr>
          <p:cNvSpPr>
            <a:spLocks noGrp="1"/>
          </p:cNvSpPr>
          <p:nvPr>
            <p:ph type="sldNum" sz="quarter" idx="12"/>
          </p:nvPr>
        </p:nvSpPr>
        <p:spPr/>
        <p:txBody>
          <a:bodyPr/>
          <a:lstStyle/>
          <a:p>
            <a:fld id="{EC35803E-C22C-42B7-A39A-D29031D9AF6A}" type="slidenum">
              <a:rPr lang="it-IT" smtClean="0"/>
              <a:t>‹N›</a:t>
            </a:fld>
            <a:endParaRPr lang="it-IT"/>
          </a:p>
        </p:txBody>
      </p:sp>
    </p:spTree>
    <p:extLst>
      <p:ext uri="{BB962C8B-B14F-4D97-AF65-F5344CB8AC3E}">
        <p14:creationId xmlns:p14="http://schemas.microsoft.com/office/powerpoint/2010/main" val="129207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5F87DDA-FC20-48BC-9770-B3627B3028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801AE70-EFC5-4AEE-859C-FEEEF7A5D0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05BB5D-B4FD-4A01-A362-FFDAE5CA15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DFF94-4690-487A-A7F5-16D65C4AEAB0}" type="datetime1">
              <a:rPr lang="it-IT" smtClean="0"/>
              <a:t>11/11/2019</a:t>
            </a:fld>
            <a:endParaRPr lang="it-IT"/>
          </a:p>
        </p:txBody>
      </p:sp>
      <p:sp>
        <p:nvSpPr>
          <p:cNvPr id="5" name="Segnaposto piè di pagina 4">
            <a:extLst>
              <a:ext uri="{FF2B5EF4-FFF2-40B4-BE49-F238E27FC236}">
                <a16:creationId xmlns:a16="http://schemas.microsoft.com/office/drawing/2014/main" id="{6E6F96CE-1E0F-4816-82BC-DE6AA827E8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Corrado Aaron Visaggio - CPS 2017</a:t>
            </a:r>
          </a:p>
        </p:txBody>
      </p:sp>
      <p:sp>
        <p:nvSpPr>
          <p:cNvPr id="6" name="Segnaposto numero diapositiva 5">
            <a:extLst>
              <a:ext uri="{FF2B5EF4-FFF2-40B4-BE49-F238E27FC236}">
                <a16:creationId xmlns:a16="http://schemas.microsoft.com/office/drawing/2014/main" id="{BD165F90-FB4F-4D65-8101-5A377AE00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803E-C22C-42B7-A39A-D29031D9AF6A}" type="slidenum">
              <a:rPr lang="it-IT" smtClean="0"/>
              <a:t>‹N›</a:t>
            </a:fld>
            <a:endParaRPr lang="it-IT"/>
          </a:p>
        </p:txBody>
      </p:sp>
    </p:spTree>
    <p:extLst>
      <p:ext uri="{BB962C8B-B14F-4D97-AF65-F5344CB8AC3E}">
        <p14:creationId xmlns:p14="http://schemas.microsoft.com/office/powerpoint/2010/main" val="4060000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54C581-7677-4ABE-A8F5-B9E0B25F358E}"/>
              </a:ext>
            </a:extLst>
          </p:cNvPr>
          <p:cNvSpPr>
            <a:spLocks noGrp="1"/>
          </p:cNvSpPr>
          <p:nvPr>
            <p:ph type="ctrTitle"/>
          </p:nvPr>
        </p:nvSpPr>
        <p:spPr>
          <a:xfrm>
            <a:off x="1524000" y="2728136"/>
            <a:ext cx="9144000" cy="2387600"/>
          </a:xfrm>
        </p:spPr>
        <p:txBody>
          <a:bodyPr/>
          <a:lstStyle/>
          <a:p>
            <a:r>
              <a:rPr lang="en-US" b="1" dirty="0">
                <a:solidFill>
                  <a:srgbClr val="FF0000"/>
                </a:solidFill>
              </a:rPr>
              <a:t>Malware Analysis</a:t>
            </a:r>
            <a:endParaRPr lang="it-IT" b="1" dirty="0">
              <a:solidFill>
                <a:srgbClr val="FF0000"/>
              </a:solidFill>
            </a:endParaRPr>
          </a:p>
        </p:txBody>
      </p:sp>
      <p:sp>
        <p:nvSpPr>
          <p:cNvPr id="3" name="Sottotitolo 2">
            <a:extLst>
              <a:ext uri="{FF2B5EF4-FFF2-40B4-BE49-F238E27FC236}">
                <a16:creationId xmlns:a16="http://schemas.microsoft.com/office/drawing/2014/main" id="{4FFDF24E-F446-4899-91EF-51A3BB542EEB}"/>
              </a:ext>
            </a:extLst>
          </p:cNvPr>
          <p:cNvSpPr>
            <a:spLocks noGrp="1"/>
          </p:cNvSpPr>
          <p:nvPr>
            <p:ph type="subTitle" idx="1"/>
          </p:nvPr>
        </p:nvSpPr>
        <p:spPr>
          <a:xfrm>
            <a:off x="1524000" y="5230116"/>
            <a:ext cx="9144000" cy="1655762"/>
          </a:xfrm>
        </p:spPr>
        <p:txBody>
          <a:bodyPr/>
          <a:lstStyle/>
          <a:p>
            <a:r>
              <a:rPr lang="it-IT" b="1" dirty="0">
                <a:solidFill>
                  <a:srgbClr val="0070C0"/>
                </a:solidFill>
              </a:rPr>
              <a:t>Corrado Aaron Visaggio</a:t>
            </a:r>
          </a:p>
          <a:p>
            <a:r>
              <a:rPr lang="it-IT" b="1" dirty="0" err="1">
                <a:solidFill>
                  <a:srgbClr val="0070C0"/>
                </a:solidFill>
              </a:rPr>
              <a:t>University</a:t>
            </a:r>
            <a:r>
              <a:rPr lang="it-IT" b="1" dirty="0">
                <a:solidFill>
                  <a:srgbClr val="0070C0"/>
                </a:solidFill>
              </a:rPr>
              <a:t> of Sannio</a:t>
            </a:r>
          </a:p>
          <a:p>
            <a:r>
              <a:rPr lang="it-IT" b="1" dirty="0" err="1">
                <a:solidFill>
                  <a:srgbClr val="0070C0"/>
                </a:solidFill>
              </a:rPr>
              <a:t>Italy</a:t>
            </a:r>
            <a:endParaRPr lang="it-IT" b="1" dirty="0">
              <a:solidFill>
                <a:srgbClr val="0070C0"/>
              </a:solidFill>
            </a:endParaRPr>
          </a:p>
        </p:txBody>
      </p:sp>
      <p:pic>
        <p:nvPicPr>
          <p:cNvPr id="5" name="Picture 2">
            <a:extLst>
              <a:ext uri="{FF2B5EF4-FFF2-40B4-BE49-F238E27FC236}">
                <a16:creationId xmlns:a16="http://schemas.microsoft.com/office/drawing/2014/main" id="{D14AE6F3-2442-4767-8822-42E5210B03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763" y="185372"/>
            <a:ext cx="1336237" cy="105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magine 5">
            <a:extLst>
              <a:ext uri="{FF2B5EF4-FFF2-40B4-BE49-F238E27FC236}">
                <a16:creationId xmlns:a16="http://schemas.microsoft.com/office/drawing/2014/main" id="{0D328D65-A26B-424A-A455-29E36C5F57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2082" y="0"/>
            <a:ext cx="1359918" cy="1733895"/>
          </a:xfrm>
          <a:prstGeom prst="rect">
            <a:avLst/>
          </a:prstGeom>
        </p:spPr>
      </p:pic>
    </p:spTree>
    <p:extLst>
      <p:ext uri="{BB962C8B-B14F-4D97-AF65-F5344CB8AC3E}">
        <p14:creationId xmlns:p14="http://schemas.microsoft.com/office/powerpoint/2010/main" val="1728369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49F6AF-7752-4947-9EA9-AA350AB214B9}"/>
              </a:ext>
            </a:extLst>
          </p:cNvPr>
          <p:cNvSpPr>
            <a:spLocks noGrp="1"/>
          </p:cNvSpPr>
          <p:nvPr>
            <p:ph type="title"/>
          </p:nvPr>
        </p:nvSpPr>
        <p:spPr/>
        <p:txBody>
          <a:bodyPr/>
          <a:lstStyle/>
          <a:p>
            <a:r>
              <a:rPr lang="it-IT" dirty="0"/>
              <a:t>Common DLL</a:t>
            </a:r>
          </a:p>
        </p:txBody>
      </p:sp>
      <p:sp>
        <p:nvSpPr>
          <p:cNvPr id="3" name="Segnaposto contenuto 2">
            <a:extLst>
              <a:ext uri="{FF2B5EF4-FFF2-40B4-BE49-F238E27FC236}">
                <a16:creationId xmlns:a16="http://schemas.microsoft.com/office/drawing/2014/main" id="{06F19611-523D-4DB0-B061-188DF976A969}"/>
              </a:ext>
            </a:extLst>
          </p:cNvPr>
          <p:cNvSpPr>
            <a:spLocks noGrp="1"/>
          </p:cNvSpPr>
          <p:nvPr>
            <p:ph idx="1"/>
          </p:nvPr>
        </p:nvSpPr>
        <p:spPr/>
        <p:txBody>
          <a:bodyPr/>
          <a:lstStyle/>
          <a:p>
            <a:endParaRPr lang="it-IT"/>
          </a:p>
        </p:txBody>
      </p:sp>
      <p:sp>
        <p:nvSpPr>
          <p:cNvPr id="4" name="Segnaposto piè di pagina 3">
            <a:extLst>
              <a:ext uri="{FF2B5EF4-FFF2-40B4-BE49-F238E27FC236}">
                <a16:creationId xmlns:a16="http://schemas.microsoft.com/office/drawing/2014/main" id="{2B95B888-F3D8-4825-BE23-F9ABA9499670}"/>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72167A18-2EA1-461A-8689-58857DF81179}"/>
              </a:ext>
            </a:extLst>
          </p:cNvPr>
          <p:cNvSpPr>
            <a:spLocks noGrp="1"/>
          </p:cNvSpPr>
          <p:nvPr>
            <p:ph type="sldNum" sz="quarter" idx="12"/>
          </p:nvPr>
        </p:nvSpPr>
        <p:spPr/>
        <p:txBody>
          <a:bodyPr/>
          <a:lstStyle/>
          <a:p>
            <a:fld id="{EC35803E-C22C-42B7-A39A-D29031D9AF6A}" type="slidenum">
              <a:rPr lang="it-IT" smtClean="0"/>
              <a:t>10</a:t>
            </a:fld>
            <a:endParaRPr lang="it-IT"/>
          </a:p>
        </p:txBody>
      </p:sp>
      <p:pic>
        <p:nvPicPr>
          <p:cNvPr id="6" name="Immagine 5">
            <a:extLst>
              <a:ext uri="{FF2B5EF4-FFF2-40B4-BE49-F238E27FC236}">
                <a16:creationId xmlns:a16="http://schemas.microsoft.com/office/drawing/2014/main" id="{78DCA888-E248-4EB0-946A-272F10E02FF7}"/>
              </a:ext>
            </a:extLst>
          </p:cNvPr>
          <p:cNvPicPr>
            <a:picLocks noChangeAspect="1"/>
          </p:cNvPicPr>
          <p:nvPr/>
        </p:nvPicPr>
        <p:blipFill>
          <a:blip r:embed="rId2"/>
          <a:stretch>
            <a:fillRect/>
          </a:stretch>
        </p:blipFill>
        <p:spPr>
          <a:xfrm>
            <a:off x="1460809" y="1825625"/>
            <a:ext cx="7493620" cy="4750214"/>
          </a:xfrm>
          <a:prstGeom prst="rect">
            <a:avLst/>
          </a:prstGeom>
        </p:spPr>
      </p:pic>
    </p:spTree>
    <p:extLst>
      <p:ext uri="{BB962C8B-B14F-4D97-AF65-F5344CB8AC3E}">
        <p14:creationId xmlns:p14="http://schemas.microsoft.com/office/powerpoint/2010/main" val="72467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58597E-E6AD-4A03-B3FE-5DA6882AC18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C8F09AE3-3FB6-41E0-9087-FDD286F5C970}"/>
              </a:ext>
            </a:extLst>
          </p:cNvPr>
          <p:cNvSpPr>
            <a:spLocks noGrp="1"/>
          </p:cNvSpPr>
          <p:nvPr>
            <p:ph idx="1"/>
          </p:nvPr>
        </p:nvSpPr>
        <p:spPr/>
        <p:txBody>
          <a:bodyPr/>
          <a:lstStyle/>
          <a:p>
            <a:r>
              <a:rPr lang="it-IT" dirty="0" err="1"/>
              <a:t>Imported</a:t>
            </a:r>
            <a:r>
              <a:rPr lang="it-IT" dirty="0"/>
              <a:t> </a:t>
            </a:r>
            <a:r>
              <a:rPr lang="it-IT" dirty="0" err="1"/>
              <a:t>Functions</a:t>
            </a:r>
            <a:endParaRPr lang="it-IT" dirty="0"/>
          </a:p>
          <a:p>
            <a:pPr lvl="1"/>
            <a:r>
              <a:rPr lang="it-IT" dirty="0" err="1"/>
              <a:t>give</a:t>
            </a:r>
            <a:r>
              <a:rPr lang="it-IT" dirty="0"/>
              <a:t> </a:t>
            </a:r>
            <a:r>
              <a:rPr lang="it-IT" dirty="0" err="1"/>
              <a:t>you</a:t>
            </a:r>
            <a:r>
              <a:rPr lang="it-IT" dirty="0"/>
              <a:t> a </a:t>
            </a:r>
            <a:r>
              <a:rPr lang="it-IT" dirty="0" err="1"/>
              <a:t>good</a:t>
            </a:r>
            <a:r>
              <a:rPr lang="it-IT" dirty="0"/>
              <a:t> </a:t>
            </a:r>
            <a:r>
              <a:rPr lang="en-US" dirty="0"/>
              <a:t>idea about what the executable does</a:t>
            </a:r>
          </a:p>
          <a:p>
            <a:r>
              <a:rPr lang="en-US" dirty="0"/>
              <a:t>Exported Functions</a:t>
            </a:r>
          </a:p>
          <a:p>
            <a:pPr lvl="1"/>
            <a:r>
              <a:rPr lang="en-US" dirty="0"/>
              <a:t>a DLL implements one or more functions and exports them for use by an executable that can then import and use them </a:t>
            </a:r>
          </a:p>
          <a:p>
            <a:pPr lvl="1"/>
            <a:r>
              <a:rPr lang="en-US" dirty="0"/>
              <a:t>In many cases, software authors name their exported functions in a way that provides useful information. One common convention is to use the name used in the Microsoft documentation</a:t>
            </a:r>
          </a:p>
          <a:p>
            <a:pPr lvl="2"/>
            <a:r>
              <a:rPr lang="en-US" dirty="0" err="1"/>
              <a:t>ServiceMain</a:t>
            </a:r>
            <a:r>
              <a:rPr lang="en-US" dirty="0"/>
              <a:t>, per </a:t>
            </a:r>
            <a:r>
              <a:rPr lang="en-US" dirty="0" err="1"/>
              <a:t>esempio</a:t>
            </a:r>
            <a:r>
              <a:rPr lang="en-US" dirty="0"/>
              <a:t>.</a:t>
            </a:r>
          </a:p>
          <a:p>
            <a:pPr lvl="1"/>
            <a:endParaRPr lang="it-IT" dirty="0"/>
          </a:p>
        </p:txBody>
      </p:sp>
      <p:sp>
        <p:nvSpPr>
          <p:cNvPr id="4" name="Segnaposto piè di pagina 3">
            <a:extLst>
              <a:ext uri="{FF2B5EF4-FFF2-40B4-BE49-F238E27FC236}">
                <a16:creationId xmlns:a16="http://schemas.microsoft.com/office/drawing/2014/main" id="{D7D8B4EE-C9C4-4FC4-ACA9-D1B2C2821CBB}"/>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0569EAC2-2E5F-4DB0-B559-554B2FB2523A}"/>
              </a:ext>
            </a:extLst>
          </p:cNvPr>
          <p:cNvSpPr>
            <a:spLocks noGrp="1"/>
          </p:cNvSpPr>
          <p:nvPr>
            <p:ph type="sldNum" sz="quarter" idx="12"/>
          </p:nvPr>
        </p:nvSpPr>
        <p:spPr/>
        <p:txBody>
          <a:bodyPr/>
          <a:lstStyle/>
          <a:p>
            <a:fld id="{EC35803E-C22C-42B7-A39A-D29031D9AF6A}" type="slidenum">
              <a:rPr lang="it-IT" smtClean="0"/>
              <a:t>11</a:t>
            </a:fld>
            <a:endParaRPr lang="it-IT"/>
          </a:p>
        </p:txBody>
      </p:sp>
    </p:spTree>
    <p:extLst>
      <p:ext uri="{BB962C8B-B14F-4D97-AF65-F5344CB8AC3E}">
        <p14:creationId xmlns:p14="http://schemas.microsoft.com/office/powerpoint/2010/main" val="317541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02DA41-2223-40BA-87BA-BFBE423756CD}"/>
              </a:ext>
            </a:extLst>
          </p:cNvPr>
          <p:cNvSpPr>
            <a:spLocks noGrp="1"/>
          </p:cNvSpPr>
          <p:nvPr>
            <p:ph type="title"/>
          </p:nvPr>
        </p:nvSpPr>
        <p:spPr/>
        <p:txBody>
          <a:bodyPr/>
          <a:lstStyle/>
          <a:p>
            <a:r>
              <a:rPr lang="en-US" b="1" i="1" dirty="0"/>
              <a:t>PotentialKeylogger.exe: An Unpacked Executable</a:t>
            </a:r>
            <a:endParaRPr lang="it-IT" dirty="0"/>
          </a:p>
        </p:txBody>
      </p:sp>
      <p:sp>
        <p:nvSpPr>
          <p:cNvPr id="4" name="Segnaposto piè di pagina 3">
            <a:extLst>
              <a:ext uri="{FF2B5EF4-FFF2-40B4-BE49-F238E27FC236}">
                <a16:creationId xmlns:a16="http://schemas.microsoft.com/office/drawing/2014/main" id="{FAE9D38F-5071-495D-B6EC-FA40B7156050}"/>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151653B0-4DDA-49CC-8F6B-CD00842EA4C8}"/>
              </a:ext>
            </a:extLst>
          </p:cNvPr>
          <p:cNvSpPr>
            <a:spLocks noGrp="1"/>
          </p:cNvSpPr>
          <p:nvPr>
            <p:ph type="sldNum" sz="quarter" idx="12"/>
          </p:nvPr>
        </p:nvSpPr>
        <p:spPr/>
        <p:txBody>
          <a:bodyPr/>
          <a:lstStyle/>
          <a:p>
            <a:fld id="{EC35803E-C22C-42B7-A39A-D29031D9AF6A}" type="slidenum">
              <a:rPr lang="it-IT" smtClean="0"/>
              <a:t>12</a:t>
            </a:fld>
            <a:endParaRPr lang="it-IT"/>
          </a:p>
        </p:txBody>
      </p:sp>
      <p:pic>
        <p:nvPicPr>
          <p:cNvPr id="6" name="Immagine 5">
            <a:extLst>
              <a:ext uri="{FF2B5EF4-FFF2-40B4-BE49-F238E27FC236}">
                <a16:creationId xmlns:a16="http://schemas.microsoft.com/office/drawing/2014/main" id="{BB78CC45-CF5F-4688-B0D6-6A0FDCAE78F7}"/>
              </a:ext>
            </a:extLst>
          </p:cNvPr>
          <p:cNvPicPr>
            <a:picLocks noChangeAspect="1"/>
          </p:cNvPicPr>
          <p:nvPr/>
        </p:nvPicPr>
        <p:blipFill>
          <a:blip r:embed="rId2"/>
          <a:stretch>
            <a:fillRect/>
          </a:stretch>
        </p:blipFill>
        <p:spPr>
          <a:xfrm>
            <a:off x="3780263" y="1027906"/>
            <a:ext cx="4940385" cy="5888185"/>
          </a:xfrm>
          <a:prstGeom prst="rect">
            <a:avLst/>
          </a:prstGeom>
        </p:spPr>
      </p:pic>
    </p:spTree>
    <p:extLst>
      <p:ext uri="{BB962C8B-B14F-4D97-AF65-F5344CB8AC3E}">
        <p14:creationId xmlns:p14="http://schemas.microsoft.com/office/powerpoint/2010/main" val="318399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DC449-861C-4A70-9EEB-C91C38AD0E03}"/>
              </a:ext>
            </a:extLst>
          </p:cNvPr>
          <p:cNvSpPr>
            <a:spLocks noGrp="1"/>
          </p:cNvSpPr>
          <p:nvPr>
            <p:ph type="title"/>
          </p:nvPr>
        </p:nvSpPr>
        <p:spPr/>
        <p:txBody>
          <a:bodyPr/>
          <a:lstStyle/>
          <a:p>
            <a:r>
              <a:rPr lang="en-US" b="1" i="1" dirty="0"/>
              <a:t>PotentialKeylogger.exe: An Unpacked Executable</a:t>
            </a:r>
            <a:endParaRPr lang="it-IT" dirty="0"/>
          </a:p>
        </p:txBody>
      </p:sp>
      <p:sp>
        <p:nvSpPr>
          <p:cNvPr id="3" name="Segnaposto contenuto 2">
            <a:extLst>
              <a:ext uri="{FF2B5EF4-FFF2-40B4-BE49-F238E27FC236}">
                <a16:creationId xmlns:a16="http://schemas.microsoft.com/office/drawing/2014/main" id="{F372487B-B1A2-4369-AA2C-83C77E7B9631}"/>
              </a:ext>
            </a:extLst>
          </p:cNvPr>
          <p:cNvSpPr>
            <a:spLocks noGrp="1"/>
          </p:cNvSpPr>
          <p:nvPr>
            <p:ph idx="1"/>
          </p:nvPr>
        </p:nvSpPr>
        <p:spPr/>
        <p:txBody>
          <a:bodyPr>
            <a:normAutofit fontScale="92500" lnSpcReduction="20000"/>
          </a:bodyPr>
          <a:lstStyle/>
          <a:p>
            <a:r>
              <a:rPr lang="it-IT" dirty="0"/>
              <a:t>large </a:t>
            </a:r>
            <a:r>
              <a:rPr lang="it-IT" dirty="0" err="1"/>
              <a:t>number</a:t>
            </a:r>
            <a:r>
              <a:rPr lang="it-IT" dirty="0"/>
              <a:t> of </a:t>
            </a:r>
            <a:r>
              <a:rPr lang="it-IT" dirty="0" err="1"/>
              <a:t>imported</a:t>
            </a:r>
            <a:r>
              <a:rPr lang="it-IT" dirty="0"/>
              <a:t> </a:t>
            </a:r>
            <a:r>
              <a:rPr lang="it-IT" dirty="0" err="1"/>
              <a:t>functions</a:t>
            </a:r>
            <a:endParaRPr lang="it-IT" dirty="0"/>
          </a:p>
          <a:p>
            <a:r>
              <a:rPr lang="en-US" dirty="0"/>
              <a:t>The imports from </a:t>
            </a:r>
            <a:r>
              <a:rPr lang="en-US" i="1" dirty="0"/>
              <a:t>Kernel32.dll </a:t>
            </a:r>
            <a:r>
              <a:rPr lang="en-US" dirty="0"/>
              <a:t>tell us that this software can </a:t>
            </a:r>
            <a:r>
              <a:rPr lang="it-IT" dirty="0"/>
              <a:t>open and </a:t>
            </a:r>
            <a:r>
              <a:rPr lang="it-IT" dirty="0" err="1"/>
              <a:t>manipulate</a:t>
            </a:r>
            <a:r>
              <a:rPr lang="it-IT" dirty="0"/>
              <a:t> </a:t>
            </a:r>
            <a:r>
              <a:rPr lang="it-IT" dirty="0" err="1"/>
              <a:t>processes</a:t>
            </a:r>
            <a:endParaRPr lang="it-IT" dirty="0"/>
          </a:p>
          <a:p>
            <a:r>
              <a:rPr lang="en-US" dirty="0"/>
              <a:t>The imports from </a:t>
            </a:r>
            <a:r>
              <a:rPr lang="en-US" i="1" dirty="0"/>
              <a:t>User32.dll </a:t>
            </a:r>
            <a:r>
              <a:rPr lang="en-US" dirty="0"/>
              <a:t>indicates a high likelihood that this program has a GUI</a:t>
            </a:r>
          </a:p>
          <a:p>
            <a:r>
              <a:rPr lang="en-US" dirty="0"/>
              <a:t>The function </a:t>
            </a:r>
            <a:r>
              <a:rPr lang="en-US" dirty="0" err="1">
                <a:latin typeface="Courier New" panose="02070309020205020404" pitchFamily="49" charset="0"/>
                <a:cs typeface="Courier New" panose="02070309020205020404" pitchFamily="49" charset="0"/>
              </a:rPr>
              <a:t>SetWindowsHookEx</a:t>
            </a:r>
            <a:r>
              <a:rPr lang="en-US" dirty="0"/>
              <a:t> is commonly used in spyware and is the most popular way that keyloggers receive keyboard inputs.</a:t>
            </a:r>
          </a:p>
          <a:p>
            <a:r>
              <a:rPr lang="en-US" dirty="0"/>
              <a:t>The function </a:t>
            </a:r>
            <a:r>
              <a:rPr lang="en-US" dirty="0" err="1">
                <a:latin typeface="Courier New" panose="02070309020205020404" pitchFamily="49" charset="0"/>
                <a:cs typeface="Courier New" panose="02070309020205020404" pitchFamily="49" charset="0"/>
              </a:rPr>
              <a:t>RegisterHotKey</a:t>
            </a:r>
            <a:r>
              <a:rPr lang="en-US" dirty="0"/>
              <a:t> registers a hotkey</a:t>
            </a:r>
          </a:p>
          <a:p>
            <a:r>
              <a:rPr lang="en-US" dirty="0"/>
              <a:t>The imports from </a:t>
            </a:r>
            <a:r>
              <a:rPr lang="en-US" i="1" dirty="0">
                <a:latin typeface="Courier New" panose="02070309020205020404" pitchFamily="49" charset="0"/>
                <a:cs typeface="Courier New" panose="02070309020205020404" pitchFamily="49" charset="0"/>
              </a:rPr>
              <a:t>GDI32.dll </a:t>
            </a:r>
            <a:r>
              <a:rPr lang="en-US" dirty="0"/>
              <a:t>are graphics-related and simply confirm that the program probably has a GUI.</a:t>
            </a:r>
          </a:p>
          <a:p>
            <a:r>
              <a:rPr lang="en-US" dirty="0"/>
              <a:t> The imports from </a:t>
            </a:r>
            <a:r>
              <a:rPr lang="en-US" i="1" dirty="0">
                <a:latin typeface="Courier New" panose="02070309020205020404" pitchFamily="49" charset="0"/>
                <a:cs typeface="Courier New" panose="02070309020205020404" pitchFamily="49" charset="0"/>
              </a:rPr>
              <a:t>Shell32.dll </a:t>
            </a:r>
            <a:r>
              <a:rPr lang="en-US" dirty="0"/>
              <a:t>tell us that this program can launch other programs</a:t>
            </a:r>
            <a:endParaRPr lang="it-IT" dirty="0"/>
          </a:p>
        </p:txBody>
      </p:sp>
      <p:sp>
        <p:nvSpPr>
          <p:cNvPr id="4" name="Segnaposto piè di pagina 3">
            <a:extLst>
              <a:ext uri="{FF2B5EF4-FFF2-40B4-BE49-F238E27FC236}">
                <a16:creationId xmlns:a16="http://schemas.microsoft.com/office/drawing/2014/main" id="{17BEB65A-A5BA-4F7A-8625-96F8DA9A57E2}"/>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4F2AE252-D456-414B-A267-CC34D968883E}"/>
              </a:ext>
            </a:extLst>
          </p:cNvPr>
          <p:cNvSpPr>
            <a:spLocks noGrp="1"/>
          </p:cNvSpPr>
          <p:nvPr>
            <p:ph type="sldNum" sz="quarter" idx="12"/>
          </p:nvPr>
        </p:nvSpPr>
        <p:spPr/>
        <p:txBody>
          <a:bodyPr/>
          <a:lstStyle/>
          <a:p>
            <a:fld id="{EC35803E-C22C-42B7-A39A-D29031D9AF6A}" type="slidenum">
              <a:rPr lang="it-IT" smtClean="0"/>
              <a:t>13</a:t>
            </a:fld>
            <a:endParaRPr lang="it-IT"/>
          </a:p>
        </p:txBody>
      </p:sp>
    </p:spTree>
    <p:extLst>
      <p:ext uri="{BB962C8B-B14F-4D97-AF65-F5344CB8AC3E}">
        <p14:creationId xmlns:p14="http://schemas.microsoft.com/office/powerpoint/2010/main" val="153605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AD011-1283-4283-B4E2-4F8925752EFB}"/>
              </a:ext>
            </a:extLst>
          </p:cNvPr>
          <p:cNvSpPr>
            <a:spLocks noGrp="1"/>
          </p:cNvSpPr>
          <p:nvPr>
            <p:ph type="title"/>
          </p:nvPr>
        </p:nvSpPr>
        <p:spPr/>
        <p:txBody>
          <a:bodyPr/>
          <a:lstStyle/>
          <a:p>
            <a:r>
              <a:rPr lang="en-US" b="1" i="1" dirty="0"/>
              <a:t>PotentialKeylogger.exe: An Unpacked Executable</a:t>
            </a:r>
            <a:endParaRPr lang="it-IT" dirty="0"/>
          </a:p>
        </p:txBody>
      </p:sp>
      <p:sp>
        <p:nvSpPr>
          <p:cNvPr id="3" name="Segnaposto contenuto 2">
            <a:extLst>
              <a:ext uri="{FF2B5EF4-FFF2-40B4-BE49-F238E27FC236}">
                <a16:creationId xmlns:a16="http://schemas.microsoft.com/office/drawing/2014/main" id="{21BC2764-4152-44B7-968E-207EE1FF60B7}"/>
              </a:ext>
            </a:extLst>
          </p:cNvPr>
          <p:cNvSpPr>
            <a:spLocks noGrp="1"/>
          </p:cNvSpPr>
          <p:nvPr>
            <p:ph idx="1"/>
          </p:nvPr>
        </p:nvSpPr>
        <p:spPr/>
        <p:txBody>
          <a:bodyPr/>
          <a:lstStyle/>
          <a:p>
            <a:r>
              <a:rPr lang="en-US" dirty="0"/>
              <a:t>The imports from </a:t>
            </a:r>
            <a:r>
              <a:rPr lang="en-US" i="1" dirty="0">
                <a:latin typeface="Courier New" panose="02070309020205020404" pitchFamily="49" charset="0"/>
                <a:cs typeface="Courier New" panose="02070309020205020404" pitchFamily="49" charset="0"/>
              </a:rPr>
              <a:t>Advapi32.dll </a:t>
            </a:r>
            <a:r>
              <a:rPr lang="en-US" dirty="0"/>
              <a:t>tell us that this program uses the registry, which in turn tells us that we should search for strings that look like registry </a:t>
            </a:r>
            <a:r>
              <a:rPr lang="it-IT" dirty="0" err="1"/>
              <a:t>keys</a:t>
            </a:r>
            <a:endParaRPr lang="it-IT" dirty="0"/>
          </a:p>
          <a:p>
            <a:r>
              <a:rPr lang="en-US" dirty="0"/>
              <a:t>This executable also has several exports: </a:t>
            </a:r>
            <a:r>
              <a:rPr lang="en-US" dirty="0" err="1"/>
              <a:t>LowLevelKeyboardProc</a:t>
            </a:r>
            <a:r>
              <a:rPr lang="en-US" dirty="0"/>
              <a:t> and </a:t>
            </a:r>
            <a:r>
              <a:rPr lang="en-US" dirty="0" err="1"/>
              <a:t>LowLevelMouseProc</a:t>
            </a:r>
            <a:r>
              <a:rPr lang="en-US" dirty="0"/>
              <a:t>. </a:t>
            </a:r>
          </a:p>
          <a:p>
            <a:r>
              <a:rPr lang="en-US" dirty="0"/>
              <a:t>Microsoft’s documentation says, “The </a:t>
            </a:r>
            <a:r>
              <a:rPr lang="en-US" dirty="0" err="1"/>
              <a:t>LowLevelKeyboardProc</a:t>
            </a:r>
            <a:r>
              <a:rPr lang="en-US" dirty="0"/>
              <a:t> hook procedure is an application-defined or library-defined callback function used with the </a:t>
            </a:r>
            <a:r>
              <a:rPr lang="en-US" dirty="0" err="1"/>
              <a:t>SetWindowsHookEx</a:t>
            </a:r>
            <a:r>
              <a:rPr lang="en-US" dirty="0"/>
              <a:t> function.”</a:t>
            </a:r>
            <a:endParaRPr lang="it-IT" dirty="0"/>
          </a:p>
        </p:txBody>
      </p:sp>
      <p:sp>
        <p:nvSpPr>
          <p:cNvPr id="4" name="Segnaposto piè di pagina 3">
            <a:extLst>
              <a:ext uri="{FF2B5EF4-FFF2-40B4-BE49-F238E27FC236}">
                <a16:creationId xmlns:a16="http://schemas.microsoft.com/office/drawing/2014/main" id="{712026B7-EACE-4AE2-8E01-05B9CEE55F1E}"/>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4829BD2C-B05E-401F-96BE-2CE231AF931C}"/>
              </a:ext>
            </a:extLst>
          </p:cNvPr>
          <p:cNvSpPr>
            <a:spLocks noGrp="1"/>
          </p:cNvSpPr>
          <p:nvPr>
            <p:ph type="sldNum" sz="quarter" idx="12"/>
          </p:nvPr>
        </p:nvSpPr>
        <p:spPr/>
        <p:txBody>
          <a:bodyPr/>
          <a:lstStyle/>
          <a:p>
            <a:fld id="{EC35803E-C22C-42B7-A39A-D29031D9AF6A}" type="slidenum">
              <a:rPr lang="it-IT" smtClean="0"/>
              <a:t>14</a:t>
            </a:fld>
            <a:endParaRPr lang="it-IT"/>
          </a:p>
        </p:txBody>
      </p:sp>
    </p:spTree>
    <p:extLst>
      <p:ext uri="{BB962C8B-B14F-4D97-AF65-F5344CB8AC3E}">
        <p14:creationId xmlns:p14="http://schemas.microsoft.com/office/powerpoint/2010/main" val="35194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BB59D2-9377-4B8B-ADD5-A8784D613BBC}"/>
              </a:ext>
            </a:extLst>
          </p:cNvPr>
          <p:cNvSpPr>
            <a:spLocks noGrp="1"/>
          </p:cNvSpPr>
          <p:nvPr>
            <p:ph type="title"/>
          </p:nvPr>
        </p:nvSpPr>
        <p:spPr/>
        <p:txBody>
          <a:bodyPr/>
          <a:lstStyle/>
          <a:p>
            <a:r>
              <a:rPr lang="en-US" b="1" i="1" dirty="0"/>
              <a:t>PackedProgram.exe: A Dead End</a:t>
            </a:r>
            <a:endParaRPr lang="it-IT" dirty="0"/>
          </a:p>
        </p:txBody>
      </p:sp>
      <p:sp>
        <p:nvSpPr>
          <p:cNvPr id="4" name="Segnaposto piè di pagina 3">
            <a:extLst>
              <a:ext uri="{FF2B5EF4-FFF2-40B4-BE49-F238E27FC236}">
                <a16:creationId xmlns:a16="http://schemas.microsoft.com/office/drawing/2014/main" id="{157BA66A-7663-4532-81C0-10331A03304B}"/>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68556D76-8CB7-4879-83E9-CDC145C03F67}"/>
              </a:ext>
            </a:extLst>
          </p:cNvPr>
          <p:cNvSpPr>
            <a:spLocks noGrp="1"/>
          </p:cNvSpPr>
          <p:nvPr>
            <p:ph type="sldNum" sz="quarter" idx="12"/>
          </p:nvPr>
        </p:nvSpPr>
        <p:spPr/>
        <p:txBody>
          <a:bodyPr/>
          <a:lstStyle/>
          <a:p>
            <a:fld id="{EC35803E-C22C-42B7-A39A-D29031D9AF6A}" type="slidenum">
              <a:rPr lang="it-IT" smtClean="0"/>
              <a:t>15</a:t>
            </a:fld>
            <a:endParaRPr lang="it-IT"/>
          </a:p>
        </p:txBody>
      </p:sp>
      <p:pic>
        <p:nvPicPr>
          <p:cNvPr id="6" name="Immagine 5">
            <a:extLst>
              <a:ext uri="{FF2B5EF4-FFF2-40B4-BE49-F238E27FC236}">
                <a16:creationId xmlns:a16="http://schemas.microsoft.com/office/drawing/2014/main" id="{1B36210A-7B79-47E2-973F-3670D6C45946}"/>
              </a:ext>
            </a:extLst>
          </p:cNvPr>
          <p:cNvPicPr>
            <a:picLocks noChangeAspect="1"/>
          </p:cNvPicPr>
          <p:nvPr/>
        </p:nvPicPr>
        <p:blipFill>
          <a:blip r:embed="rId2"/>
          <a:stretch>
            <a:fillRect/>
          </a:stretch>
        </p:blipFill>
        <p:spPr>
          <a:xfrm>
            <a:off x="1438507" y="2217643"/>
            <a:ext cx="6568237" cy="3039327"/>
          </a:xfrm>
          <a:prstGeom prst="rect">
            <a:avLst/>
          </a:prstGeom>
        </p:spPr>
      </p:pic>
    </p:spTree>
    <p:extLst>
      <p:ext uri="{BB962C8B-B14F-4D97-AF65-F5344CB8AC3E}">
        <p14:creationId xmlns:p14="http://schemas.microsoft.com/office/powerpoint/2010/main" val="148345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A1C04E-B2AE-46D5-AE56-D202E44B1CAA}"/>
              </a:ext>
            </a:extLst>
          </p:cNvPr>
          <p:cNvSpPr>
            <a:spLocks noGrp="1"/>
          </p:cNvSpPr>
          <p:nvPr>
            <p:ph type="title"/>
          </p:nvPr>
        </p:nvSpPr>
        <p:spPr/>
        <p:txBody>
          <a:bodyPr/>
          <a:lstStyle/>
          <a:p>
            <a:r>
              <a:rPr lang="it-IT" dirty="0"/>
              <a:t>PE File </a:t>
            </a:r>
            <a:r>
              <a:rPr lang="it-IT" dirty="0" err="1"/>
              <a:t>Headers</a:t>
            </a:r>
            <a:r>
              <a:rPr lang="it-IT" dirty="0"/>
              <a:t> and </a:t>
            </a:r>
            <a:r>
              <a:rPr lang="it-IT" dirty="0" err="1"/>
              <a:t>Sections</a:t>
            </a:r>
            <a:endParaRPr lang="it-IT" dirty="0"/>
          </a:p>
        </p:txBody>
      </p:sp>
      <p:sp>
        <p:nvSpPr>
          <p:cNvPr id="3" name="Segnaposto contenuto 2">
            <a:extLst>
              <a:ext uri="{FF2B5EF4-FFF2-40B4-BE49-F238E27FC236}">
                <a16:creationId xmlns:a16="http://schemas.microsoft.com/office/drawing/2014/main" id="{798E4DC0-EB4C-482A-9F4B-B7E97FD7CA1F}"/>
              </a:ext>
            </a:extLst>
          </p:cNvPr>
          <p:cNvSpPr>
            <a:spLocks noGrp="1"/>
          </p:cNvSpPr>
          <p:nvPr>
            <p:ph idx="1"/>
          </p:nvPr>
        </p:nvSpPr>
        <p:spPr/>
        <p:txBody>
          <a:bodyPr>
            <a:normAutofit fontScale="92500" lnSpcReduction="20000"/>
          </a:bodyPr>
          <a:lstStyle/>
          <a:p>
            <a:r>
              <a:rPr lang="en-US" b="1" dirty="0"/>
              <a:t>.text </a:t>
            </a:r>
            <a:r>
              <a:rPr lang="en-US" dirty="0"/>
              <a:t>The .text section contains the instructions that the CPU executes. All other sections store data and supporting information. Generally, this is the only section that can execute</a:t>
            </a:r>
          </a:p>
          <a:p>
            <a:r>
              <a:rPr lang="en-US" b="1" dirty="0"/>
              <a:t>.</a:t>
            </a:r>
            <a:r>
              <a:rPr lang="en-US" b="1" dirty="0" err="1"/>
              <a:t>rdata</a:t>
            </a:r>
            <a:r>
              <a:rPr lang="en-US" b="1" dirty="0"/>
              <a:t> </a:t>
            </a:r>
            <a:r>
              <a:rPr lang="en-US" dirty="0"/>
              <a:t>The .</a:t>
            </a:r>
            <a:r>
              <a:rPr lang="en-US" dirty="0" err="1"/>
              <a:t>rdata</a:t>
            </a:r>
            <a:r>
              <a:rPr lang="en-US" dirty="0"/>
              <a:t> section typically contains the import and export information. Sometimes a file will contain an .</a:t>
            </a:r>
            <a:r>
              <a:rPr lang="en-US" dirty="0" err="1"/>
              <a:t>idata</a:t>
            </a:r>
            <a:r>
              <a:rPr lang="en-US" dirty="0"/>
              <a:t> and .</a:t>
            </a:r>
            <a:r>
              <a:rPr lang="en-US" dirty="0" err="1"/>
              <a:t>edata</a:t>
            </a:r>
            <a:r>
              <a:rPr lang="en-US" dirty="0"/>
              <a:t> section, which store the import and export information</a:t>
            </a:r>
          </a:p>
          <a:p>
            <a:r>
              <a:rPr lang="en-US" b="1" dirty="0"/>
              <a:t>.data </a:t>
            </a:r>
            <a:r>
              <a:rPr lang="en-US" dirty="0"/>
              <a:t>The .data section contains the program’s global data, which is accessible from anywhere in the program.</a:t>
            </a:r>
          </a:p>
          <a:p>
            <a:r>
              <a:rPr lang="en-US" b="1" dirty="0"/>
              <a:t>.</a:t>
            </a:r>
            <a:r>
              <a:rPr lang="en-US" b="1" dirty="0" err="1"/>
              <a:t>rsrc</a:t>
            </a:r>
            <a:r>
              <a:rPr lang="en-US" b="1" dirty="0"/>
              <a:t> </a:t>
            </a:r>
            <a:r>
              <a:rPr lang="en-US" dirty="0"/>
              <a:t>The .</a:t>
            </a:r>
            <a:r>
              <a:rPr lang="en-US" dirty="0" err="1"/>
              <a:t>rsrc</a:t>
            </a:r>
            <a:r>
              <a:rPr lang="en-US" dirty="0"/>
              <a:t> section includes the resources used by the executable that are not considered part of the executable, such as icons, images, </a:t>
            </a:r>
            <a:r>
              <a:rPr lang="it-IT" dirty="0" err="1"/>
              <a:t>menus</a:t>
            </a:r>
            <a:r>
              <a:rPr lang="it-IT" dirty="0"/>
              <a:t>, and </a:t>
            </a:r>
            <a:r>
              <a:rPr lang="it-IT" dirty="0" err="1"/>
              <a:t>strings</a:t>
            </a:r>
            <a:r>
              <a:rPr lang="it-IT" dirty="0"/>
              <a:t>.</a:t>
            </a:r>
          </a:p>
          <a:p>
            <a:r>
              <a:rPr lang="en-US" b="1" dirty="0"/>
              <a:t>.</a:t>
            </a:r>
            <a:r>
              <a:rPr lang="en-US" b="1" dirty="0" err="1"/>
              <a:t>reloc</a:t>
            </a:r>
            <a:r>
              <a:rPr lang="en-US" b="1" dirty="0"/>
              <a:t> </a:t>
            </a:r>
            <a:r>
              <a:rPr lang="en-US" dirty="0"/>
              <a:t>Contains information for relocation of library files</a:t>
            </a:r>
            <a:endParaRPr lang="it-IT" dirty="0"/>
          </a:p>
        </p:txBody>
      </p:sp>
      <p:sp>
        <p:nvSpPr>
          <p:cNvPr id="4" name="Segnaposto piè di pagina 3">
            <a:extLst>
              <a:ext uri="{FF2B5EF4-FFF2-40B4-BE49-F238E27FC236}">
                <a16:creationId xmlns:a16="http://schemas.microsoft.com/office/drawing/2014/main" id="{FBD5639F-DF7A-4961-BB6E-C9DB604FD894}"/>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6A305282-C96A-4B91-B402-95AF787620DD}"/>
              </a:ext>
            </a:extLst>
          </p:cNvPr>
          <p:cNvSpPr>
            <a:spLocks noGrp="1"/>
          </p:cNvSpPr>
          <p:nvPr>
            <p:ph type="sldNum" sz="quarter" idx="12"/>
          </p:nvPr>
        </p:nvSpPr>
        <p:spPr/>
        <p:txBody>
          <a:bodyPr/>
          <a:lstStyle/>
          <a:p>
            <a:fld id="{EC35803E-C22C-42B7-A39A-D29031D9AF6A}" type="slidenum">
              <a:rPr lang="it-IT" smtClean="0"/>
              <a:t>16</a:t>
            </a:fld>
            <a:endParaRPr lang="it-IT"/>
          </a:p>
        </p:txBody>
      </p:sp>
    </p:spTree>
    <p:extLst>
      <p:ext uri="{BB962C8B-B14F-4D97-AF65-F5344CB8AC3E}">
        <p14:creationId xmlns:p14="http://schemas.microsoft.com/office/powerpoint/2010/main" val="42922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F92CB4-B44C-4492-83A1-B88AFC40EFBA}"/>
              </a:ext>
            </a:extLst>
          </p:cNvPr>
          <p:cNvSpPr>
            <a:spLocks noGrp="1"/>
          </p:cNvSpPr>
          <p:nvPr>
            <p:ph type="title"/>
          </p:nvPr>
        </p:nvSpPr>
        <p:spPr/>
        <p:txBody>
          <a:bodyPr/>
          <a:lstStyle/>
          <a:p>
            <a:r>
              <a:rPr lang="it-IT" dirty="0" err="1"/>
              <a:t>PEView</a:t>
            </a:r>
            <a:endParaRPr lang="it-IT" dirty="0"/>
          </a:p>
        </p:txBody>
      </p:sp>
      <p:sp>
        <p:nvSpPr>
          <p:cNvPr id="3" name="Segnaposto contenuto 2">
            <a:extLst>
              <a:ext uri="{FF2B5EF4-FFF2-40B4-BE49-F238E27FC236}">
                <a16:creationId xmlns:a16="http://schemas.microsoft.com/office/drawing/2014/main" id="{952126D1-A8A8-4ACA-8F03-977141200C26}"/>
              </a:ext>
            </a:extLst>
          </p:cNvPr>
          <p:cNvSpPr>
            <a:spLocks noGrp="1"/>
          </p:cNvSpPr>
          <p:nvPr>
            <p:ph idx="1"/>
          </p:nvPr>
        </p:nvSpPr>
        <p:spPr/>
        <p:txBody>
          <a:bodyPr/>
          <a:lstStyle/>
          <a:p>
            <a:endParaRPr lang="it-IT"/>
          </a:p>
        </p:txBody>
      </p:sp>
      <p:sp>
        <p:nvSpPr>
          <p:cNvPr id="4" name="Segnaposto piè di pagina 3">
            <a:extLst>
              <a:ext uri="{FF2B5EF4-FFF2-40B4-BE49-F238E27FC236}">
                <a16:creationId xmlns:a16="http://schemas.microsoft.com/office/drawing/2014/main" id="{92339375-038C-4D0E-AC2C-E800FBEA5A79}"/>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7840BA2A-61A0-4673-88AD-C7588B861FC7}"/>
              </a:ext>
            </a:extLst>
          </p:cNvPr>
          <p:cNvSpPr>
            <a:spLocks noGrp="1"/>
          </p:cNvSpPr>
          <p:nvPr>
            <p:ph type="sldNum" sz="quarter" idx="12"/>
          </p:nvPr>
        </p:nvSpPr>
        <p:spPr/>
        <p:txBody>
          <a:bodyPr/>
          <a:lstStyle/>
          <a:p>
            <a:fld id="{EC35803E-C22C-42B7-A39A-D29031D9AF6A}" type="slidenum">
              <a:rPr lang="it-IT" smtClean="0"/>
              <a:t>17</a:t>
            </a:fld>
            <a:endParaRPr lang="it-IT"/>
          </a:p>
        </p:txBody>
      </p:sp>
      <p:pic>
        <p:nvPicPr>
          <p:cNvPr id="6" name="Immagine 5">
            <a:extLst>
              <a:ext uri="{FF2B5EF4-FFF2-40B4-BE49-F238E27FC236}">
                <a16:creationId xmlns:a16="http://schemas.microsoft.com/office/drawing/2014/main" id="{92123055-0923-4B24-8D97-CE09B393AF27}"/>
              </a:ext>
            </a:extLst>
          </p:cNvPr>
          <p:cNvPicPr>
            <a:picLocks noChangeAspect="1"/>
          </p:cNvPicPr>
          <p:nvPr/>
        </p:nvPicPr>
        <p:blipFill>
          <a:blip r:embed="rId2"/>
          <a:stretch>
            <a:fillRect/>
          </a:stretch>
        </p:blipFill>
        <p:spPr>
          <a:xfrm>
            <a:off x="2018371" y="1995222"/>
            <a:ext cx="7727795" cy="4181741"/>
          </a:xfrm>
          <a:prstGeom prst="rect">
            <a:avLst/>
          </a:prstGeom>
        </p:spPr>
      </p:pic>
    </p:spTree>
    <p:extLst>
      <p:ext uri="{BB962C8B-B14F-4D97-AF65-F5344CB8AC3E}">
        <p14:creationId xmlns:p14="http://schemas.microsoft.com/office/powerpoint/2010/main" val="388938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E6C945-AC82-4544-BEBA-D27FF4E47198}"/>
              </a:ext>
            </a:extLst>
          </p:cNvPr>
          <p:cNvSpPr>
            <a:spLocks noGrp="1"/>
          </p:cNvSpPr>
          <p:nvPr>
            <p:ph type="title"/>
          </p:nvPr>
        </p:nvSpPr>
        <p:spPr/>
        <p:txBody>
          <a:bodyPr/>
          <a:lstStyle/>
          <a:p>
            <a:endParaRPr lang="it-IT"/>
          </a:p>
        </p:txBody>
      </p:sp>
      <p:pic>
        <p:nvPicPr>
          <p:cNvPr id="8" name="Segnaposto contenuto 7">
            <a:extLst>
              <a:ext uri="{FF2B5EF4-FFF2-40B4-BE49-F238E27FC236}">
                <a16:creationId xmlns:a16="http://schemas.microsoft.com/office/drawing/2014/main" id="{DC2FA598-D109-4A2D-9409-EFFB6FDE2936}"/>
              </a:ext>
            </a:extLst>
          </p:cNvPr>
          <p:cNvPicPr>
            <a:picLocks noGrp="1" noChangeAspect="1"/>
          </p:cNvPicPr>
          <p:nvPr>
            <p:ph idx="1"/>
          </p:nvPr>
        </p:nvPicPr>
        <p:blipFill>
          <a:blip r:embed="rId2"/>
          <a:stretch>
            <a:fillRect/>
          </a:stretch>
        </p:blipFill>
        <p:spPr>
          <a:xfrm>
            <a:off x="5808895" y="4045743"/>
            <a:ext cx="5169365" cy="1964763"/>
          </a:xfrm>
          <a:prstGeom prst="rect">
            <a:avLst/>
          </a:prstGeom>
        </p:spPr>
      </p:pic>
      <p:sp>
        <p:nvSpPr>
          <p:cNvPr id="4" name="Segnaposto piè di pagina 3">
            <a:extLst>
              <a:ext uri="{FF2B5EF4-FFF2-40B4-BE49-F238E27FC236}">
                <a16:creationId xmlns:a16="http://schemas.microsoft.com/office/drawing/2014/main" id="{23C4F6D3-4EFC-42BD-A581-F382EC0990A6}"/>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725E7DA8-5602-4356-83C9-814A602E9CD1}"/>
              </a:ext>
            </a:extLst>
          </p:cNvPr>
          <p:cNvSpPr>
            <a:spLocks noGrp="1"/>
          </p:cNvSpPr>
          <p:nvPr>
            <p:ph type="sldNum" sz="quarter" idx="12"/>
          </p:nvPr>
        </p:nvSpPr>
        <p:spPr/>
        <p:txBody>
          <a:bodyPr/>
          <a:lstStyle/>
          <a:p>
            <a:fld id="{EC35803E-C22C-42B7-A39A-D29031D9AF6A}" type="slidenum">
              <a:rPr lang="it-IT" smtClean="0"/>
              <a:t>18</a:t>
            </a:fld>
            <a:endParaRPr lang="it-IT"/>
          </a:p>
        </p:txBody>
      </p:sp>
      <p:pic>
        <p:nvPicPr>
          <p:cNvPr id="6" name="Immagine 5">
            <a:extLst>
              <a:ext uri="{FF2B5EF4-FFF2-40B4-BE49-F238E27FC236}">
                <a16:creationId xmlns:a16="http://schemas.microsoft.com/office/drawing/2014/main" id="{87044138-AD16-4264-BAB1-CE5F631E1F3D}"/>
              </a:ext>
            </a:extLst>
          </p:cNvPr>
          <p:cNvPicPr>
            <a:picLocks noChangeAspect="1"/>
          </p:cNvPicPr>
          <p:nvPr/>
        </p:nvPicPr>
        <p:blipFill>
          <a:blip r:embed="rId3"/>
          <a:stretch>
            <a:fillRect/>
          </a:stretch>
        </p:blipFill>
        <p:spPr>
          <a:xfrm>
            <a:off x="838200" y="1873661"/>
            <a:ext cx="4580480" cy="2127633"/>
          </a:xfrm>
          <a:prstGeom prst="rect">
            <a:avLst/>
          </a:prstGeom>
        </p:spPr>
      </p:pic>
      <p:pic>
        <p:nvPicPr>
          <p:cNvPr id="7" name="Immagine 6">
            <a:extLst>
              <a:ext uri="{FF2B5EF4-FFF2-40B4-BE49-F238E27FC236}">
                <a16:creationId xmlns:a16="http://schemas.microsoft.com/office/drawing/2014/main" id="{CC31AD10-BB89-4F79-BFE7-4262B4E0B0E2}"/>
              </a:ext>
            </a:extLst>
          </p:cNvPr>
          <p:cNvPicPr>
            <a:picLocks noChangeAspect="1"/>
          </p:cNvPicPr>
          <p:nvPr/>
        </p:nvPicPr>
        <p:blipFill>
          <a:blip r:embed="rId4"/>
          <a:stretch>
            <a:fillRect/>
          </a:stretch>
        </p:blipFill>
        <p:spPr>
          <a:xfrm>
            <a:off x="5653602" y="1870075"/>
            <a:ext cx="4580479" cy="2296158"/>
          </a:xfrm>
          <a:prstGeom prst="rect">
            <a:avLst/>
          </a:prstGeom>
        </p:spPr>
      </p:pic>
    </p:spTree>
    <p:extLst>
      <p:ext uri="{BB962C8B-B14F-4D97-AF65-F5344CB8AC3E}">
        <p14:creationId xmlns:p14="http://schemas.microsoft.com/office/powerpoint/2010/main" val="2888873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22FAEA-D23C-4AC2-8A44-B876F64C6B9B}"/>
              </a:ext>
            </a:extLst>
          </p:cNvPr>
          <p:cNvSpPr>
            <a:spLocks noGrp="1"/>
          </p:cNvSpPr>
          <p:nvPr>
            <p:ph type="title"/>
          </p:nvPr>
        </p:nvSpPr>
        <p:spPr/>
        <p:txBody>
          <a:bodyPr/>
          <a:lstStyle/>
          <a:p>
            <a:r>
              <a:rPr lang="it-IT" dirty="0"/>
              <a:t>Virtual Machine</a:t>
            </a:r>
          </a:p>
        </p:txBody>
      </p:sp>
      <p:sp>
        <p:nvSpPr>
          <p:cNvPr id="3" name="Segnaposto contenuto 2">
            <a:extLst>
              <a:ext uri="{FF2B5EF4-FFF2-40B4-BE49-F238E27FC236}">
                <a16:creationId xmlns:a16="http://schemas.microsoft.com/office/drawing/2014/main" id="{110EC8C2-66EB-4C3E-9D4D-D1EF4E16FB85}"/>
              </a:ext>
            </a:extLst>
          </p:cNvPr>
          <p:cNvSpPr>
            <a:spLocks noGrp="1"/>
          </p:cNvSpPr>
          <p:nvPr>
            <p:ph idx="1"/>
          </p:nvPr>
        </p:nvSpPr>
        <p:spPr/>
        <p:txBody>
          <a:bodyPr/>
          <a:lstStyle/>
          <a:p>
            <a:endParaRPr lang="it-IT"/>
          </a:p>
        </p:txBody>
      </p:sp>
      <p:sp>
        <p:nvSpPr>
          <p:cNvPr id="4" name="Segnaposto piè di pagina 3">
            <a:extLst>
              <a:ext uri="{FF2B5EF4-FFF2-40B4-BE49-F238E27FC236}">
                <a16:creationId xmlns:a16="http://schemas.microsoft.com/office/drawing/2014/main" id="{2EF8A93F-26D9-4DD2-867F-B5C266AAB137}"/>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A646CFA5-194B-4933-AF84-435AB9AF6108}"/>
              </a:ext>
            </a:extLst>
          </p:cNvPr>
          <p:cNvSpPr>
            <a:spLocks noGrp="1"/>
          </p:cNvSpPr>
          <p:nvPr>
            <p:ph type="sldNum" sz="quarter" idx="12"/>
          </p:nvPr>
        </p:nvSpPr>
        <p:spPr/>
        <p:txBody>
          <a:bodyPr/>
          <a:lstStyle/>
          <a:p>
            <a:fld id="{EC35803E-C22C-42B7-A39A-D29031D9AF6A}" type="slidenum">
              <a:rPr lang="it-IT" smtClean="0"/>
              <a:t>19</a:t>
            </a:fld>
            <a:endParaRPr lang="it-IT"/>
          </a:p>
        </p:txBody>
      </p:sp>
      <p:pic>
        <p:nvPicPr>
          <p:cNvPr id="6" name="Immagine 5">
            <a:extLst>
              <a:ext uri="{FF2B5EF4-FFF2-40B4-BE49-F238E27FC236}">
                <a16:creationId xmlns:a16="http://schemas.microsoft.com/office/drawing/2014/main" id="{D9914D30-0E9E-4BCB-BFFB-F18AFEDB3861}"/>
              </a:ext>
            </a:extLst>
          </p:cNvPr>
          <p:cNvPicPr>
            <a:picLocks noChangeAspect="1"/>
          </p:cNvPicPr>
          <p:nvPr/>
        </p:nvPicPr>
        <p:blipFill>
          <a:blip r:embed="rId2"/>
          <a:stretch>
            <a:fillRect/>
          </a:stretch>
        </p:blipFill>
        <p:spPr>
          <a:xfrm>
            <a:off x="3323064" y="2100634"/>
            <a:ext cx="4440761" cy="3637318"/>
          </a:xfrm>
          <a:prstGeom prst="rect">
            <a:avLst/>
          </a:prstGeom>
        </p:spPr>
      </p:pic>
    </p:spTree>
    <p:extLst>
      <p:ext uri="{BB962C8B-B14F-4D97-AF65-F5344CB8AC3E}">
        <p14:creationId xmlns:p14="http://schemas.microsoft.com/office/powerpoint/2010/main" val="129218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102233-2E0D-419B-9E7A-AAA8FBA89071}"/>
              </a:ext>
            </a:extLst>
          </p:cNvPr>
          <p:cNvSpPr>
            <a:spLocks noGrp="1"/>
          </p:cNvSpPr>
          <p:nvPr>
            <p:ph type="title"/>
          </p:nvPr>
        </p:nvSpPr>
        <p:spPr/>
        <p:txBody>
          <a:bodyPr/>
          <a:lstStyle/>
          <a:p>
            <a:r>
              <a:rPr lang="it-IT" dirty="0" err="1"/>
              <a:t>Hashing</a:t>
            </a:r>
            <a:endParaRPr lang="it-IT" dirty="0"/>
          </a:p>
        </p:txBody>
      </p:sp>
      <p:sp>
        <p:nvSpPr>
          <p:cNvPr id="3" name="Segnaposto contenuto 2">
            <a:extLst>
              <a:ext uri="{FF2B5EF4-FFF2-40B4-BE49-F238E27FC236}">
                <a16:creationId xmlns:a16="http://schemas.microsoft.com/office/drawing/2014/main" id="{D986690C-747B-4677-B032-35870DB6A6D3}"/>
              </a:ext>
            </a:extLst>
          </p:cNvPr>
          <p:cNvSpPr>
            <a:spLocks noGrp="1"/>
          </p:cNvSpPr>
          <p:nvPr>
            <p:ph idx="1"/>
          </p:nvPr>
        </p:nvSpPr>
        <p:spPr>
          <a:xfrm>
            <a:off x="838200" y="1825625"/>
            <a:ext cx="10515600" cy="4530725"/>
          </a:xfrm>
        </p:spPr>
        <p:txBody>
          <a:bodyPr>
            <a:normAutofit/>
          </a:bodyPr>
          <a:lstStyle/>
          <a:p>
            <a:r>
              <a:rPr lang="en-US" i="1" dirty="0"/>
              <a:t>Hashing </a:t>
            </a:r>
            <a:r>
              <a:rPr lang="en-US" dirty="0"/>
              <a:t>is a common method used to uniquely identify malware</a:t>
            </a:r>
          </a:p>
          <a:p>
            <a:pPr lvl="1"/>
            <a:r>
              <a:rPr lang="en-US" dirty="0"/>
              <a:t>MD% or SHA-1</a:t>
            </a:r>
          </a:p>
          <a:p>
            <a:pPr lvl="1"/>
            <a:endParaRPr lang="en-US" dirty="0"/>
          </a:p>
          <a:p>
            <a:pPr lvl="1"/>
            <a:endParaRPr lang="en-US" dirty="0"/>
          </a:p>
          <a:p>
            <a:pPr lvl="1"/>
            <a:endParaRPr lang="en-US" dirty="0"/>
          </a:p>
          <a:p>
            <a:pPr lvl="1"/>
            <a:r>
              <a:rPr lang="it-IT" dirty="0"/>
              <a:t>The </a:t>
            </a:r>
            <a:r>
              <a:rPr lang="it-IT" dirty="0" err="1"/>
              <a:t>hash</a:t>
            </a:r>
            <a:r>
              <a:rPr lang="it-IT" dirty="0"/>
              <a:t> </a:t>
            </a:r>
            <a:r>
              <a:rPr lang="it-IT" dirty="0" err="1"/>
              <a:t>is</a:t>
            </a:r>
            <a:r>
              <a:rPr lang="it-IT" dirty="0"/>
              <a:t> </a:t>
            </a:r>
            <a:r>
              <a:rPr lang="it-IT" b="1" dirty="0"/>
              <a:t>373e7a863a1a345c60edb9e20ec3231</a:t>
            </a:r>
          </a:p>
          <a:p>
            <a:pPr lvl="1"/>
            <a:r>
              <a:rPr lang="it-IT" b="1" dirty="0" err="1"/>
              <a:t>Hash</a:t>
            </a:r>
            <a:r>
              <a:rPr lang="it-IT" b="1" dirty="0"/>
              <a:t>:</a:t>
            </a:r>
          </a:p>
          <a:p>
            <a:pPr lvl="2"/>
            <a:r>
              <a:rPr lang="it-IT" b="1" dirty="0" err="1"/>
              <a:t>Identify</a:t>
            </a:r>
            <a:r>
              <a:rPr lang="it-IT" b="1" dirty="0"/>
              <a:t> the malware</a:t>
            </a:r>
          </a:p>
          <a:p>
            <a:pPr lvl="2"/>
            <a:r>
              <a:rPr lang="it-IT" b="1" dirty="0" err="1"/>
              <a:t>Allow</a:t>
            </a:r>
            <a:r>
              <a:rPr lang="it-IT" b="1" dirty="0"/>
              <a:t> sharing info</a:t>
            </a:r>
          </a:p>
          <a:p>
            <a:pPr lvl="2"/>
            <a:r>
              <a:rPr lang="it-IT" b="1" dirty="0" err="1"/>
              <a:t>Hash</a:t>
            </a:r>
            <a:r>
              <a:rPr lang="it-IT" b="1" dirty="0"/>
              <a:t> </a:t>
            </a:r>
            <a:r>
              <a:rPr lang="it-IT" b="1" dirty="0" err="1"/>
              <a:t>is</a:t>
            </a:r>
            <a:r>
              <a:rPr lang="it-IT" b="1" dirty="0"/>
              <a:t> the </a:t>
            </a:r>
            <a:r>
              <a:rPr lang="it-IT" b="1" dirty="0" err="1"/>
              <a:t>key</a:t>
            </a:r>
            <a:r>
              <a:rPr lang="it-IT" b="1" dirty="0"/>
              <a:t> for </a:t>
            </a:r>
            <a:r>
              <a:rPr lang="it-IT" b="1" dirty="0" err="1"/>
              <a:t>searching</a:t>
            </a:r>
            <a:r>
              <a:rPr lang="it-IT" b="1" dirty="0"/>
              <a:t> the malware online.</a:t>
            </a:r>
            <a:endParaRPr lang="en-US" dirty="0"/>
          </a:p>
          <a:p>
            <a:endParaRPr lang="it-IT" dirty="0"/>
          </a:p>
        </p:txBody>
      </p:sp>
      <p:sp>
        <p:nvSpPr>
          <p:cNvPr id="4" name="Segnaposto piè di pagina 3">
            <a:extLst>
              <a:ext uri="{FF2B5EF4-FFF2-40B4-BE49-F238E27FC236}">
                <a16:creationId xmlns:a16="http://schemas.microsoft.com/office/drawing/2014/main" id="{3315C205-E330-4F3C-A6C4-2F43F00E2CE4}"/>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E4855DD5-7795-4EF9-ABA3-A54F7C8A4B1D}"/>
              </a:ext>
            </a:extLst>
          </p:cNvPr>
          <p:cNvSpPr>
            <a:spLocks noGrp="1"/>
          </p:cNvSpPr>
          <p:nvPr>
            <p:ph type="sldNum" sz="quarter" idx="12"/>
          </p:nvPr>
        </p:nvSpPr>
        <p:spPr/>
        <p:txBody>
          <a:bodyPr/>
          <a:lstStyle/>
          <a:p>
            <a:fld id="{EC35803E-C22C-42B7-A39A-D29031D9AF6A}" type="slidenum">
              <a:rPr lang="it-IT" smtClean="0"/>
              <a:t>2</a:t>
            </a:fld>
            <a:endParaRPr lang="it-IT"/>
          </a:p>
        </p:txBody>
      </p:sp>
      <p:pic>
        <p:nvPicPr>
          <p:cNvPr id="6" name="Immagine 5">
            <a:extLst>
              <a:ext uri="{FF2B5EF4-FFF2-40B4-BE49-F238E27FC236}">
                <a16:creationId xmlns:a16="http://schemas.microsoft.com/office/drawing/2014/main" id="{93017BC2-D511-48E6-A576-935C1C376A95}"/>
              </a:ext>
            </a:extLst>
          </p:cNvPr>
          <p:cNvPicPr>
            <a:picLocks noChangeAspect="1"/>
          </p:cNvPicPr>
          <p:nvPr/>
        </p:nvPicPr>
        <p:blipFill>
          <a:blip r:embed="rId2"/>
          <a:stretch>
            <a:fillRect/>
          </a:stretch>
        </p:blipFill>
        <p:spPr>
          <a:xfrm>
            <a:off x="575236" y="2832410"/>
            <a:ext cx="7675064" cy="829390"/>
          </a:xfrm>
          <a:prstGeom prst="rect">
            <a:avLst/>
          </a:prstGeom>
        </p:spPr>
      </p:pic>
    </p:spTree>
    <p:extLst>
      <p:ext uri="{BB962C8B-B14F-4D97-AF65-F5344CB8AC3E}">
        <p14:creationId xmlns:p14="http://schemas.microsoft.com/office/powerpoint/2010/main" val="3596088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CD20E-889C-4448-A54C-92F07706F28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FC99CBE5-1469-4FD3-85B3-EF0E850D6B5A}"/>
              </a:ext>
            </a:extLst>
          </p:cNvPr>
          <p:cNvSpPr>
            <a:spLocks noGrp="1"/>
          </p:cNvSpPr>
          <p:nvPr>
            <p:ph idx="1"/>
          </p:nvPr>
        </p:nvSpPr>
        <p:spPr/>
        <p:txBody>
          <a:bodyPr/>
          <a:lstStyle/>
          <a:p>
            <a:r>
              <a:rPr lang="it-IT" dirty="0" err="1"/>
              <a:t>Disconnecting</a:t>
            </a:r>
            <a:r>
              <a:rPr lang="it-IT" dirty="0"/>
              <a:t> Network</a:t>
            </a:r>
          </a:p>
          <a:p>
            <a:r>
              <a:rPr lang="en-US" i="1" dirty="0"/>
              <a:t>Host-only networking</a:t>
            </a:r>
            <a:r>
              <a:rPr lang="en-US" dirty="0"/>
              <a:t>, a feature that creates a separate private LAN between the host OS and the guest OS, is commonly used for malware analysis</a:t>
            </a:r>
            <a:endParaRPr lang="it-IT" dirty="0"/>
          </a:p>
        </p:txBody>
      </p:sp>
      <p:sp>
        <p:nvSpPr>
          <p:cNvPr id="4" name="Segnaposto piè di pagina 3">
            <a:extLst>
              <a:ext uri="{FF2B5EF4-FFF2-40B4-BE49-F238E27FC236}">
                <a16:creationId xmlns:a16="http://schemas.microsoft.com/office/drawing/2014/main" id="{DC4A5492-F41E-4B8D-BF2E-4E54A0A97725}"/>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9BB758F9-9B0E-4B1F-9093-C21EEA4D7B29}"/>
              </a:ext>
            </a:extLst>
          </p:cNvPr>
          <p:cNvSpPr>
            <a:spLocks noGrp="1"/>
          </p:cNvSpPr>
          <p:nvPr>
            <p:ph type="sldNum" sz="quarter" idx="12"/>
          </p:nvPr>
        </p:nvSpPr>
        <p:spPr/>
        <p:txBody>
          <a:bodyPr/>
          <a:lstStyle/>
          <a:p>
            <a:fld id="{EC35803E-C22C-42B7-A39A-D29031D9AF6A}" type="slidenum">
              <a:rPr lang="it-IT" smtClean="0"/>
              <a:t>20</a:t>
            </a:fld>
            <a:endParaRPr lang="it-IT"/>
          </a:p>
        </p:txBody>
      </p:sp>
      <p:pic>
        <p:nvPicPr>
          <p:cNvPr id="6" name="Immagine 5">
            <a:extLst>
              <a:ext uri="{FF2B5EF4-FFF2-40B4-BE49-F238E27FC236}">
                <a16:creationId xmlns:a16="http://schemas.microsoft.com/office/drawing/2014/main" id="{29512FEB-EB18-4C2A-94BE-38316366F73C}"/>
              </a:ext>
            </a:extLst>
          </p:cNvPr>
          <p:cNvPicPr>
            <a:picLocks noChangeAspect="1"/>
          </p:cNvPicPr>
          <p:nvPr/>
        </p:nvPicPr>
        <p:blipFill>
          <a:blip r:embed="rId2"/>
          <a:stretch>
            <a:fillRect/>
          </a:stretch>
        </p:blipFill>
        <p:spPr>
          <a:xfrm>
            <a:off x="3684093" y="3758498"/>
            <a:ext cx="6298107" cy="2162800"/>
          </a:xfrm>
          <a:prstGeom prst="rect">
            <a:avLst/>
          </a:prstGeom>
        </p:spPr>
      </p:pic>
    </p:spTree>
    <p:extLst>
      <p:ext uri="{BB962C8B-B14F-4D97-AF65-F5344CB8AC3E}">
        <p14:creationId xmlns:p14="http://schemas.microsoft.com/office/powerpoint/2010/main" val="83418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7A6D73-6F9A-4EA4-9655-9707424D600D}"/>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D4A853C-0F2D-4ADC-94D5-3BB3A35247DB}"/>
              </a:ext>
            </a:extLst>
          </p:cNvPr>
          <p:cNvSpPr>
            <a:spLocks noGrp="1"/>
          </p:cNvSpPr>
          <p:nvPr>
            <p:ph idx="1"/>
          </p:nvPr>
        </p:nvSpPr>
        <p:spPr/>
        <p:txBody>
          <a:bodyPr>
            <a:normAutofit/>
          </a:bodyPr>
          <a:lstStyle/>
          <a:p>
            <a:r>
              <a:rPr lang="en-US" dirty="0"/>
              <a:t>The most common way to connect a virtual machine to the Internet using VMware is with a </a:t>
            </a:r>
            <a:r>
              <a:rPr lang="en-US" i="1" dirty="0"/>
              <a:t>bridged network adapter</a:t>
            </a:r>
            <a:r>
              <a:rPr lang="en-US" dirty="0"/>
              <a:t>, which allows the virtual machine to be connected to the same network interface as the physical machine. </a:t>
            </a:r>
          </a:p>
          <a:p>
            <a:r>
              <a:rPr lang="en-US" dirty="0"/>
              <a:t>Another way to connect malware running on a virtual machine to the Internet is to use VMware’s Network Address Translation (NAT) mode.</a:t>
            </a:r>
          </a:p>
          <a:p>
            <a:r>
              <a:rPr lang="en-US" dirty="0"/>
              <a:t>NAT mode shares the host’s IP connection to the Internet. The host acts like a router and translates all requests from the virtual machine so that they come from the host’s IP address.</a:t>
            </a:r>
            <a:endParaRPr lang="it-IT" dirty="0"/>
          </a:p>
        </p:txBody>
      </p:sp>
      <p:sp>
        <p:nvSpPr>
          <p:cNvPr id="4" name="Segnaposto piè di pagina 3">
            <a:extLst>
              <a:ext uri="{FF2B5EF4-FFF2-40B4-BE49-F238E27FC236}">
                <a16:creationId xmlns:a16="http://schemas.microsoft.com/office/drawing/2014/main" id="{15D73667-09C1-425C-9BD1-7059A97E4477}"/>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F708DDBB-CD5B-4410-84E5-1C2270156FF6}"/>
              </a:ext>
            </a:extLst>
          </p:cNvPr>
          <p:cNvSpPr>
            <a:spLocks noGrp="1"/>
          </p:cNvSpPr>
          <p:nvPr>
            <p:ph type="sldNum" sz="quarter" idx="12"/>
          </p:nvPr>
        </p:nvSpPr>
        <p:spPr/>
        <p:txBody>
          <a:bodyPr/>
          <a:lstStyle/>
          <a:p>
            <a:fld id="{EC35803E-C22C-42B7-A39A-D29031D9AF6A}" type="slidenum">
              <a:rPr lang="it-IT" smtClean="0"/>
              <a:t>21</a:t>
            </a:fld>
            <a:endParaRPr lang="it-IT"/>
          </a:p>
        </p:txBody>
      </p:sp>
    </p:spTree>
    <p:extLst>
      <p:ext uri="{BB962C8B-B14F-4D97-AF65-F5344CB8AC3E}">
        <p14:creationId xmlns:p14="http://schemas.microsoft.com/office/powerpoint/2010/main" val="946230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F1EB3C-0A72-4872-ABF2-D47E0D777F81}"/>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DB85A4E7-2EE3-4510-B8AB-C7984C710AB9}"/>
              </a:ext>
            </a:extLst>
          </p:cNvPr>
          <p:cNvSpPr>
            <a:spLocks noGrp="1"/>
          </p:cNvSpPr>
          <p:nvPr>
            <p:ph idx="1"/>
          </p:nvPr>
        </p:nvSpPr>
        <p:spPr/>
        <p:txBody>
          <a:bodyPr>
            <a:normAutofit/>
          </a:bodyPr>
          <a:lstStyle/>
          <a:p>
            <a:r>
              <a:rPr lang="en-US" dirty="0"/>
              <a:t>The VMware interface allows you to connect and disconnect external </a:t>
            </a:r>
            <a:r>
              <a:rPr lang="it-IT" dirty="0"/>
              <a:t>devices to </a:t>
            </a:r>
            <a:r>
              <a:rPr lang="it-IT" dirty="0" err="1"/>
              <a:t>virtual</a:t>
            </a:r>
            <a:r>
              <a:rPr lang="it-IT" dirty="0"/>
              <a:t> </a:t>
            </a:r>
            <a:r>
              <a:rPr lang="it-IT" dirty="0" err="1"/>
              <a:t>machines</a:t>
            </a:r>
            <a:r>
              <a:rPr lang="it-IT" dirty="0"/>
              <a:t>.</a:t>
            </a:r>
          </a:p>
          <a:p>
            <a:r>
              <a:rPr lang="it-IT" dirty="0" err="1"/>
              <a:t>VMware’s</a:t>
            </a:r>
            <a:r>
              <a:rPr lang="it-IT" dirty="0"/>
              <a:t> </a:t>
            </a:r>
            <a:r>
              <a:rPr lang="it-IT" dirty="0" err="1"/>
              <a:t>virtual</a:t>
            </a:r>
            <a:r>
              <a:rPr lang="it-IT" dirty="0"/>
              <a:t> </a:t>
            </a:r>
            <a:r>
              <a:rPr lang="en-US" dirty="0"/>
              <a:t>machine snapshots allow you save a computer’s current state and return to that point later, similar to a Windows restore point.</a:t>
            </a:r>
          </a:p>
          <a:p>
            <a:r>
              <a:rPr lang="en-US" dirty="0"/>
              <a:t>One drawback of using snapshots is that any work undertaken on the virtual machine is lost when you revert to an earlier snapshot. You can, however, save your work before loading the earlier snapshot by transferring any files that you want to keep to the host OS using VMware’s drag-and-drop feature.</a:t>
            </a:r>
            <a:endParaRPr lang="it-IT" dirty="0"/>
          </a:p>
        </p:txBody>
      </p:sp>
      <p:sp>
        <p:nvSpPr>
          <p:cNvPr id="4" name="Segnaposto piè di pagina 3">
            <a:extLst>
              <a:ext uri="{FF2B5EF4-FFF2-40B4-BE49-F238E27FC236}">
                <a16:creationId xmlns:a16="http://schemas.microsoft.com/office/drawing/2014/main" id="{785BAACE-88EB-44DD-B8B6-CFD21372E63E}"/>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AA385296-CE9E-4720-8B4D-01FBCD80F31C}"/>
              </a:ext>
            </a:extLst>
          </p:cNvPr>
          <p:cNvSpPr>
            <a:spLocks noGrp="1"/>
          </p:cNvSpPr>
          <p:nvPr>
            <p:ph type="sldNum" sz="quarter" idx="12"/>
          </p:nvPr>
        </p:nvSpPr>
        <p:spPr/>
        <p:txBody>
          <a:bodyPr/>
          <a:lstStyle/>
          <a:p>
            <a:fld id="{EC35803E-C22C-42B7-A39A-D29031D9AF6A}" type="slidenum">
              <a:rPr lang="it-IT" smtClean="0"/>
              <a:t>22</a:t>
            </a:fld>
            <a:endParaRPr lang="it-IT"/>
          </a:p>
        </p:txBody>
      </p:sp>
    </p:spTree>
    <p:extLst>
      <p:ext uri="{BB962C8B-B14F-4D97-AF65-F5344CB8AC3E}">
        <p14:creationId xmlns:p14="http://schemas.microsoft.com/office/powerpoint/2010/main" val="64899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AACA3C-6167-4F31-9337-44EBD08939EA}"/>
              </a:ext>
            </a:extLst>
          </p:cNvPr>
          <p:cNvSpPr>
            <a:spLocks noGrp="1"/>
          </p:cNvSpPr>
          <p:nvPr>
            <p:ph type="title"/>
          </p:nvPr>
        </p:nvSpPr>
        <p:spPr/>
        <p:txBody>
          <a:bodyPr/>
          <a:lstStyle/>
          <a:p>
            <a:r>
              <a:rPr lang="it-IT" dirty="0"/>
              <a:t>Risks</a:t>
            </a:r>
          </a:p>
        </p:txBody>
      </p:sp>
      <p:sp>
        <p:nvSpPr>
          <p:cNvPr id="3" name="Segnaposto contenuto 2">
            <a:extLst>
              <a:ext uri="{FF2B5EF4-FFF2-40B4-BE49-F238E27FC236}">
                <a16:creationId xmlns:a16="http://schemas.microsoft.com/office/drawing/2014/main" id="{8CB574FF-5088-4737-B0D2-D2EF9E01D315}"/>
              </a:ext>
            </a:extLst>
          </p:cNvPr>
          <p:cNvSpPr>
            <a:spLocks noGrp="1"/>
          </p:cNvSpPr>
          <p:nvPr>
            <p:ph idx="1"/>
          </p:nvPr>
        </p:nvSpPr>
        <p:spPr/>
        <p:txBody>
          <a:bodyPr/>
          <a:lstStyle/>
          <a:p>
            <a:r>
              <a:rPr lang="en-US" dirty="0"/>
              <a:t>Some malware can detect when it is running within a virtual machine, and many techniques have been published to detect just such a situation </a:t>
            </a:r>
          </a:p>
          <a:p>
            <a:r>
              <a:rPr lang="en-US" dirty="0"/>
              <a:t>VMware occasionally has vulnerabilities. These can be exploited, causing the host OS to crash, or even used to run code on the </a:t>
            </a:r>
            <a:r>
              <a:rPr lang="it-IT" dirty="0" err="1"/>
              <a:t>host</a:t>
            </a:r>
            <a:r>
              <a:rPr lang="it-IT" dirty="0"/>
              <a:t> OS</a:t>
            </a:r>
          </a:p>
        </p:txBody>
      </p:sp>
      <p:sp>
        <p:nvSpPr>
          <p:cNvPr id="4" name="Segnaposto piè di pagina 3">
            <a:extLst>
              <a:ext uri="{FF2B5EF4-FFF2-40B4-BE49-F238E27FC236}">
                <a16:creationId xmlns:a16="http://schemas.microsoft.com/office/drawing/2014/main" id="{2EC7BEFA-8E61-4176-B258-DCF0F74C5670}"/>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05DF0812-2326-419D-989D-5A265EDD6C06}"/>
              </a:ext>
            </a:extLst>
          </p:cNvPr>
          <p:cNvSpPr>
            <a:spLocks noGrp="1"/>
          </p:cNvSpPr>
          <p:nvPr>
            <p:ph type="sldNum" sz="quarter" idx="12"/>
          </p:nvPr>
        </p:nvSpPr>
        <p:spPr/>
        <p:txBody>
          <a:bodyPr/>
          <a:lstStyle/>
          <a:p>
            <a:fld id="{EC35803E-C22C-42B7-A39A-D29031D9AF6A}" type="slidenum">
              <a:rPr lang="it-IT" smtClean="0"/>
              <a:t>23</a:t>
            </a:fld>
            <a:endParaRPr lang="it-IT"/>
          </a:p>
        </p:txBody>
      </p:sp>
    </p:spTree>
    <p:extLst>
      <p:ext uri="{BB962C8B-B14F-4D97-AF65-F5344CB8AC3E}">
        <p14:creationId xmlns:p14="http://schemas.microsoft.com/office/powerpoint/2010/main" val="912145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6F9869-9AEA-493B-8AFE-DA1CE3B417F8}"/>
              </a:ext>
            </a:extLst>
          </p:cNvPr>
          <p:cNvSpPr>
            <a:spLocks noGrp="1"/>
          </p:cNvSpPr>
          <p:nvPr>
            <p:ph type="title"/>
          </p:nvPr>
        </p:nvSpPr>
        <p:spPr/>
        <p:txBody>
          <a:bodyPr/>
          <a:lstStyle/>
          <a:p>
            <a:r>
              <a:rPr lang="it-IT" dirty="0" err="1"/>
              <a:t>Sandbox</a:t>
            </a:r>
            <a:endParaRPr lang="it-IT" dirty="0"/>
          </a:p>
        </p:txBody>
      </p:sp>
      <p:sp>
        <p:nvSpPr>
          <p:cNvPr id="3" name="Segnaposto contenuto 2">
            <a:extLst>
              <a:ext uri="{FF2B5EF4-FFF2-40B4-BE49-F238E27FC236}">
                <a16:creationId xmlns:a16="http://schemas.microsoft.com/office/drawing/2014/main" id="{B1D871BC-FBAF-4DD3-AA7E-16FD8760A94F}"/>
              </a:ext>
            </a:extLst>
          </p:cNvPr>
          <p:cNvSpPr>
            <a:spLocks noGrp="1"/>
          </p:cNvSpPr>
          <p:nvPr>
            <p:ph idx="1"/>
          </p:nvPr>
        </p:nvSpPr>
        <p:spPr/>
        <p:txBody>
          <a:bodyPr>
            <a:normAutofit fontScale="92500" lnSpcReduction="20000"/>
          </a:bodyPr>
          <a:lstStyle/>
          <a:p>
            <a:r>
              <a:rPr lang="it-IT" dirty="0"/>
              <a:t>A </a:t>
            </a:r>
            <a:r>
              <a:rPr lang="it-IT" i="1" dirty="0" err="1"/>
              <a:t>sandbox</a:t>
            </a:r>
            <a:r>
              <a:rPr lang="it-IT" i="1" dirty="0"/>
              <a:t> </a:t>
            </a:r>
            <a:r>
              <a:rPr lang="it-IT" dirty="0" err="1"/>
              <a:t>is</a:t>
            </a:r>
            <a:r>
              <a:rPr lang="it-IT" dirty="0"/>
              <a:t> a </a:t>
            </a:r>
            <a:r>
              <a:rPr lang="en-US" dirty="0"/>
              <a:t>security mechanism for running untrusted programs in a safe environment without fear of harming “real” systems.</a:t>
            </a:r>
          </a:p>
          <a:p>
            <a:r>
              <a:rPr lang="en-US" dirty="0"/>
              <a:t> Sandboxes comprise virtualized environments that often simulate network services in some fashion to ensure that the software or malware being tested will function normally.</a:t>
            </a:r>
          </a:p>
          <a:p>
            <a:r>
              <a:rPr lang="en-US" dirty="0"/>
              <a:t>Drawbacks:</a:t>
            </a:r>
          </a:p>
          <a:p>
            <a:pPr lvl="1"/>
            <a:r>
              <a:rPr lang="it-IT" dirty="0"/>
              <a:t>the </a:t>
            </a:r>
            <a:r>
              <a:rPr lang="it-IT" dirty="0" err="1"/>
              <a:t>sandbox</a:t>
            </a:r>
            <a:r>
              <a:rPr lang="it-IT" dirty="0"/>
              <a:t> </a:t>
            </a:r>
            <a:r>
              <a:rPr lang="en-US" dirty="0"/>
              <a:t>simply runs the executable, without command-line options.</a:t>
            </a:r>
          </a:p>
          <a:p>
            <a:pPr lvl="1"/>
            <a:r>
              <a:rPr lang="en-US" dirty="0"/>
              <a:t>Cannot wait for events</a:t>
            </a:r>
          </a:p>
          <a:p>
            <a:pPr lvl="1"/>
            <a:r>
              <a:rPr lang="en-US" dirty="0"/>
              <a:t>Malware often detects when it is running in a virtual machine </a:t>
            </a:r>
          </a:p>
          <a:p>
            <a:pPr lvl="1"/>
            <a:r>
              <a:rPr lang="en-US" dirty="0"/>
              <a:t>Some malware requires the presence of </a:t>
            </a:r>
            <a:r>
              <a:rPr lang="en-US" dirty="0" err="1"/>
              <a:t>cermight</a:t>
            </a:r>
            <a:r>
              <a:rPr lang="en-US" dirty="0"/>
              <a:t> not be found in the sandbox </a:t>
            </a:r>
          </a:p>
          <a:p>
            <a:pPr lvl="1"/>
            <a:r>
              <a:rPr lang="en-US" dirty="0"/>
              <a:t>If the malware is a DLL, certain exported functions will not be invoked </a:t>
            </a:r>
            <a:r>
              <a:rPr lang="it-IT" dirty="0" err="1"/>
              <a:t>properly</a:t>
            </a:r>
            <a:endParaRPr lang="it-IT" dirty="0"/>
          </a:p>
          <a:p>
            <a:pPr lvl="1"/>
            <a:r>
              <a:rPr lang="en-US" dirty="0"/>
              <a:t>The sandbox environment OS may not be correct for the malware</a:t>
            </a:r>
          </a:p>
          <a:p>
            <a:pPr lvl="1"/>
            <a:r>
              <a:rPr lang="en-US" dirty="0"/>
              <a:t>A sandbox cannot tell you what the malware does</a:t>
            </a:r>
          </a:p>
          <a:p>
            <a:pPr lvl="1"/>
            <a:endParaRPr lang="en-US" dirty="0"/>
          </a:p>
          <a:p>
            <a:pPr lvl="1"/>
            <a:endParaRPr lang="it-IT" dirty="0"/>
          </a:p>
        </p:txBody>
      </p:sp>
      <p:sp>
        <p:nvSpPr>
          <p:cNvPr id="4" name="Segnaposto piè di pagina 3">
            <a:extLst>
              <a:ext uri="{FF2B5EF4-FFF2-40B4-BE49-F238E27FC236}">
                <a16:creationId xmlns:a16="http://schemas.microsoft.com/office/drawing/2014/main" id="{C81CD5FD-1CE8-480C-8BCF-2D296CCB78A4}"/>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FAF15C59-71F2-49A7-8646-4BA77697B017}"/>
              </a:ext>
            </a:extLst>
          </p:cNvPr>
          <p:cNvSpPr>
            <a:spLocks noGrp="1"/>
          </p:cNvSpPr>
          <p:nvPr>
            <p:ph type="sldNum" sz="quarter" idx="12"/>
          </p:nvPr>
        </p:nvSpPr>
        <p:spPr/>
        <p:txBody>
          <a:bodyPr/>
          <a:lstStyle/>
          <a:p>
            <a:fld id="{EC35803E-C22C-42B7-A39A-D29031D9AF6A}" type="slidenum">
              <a:rPr lang="it-IT" smtClean="0"/>
              <a:t>24</a:t>
            </a:fld>
            <a:endParaRPr lang="it-IT"/>
          </a:p>
        </p:txBody>
      </p:sp>
    </p:spTree>
    <p:extLst>
      <p:ext uri="{BB962C8B-B14F-4D97-AF65-F5344CB8AC3E}">
        <p14:creationId xmlns:p14="http://schemas.microsoft.com/office/powerpoint/2010/main" val="822643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64FF00-DB16-4A91-8BED-B1875ECFAC63}"/>
              </a:ext>
            </a:extLst>
          </p:cNvPr>
          <p:cNvSpPr>
            <a:spLocks noGrp="1"/>
          </p:cNvSpPr>
          <p:nvPr>
            <p:ph type="title"/>
          </p:nvPr>
        </p:nvSpPr>
        <p:spPr/>
        <p:txBody>
          <a:bodyPr/>
          <a:lstStyle/>
          <a:p>
            <a:r>
              <a:rPr lang="it-IT" dirty="0" err="1"/>
              <a:t>Execute</a:t>
            </a:r>
            <a:r>
              <a:rPr lang="it-IT" dirty="0"/>
              <a:t> the malware</a:t>
            </a:r>
          </a:p>
        </p:txBody>
      </p:sp>
      <p:sp>
        <p:nvSpPr>
          <p:cNvPr id="3" name="Segnaposto contenuto 2">
            <a:extLst>
              <a:ext uri="{FF2B5EF4-FFF2-40B4-BE49-F238E27FC236}">
                <a16:creationId xmlns:a16="http://schemas.microsoft.com/office/drawing/2014/main" id="{38AB388F-DE28-4F68-9E28-378B8B71F096}"/>
              </a:ext>
            </a:extLst>
          </p:cNvPr>
          <p:cNvSpPr>
            <a:spLocks noGrp="1"/>
          </p:cNvSpPr>
          <p:nvPr>
            <p:ph idx="1"/>
          </p:nvPr>
        </p:nvSpPr>
        <p:spPr/>
        <p:txBody>
          <a:bodyPr/>
          <a:lstStyle/>
          <a:p>
            <a:r>
              <a:rPr lang="en-US" dirty="0"/>
              <a:t>Basic dynamic analysis techniques will be rendered useless if you can’t get </a:t>
            </a:r>
            <a:r>
              <a:rPr lang="it-IT" dirty="0"/>
              <a:t>the malware </a:t>
            </a:r>
            <a:r>
              <a:rPr lang="it-IT" dirty="0" err="1"/>
              <a:t>running</a:t>
            </a:r>
            <a:endParaRPr lang="it-IT" dirty="0"/>
          </a:p>
          <a:p>
            <a:r>
              <a:rPr lang="en-US" dirty="0"/>
              <a:t>The program </a:t>
            </a:r>
            <a:r>
              <a:rPr lang="en-US" i="1" dirty="0"/>
              <a:t>rundll32.exe </a:t>
            </a:r>
            <a:r>
              <a:rPr lang="en-US" dirty="0"/>
              <a:t>is included with all modern versions of Windows. It provides a container for running a DLL using this syntax:</a:t>
            </a:r>
          </a:p>
          <a:p>
            <a:r>
              <a:rPr lang="it-IT" dirty="0"/>
              <a:t>C:\&gt;</a:t>
            </a:r>
            <a:r>
              <a:rPr lang="it-IT" b="1" dirty="0"/>
              <a:t>rundll32.exe </a:t>
            </a:r>
            <a:r>
              <a:rPr lang="it-IT" b="1" i="1" dirty="0" err="1"/>
              <a:t>DLLname</a:t>
            </a:r>
            <a:r>
              <a:rPr lang="it-IT" dirty="0"/>
              <a:t>, </a:t>
            </a:r>
            <a:r>
              <a:rPr lang="it-IT" b="1" i="1" dirty="0"/>
              <a:t>Export </a:t>
            </a:r>
            <a:r>
              <a:rPr lang="it-IT" b="1" i="1" dirty="0" err="1"/>
              <a:t>arguments</a:t>
            </a:r>
            <a:endParaRPr lang="it-IT" b="1" i="1" dirty="0"/>
          </a:p>
          <a:p>
            <a:r>
              <a:rPr lang="en-US" dirty="0"/>
              <a:t>Malware can also have functions that are exported by ordinal—that is, as an exported function with only an ordinal number:</a:t>
            </a:r>
          </a:p>
          <a:p>
            <a:r>
              <a:rPr lang="sv-SE" dirty="0"/>
              <a:t>C:\&gt;</a:t>
            </a:r>
            <a:r>
              <a:rPr lang="sv-SE" b="1" dirty="0"/>
              <a:t>rundll32.exe xyzzy.dll, #5</a:t>
            </a:r>
          </a:p>
          <a:p>
            <a:r>
              <a:rPr lang="sv-SE" dirty="0"/>
              <a:t>C:\&gt;</a:t>
            </a:r>
            <a:r>
              <a:rPr lang="sv-SE" b="1" dirty="0"/>
              <a:t>rundll32.exe DLLMain.dll</a:t>
            </a:r>
            <a:endParaRPr lang="it-IT" dirty="0"/>
          </a:p>
        </p:txBody>
      </p:sp>
      <p:sp>
        <p:nvSpPr>
          <p:cNvPr id="4" name="Segnaposto piè di pagina 3">
            <a:extLst>
              <a:ext uri="{FF2B5EF4-FFF2-40B4-BE49-F238E27FC236}">
                <a16:creationId xmlns:a16="http://schemas.microsoft.com/office/drawing/2014/main" id="{6C0731CF-E1BA-4BB6-8B64-E27B1A617D3A}"/>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F02494F5-7FEB-4F07-8FDB-BAC200C53E12}"/>
              </a:ext>
            </a:extLst>
          </p:cNvPr>
          <p:cNvSpPr>
            <a:spLocks noGrp="1"/>
          </p:cNvSpPr>
          <p:nvPr>
            <p:ph type="sldNum" sz="quarter" idx="12"/>
          </p:nvPr>
        </p:nvSpPr>
        <p:spPr/>
        <p:txBody>
          <a:bodyPr/>
          <a:lstStyle/>
          <a:p>
            <a:fld id="{EC35803E-C22C-42B7-A39A-D29031D9AF6A}" type="slidenum">
              <a:rPr lang="it-IT" smtClean="0"/>
              <a:t>25</a:t>
            </a:fld>
            <a:endParaRPr lang="it-IT"/>
          </a:p>
        </p:txBody>
      </p:sp>
    </p:spTree>
    <p:extLst>
      <p:ext uri="{BB962C8B-B14F-4D97-AF65-F5344CB8AC3E}">
        <p14:creationId xmlns:p14="http://schemas.microsoft.com/office/powerpoint/2010/main" val="2116922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0F2750-0257-491A-BF6D-5F02607369B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BC80A2A9-5B56-49E6-9333-2971F8C8F9D2}"/>
              </a:ext>
            </a:extLst>
          </p:cNvPr>
          <p:cNvSpPr>
            <a:spLocks noGrp="1"/>
          </p:cNvSpPr>
          <p:nvPr>
            <p:ph idx="1"/>
          </p:nvPr>
        </p:nvSpPr>
        <p:spPr/>
        <p:txBody>
          <a:bodyPr>
            <a:normAutofit/>
          </a:bodyPr>
          <a:lstStyle/>
          <a:p>
            <a:r>
              <a:rPr lang="en-US" dirty="0"/>
              <a:t>DLL malware may also need to be installed as a service, sometimes with a convenient export such as </a:t>
            </a:r>
            <a:r>
              <a:rPr lang="en-US" dirty="0" err="1"/>
              <a:t>InstallService</a:t>
            </a:r>
            <a:r>
              <a:rPr lang="en-US" dirty="0"/>
              <a:t>, as listed in </a:t>
            </a:r>
            <a:r>
              <a:rPr lang="en-US" i="1" dirty="0"/>
              <a:t>ipr32x.dll</a:t>
            </a:r>
            <a:r>
              <a:rPr lang="en-US" dirty="0"/>
              <a:t>:</a:t>
            </a:r>
          </a:p>
          <a:p>
            <a:r>
              <a:rPr lang="it-IT" dirty="0"/>
              <a:t>C:\&gt;</a:t>
            </a:r>
            <a:r>
              <a:rPr lang="it-IT" b="1" dirty="0"/>
              <a:t>rundll32 ipr32x.dll,InstallService </a:t>
            </a:r>
            <a:r>
              <a:rPr lang="it-IT" b="1" i="1" dirty="0" err="1"/>
              <a:t>ServiceName</a:t>
            </a:r>
            <a:endParaRPr lang="it-IT" b="1" i="1" dirty="0"/>
          </a:p>
          <a:p>
            <a:r>
              <a:rPr lang="it-IT" dirty="0"/>
              <a:t>C:\&gt;</a:t>
            </a:r>
            <a:r>
              <a:rPr lang="it-IT" b="1" dirty="0"/>
              <a:t>net start </a:t>
            </a:r>
            <a:r>
              <a:rPr lang="it-IT" b="1" i="1" dirty="0" err="1"/>
              <a:t>ServiceName</a:t>
            </a:r>
            <a:endParaRPr lang="it-IT" b="1" i="1" dirty="0"/>
          </a:p>
          <a:p>
            <a:r>
              <a:rPr lang="en-US" dirty="0"/>
              <a:t>The </a:t>
            </a:r>
            <a:r>
              <a:rPr lang="en-US" i="1" dirty="0" err="1"/>
              <a:t>ServiceName</a:t>
            </a:r>
            <a:r>
              <a:rPr lang="en-US" i="1" dirty="0"/>
              <a:t> </a:t>
            </a:r>
            <a:r>
              <a:rPr lang="en-US" dirty="0"/>
              <a:t>argument must be provided to the malware so it can be installed and run. </a:t>
            </a:r>
          </a:p>
          <a:p>
            <a:r>
              <a:rPr lang="en-US" dirty="0"/>
              <a:t>The net start command is used to start a service on a Windows </a:t>
            </a:r>
            <a:r>
              <a:rPr lang="it-IT" dirty="0"/>
              <a:t>system.</a:t>
            </a:r>
          </a:p>
        </p:txBody>
      </p:sp>
      <p:sp>
        <p:nvSpPr>
          <p:cNvPr id="4" name="Segnaposto piè di pagina 3">
            <a:extLst>
              <a:ext uri="{FF2B5EF4-FFF2-40B4-BE49-F238E27FC236}">
                <a16:creationId xmlns:a16="http://schemas.microsoft.com/office/drawing/2014/main" id="{06A1F13F-9BF3-49F6-A32B-F1E6C5EA31BD}"/>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F43E0CBB-761C-4F0B-BE72-7C21C4B1EA95}"/>
              </a:ext>
            </a:extLst>
          </p:cNvPr>
          <p:cNvSpPr>
            <a:spLocks noGrp="1"/>
          </p:cNvSpPr>
          <p:nvPr>
            <p:ph type="sldNum" sz="quarter" idx="12"/>
          </p:nvPr>
        </p:nvSpPr>
        <p:spPr/>
        <p:txBody>
          <a:bodyPr/>
          <a:lstStyle/>
          <a:p>
            <a:fld id="{EC35803E-C22C-42B7-A39A-D29031D9AF6A}" type="slidenum">
              <a:rPr lang="it-IT" smtClean="0"/>
              <a:t>26</a:t>
            </a:fld>
            <a:endParaRPr lang="it-IT"/>
          </a:p>
        </p:txBody>
      </p:sp>
    </p:spTree>
    <p:extLst>
      <p:ext uri="{BB962C8B-B14F-4D97-AF65-F5344CB8AC3E}">
        <p14:creationId xmlns:p14="http://schemas.microsoft.com/office/powerpoint/2010/main" val="168142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C7B73A-315F-4C54-8DB6-0DBEEF8D9650}"/>
              </a:ext>
            </a:extLst>
          </p:cNvPr>
          <p:cNvSpPr>
            <a:spLocks noGrp="1"/>
          </p:cNvSpPr>
          <p:nvPr>
            <p:ph type="title"/>
          </p:nvPr>
        </p:nvSpPr>
        <p:spPr/>
        <p:txBody>
          <a:bodyPr/>
          <a:lstStyle/>
          <a:p>
            <a:r>
              <a:rPr lang="it-IT" dirty="0" err="1"/>
              <a:t>Process</a:t>
            </a:r>
            <a:r>
              <a:rPr lang="it-IT" dirty="0"/>
              <a:t> Monitoring</a:t>
            </a:r>
          </a:p>
        </p:txBody>
      </p:sp>
      <p:sp>
        <p:nvSpPr>
          <p:cNvPr id="3" name="Segnaposto contenuto 2">
            <a:extLst>
              <a:ext uri="{FF2B5EF4-FFF2-40B4-BE49-F238E27FC236}">
                <a16:creationId xmlns:a16="http://schemas.microsoft.com/office/drawing/2014/main" id="{2734C1B9-5194-47CA-8C17-D83E91D57A06}"/>
              </a:ext>
            </a:extLst>
          </p:cNvPr>
          <p:cNvSpPr>
            <a:spLocks noGrp="1"/>
          </p:cNvSpPr>
          <p:nvPr>
            <p:ph idx="1"/>
          </p:nvPr>
        </p:nvSpPr>
        <p:spPr/>
        <p:txBody>
          <a:bodyPr>
            <a:normAutofit/>
          </a:bodyPr>
          <a:lstStyle/>
          <a:p>
            <a:r>
              <a:rPr lang="en-US" dirty="0"/>
              <a:t>Process Monitor, or </a:t>
            </a:r>
            <a:r>
              <a:rPr lang="en-US" dirty="0" err="1"/>
              <a:t>procmon</a:t>
            </a:r>
            <a:r>
              <a:rPr lang="en-US" dirty="0"/>
              <a:t>, is an advanced monitoring tool for Windows that provides a way to monitor certain registry, file system, network, process, and thread activity. It combines and enhances the functionality of two legacy </a:t>
            </a:r>
            <a:r>
              <a:rPr lang="it-IT" dirty="0" err="1"/>
              <a:t>tools</a:t>
            </a:r>
            <a:r>
              <a:rPr lang="it-IT" dirty="0"/>
              <a:t>: </a:t>
            </a:r>
            <a:r>
              <a:rPr lang="it-IT" dirty="0" err="1"/>
              <a:t>FileMon</a:t>
            </a:r>
            <a:r>
              <a:rPr lang="it-IT" dirty="0"/>
              <a:t> and </a:t>
            </a:r>
            <a:r>
              <a:rPr lang="it-IT" dirty="0" err="1"/>
              <a:t>RegMon</a:t>
            </a:r>
            <a:r>
              <a:rPr lang="it-IT" dirty="0"/>
              <a:t>.</a:t>
            </a:r>
          </a:p>
          <a:p>
            <a:r>
              <a:rPr lang="it-IT" dirty="0"/>
              <a:t>To stop </a:t>
            </a:r>
            <a:r>
              <a:rPr lang="it-IT" dirty="0" err="1"/>
              <a:t>procmon</a:t>
            </a:r>
            <a:r>
              <a:rPr lang="it-IT" dirty="0"/>
              <a:t> from </a:t>
            </a:r>
            <a:r>
              <a:rPr lang="en-US" dirty="0"/>
              <a:t>capturing events, choose </a:t>
            </a:r>
            <a:r>
              <a:rPr lang="en-US" b="1" dirty="0"/>
              <a:t>File&gt;Capture Events</a:t>
            </a:r>
            <a:r>
              <a:rPr lang="en-US" dirty="0"/>
              <a:t>. Before using </a:t>
            </a:r>
            <a:r>
              <a:rPr lang="en-US" dirty="0" err="1"/>
              <a:t>procmon</a:t>
            </a:r>
            <a:r>
              <a:rPr lang="en-US" dirty="0"/>
              <a:t> for analysis, first clear all currently captured events to remove irrelevant data by choosing </a:t>
            </a:r>
            <a:r>
              <a:rPr lang="en-US" b="1" dirty="0"/>
              <a:t>Edit&gt;Clear Display</a:t>
            </a:r>
            <a:r>
              <a:rPr lang="en-US" dirty="0"/>
              <a:t>. Next, run the subject malware with capture </a:t>
            </a:r>
            <a:r>
              <a:rPr lang="it-IT" dirty="0" err="1"/>
              <a:t>turned</a:t>
            </a:r>
            <a:r>
              <a:rPr lang="it-IT" dirty="0"/>
              <a:t> on.</a:t>
            </a:r>
          </a:p>
        </p:txBody>
      </p:sp>
      <p:sp>
        <p:nvSpPr>
          <p:cNvPr id="4" name="Segnaposto piè di pagina 3">
            <a:extLst>
              <a:ext uri="{FF2B5EF4-FFF2-40B4-BE49-F238E27FC236}">
                <a16:creationId xmlns:a16="http://schemas.microsoft.com/office/drawing/2014/main" id="{9AE20C2E-9087-4F09-A40E-E954AB03271A}"/>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7E2D6B9A-DCC2-4FB6-ACE6-34CB32315E0B}"/>
              </a:ext>
            </a:extLst>
          </p:cNvPr>
          <p:cNvSpPr>
            <a:spLocks noGrp="1"/>
          </p:cNvSpPr>
          <p:nvPr>
            <p:ph type="sldNum" sz="quarter" idx="12"/>
          </p:nvPr>
        </p:nvSpPr>
        <p:spPr/>
        <p:txBody>
          <a:bodyPr/>
          <a:lstStyle/>
          <a:p>
            <a:fld id="{EC35803E-C22C-42B7-A39A-D29031D9AF6A}" type="slidenum">
              <a:rPr lang="it-IT" smtClean="0"/>
              <a:t>27</a:t>
            </a:fld>
            <a:endParaRPr lang="it-IT"/>
          </a:p>
        </p:txBody>
      </p:sp>
    </p:spTree>
    <p:extLst>
      <p:ext uri="{BB962C8B-B14F-4D97-AF65-F5344CB8AC3E}">
        <p14:creationId xmlns:p14="http://schemas.microsoft.com/office/powerpoint/2010/main" val="2430074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98322-BE13-477B-87C6-6FDAD4AB8318}"/>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42142BE2-8200-4D94-AD6C-2129CF582F2A}"/>
              </a:ext>
            </a:extLst>
          </p:cNvPr>
          <p:cNvSpPr>
            <a:spLocks noGrp="1"/>
          </p:cNvSpPr>
          <p:nvPr>
            <p:ph idx="1"/>
          </p:nvPr>
        </p:nvSpPr>
        <p:spPr/>
        <p:txBody>
          <a:bodyPr/>
          <a:lstStyle/>
          <a:p>
            <a:endParaRPr lang="it-IT"/>
          </a:p>
        </p:txBody>
      </p:sp>
      <p:sp>
        <p:nvSpPr>
          <p:cNvPr id="4" name="Segnaposto piè di pagina 3">
            <a:extLst>
              <a:ext uri="{FF2B5EF4-FFF2-40B4-BE49-F238E27FC236}">
                <a16:creationId xmlns:a16="http://schemas.microsoft.com/office/drawing/2014/main" id="{2C6BCF46-F344-4860-91CE-DD451E00B8CC}"/>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07C951DD-B40A-4736-9F75-5738B7531724}"/>
              </a:ext>
            </a:extLst>
          </p:cNvPr>
          <p:cNvSpPr>
            <a:spLocks noGrp="1"/>
          </p:cNvSpPr>
          <p:nvPr>
            <p:ph type="sldNum" sz="quarter" idx="12"/>
          </p:nvPr>
        </p:nvSpPr>
        <p:spPr/>
        <p:txBody>
          <a:bodyPr/>
          <a:lstStyle/>
          <a:p>
            <a:fld id="{EC35803E-C22C-42B7-A39A-D29031D9AF6A}" type="slidenum">
              <a:rPr lang="it-IT" smtClean="0"/>
              <a:t>28</a:t>
            </a:fld>
            <a:endParaRPr lang="it-IT"/>
          </a:p>
        </p:txBody>
      </p:sp>
      <p:pic>
        <p:nvPicPr>
          <p:cNvPr id="6" name="Immagine 5">
            <a:extLst>
              <a:ext uri="{FF2B5EF4-FFF2-40B4-BE49-F238E27FC236}">
                <a16:creationId xmlns:a16="http://schemas.microsoft.com/office/drawing/2014/main" id="{795DF3DC-7638-4184-BEAF-6552F3CE9B99}"/>
              </a:ext>
            </a:extLst>
          </p:cNvPr>
          <p:cNvPicPr>
            <a:picLocks noChangeAspect="1"/>
          </p:cNvPicPr>
          <p:nvPr/>
        </p:nvPicPr>
        <p:blipFill>
          <a:blip r:embed="rId2"/>
          <a:stretch>
            <a:fillRect/>
          </a:stretch>
        </p:blipFill>
        <p:spPr>
          <a:xfrm>
            <a:off x="385358" y="2576446"/>
            <a:ext cx="11210016" cy="2849695"/>
          </a:xfrm>
          <a:prstGeom prst="rect">
            <a:avLst/>
          </a:prstGeom>
        </p:spPr>
      </p:pic>
    </p:spTree>
    <p:extLst>
      <p:ext uri="{BB962C8B-B14F-4D97-AF65-F5344CB8AC3E}">
        <p14:creationId xmlns:p14="http://schemas.microsoft.com/office/powerpoint/2010/main" val="2235524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09DED1-BD93-4FD9-A4B0-EA676DEF9816}"/>
              </a:ext>
            </a:extLst>
          </p:cNvPr>
          <p:cNvSpPr>
            <a:spLocks noGrp="1"/>
          </p:cNvSpPr>
          <p:nvPr>
            <p:ph type="title"/>
          </p:nvPr>
        </p:nvSpPr>
        <p:spPr/>
        <p:txBody>
          <a:bodyPr/>
          <a:lstStyle/>
          <a:p>
            <a:r>
              <a:rPr lang="it-IT" dirty="0" err="1"/>
              <a:t>Filtering</a:t>
            </a:r>
            <a:r>
              <a:rPr lang="it-IT" dirty="0"/>
              <a:t> in </a:t>
            </a:r>
            <a:r>
              <a:rPr lang="it-IT" dirty="0" err="1"/>
              <a:t>Procmon</a:t>
            </a:r>
            <a:endParaRPr lang="it-IT" dirty="0"/>
          </a:p>
        </p:txBody>
      </p:sp>
      <p:sp>
        <p:nvSpPr>
          <p:cNvPr id="3" name="Segnaposto contenuto 2">
            <a:extLst>
              <a:ext uri="{FF2B5EF4-FFF2-40B4-BE49-F238E27FC236}">
                <a16:creationId xmlns:a16="http://schemas.microsoft.com/office/drawing/2014/main" id="{72DFDFEB-FD9D-4FE9-9760-522B348FED0A}"/>
              </a:ext>
            </a:extLst>
          </p:cNvPr>
          <p:cNvSpPr>
            <a:spLocks noGrp="1"/>
          </p:cNvSpPr>
          <p:nvPr>
            <p:ph idx="1"/>
          </p:nvPr>
        </p:nvSpPr>
        <p:spPr/>
        <p:txBody>
          <a:bodyPr>
            <a:normAutofit fontScale="85000" lnSpcReduction="20000"/>
          </a:bodyPr>
          <a:lstStyle/>
          <a:p>
            <a:r>
              <a:rPr lang="en-US" dirty="0"/>
              <a:t>It’s not always easy to find information in </a:t>
            </a:r>
            <a:r>
              <a:rPr lang="en-US" dirty="0" err="1"/>
              <a:t>procmon</a:t>
            </a:r>
            <a:r>
              <a:rPr lang="en-US" dirty="0"/>
              <a:t> when you are looking through thousands of events, one by one</a:t>
            </a:r>
          </a:p>
          <a:p>
            <a:r>
              <a:rPr lang="en-US" dirty="0"/>
              <a:t>You can set </a:t>
            </a:r>
            <a:r>
              <a:rPr lang="en-US" dirty="0" err="1"/>
              <a:t>procmon</a:t>
            </a:r>
            <a:r>
              <a:rPr lang="en-US" dirty="0"/>
              <a:t> to filter on one executable running on the system.</a:t>
            </a:r>
          </a:p>
          <a:p>
            <a:r>
              <a:rPr lang="en-US" dirty="0"/>
              <a:t>When </a:t>
            </a:r>
            <a:r>
              <a:rPr lang="en-US" dirty="0" err="1"/>
              <a:t>procmon</a:t>
            </a:r>
            <a:r>
              <a:rPr lang="en-US" dirty="0"/>
              <a:t> filtering is turned on, it filters through recorded events </a:t>
            </a:r>
            <a:r>
              <a:rPr lang="it-IT" dirty="0" err="1"/>
              <a:t>only</a:t>
            </a:r>
            <a:r>
              <a:rPr lang="it-IT" dirty="0"/>
              <a:t>.</a:t>
            </a:r>
          </a:p>
          <a:p>
            <a:r>
              <a:rPr lang="en-US" b="1" dirty="0"/>
              <a:t>Registry </a:t>
            </a:r>
            <a:r>
              <a:rPr lang="en-US" dirty="0"/>
              <a:t>By examining registry operations, you can tell how a piece of malware installs itself in the registry.</a:t>
            </a:r>
          </a:p>
          <a:p>
            <a:r>
              <a:rPr lang="en-US" b="1" dirty="0"/>
              <a:t>File system </a:t>
            </a:r>
            <a:r>
              <a:rPr lang="en-US" dirty="0"/>
              <a:t>Exploring file system interaction can show all files that the malware creates or configuration files it uses.</a:t>
            </a:r>
          </a:p>
          <a:p>
            <a:r>
              <a:rPr lang="en-US" b="1" dirty="0"/>
              <a:t>Process activity </a:t>
            </a:r>
            <a:r>
              <a:rPr lang="en-US" dirty="0"/>
              <a:t>Investigating process activity can tell you whether the </a:t>
            </a:r>
            <a:r>
              <a:rPr lang="it-IT" dirty="0"/>
              <a:t>malware </a:t>
            </a:r>
            <a:r>
              <a:rPr lang="it-IT" dirty="0" err="1"/>
              <a:t>spawned</a:t>
            </a:r>
            <a:r>
              <a:rPr lang="it-IT" dirty="0"/>
              <a:t> </a:t>
            </a:r>
            <a:r>
              <a:rPr lang="it-IT" dirty="0" err="1"/>
              <a:t>additional</a:t>
            </a:r>
            <a:r>
              <a:rPr lang="it-IT" dirty="0"/>
              <a:t> </a:t>
            </a:r>
            <a:r>
              <a:rPr lang="it-IT" dirty="0" err="1"/>
              <a:t>processes</a:t>
            </a:r>
            <a:r>
              <a:rPr lang="it-IT" dirty="0"/>
              <a:t>.</a:t>
            </a:r>
          </a:p>
          <a:p>
            <a:r>
              <a:rPr lang="en-US" b="1" dirty="0"/>
              <a:t>Network </a:t>
            </a:r>
            <a:r>
              <a:rPr lang="en-US" dirty="0"/>
              <a:t>Identifying network connections can show you any ports on which the malware is listening.</a:t>
            </a:r>
            <a:endParaRPr lang="it-IT" dirty="0"/>
          </a:p>
        </p:txBody>
      </p:sp>
      <p:sp>
        <p:nvSpPr>
          <p:cNvPr id="4" name="Segnaposto piè di pagina 3">
            <a:extLst>
              <a:ext uri="{FF2B5EF4-FFF2-40B4-BE49-F238E27FC236}">
                <a16:creationId xmlns:a16="http://schemas.microsoft.com/office/drawing/2014/main" id="{6AB658CA-25CE-4AC8-9575-D17652AD9E9C}"/>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2AC99C90-79EB-4F4A-AAF5-373C1E193D13}"/>
              </a:ext>
            </a:extLst>
          </p:cNvPr>
          <p:cNvSpPr>
            <a:spLocks noGrp="1"/>
          </p:cNvSpPr>
          <p:nvPr>
            <p:ph type="sldNum" sz="quarter" idx="12"/>
          </p:nvPr>
        </p:nvSpPr>
        <p:spPr/>
        <p:txBody>
          <a:bodyPr/>
          <a:lstStyle/>
          <a:p>
            <a:fld id="{EC35803E-C22C-42B7-A39A-D29031D9AF6A}" type="slidenum">
              <a:rPr lang="it-IT" smtClean="0"/>
              <a:t>29</a:t>
            </a:fld>
            <a:endParaRPr lang="it-IT"/>
          </a:p>
        </p:txBody>
      </p:sp>
    </p:spTree>
    <p:extLst>
      <p:ext uri="{BB962C8B-B14F-4D97-AF65-F5344CB8AC3E}">
        <p14:creationId xmlns:p14="http://schemas.microsoft.com/office/powerpoint/2010/main" val="22978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A44BE-E9CE-42AD-BDF3-117F3A0BCAEA}"/>
              </a:ext>
            </a:extLst>
          </p:cNvPr>
          <p:cNvSpPr>
            <a:spLocks noGrp="1"/>
          </p:cNvSpPr>
          <p:nvPr>
            <p:ph type="title"/>
          </p:nvPr>
        </p:nvSpPr>
        <p:spPr/>
        <p:txBody>
          <a:bodyPr/>
          <a:lstStyle/>
          <a:p>
            <a:r>
              <a:rPr lang="it-IT" dirty="0" err="1"/>
              <a:t>Finding</a:t>
            </a:r>
            <a:r>
              <a:rPr lang="it-IT" dirty="0"/>
              <a:t> </a:t>
            </a:r>
            <a:r>
              <a:rPr lang="it-IT" dirty="0" err="1"/>
              <a:t>Strings</a:t>
            </a:r>
            <a:r>
              <a:rPr lang="it-IT" dirty="0"/>
              <a:t>…</a:t>
            </a:r>
          </a:p>
        </p:txBody>
      </p:sp>
      <p:sp>
        <p:nvSpPr>
          <p:cNvPr id="3" name="Segnaposto contenuto 2">
            <a:extLst>
              <a:ext uri="{FF2B5EF4-FFF2-40B4-BE49-F238E27FC236}">
                <a16:creationId xmlns:a16="http://schemas.microsoft.com/office/drawing/2014/main" id="{C07E7AD1-C3E9-4732-B4F4-2EF9AA8B9869}"/>
              </a:ext>
            </a:extLst>
          </p:cNvPr>
          <p:cNvSpPr>
            <a:spLocks noGrp="1"/>
          </p:cNvSpPr>
          <p:nvPr>
            <p:ph idx="1"/>
          </p:nvPr>
        </p:nvSpPr>
        <p:spPr/>
        <p:txBody>
          <a:bodyPr>
            <a:normAutofit/>
          </a:bodyPr>
          <a:lstStyle/>
          <a:p>
            <a:r>
              <a:rPr lang="en-US" sz="2000" dirty="0"/>
              <a:t>A </a:t>
            </a:r>
            <a:r>
              <a:rPr lang="en-US" sz="2000" i="1" dirty="0"/>
              <a:t>string </a:t>
            </a:r>
            <a:r>
              <a:rPr lang="en-US" sz="2000" dirty="0"/>
              <a:t>in a program is a sequence of characters</a:t>
            </a:r>
          </a:p>
          <a:p>
            <a:pPr lvl="1"/>
            <a:r>
              <a:rPr lang="en-US" sz="1800" dirty="0"/>
              <a:t>Message</a:t>
            </a:r>
          </a:p>
          <a:p>
            <a:pPr lvl="1"/>
            <a:r>
              <a:rPr lang="en-US" sz="1800" dirty="0"/>
              <a:t>URL</a:t>
            </a:r>
          </a:p>
          <a:p>
            <a:pPr lvl="1"/>
            <a:r>
              <a:rPr lang="en-US" sz="1800" dirty="0"/>
              <a:t>Location in the machine</a:t>
            </a:r>
          </a:p>
          <a:p>
            <a:r>
              <a:rPr lang="en-US" sz="2000" dirty="0"/>
              <a:t>Both ASCII and Unicode formats store characters in sequences that end </a:t>
            </a:r>
            <a:r>
              <a:rPr lang="it-IT" sz="2000" dirty="0"/>
              <a:t>with a </a:t>
            </a:r>
            <a:r>
              <a:rPr lang="it-IT" sz="2000" i="1" dirty="0"/>
              <a:t>NULL terminator</a:t>
            </a:r>
            <a:endParaRPr lang="it-IT" sz="2000" dirty="0"/>
          </a:p>
        </p:txBody>
      </p:sp>
      <p:sp>
        <p:nvSpPr>
          <p:cNvPr id="4" name="Segnaposto piè di pagina 3">
            <a:extLst>
              <a:ext uri="{FF2B5EF4-FFF2-40B4-BE49-F238E27FC236}">
                <a16:creationId xmlns:a16="http://schemas.microsoft.com/office/drawing/2014/main" id="{354B0F69-406C-4679-AE57-021A000C4B81}"/>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1028FA5B-0AD3-4B21-B951-DAA3273B9BAE}"/>
              </a:ext>
            </a:extLst>
          </p:cNvPr>
          <p:cNvSpPr>
            <a:spLocks noGrp="1"/>
          </p:cNvSpPr>
          <p:nvPr>
            <p:ph type="sldNum" sz="quarter" idx="12"/>
          </p:nvPr>
        </p:nvSpPr>
        <p:spPr/>
        <p:txBody>
          <a:bodyPr/>
          <a:lstStyle/>
          <a:p>
            <a:fld id="{EC35803E-C22C-42B7-A39A-D29031D9AF6A}" type="slidenum">
              <a:rPr lang="it-IT" smtClean="0"/>
              <a:t>3</a:t>
            </a:fld>
            <a:endParaRPr lang="it-IT"/>
          </a:p>
        </p:txBody>
      </p:sp>
      <p:pic>
        <p:nvPicPr>
          <p:cNvPr id="6" name="Immagine 5">
            <a:extLst>
              <a:ext uri="{FF2B5EF4-FFF2-40B4-BE49-F238E27FC236}">
                <a16:creationId xmlns:a16="http://schemas.microsoft.com/office/drawing/2014/main" id="{0912F574-8AAD-4F42-AC3D-DF039912D519}"/>
              </a:ext>
            </a:extLst>
          </p:cNvPr>
          <p:cNvPicPr>
            <a:picLocks noChangeAspect="1"/>
          </p:cNvPicPr>
          <p:nvPr/>
        </p:nvPicPr>
        <p:blipFill>
          <a:blip r:embed="rId2"/>
          <a:stretch>
            <a:fillRect/>
          </a:stretch>
        </p:blipFill>
        <p:spPr>
          <a:xfrm>
            <a:off x="919952" y="4164942"/>
            <a:ext cx="3589707" cy="1196132"/>
          </a:xfrm>
          <a:prstGeom prst="rect">
            <a:avLst/>
          </a:prstGeom>
        </p:spPr>
      </p:pic>
      <p:pic>
        <p:nvPicPr>
          <p:cNvPr id="7" name="Immagine 6">
            <a:extLst>
              <a:ext uri="{FF2B5EF4-FFF2-40B4-BE49-F238E27FC236}">
                <a16:creationId xmlns:a16="http://schemas.microsoft.com/office/drawing/2014/main" id="{B83650DF-639E-4D1B-B99B-662708174A6D}"/>
              </a:ext>
            </a:extLst>
          </p:cNvPr>
          <p:cNvPicPr>
            <a:picLocks noChangeAspect="1"/>
          </p:cNvPicPr>
          <p:nvPr/>
        </p:nvPicPr>
        <p:blipFill>
          <a:blip r:embed="rId3"/>
          <a:stretch>
            <a:fillRect/>
          </a:stretch>
        </p:blipFill>
        <p:spPr>
          <a:xfrm>
            <a:off x="4509659" y="3579541"/>
            <a:ext cx="6169668" cy="1865128"/>
          </a:xfrm>
          <a:prstGeom prst="rect">
            <a:avLst/>
          </a:prstGeom>
        </p:spPr>
      </p:pic>
    </p:spTree>
    <p:extLst>
      <p:ext uri="{BB962C8B-B14F-4D97-AF65-F5344CB8AC3E}">
        <p14:creationId xmlns:p14="http://schemas.microsoft.com/office/powerpoint/2010/main" val="150388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B194F6-5D6E-428B-9704-01EB03A2C390}"/>
              </a:ext>
            </a:extLst>
          </p:cNvPr>
          <p:cNvSpPr>
            <a:spLocks noGrp="1"/>
          </p:cNvSpPr>
          <p:nvPr>
            <p:ph type="title"/>
          </p:nvPr>
        </p:nvSpPr>
        <p:spPr/>
        <p:txBody>
          <a:bodyPr/>
          <a:lstStyle/>
          <a:p>
            <a:r>
              <a:rPr lang="it-IT" dirty="0" err="1"/>
              <a:t>Regshot</a:t>
            </a:r>
            <a:endParaRPr lang="it-IT" dirty="0"/>
          </a:p>
        </p:txBody>
      </p:sp>
      <p:sp>
        <p:nvSpPr>
          <p:cNvPr id="3" name="Segnaposto contenuto 2">
            <a:extLst>
              <a:ext uri="{FF2B5EF4-FFF2-40B4-BE49-F238E27FC236}">
                <a16:creationId xmlns:a16="http://schemas.microsoft.com/office/drawing/2014/main" id="{AFE214E2-1AE1-409A-B4D4-2BE1B8691EF9}"/>
              </a:ext>
            </a:extLst>
          </p:cNvPr>
          <p:cNvSpPr>
            <a:spLocks noGrp="1"/>
          </p:cNvSpPr>
          <p:nvPr>
            <p:ph idx="1"/>
          </p:nvPr>
        </p:nvSpPr>
        <p:spPr>
          <a:xfrm>
            <a:off x="838200" y="1825625"/>
            <a:ext cx="10515600" cy="1084843"/>
          </a:xfrm>
        </p:spPr>
        <p:txBody>
          <a:bodyPr/>
          <a:lstStyle/>
          <a:p>
            <a:r>
              <a:rPr lang="en-US" dirty="0" err="1"/>
              <a:t>Regshot</a:t>
            </a:r>
            <a:r>
              <a:rPr lang="en-US" dirty="0"/>
              <a:t> is an open source registry comparison tool that allows you to take and compare two registry snapshots.</a:t>
            </a:r>
            <a:endParaRPr lang="it-IT" dirty="0"/>
          </a:p>
        </p:txBody>
      </p:sp>
      <p:sp>
        <p:nvSpPr>
          <p:cNvPr id="4" name="Segnaposto piè di pagina 3">
            <a:extLst>
              <a:ext uri="{FF2B5EF4-FFF2-40B4-BE49-F238E27FC236}">
                <a16:creationId xmlns:a16="http://schemas.microsoft.com/office/drawing/2014/main" id="{8D25713D-78B7-434B-956B-9C9FC042D38B}"/>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C64E0585-B560-4569-A103-20EA059E3D97}"/>
              </a:ext>
            </a:extLst>
          </p:cNvPr>
          <p:cNvSpPr>
            <a:spLocks noGrp="1"/>
          </p:cNvSpPr>
          <p:nvPr>
            <p:ph type="sldNum" sz="quarter" idx="12"/>
          </p:nvPr>
        </p:nvSpPr>
        <p:spPr/>
        <p:txBody>
          <a:bodyPr/>
          <a:lstStyle/>
          <a:p>
            <a:fld id="{EC35803E-C22C-42B7-A39A-D29031D9AF6A}" type="slidenum">
              <a:rPr lang="it-IT" smtClean="0"/>
              <a:t>30</a:t>
            </a:fld>
            <a:endParaRPr lang="it-IT"/>
          </a:p>
        </p:txBody>
      </p:sp>
      <p:pic>
        <p:nvPicPr>
          <p:cNvPr id="6" name="Immagine 5">
            <a:extLst>
              <a:ext uri="{FF2B5EF4-FFF2-40B4-BE49-F238E27FC236}">
                <a16:creationId xmlns:a16="http://schemas.microsoft.com/office/drawing/2014/main" id="{0E418DBF-5965-472E-8D2B-3C5B8304A1D0}"/>
              </a:ext>
            </a:extLst>
          </p:cNvPr>
          <p:cNvPicPr>
            <a:picLocks noChangeAspect="1"/>
          </p:cNvPicPr>
          <p:nvPr/>
        </p:nvPicPr>
        <p:blipFill>
          <a:blip r:embed="rId2"/>
          <a:stretch>
            <a:fillRect/>
          </a:stretch>
        </p:blipFill>
        <p:spPr>
          <a:xfrm>
            <a:off x="3113238" y="2841313"/>
            <a:ext cx="6554869" cy="3880162"/>
          </a:xfrm>
          <a:prstGeom prst="rect">
            <a:avLst/>
          </a:prstGeom>
        </p:spPr>
      </p:pic>
    </p:spTree>
    <p:extLst>
      <p:ext uri="{BB962C8B-B14F-4D97-AF65-F5344CB8AC3E}">
        <p14:creationId xmlns:p14="http://schemas.microsoft.com/office/powerpoint/2010/main" val="589624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C7210-5C41-4DBE-BCF0-2C320CC587D3}"/>
              </a:ext>
            </a:extLst>
          </p:cNvPr>
          <p:cNvSpPr>
            <a:spLocks noGrp="1"/>
          </p:cNvSpPr>
          <p:nvPr>
            <p:ph type="title"/>
          </p:nvPr>
        </p:nvSpPr>
        <p:spPr/>
        <p:txBody>
          <a:bodyPr/>
          <a:lstStyle/>
          <a:p>
            <a:r>
              <a:rPr lang="it-IT" dirty="0" err="1"/>
              <a:t>ApateDNS</a:t>
            </a:r>
            <a:endParaRPr lang="it-IT" dirty="0"/>
          </a:p>
        </p:txBody>
      </p:sp>
      <p:sp>
        <p:nvSpPr>
          <p:cNvPr id="3" name="Segnaposto contenuto 2">
            <a:extLst>
              <a:ext uri="{FF2B5EF4-FFF2-40B4-BE49-F238E27FC236}">
                <a16:creationId xmlns:a16="http://schemas.microsoft.com/office/drawing/2014/main" id="{62CCBDFF-0BF1-46CA-9808-9AAD827A7EB2}"/>
              </a:ext>
            </a:extLst>
          </p:cNvPr>
          <p:cNvSpPr>
            <a:spLocks noGrp="1"/>
          </p:cNvSpPr>
          <p:nvPr>
            <p:ph idx="1"/>
          </p:nvPr>
        </p:nvSpPr>
        <p:spPr/>
        <p:txBody>
          <a:bodyPr>
            <a:normAutofit lnSpcReduction="10000"/>
          </a:bodyPr>
          <a:lstStyle/>
          <a:p>
            <a:r>
              <a:rPr lang="en-US" dirty="0" err="1"/>
              <a:t>ApateDNS</a:t>
            </a:r>
            <a:r>
              <a:rPr lang="en-US" dirty="0"/>
              <a:t> spoofs DNS responses to a user-specified IP address by listening on UDP port 53 on the local machine.</a:t>
            </a:r>
          </a:p>
          <a:p>
            <a:r>
              <a:rPr lang="en-US" dirty="0" err="1"/>
              <a:t>Netcat</a:t>
            </a:r>
            <a:endParaRPr lang="en-US" dirty="0"/>
          </a:p>
          <a:p>
            <a:r>
              <a:rPr lang="en-US" dirty="0"/>
              <a:t>Wireshark</a:t>
            </a:r>
          </a:p>
          <a:p>
            <a:r>
              <a:rPr lang="en-US" dirty="0" err="1"/>
              <a:t>INetSim</a:t>
            </a:r>
            <a:r>
              <a:rPr lang="en-US" dirty="0"/>
              <a:t> is a free, Linux-based software suite for simulating common Internet services. </a:t>
            </a:r>
          </a:p>
          <a:p>
            <a:r>
              <a:rPr lang="en-US" dirty="0"/>
              <a:t>The easiest way to run </a:t>
            </a:r>
            <a:r>
              <a:rPr lang="en-US" dirty="0" err="1"/>
              <a:t>INetSim</a:t>
            </a:r>
            <a:r>
              <a:rPr lang="en-US" dirty="0"/>
              <a:t> if your base operating system is Microsoft Windows is to install it on a Linux virtual machine and set it up on the same virtual network as your malware analysis virtual machine.</a:t>
            </a:r>
            <a:endParaRPr lang="it-IT" dirty="0"/>
          </a:p>
        </p:txBody>
      </p:sp>
      <p:sp>
        <p:nvSpPr>
          <p:cNvPr id="4" name="Segnaposto piè di pagina 3">
            <a:extLst>
              <a:ext uri="{FF2B5EF4-FFF2-40B4-BE49-F238E27FC236}">
                <a16:creationId xmlns:a16="http://schemas.microsoft.com/office/drawing/2014/main" id="{2AC3A589-F090-4466-BFA4-C2D233C6B25A}"/>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8293ADF1-B94B-44F7-AA1E-B3B5181C5CF1}"/>
              </a:ext>
            </a:extLst>
          </p:cNvPr>
          <p:cNvSpPr>
            <a:spLocks noGrp="1"/>
          </p:cNvSpPr>
          <p:nvPr>
            <p:ph type="sldNum" sz="quarter" idx="12"/>
          </p:nvPr>
        </p:nvSpPr>
        <p:spPr/>
        <p:txBody>
          <a:bodyPr/>
          <a:lstStyle/>
          <a:p>
            <a:fld id="{EC35803E-C22C-42B7-A39A-D29031D9AF6A}" type="slidenum">
              <a:rPr lang="it-IT" smtClean="0"/>
              <a:t>31</a:t>
            </a:fld>
            <a:endParaRPr lang="it-IT"/>
          </a:p>
        </p:txBody>
      </p:sp>
    </p:spTree>
    <p:extLst>
      <p:ext uri="{BB962C8B-B14F-4D97-AF65-F5344CB8AC3E}">
        <p14:creationId xmlns:p14="http://schemas.microsoft.com/office/powerpoint/2010/main" val="57182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9E1A2C-40A1-42BC-B58A-431B462ABD12}"/>
              </a:ext>
            </a:extLst>
          </p:cNvPr>
          <p:cNvSpPr>
            <a:spLocks noGrp="1"/>
          </p:cNvSpPr>
          <p:nvPr>
            <p:ph type="title"/>
          </p:nvPr>
        </p:nvSpPr>
        <p:spPr/>
        <p:txBody>
          <a:bodyPr/>
          <a:lstStyle/>
          <a:p>
            <a:r>
              <a:rPr lang="it-IT" dirty="0"/>
              <a:t>…</a:t>
            </a:r>
            <a:r>
              <a:rPr lang="it-IT" dirty="0" err="1"/>
              <a:t>Finding</a:t>
            </a:r>
            <a:r>
              <a:rPr lang="it-IT" dirty="0"/>
              <a:t> </a:t>
            </a:r>
            <a:r>
              <a:rPr lang="it-IT" dirty="0" err="1"/>
              <a:t>Strings</a:t>
            </a:r>
            <a:endParaRPr lang="it-IT" dirty="0"/>
          </a:p>
        </p:txBody>
      </p:sp>
      <p:sp>
        <p:nvSpPr>
          <p:cNvPr id="3" name="Segnaposto contenuto 2">
            <a:extLst>
              <a:ext uri="{FF2B5EF4-FFF2-40B4-BE49-F238E27FC236}">
                <a16:creationId xmlns:a16="http://schemas.microsoft.com/office/drawing/2014/main" id="{E2AF12EE-19C9-4209-AD95-C963E8DD8675}"/>
              </a:ext>
            </a:extLst>
          </p:cNvPr>
          <p:cNvSpPr>
            <a:spLocks noGrp="1"/>
          </p:cNvSpPr>
          <p:nvPr>
            <p:ph idx="1"/>
          </p:nvPr>
        </p:nvSpPr>
        <p:spPr>
          <a:xfrm>
            <a:off x="838200" y="1825625"/>
            <a:ext cx="10515600" cy="2211116"/>
          </a:xfrm>
        </p:spPr>
        <p:txBody>
          <a:bodyPr/>
          <a:lstStyle/>
          <a:p>
            <a:r>
              <a:rPr lang="en-US" dirty="0"/>
              <a:t>the sequence of bytes 0x56, 0x50, 0x33, 0x00, may be the string VP3, but also: </a:t>
            </a:r>
          </a:p>
          <a:p>
            <a:pPr lvl="1"/>
            <a:r>
              <a:rPr lang="en-US" dirty="0"/>
              <a:t>a memory address, </a:t>
            </a:r>
          </a:p>
          <a:p>
            <a:pPr lvl="1"/>
            <a:r>
              <a:rPr lang="en-US" dirty="0"/>
              <a:t>CPU instructions, or</a:t>
            </a:r>
          </a:p>
          <a:p>
            <a:pPr lvl="1"/>
            <a:r>
              <a:rPr lang="en-US" dirty="0"/>
              <a:t>data used by the program</a:t>
            </a:r>
            <a:endParaRPr lang="it-IT" dirty="0"/>
          </a:p>
        </p:txBody>
      </p:sp>
      <p:sp>
        <p:nvSpPr>
          <p:cNvPr id="4" name="Segnaposto piè di pagina 3">
            <a:extLst>
              <a:ext uri="{FF2B5EF4-FFF2-40B4-BE49-F238E27FC236}">
                <a16:creationId xmlns:a16="http://schemas.microsoft.com/office/drawing/2014/main" id="{EBB73D36-C3AF-463D-A807-6F3EAB00D57D}"/>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1518933C-30D0-4BEA-BFDA-420B7A627BE2}"/>
              </a:ext>
            </a:extLst>
          </p:cNvPr>
          <p:cNvSpPr>
            <a:spLocks noGrp="1"/>
          </p:cNvSpPr>
          <p:nvPr>
            <p:ph type="sldNum" sz="quarter" idx="12"/>
          </p:nvPr>
        </p:nvSpPr>
        <p:spPr/>
        <p:txBody>
          <a:bodyPr/>
          <a:lstStyle/>
          <a:p>
            <a:fld id="{EC35803E-C22C-42B7-A39A-D29031D9AF6A}" type="slidenum">
              <a:rPr lang="it-IT" smtClean="0"/>
              <a:t>4</a:t>
            </a:fld>
            <a:endParaRPr lang="it-IT"/>
          </a:p>
        </p:txBody>
      </p:sp>
      <p:pic>
        <p:nvPicPr>
          <p:cNvPr id="6" name="Immagine 5">
            <a:extLst>
              <a:ext uri="{FF2B5EF4-FFF2-40B4-BE49-F238E27FC236}">
                <a16:creationId xmlns:a16="http://schemas.microsoft.com/office/drawing/2014/main" id="{A6D68F9E-EEB9-4FFD-AC76-0BD7561EB923}"/>
              </a:ext>
            </a:extLst>
          </p:cNvPr>
          <p:cNvPicPr>
            <a:picLocks noChangeAspect="1"/>
          </p:cNvPicPr>
          <p:nvPr/>
        </p:nvPicPr>
        <p:blipFill>
          <a:blip r:embed="rId3"/>
          <a:stretch>
            <a:fillRect/>
          </a:stretch>
        </p:blipFill>
        <p:spPr>
          <a:xfrm>
            <a:off x="5229922" y="2759702"/>
            <a:ext cx="6962078" cy="2856369"/>
          </a:xfrm>
          <a:prstGeom prst="rect">
            <a:avLst/>
          </a:prstGeom>
        </p:spPr>
      </p:pic>
    </p:spTree>
    <p:extLst>
      <p:ext uri="{BB962C8B-B14F-4D97-AF65-F5344CB8AC3E}">
        <p14:creationId xmlns:p14="http://schemas.microsoft.com/office/powerpoint/2010/main" val="78465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A49F10-31E5-4730-9AF5-937FA0DDF560}"/>
              </a:ext>
            </a:extLst>
          </p:cNvPr>
          <p:cNvSpPr>
            <a:spLocks noGrp="1"/>
          </p:cNvSpPr>
          <p:nvPr>
            <p:ph type="title"/>
          </p:nvPr>
        </p:nvSpPr>
        <p:spPr/>
        <p:txBody>
          <a:bodyPr/>
          <a:lstStyle/>
          <a:p>
            <a:r>
              <a:rPr lang="it-IT" dirty="0" err="1"/>
              <a:t>Packed</a:t>
            </a:r>
            <a:r>
              <a:rPr lang="it-IT" dirty="0"/>
              <a:t> and </a:t>
            </a:r>
            <a:r>
              <a:rPr lang="it-IT" dirty="0" err="1"/>
              <a:t>Obfuscated</a:t>
            </a:r>
            <a:r>
              <a:rPr lang="it-IT" dirty="0"/>
              <a:t> Malware</a:t>
            </a:r>
          </a:p>
        </p:txBody>
      </p:sp>
      <p:sp>
        <p:nvSpPr>
          <p:cNvPr id="3" name="Segnaposto contenuto 2">
            <a:extLst>
              <a:ext uri="{FF2B5EF4-FFF2-40B4-BE49-F238E27FC236}">
                <a16:creationId xmlns:a16="http://schemas.microsoft.com/office/drawing/2014/main" id="{251AB865-CE17-42B1-9111-F49AC3137D9C}"/>
              </a:ext>
            </a:extLst>
          </p:cNvPr>
          <p:cNvSpPr>
            <a:spLocks noGrp="1"/>
          </p:cNvSpPr>
          <p:nvPr>
            <p:ph idx="1"/>
          </p:nvPr>
        </p:nvSpPr>
        <p:spPr/>
        <p:txBody>
          <a:bodyPr/>
          <a:lstStyle/>
          <a:p>
            <a:r>
              <a:rPr lang="en-US" i="1" dirty="0"/>
              <a:t>Obfuscated </a:t>
            </a:r>
            <a:r>
              <a:rPr lang="en-US" dirty="0"/>
              <a:t>programs are ones whose execution the malware author has attempted to hide. </a:t>
            </a:r>
          </a:p>
          <a:p>
            <a:r>
              <a:rPr lang="en-US" i="1" dirty="0"/>
              <a:t>Packed </a:t>
            </a:r>
            <a:r>
              <a:rPr lang="en-US" dirty="0"/>
              <a:t>programs are a subset of obfuscated programs in which the malicious program is compressed and cannot </a:t>
            </a:r>
            <a:r>
              <a:rPr lang="it-IT" dirty="0"/>
              <a:t>be </a:t>
            </a:r>
            <a:r>
              <a:rPr lang="it-IT" dirty="0" err="1"/>
              <a:t>analyzed</a:t>
            </a:r>
            <a:endParaRPr lang="it-IT" dirty="0"/>
          </a:p>
          <a:p>
            <a:r>
              <a:rPr lang="it-IT" dirty="0"/>
              <a:t>Malware </a:t>
            </a:r>
            <a:r>
              <a:rPr lang="it-IT" dirty="0" err="1"/>
              <a:t>that</a:t>
            </a:r>
            <a:r>
              <a:rPr lang="it-IT" dirty="0"/>
              <a:t> </a:t>
            </a:r>
            <a:r>
              <a:rPr lang="it-IT" dirty="0" err="1"/>
              <a:t>is</a:t>
            </a:r>
            <a:r>
              <a:rPr lang="it-IT" dirty="0"/>
              <a:t> </a:t>
            </a:r>
            <a:r>
              <a:rPr lang="en-US" dirty="0"/>
              <a:t>packed or obfuscated contains very few strings</a:t>
            </a:r>
          </a:p>
          <a:p>
            <a:r>
              <a:rPr lang="en-US" i="1" dirty="0"/>
              <a:t>Packed and obfuscated code will often include at least the functions </a:t>
            </a:r>
            <a:r>
              <a:rPr lang="en-US" i="1" dirty="0" err="1">
                <a:latin typeface="Courier New" panose="02070309020205020404" pitchFamily="49" charset="0"/>
                <a:cs typeface="Courier New" panose="02070309020205020404" pitchFamily="49" charset="0"/>
              </a:rPr>
              <a:t>LoadLibrary</a:t>
            </a:r>
            <a:r>
              <a:rPr lang="en-US" i="1" dirty="0"/>
              <a:t> and </a:t>
            </a:r>
            <a:r>
              <a:rPr lang="en-US" i="1" dirty="0" err="1">
                <a:latin typeface="Courier New" panose="02070309020205020404" pitchFamily="49" charset="0"/>
                <a:cs typeface="Courier New" panose="02070309020205020404" pitchFamily="49" charset="0"/>
              </a:rPr>
              <a:t>GetProcAddress</a:t>
            </a:r>
            <a:r>
              <a:rPr lang="en-US" i="1" dirty="0"/>
              <a:t>, which are used to load and gain access to additional functions.</a:t>
            </a:r>
            <a:endParaRPr lang="it-IT" dirty="0"/>
          </a:p>
        </p:txBody>
      </p:sp>
      <p:sp>
        <p:nvSpPr>
          <p:cNvPr id="4" name="Segnaposto piè di pagina 3">
            <a:extLst>
              <a:ext uri="{FF2B5EF4-FFF2-40B4-BE49-F238E27FC236}">
                <a16:creationId xmlns:a16="http://schemas.microsoft.com/office/drawing/2014/main" id="{08CC3DB7-6543-4F97-A15F-B4804C6A17E6}"/>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D47D3320-0B76-45AF-84BD-778C63CD8B9D}"/>
              </a:ext>
            </a:extLst>
          </p:cNvPr>
          <p:cNvSpPr>
            <a:spLocks noGrp="1"/>
          </p:cNvSpPr>
          <p:nvPr>
            <p:ph type="sldNum" sz="quarter" idx="12"/>
          </p:nvPr>
        </p:nvSpPr>
        <p:spPr/>
        <p:txBody>
          <a:bodyPr/>
          <a:lstStyle/>
          <a:p>
            <a:fld id="{EC35803E-C22C-42B7-A39A-D29031D9AF6A}" type="slidenum">
              <a:rPr lang="it-IT" smtClean="0"/>
              <a:t>5</a:t>
            </a:fld>
            <a:endParaRPr lang="it-IT"/>
          </a:p>
        </p:txBody>
      </p:sp>
    </p:spTree>
    <p:extLst>
      <p:ext uri="{BB962C8B-B14F-4D97-AF65-F5344CB8AC3E}">
        <p14:creationId xmlns:p14="http://schemas.microsoft.com/office/powerpoint/2010/main" val="47168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2BAD84-B6F5-41E2-8257-58BE0025EEE0}"/>
              </a:ext>
            </a:extLst>
          </p:cNvPr>
          <p:cNvSpPr>
            <a:spLocks noGrp="1"/>
          </p:cNvSpPr>
          <p:nvPr>
            <p:ph type="title"/>
          </p:nvPr>
        </p:nvSpPr>
        <p:spPr/>
        <p:txBody>
          <a:bodyPr/>
          <a:lstStyle/>
          <a:p>
            <a:r>
              <a:rPr lang="it-IT" dirty="0" err="1"/>
              <a:t>Packing</a:t>
            </a:r>
            <a:r>
              <a:rPr lang="it-IT" dirty="0"/>
              <a:t> </a:t>
            </a:r>
            <a:r>
              <a:rPr lang="it-IT" dirty="0" err="1"/>
              <a:t>Files</a:t>
            </a:r>
            <a:endParaRPr lang="it-IT" dirty="0"/>
          </a:p>
        </p:txBody>
      </p:sp>
      <p:sp>
        <p:nvSpPr>
          <p:cNvPr id="3" name="Segnaposto contenuto 2">
            <a:extLst>
              <a:ext uri="{FF2B5EF4-FFF2-40B4-BE49-F238E27FC236}">
                <a16:creationId xmlns:a16="http://schemas.microsoft.com/office/drawing/2014/main" id="{E4B16971-E210-43AC-9FAC-428ABD57FCC3}"/>
              </a:ext>
            </a:extLst>
          </p:cNvPr>
          <p:cNvSpPr>
            <a:spLocks noGrp="1"/>
          </p:cNvSpPr>
          <p:nvPr>
            <p:ph idx="1"/>
          </p:nvPr>
        </p:nvSpPr>
        <p:spPr>
          <a:xfrm>
            <a:off x="6944084" y="1825625"/>
            <a:ext cx="4409715" cy="2010395"/>
          </a:xfrm>
        </p:spPr>
        <p:txBody>
          <a:bodyPr/>
          <a:lstStyle/>
          <a:p>
            <a:r>
              <a:rPr lang="en-US" dirty="0"/>
              <a:t>When a program is packed, you must unpack it in order to be able to </a:t>
            </a:r>
            <a:r>
              <a:rPr lang="it-IT" dirty="0" err="1"/>
              <a:t>perform</a:t>
            </a:r>
            <a:r>
              <a:rPr lang="it-IT" dirty="0"/>
              <a:t> </a:t>
            </a:r>
            <a:r>
              <a:rPr lang="it-IT" dirty="0" err="1"/>
              <a:t>any</a:t>
            </a:r>
            <a:r>
              <a:rPr lang="it-IT" dirty="0"/>
              <a:t> </a:t>
            </a:r>
            <a:r>
              <a:rPr lang="it-IT" dirty="0" err="1"/>
              <a:t>analysis</a:t>
            </a:r>
            <a:endParaRPr lang="it-IT" dirty="0"/>
          </a:p>
        </p:txBody>
      </p:sp>
      <p:sp>
        <p:nvSpPr>
          <p:cNvPr id="4" name="Segnaposto piè di pagina 3">
            <a:extLst>
              <a:ext uri="{FF2B5EF4-FFF2-40B4-BE49-F238E27FC236}">
                <a16:creationId xmlns:a16="http://schemas.microsoft.com/office/drawing/2014/main" id="{450EB9E0-03DD-4FA9-AC6C-EF82E9376C16}"/>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6456A6FD-8AA6-4811-903B-D3852C15781D}"/>
              </a:ext>
            </a:extLst>
          </p:cNvPr>
          <p:cNvSpPr>
            <a:spLocks noGrp="1"/>
          </p:cNvSpPr>
          <p:nvPr>
            <p:ph type="sldNum" sz="quarter" idx="12"/>
          </p:nvPr>
        </p:nvSpPr>
        <p:spPr/>
        <p:txBody>
          <a:bodyPr/>
          <a:lstStyle/>
          <a:p>
            <a:fld id="{EC35803E-C22C-42B7-A39A-D29031D9AF6A}" type="slidenum">
              <a:rPr lang="it-IT" smtClean="0"/>
              <a:t>6</a:t>
            </a:fld>
            <a:endParaRPr lang="it-IT"/>
          </a:p>
        </p:txBody>
      </p:sp>
      <p:pic>
        <p:nvPicPr>
          <p:cNvPr id="6" name="Immagine 5">
            <a:extLst>
              <a:ext uri="{FF2B5EF4-FFF2-40B4-BE49-F238E27FC236}">
                <a16:creationId xmlns:a16="http://schemas.microsoft.com/office/drawing/2014/main" id="{FCFA0919-6C98-47B8-B95E-EFB8E4D7550C}"/>
              </a:ext>
            </a:extLst>
          </p:cNvPr>
          <p:cNvPicPr>
            <a:picLocks noChangeAspect="1"/>
          </p:cNvPicPr>
          <p:nvPr/>
        </p:nvPicPr>
        <p:blipFill>
          <a:blip r:embed="rId2"/>
          <a:stretch>
            <a:fillRect/>
          </a:stretch>
        </p:blipFill>
        <p:spPr>
          <a:xfrm>
            <a:off x="947853" y="1870075"/>
            <a:ext cx="5996232" cy="2586679"/>
          </a:xfrm>
          <a:prstGeom prst="rect">
            <a:avLst/>
          </a:prstGeom>
        </p:spPr>
      </p:pic>
      <p:pic>
        <p:nvPicPr>
          <p:cNvPr id="7" name="Immagine 6">
            <a:extLst>
              <a:ext uri="{FF2B5EF4-FFF2-40B4-BE49-F238E27FC236}">
                <a16:creationId xmlns:a16="http://schemas.microsoft.com/office/drawing/2014/main" id="{9F1C78A5-4E9D-4844-BED3-18632D8494DC}"/>
              </a:ext>
            </a:extLst>
          </p:cNvPr>
          <p:cNvPicPr>
            <a:picLocks noChangeAspect="1"/>
          </p:cNvPicPr>
          <p:nvPr/>
        </p:nvPicPr>
        <p:blipFill>
          <a:blip r:embed="rId3"/>
          <a:stretch>
            <a:fillRect/>
          </a:stretch>
        </p:blipFill>
        <p:spPr>
          <a:xfrm>
            <a:off x="1782541" y="4856611"/>
            <a:ext cx="8169512" cy="742424"/>
          </a:xfrm>
          <a:prstGeom prst="rect">
            <a:avLst/>
          </a:prstGeom>
        </p:spPr>
      </p:pic>
    </p:spTree>
    <p:extLst>
      <p:ext uri="{BB962C8B-B14F-4D97-AF65-F5344CB8AC3E}">
        <p14:creationId xmlns:p14="http://schemas.microsoft.com/office/powerpoint/2010/main" val="364415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319A5-EE03-4602-B9C3-F3399C682BB5}"/>
              </a:ext>
            </a:extLst>
          </p:cNvPr>
          <p:cNvSpPr>
            <a:spLocks noGrp="1"/>
          </p:cNvSpPr>
          <p:nvPr>
            <p:ph type="title"/>
          </p:nvPr>
        </p:nvSpPr>
        <p:spPr/>
        <p:txBody>
          <a:bodyPr/>
          <a:lstStyle/>
          <a:p>
            <a:r>
              <a:rPr lang="it-IT" dirty="0" err="1"/>
              <a:t>Portable</a:t>
            </a:r>
            <a:r>
              <a:rPr lang="it-IT" dirty="0"/>
              <a:t> </a:t>
            </a:r>
            <a:r>
              <a:rPr lang="it-IT" dirty="0" err="1"/>
              <a:t>Executable</a:t>
            </a:r>
            <a:r>
              <a:rPr lang="it-IT" dirty="0"/>
              <a:t> File Format</a:t>
            </a:r>
          </a:p>
        </p:txBody>
      </p:sp>
      <p:sp>
        <p:nvSpPr>
          <p:cNvPr id="3" name="Segnaposto contenuto 2">
            <a:extLst>
              <a:ext uri="{FF2B5EF4-FFF2-40B4-BE49-F238E27FC236}">
                <a16:creationId xmlns:a16="http://schemas.microsoft.com/office/drawing/2014/main" id="{5B866D10-B742-4C70-9835-76BFE138B5B8}"/>
              </a:ext>
            </a:extLst>
          </p:cNvPr>
          <p:cNvSpPr>
            <a:spLocks noGrp="1"/>
          </p:cNvSpPr>
          <p:nvPr>
            <p:ph idx="1"/>
          </p:nvPr>
        </p:nvSpPr>
        <p:spPr/>
        <p:txBody>
          <a:bodyPr/>
          <a:lstStyle/>
          <a:p>
            <a:r>
              <a:rPr lang="en-US" dirty="0"/>
              <a:t>The Portable Executable (PE) file format is used by Windows executables, object code, and DLLs. </a:t>
            </a:r>
          </a:p>
          <a:p>
            <a:r>
              <a:rPr lang="en-US" dirty="0"/>
              <a:t>The PE file format is a data structure that contains the information necessary for the Windows OS loader to manage </a:t>
            </a:r>
            <a:r>
              <a:rPr lang="it-IT" dirty="0"/>
              <a:t>the </a:t>
            </a:r>
            <a:r>
              <a:rPr lang="it-IT" dirty="0" err="1"/>
              <a:t>wrapped</a:t>
            </a:r>
            <a:r>
              <a:rPr lang="it-IT" dirty="0"/>
              <a:t> </a:t>
            </a:r>
            <a:r>
              <a:rPr lang="it-IT" dirty="0" err="1"/>
              <a:t>executable</a:t>
            </a:r>
            <a:r>
              <a:rPr lang="it-IT" dirty="0"/>
              <a:t> code.</a:t>
            </a:r>
          </a:p>
          <a:p>
            <a:r>
              <a:rPr lang="en-US" dirty="0"/>
              <a:t>PE files begin with a header that includes information about the code, the type of application, required library functions, and space requirements.</a:t>
            </a:r>
          </a:p>
          <a:p>
            <a:endParaRPr lang="it-IT" dirty="0"/>
          </a:p>
        </p:txBody>
      </p:sp>
      <p:sp>
        <p:nvSpPr>
          <p:cNvPr id="4" name="Segnaposto piè di pagina 3">
            <a:extLst>
              <a:ext uri="{FF2B5EF4-FFF2-40B4-BE49-F238E27FC236}">
                <a16:creationId xmlns:a16="http://schemas.microsoft.com/office/drawing/2014/main" id="{5E0C982C-395B-4D55-9DC8-8F0B96419D69}"/>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B6461336-69CE-4820-AE38-EC08B47F6A09}"/>
              </a:ext>
            </a:extLst>
          </p:cNvPr>
          <p:cNvSpPr>
            <a:spLocks noGrp="1"/>
          </p:cNvSpPr>
          <p:nvPr>
            <p:ph type="sldNum" sz="quarter" idx="12"/>
          </p:nvPr>
        </p:nvSpPr>
        <p:spPr/>
        <p:txBody>
          <a:bodyPr/>
          <a:lstStyle/>
          <a:p>
            <a:fld id="{EC35803E-C22C-42B7-A39A-D29031D9AF6A}" type="slidenum">
              <a:rPr lang="it-IT" smtClean="0"/>
              <a:t>7</a:t>
            </a:fld>
            <a:endParaRPr lang="it-IT"/>
          </a:p>
        </p:txBody>
      </p:sp>
    </p:spTree>
    <p:extLst>
      <p:ext uri="{BB962C8B-B14F-4D97-AF65-F5344CB8AC3E}">
        <p14:creationId xmlns:p14="http://schemas.microsoft.com/office/powerpoint/2010/main" val="397417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660B94-595D-496B-B452-BE02B23ED906}"/>
              </a:ext>
            </a:extLst>
          </p:cNvPr>
          <p:cNvSpPr>
            <a:spLocks noGrp="1"/>
          </p:cNvSpPr>
          <p:nvPr>
            <p:ph type="title"/>
          </p:nvPr>
        </p:nvSpPr>
        <p:spPr/>
        <p:txBody>
          <a:bodyPr/>
          <a:lstStyle/>
          <a:p>
            <a:r>
              <a:rPr lang="it-IT" dirty="0" err="1"/>
              <a:t>Linked</a:t>
            </a:r>
            <a:r>
              <a:rPr lang="it-IT" dirty="0"/>
              <a:t> Libraries and </a:t>
            </a:r>
            <a:r>
              <a:rPr lang="it-IT" dirty="0" err="1"/>
              <a:t>Functions</a:t>
            </a:r>
            <a:endParaRPr lang="it-IT" dirty="0"/>
          </a:p>
        </p:txBody>
      </p:sp>
      <p:sp>
        <p:nvSpPr>
          <p:cNvPr id="3" name="Segnaposto contenuto 2">
            <a:extLst>
              <a:ext uri="{FF2B5EF4-FFF2-40B4-BE49-F238E27FC236}">
                <a16:creationId xmlns:a16="http://schemas.microsoft.com/office/drawing/2014/main" id="{CE2070F6-D539-435E-86C5-0F5CF37D4F9D}"/>
              </a:ext>
            </a:extLst>
          </p:cNvPr>
          <p:cNvSpPr>
            <a:spLocks noGrp="1"/>
          </p:cNvSpPr>
          <p:nvPr>
            <p:ph idx="1"/>
          </p:nvPr>
        </p:nvSpPr>
        <p:spPr/>
        <p:txBody>
          <a:bodyPr>
            <a:normAutofit fontScale="92500" lnSpcReduction="10000"/>
          </a:bodyPr>
          <a:lstStyle/>
          <a:p>
            <a:r>
              <a:rPr lang="it-IT" i="1" dirty="0" err="1"/>
              <a:t>Imports</a:t>
            </a:r>
            <a:r>
              <a:rPr lang="it-IT" i="1" dirty="0"/>
              <a:t> </a:t>
            </a:r>
            <a:r>
              <a:rPr lang="it-IT" dirty="0"/>
              <a:t>are </a:t>
            </a:r>
            <a:r>
              <a:rPr lang="it-IT" dirty="0" err="1"/>
              <a:t>functions</a:t>
            </a:r>
            <a:r>
              <a:rPr lang="it-IT" dirty="0"/>
              <a:t> </a:t>
            </a:r>
            <a:r>
              <a:rPr lang="it-IT" dirty="0" err="1"/>
              <a:t>used</a:t>
            </a:r>
            <a:r>
              <a:rPr lang="it-IT" dirty="0"/>
              <a:t> </a:t>
            </a:r>
            <a:r>
              <a:rPr lang="en-US" dirty="0"/>
              <a:t>by one program that are actually stored in a different program, such as code libraries that contain functionality common to many programs. </a:t>
            </a:r>
          </a:p>
          <a:p>
            <a:r>
              <a:rPr lang="en-US" dirty="0"/>
              <a:t>Code libraries can be connected to the main executable by </a:t>
            </a:r>
            <a:r>
              <a:rPr lang="en-US" i="1" dirty="0"/>
              <a:t>linking</a:t>
            </a:r>
            <a:r>
              <a:rPr lang="en-US" dirty="0"/>
              <a:t>.</a:t>
            </a:r>
          </a:p>
          <a:p>
            <a:pPr lvl="1"/>
            <a:r>
              <a:rPr lang="en-US" b="1" i="1" dirty="0">
                <a:solidFill>
                  <a:srgbClr val="FF0000"/>
                </a:solidFill>
              </a:rPr>
              <a:t>Static Linking</a:t>
            </a:r>
            <a:r>
              <a:rPr lang="en-US" dirty="0"/>
              <a:t>: all code from that library is copied into the executable, which makes the executable grow in size</a:t>
            </a:r>
          </a:p>
          <a:p>
            <a:pPr lvl="1"/>
            <a:r>
              <a:rPr lang="en-US" b="1" i="1" dirty="0">
                <a:solidFill>
                  <a:srgbClr val="FF0000"/>
                </a:solidFill>
              </a:rPr>
              <a:t>Runtime Linking </a:t>
            </a:r>
            <a:r>
              <a:rPr lang="en-US" dirty="0"/>
              <a:t>is commonly used in malware, especially when it’s packed or obfuscated.</a:t>
            </a:r>
          </a:p>
          <a:p>
            <a:pPr lvl="2"/>
            <a:r>
              <a:rPr lang="en-US" dirty="0" err="1"/>
              <a:t>LoadLibrary</a:t>
            </a:r>
            <a:r>
              <a:rPr lang="en-US" dirty="0"/>
              <a:t> and</a:t>
            </a:r>
            <a:r>
              <a:rPr lang="en-US" sz="2800" dirty="0"/>
              <a:t> </a:t>
            </a:r>
            <a:r>
              <a:rPr lang="en-US" dirty="0" err="1"/>
              <a:t>GetProcAddress</a:t>
            </a:r>
            <a:r>
              <a:rPr lang="en-US" dirty="0"/>
              <a:t> allow a program to access any function in any library on the system</a:t>
            </a:r>
          </a:p>
          <a:p>
            <a:pPr lvl="1"/>
            <a:r>
              <a:rPr lang="en-US" b="1" i="1" dirty="0">
                <a:solidFill>
                  <a:srgbClr val="FF0000"/>
                </a:solidFill>
              </a:rPr>
              <a:t>Dynamic Linking</a:t>
            </a:r>
            <a:r>
              <a:rPr lang="en-US" dirty="0"/>
              <a:t>: </a:t>
            </a:r>
            <a:r>
              <a:rPr lang="it-IT" dirty="0"/>
              <a:t>the </a:t>
            </a:r>
            <a:r>
              <a:rPr lang="en-US" dirty="0"/>
              <a:t>host OS searches for the necessary libraries when the program is loaded. When the program calls the linked library function, that function executes </a:t>
            </a:r>
            <a:r>
              <a:rPr lang="it-IT" dirty="0" err="1"/>
              <a:t>within</a:t>
            </a:r>
            <a:r>
              <a:rPr lang="it-IT" dirty="0"/>
              <a:t> the </a:t>
            </a:r>
            <a:r>
              <a:rPr lang="it-IT" dirty="0" err="1"/>
              <a:t>library</a:t>
            </a:r>
            <a:r>
              <a:rPr lang="it-IT" dirty="0"/>
              <a:t>.</a:t>
            </a:r>
          </a:p>
        </p:txBody>
      </p:sp>
      <p:sp>
        <p:nvSpPr>
          <p:cNvPr id="4" name="Segnaposto piè di pagina 3">
            <a:extLst>
              <a:ext uri="{FF2B5EF4-FFF2-40B4-BE49-F238E27FC236}">
                <a16:creationId xmlns:a16="http://schemas.microsoft.com/office/drawing/2014/main" id="{C407B40D-B94C-459F-8B81-3EFC07C89452}"/>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DED4CCB2-A4AA-4075-91E8-6539C8F07A89}"/>
              </a:ext>
            </a:extLst>
          </p:cNvPr>
          <p:cNvSpPr>
            <a:spLocks noGrp="1"/>
          </p:cNvSpPr>
          <p:nvPr>
            <p:ph type="sldNum" sz="quarter" idx="12"/>
          </p:nvPr>
        </p:nvSpPr>
        <p:spPr/>
        <p:txBody>
          <a:bodyPr/>
          <a:lstStyle/>
          <a:p>
            <a:fld id="{EC35803E-C22C-42B7-A39A-D29031D9AF6A}" type="slidenum">
              <a:rPr lang="it-IT" smtClean="0"/>
              <a:t>8</a:t>
            </a:fld>
            <a:endParaRPr lang="it-IT"/>
          </a:p>
        </p:txBody>
      </p:sp>
    </p:spTree>
    <p:extLst>
      <p:ext uri="{BB962C8B-B14F-4D97-AF65-F5344CB8AC3E}">
        <p14:creationId xmlns:p14="http://schemas.microsoft.com/office/powerpoint/2010/main" val="31597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8EFFF8-F80E-49DF-8366-8B50C3284448}"/>
              </a:ext>
            </a:extLst>
          </p:cNvPr>
          <p:cNvSpPr>
            <a:spLocks noGrp="1"/>
          </p:cNvSpPr>
          <p:nvPr>
            <p:ph type="title"/>
          </p:nvPr>
        </p:nvSpPr>
        <p:spPr/>
        <p:txBody>
          <a:bodyPr/>
          <a:lstStyle/>
          <a:p>
            <a:r>
              <a:rPr lang="it-IT" dirty="0" err="1"/>
              <a:t>Dependency</a:t>
            </a:r>
            <a:r>
              <a:rPr lang="it-IT" dirty="0"/>
              <a:t> </a:t>
            </a:r>
            <a:r>
              <a:rPr lang="it-IT" dirty="0" err="1"/>
              <a:t>Walker</a:t>
            </a:r>
            <a:endParaRPr lang="it-IT" dirty="0"/>
          </a:p>
        </p:txBody>
      </p:sp>
      <p:sp>
        <p:nvSpPr>
          <p:cNvPr id="4" name="Segnaposto piè di pagina 3">
            <a:extLst>
              <a:ext uri="{FF2B5EF4-FFF2-40B4-BE49-F238E27FC236}">
                <a16:creationId xmlns:a16="http://schemas.microsoft.com/office/drawing/2014/main" id="{BACEED40-1B6D-43D3-B879-63E05C9892D9}"/>
              </a:ext>
            </a:extLst>
          </p:cNvPr>
          <p:cNvSpPr>
            <a:spLocks noGrp="1"/>
          </p:cNvSpPr>
          <p:nvPr>
            <p:ph type="ftr" sz="quarter" idx="11"/>
          </p:nvPr>
        </p:nvSpPr>
        <p:spPr/>
        <p:txBody>
          <a:bodyPr/>
          <a:lstStyle/>
          <a:p>
            <a:r>
              <a:rPr lang="it-IT"/>
              <a:t>Corrado Aaron Visaggio - CPS 2017</a:t>
            </a:r>
            <a:endParaRPr lang="it-IT" dirty="0"/>
          </a:p>
        </p:txBody>
      </p:sp>
      <p:sp>
        <p:nvSpPr>
          <p:cNvPr id="5" name="Segnaposto numero diapositiva 4">
            <a:extLst>
              <a:ext uri="{FF2B5EF4-FFF2-40B4-BE49-F238E27FC236}">
                <a16:creationId xmlns:a16="http://schemas.microsoft.com/office/drawing/2014/main" id="{C6F2CB25-E7DF-4C18-BD35-84921BCDD49F}"/>
              </a:ext>
            </a:extLst>
          </p:cNvPr>
          <p:cNvSpPr>
            <a:spLocks noGrp="1"/>
          </p:cNvSpPr>
          <p:nvPr>
            <p:ph type="sldNum" sz="quarter" idx="12"/>
          </p:nvPr>
        </p:nvSpPr>
        <p:spPr/>
        <p:txBody>
          <a:bodyPr/>
          <a:lstStyle/>
          <a:p>
            <a:fld id="{EC35803E-C22C-42B7-A39A-D29031D9AF6A}" type="slidenum">
              <a:rPr lang="it-IT" smtClean="0"/>
              <a:t>9</a:t>
            </a:fld>
            <a:endParaRPr lang="it-IT"/>
          </a:p>
        </p:txBody>
      </p:sp>
      <p:pic>
        <p:nvPicPr>
          <p:cNvPr id="6" name="Immagine 5">
            <a:extLst>
              <a:ext uri="{FF2B5EF4-FFF2-40B4-BE49-F238E27FC236}">
                <a16:creationId xmlns:a16="http://schemas.microsoft.com/office/drawing/2014/main" id="{A33B479D-5E0D-478F-BC94-0484CCF8EE39}"/>
              </a:ext>
            </a:extLst>
          </p:cNvPr>
          <p:cNvPicPr>
            <a:picLocks noChangeAspect="1"/>
          </p:cNvPicPr>
          <p:nvPr/>
        </p:nvPicPr>
        <p:blipFill>
          <a:blip r:embed="rId2"/>
          <a:stretch>
            <a:fillRect/>
          </a:stretch>
        </p:blipFill>
        <p:spPr>
          <a:xfrm>
            <a:off x="1561170" y="1843621"/>
            <a:ext cx="7683191" cy="5241641"/>
          </a:xfrm>
          <a:prstGeom prst="rect">
            <a:avLst/>
          </a:prstGeom>
        </p:spPr>
      </p:pic>
    </p:spTree>
    <p:extLst>
      <p:ext uri="{BB962C8B-B14F-4D97-AF65-F5344CB8AC3E}">
        <p14:creationId xmlns:p14="http://schemas.microsoft.com/office/powerpoint/2010/main" val="22895981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2081</Words>
  <Application>Microsoft Office PowerPoint</Application>
  <PresentationFormat>Widescreen</PresentationFormat>
  <Paragraphs>202</Paragraphs>
  <Slides>31</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31</vt:i4>
      </vt:variant>
    </vt:vector>
  </HeadingPairs>
  <TitlesOfParts>
    <vt:vector size="36" baseType="lpstr">
      <vt:lpstr>Arial</vt:lpstr>
      <vt:lpstr>Calibri</vt:lpstr>
      <vt:lpstr>Calibri Light</vt:lpstr>
      <vt:lpstr>Courier New</vt:lpstr>
      <vt:lpstr>Tema di Office</vt:lpstr>
      <vt:lpstr>Malware Analysis</vt:lpstr>
      <vt:lpstr>Hashing</vt:lpstr>
      <vt:lpstr>Finding Strings…</vt:lpstr>
      <vt:lpstr>…Finding Strings</vt:lpstr>
      <vt:lpstr>Packed and Obfuscated Malware</vt:lpstr>
      <vt:lpstr>Packing Files</vt:lpstr>
      <vt:lpstr>Portable Executable File Format</vt:lpstr>
      <vt:lpstr>Linked Libraries and Functions</vt:lpstr>
      <vt:lpstr>Dependency Walker</vt:lpstr>
      <vt:lpstr>Common DLL</vt:lpstr>
      <vt:lpstr>Presentazione standard di PowerPoint</vt:lpstr>
      <vt:lpstr>PotentialKeylogger.exe: An Unpacked Executable</vt:lpstr>
      <vt:lpstr>PotentialKeylogger.exe: An Unpacked Executable</vt:lpstr>
      <vt:lpstr>PotentialKeylogger.exe: An Unpacked Executable</vt:lpstr>
      <vt:lpstr>PackedProgram.exe: A Dead End</vt:lpstr>
      <vt:lpstr>PE File Headers and Sections</vt:lpstr>
      <vt:lpstr>PEView</vt:lpstr>
      <vt:lpstr>Presentazione standard di PowerPoint</vt:lpstr>
      <vt:lpstr>Virtual Machine</vt:lpstr>
      <vt:lpstr>Presentazione standard di PowerPoint</vt:lpstr>
      <vt:lpstr>Presentazione standard di PowerPoint</vt:lpstr>
      <vt:lpstr>Presentazione standard di PowerPoint</vt:lpstr>
      <vt:lpstr>Risks</vt:lpstr>
      <vt:lpstr>Sandbox</vt:lpstr>
      <vt:lpstr>Execute the malware</vt:lpstr>
      <vt:lpstr>Presentazione standard di PowerPoint</vt:lpstr>
      <vt:lpstr>Process Monitoring</vt:lpstr>
      <vt:lpstr>Presentazione standard di PowerPoint</vt:lpstr>
      <vt:lpstr>Filtering in Procmon</vt:lpstr>
      <vt:lpstr>Regshot</vt:lpstr>
      <vt:lpstr>ApateDNS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aaron visaggio</dc:creator>
  <cp:lastModifiedBy>corrado aaron visaggio</cp:lastModifiedBy>
  <cp:revision>60</cp:revision>
  <dcterms:created xsi:type="dcterms:W3CDTF">2017-10-17T07:33:50Z</dcterms:created>
  <dcterms:modified xsi:type="dcterms:W3CDTF">2019-11-11T10:21:12Z</dcterms:modified>
</cp:coreProperties>
</file>